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760" r:id="rId2"/>
    <p:sldId id="802" r:id="rId3"/>
    <p:sldId id="803" r:id="rId4"/>
    <p:sldId id="762" r:id="rId5"/>
    <p:sldId id="804" r:id="rId6"/>
    <p:sldId id="763" r:id="rId7"/>
    <p:sldId id="761" r:id="rId8"/>
    <p:sldId id="755" r:id="rId9"/>
    <p:sldId id="756" r:id="rId10"/>
    <p:sldId id="757" r:id="rId11"/>
    <p:sldId id="758" r:id="rId12"/>
    <p:sldId id="805" r:id="rId13"/>
    <p:sldId id="806" r:id="rId14"/>
    <p:sldId id="807" r:id="rId15"/>
    <p:sldId id="764" r:id="rId16"/>
    <p:sldId id="810" r:id="rId17"/>
    <p:sldId id="765" r:id="rId18"/>
    <p:sldId id="766" r:id="rId19"/>
    <p:sldId id="768" r:id="rId20"/>
    <p:sldId id="769" r:id="rId21"/>
    <p:sldId id="770" r:id="rId22"/>
    <p:sldId id="771" r:id="rId23"/>
    <p:sldId id="801" r:id="rId24"/>
    <p:sldId id="772" r:id="rId25"/>
    <p:sldId id="797" r:id="rId26"/>
    <p:sldId id="787" r:id="rId27"/>
    <p:sldId id="773" r:id="rId28"/>
    <p:sldId id="808" r:id="rId29"/>
    <p:sldId id="774" r:id="rId30"/>
    <p:sldId id="775" r:id="rId31"/>
    <p:sldId id="776" r:id="rId32"/>
    <p:sldId id="777" r:id="rId33"/>
    <p:sldId id="792" r:id="rId34"/>
    <p:sldId id="793" r:id="rId35"/>
    <p:sldId id="790" r:id="rId36"/>
    <p:sldId id="791" r:id="rId37"/>
    <p:sldId id="794" r:id="rId38"/>
    <p:sldId id="778" r:id="rId39"/>
    <p:sldId id="788" r:id="rId40"/>
    <p:sldId id="796" r:id="rId41"/>
    <p:sldId id="779" r:id="rId42"/>
    <p:sldId id="780" r:id="rId43"/>
    <p:sldId id="781" r:id="rId44"/>
    <p:sldId id="782" r:id="rId45"/>
    <p:sldId id="800" r:id="rId46"/>
    <p:sldId id="809" r:id="rId47"/>
    <p:sldId id="799" r:id="rId48"/>
    <p:sldId id="798" r:id="rId49"/>
    <p:sldId id="789" r:id="rId50"/>
    <p:sldId id="784" r:id="rId51"/>
    <p:sldId id="785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0929"/>
  </p:normalViewPr>
  <p:slideViewPr>
    <p:cSldViewPr>
      <p:cViewPr varScale="1">
        <p:scale>
          <a:sx n="98" d="100"/>
          <a:sy n="98" d="100"/>
        </p:scale>
        <p:origin x="3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94030A-2832-4702-9DED-4F6AC1091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2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47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A479E-3F22-4792-8AED-3AD7BEB081DE}" type="slidenum">
              <a:rPr lang="ru-RU"/>
              <a:pPr/>
              <a:t>10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046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11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73158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12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1886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4426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A479E-3F22-4792-8AED-3AD7BEB081DE}" type="slidenum">
              <a:rPr lang="ru-RU"/>
              <a:pPr/>
              <a:t>14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4159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15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71205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16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78156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17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019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18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75493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19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595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37675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20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9881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21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1822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22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85414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23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4554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0612C-2B95-4A8E-A448-F6984C72B23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40218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0612C-2B95-4A8E-A448-F6984C72B23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82322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0612C-2B95-4A8E-A448-F6984C72B23B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1074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9226D-C317-4A9D-BED8-88EFF1097BBA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6997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0612C-2B95-4A8E-A448-F6984C72B23B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60291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84ECF-5D2D-43DE-8615-0DA836C9950F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6146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1057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AABB3-60E7-4932-BF79-F5BF86CAB4E8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66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45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50687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68AA5-1C63-40AE-AF44-CF30D87FD7D8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66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61677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76672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71292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35201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2551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8422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84077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141E0-2699-4512-AAFD-9A4CE9CAD8CB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7973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141E0-2699-4512-AAFD-9A4CE9CAD8CB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231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4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1204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141E0-2699-4512-AAFD-9A4CE9CAD8CB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86632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9582C-6435-4A47-8C36-370458F5D2B4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6035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505A9-9517-4EF8-9522-E2EAC3141B6A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98408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C91AE-89AC-42E8-97F4-18974BEE9AF4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07243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C84A9-2DB2-478C-A6C3-075AE484A674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644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88341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C84A9-2DB2-478C-A6C3-075AE484A674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644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1967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C84A9-2DB2-478C-A6C3-075AE484A674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644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866085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ABB5BE2-7E15-4FAA-A3F5-1203DD36B21D}" type="slidenum">
              <a:rPr lang="ru-RU" altLang="ru-RU" sz="1200"/>
              <a:pPr eaLnBrk="1" hangingPunct="1"/>
              <a:t>47</a:t>
            </a:fld>
            <a:endParaRPr lang="ru-RU" alt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58315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D5804-7271-4BC7-B4E0-BCE4D1B8AF5E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55666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D5804-7271-4BC7-B4E0-BCE4D1B8AF5E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579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2621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F139B-E640-41E3-804F-14BAAA7B98F8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13254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C009D-186F-40AD-BC31-E97F6B9E3CC6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8378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230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874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5008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A479E-3F22-4792-8AED-3AD7BEB081DE}" type="slidenum">
              <a:rPr lang="ru-RU"/>
              <a:pPr/>
              <a:t>9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7416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2BAC-3777-47EA-9ECB-842075B59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0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F043-C3E9-404B-918C-E764C4924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4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329B-172E-4EC9-8417-5BF1B176F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11482-F614-4046-B850-8E611C87F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2552-CAC9-4CA7-822B-1285B5511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1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E003-942B-4861-AF02-AFBC8AED2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6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646-DD04-4CA4-8023-B2D6B23B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8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A5E47-870E-43BF-A996-A2103A1AD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5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F4F9-DC7A-42AA-B7CA-AE90B8A58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6F77-FC50-4316-A519-03460A6D6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188A-7FC6-40E2-94BF-50C41824F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462B2B-B25A-4782-9251-5693B283A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1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4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2132856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Теорема о пропорциональных отрезках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852936"/>
            <a:ext cx="379096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2854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623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3300"/>
                    </a:solidFill>
                  </a:rPr>
                  <a:t>Доказательство: </a:t>
                </a:r>
                <a:r>
                  <a:rPr lang="ru-RU" dirty="0">
                    <a:cs typeface="Times New Roman" charset="0"/>
                  </a:rPr>
                  <a:t>Пусть для луча </a:t>
                </a:r>
                <a:r>
                  <a:rPr lang="en-US" i="1" dirty="0">
                    <a:cs typeface="Times New Roman" charset="0"/>
                  </a:rPr>
                  <a:t>CD </a:t>
                </a:r>
                <a:r>
                  <a:rPr lang="ru-RU" dirty="0">
                    <a:cs typeface="Times New Roman" charset="0"/>
                  </a:rPr>
                  <a:t>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dirty="0">
                    <a:cs typeface="Times New Roman" charset="0"/>
                  </a:rPr>
                  <a:t>. Проведем прямую </a:t>
                </a:r>
                <a:r>
                  <a:rPr lang="ru-RU" i="1" dirty="0">
                    <a:cs typeface="Times New Roman" charset="0"/>
                  </a:rPr>
                  <a:t>BE</a:t>
                </a:r>
                <a:r>
                  <a:rPr lang="ru-RU" dirty="0">
                    <a:cs typeface="Times New Roman" charset="0"/>
                  </a:rPr>
                  <a:t>, параллельную </a:t>
                </a:r>
                <a:r>
                  <a:rPr lang="ru-RU" i="1" dirty="0">
                    <a:cs typeface="Times New Roman" charset="0"/>
                  </a:rPr>
                  <a:t>CD</a:t>
                </a:r>
                <a:r>
                  <a:rPr lang="ru-RU" dirty="0">
                    <a:cs typeface="Times New Roman" charset="0"/>
                  </a:rPr>
                  <a:t>. По теорем</a:t>
                </a:r>
                <a:r>
                  <a:rPr lang="ru-RU" dirty="0"/>
                  <a:t>е</a:t>
                </a:r>
                <a:r>
                  <a:rPr lang="ru-RU" dirty="0">
                    <a:cs typeface="Times New Roman" charset="0"/>
                  </a:rPr>
                  <a:t> о пропорциональных отрезках,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𝐶𝐸</m:t>
                        </m:r>
                      </m:den>
                    </m:f>
                  </m:oMath>
                </a14:m>
                <a:r>
                  <a:rPr lang="ru-RU" dirty="0">
                    <a:cs typeface="Times New Roman" charset="0"/>
                  </a:rPr>
                  <a:t>. Сравнивая эти два равенства, получаем равенство </a:t>
                </a:r>
                <a:r>
                  <a:rPr lang="en-US" i="1" dirty="0">
                    <a:cs typeface="Times New Roman" charset="0"/>
                  </a:rPr>
                  <a:t>BC</a:t>
                </a:r>
                <a:r>
                  <a:rPr lang="ru-RU" i="1" dirty="0">
                    <a:cs typeface="Times New Roman" charset="0"/>
                  </a:rPr>
                  <a:t> = </a:t>
                </a:r>
                <a:r>
                  <a:rPr lang="en-US" i="1" dirty="0">
                    <a:cs typeface="Times New Roman" charset="0"/>
                  </a:rPr>
                  <a:t>CE</a:t>
                </a:r>
                <a:r>
                  <a:rPr lang="ru-RU" dirty="0">
                    <a:cs typeface="Times New Roman" charset="0"/>
                  </a:rPr>
                  <a:t>, из которого следует равенство углов </a:t>
                </a:r>
                <a:r>
                  <a:rPr lang="en-US" i="1" dirty="0">
                    <a:cs typeface="Times New Roman" charset="0"/>
                  </a:rPr>
                  <a:t>CBE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BEC</a:t>
                </a:r>
                <a:r>
                  <a:rPr lang="ru-RU" dirty="0">
                    <a:cs typeface="Times New Roman" charset="0"/>
                  </a:rPr>
                  <a:t>. Но угол </a:t>
                </a:r>
                <a:r>
                  <a:rPr lang="en-US" i="1" dirty="0">
                    <a:cs typeface="Times New Roman" charset="0"/>
                  </a:rPr>
                  <a:t>CBE </a:t>
                </a:r>
                <a:r>
                  <a:rPr lang="ru-RU" dirty="0">
                    <a:cs typeface="Times New Roman" charset="0"/>
                  </a:rPr>
                  <a:t>равен углу </a:t>
                </a:r>
                <a:r>
                  <a:rPr lang="en-US" i="1" dirty="0">
                    <a:cs typeface="Times New Roman" charset="0"/>
                  </a:rPr>
                  <a:t>BCD</a:t>
                </a:r>
                <a:r>
                  <a:rPr lang="ru-RU" dirty="0">
                    <a:cs typeface="Times New Roman" charset="0"/>
                  </a:rPr>
                  <a:t>, а угол </a:t>
                </a:r>
                <a:r>
                  <a:rPr lang="en-US" i="1" dirty="0">
                    <a:cs typeface="Times New Roman" charset="0"/>
                  </a:rPr>
                  <a:t>BEC </a:t>
                </a:r>
                <a:r>
                  <a:rPr lang="ru-RU" dirty="0">
                    <a:cs typeface="Times New Roman" charset="0"/>
                  </a:rPr>
                  <a:t>равен углу </a:t>
                </a:r>
                <a:r>
                  <a:rPr lang="en-US" i="1" dirty="0">
                    <a:cs typeface="Times New Roman" charset="0"/>
                  </a:rPr>
                  <a:t>ACD</a:t>
                </a:r>
                <a:r>
                  <a:rPr lang="ru-RU" dirty="0">
                    <a:cs typeface="Times New Roman" charset="0"/>
                  </a:rPr>
                  <a:t>. Значит, </a:t>
                </a:r>
                <a:r>
                  <a:rPr lang="en-US" i="1" dirty="0">
                    <a:cs typeface="Times New Roman" charset="0"/>
                  </a:rPr>
                  <a:t>CD </a:t>
                </a:r>
                <a:r>
                  <a:rPr lang="ru-RU" dirty="0">
                    <a:cs typeface="Times New Roman" charset="0"/>
                  </a:rPr>
                  <a:t>– биссектриса треугольника </a:t>
                </a:r>
                <a:r>
                  <a:rPr lang="en-US" i="1" dirty="0">
                    <a:cs typeface="Times New Roman" charset="0"/>
                  </a:rPr>
                  <a:t>ABC</a:t>
                </a:r>
                <a:r>
                  <a:rPr lang="ru-RU" dirty="0">
                    <a:cs typeface="Times New Roman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628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623667"/>
              </a:xfrm>
              <a:prstGeom prst="rect">
                <a:avLst/>
              </a:prstGeom>
              <a:blipFill>
                <a:blip r:embed="rId4"/>
                <a:stretch>
                  <a:fillRect l="-1000" t="-1860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2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599513"/>
                <a:ext cx="9144000" cy="135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/>
                  <a:t>1.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smtClean="0"/>
                  <a:t>Докажите, что биссектриса внешнего угла </a:t>
                </a:r>
                <a:r>
                  <a:rPr lang="ru-RU" dirty="0"/>
                  <a:t>треугольника делит </a:t>
                </a:r>
                <a:r>
                  <a:rPr lang="ru-RU" dirty="0" smtClean="0"/>
                  <a:t>продолжение противоположной стороны </a:t>
                </a:r>
                <a:r>
                  <a:rPr lang="ru-RU" dirty="0"/>
                  <a:t>на части, пропорциональные прилежащим </a:t>
                </a:r>
                <a:r>
                  <a:rPr lang="ru-RU" dirty="0" smtClean="0"/>
                  <a:t>сторонам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99513"/>
                <a:ext cx="9144000" cy="1358000"/>
              </a:xfrm>
              <a:prstGeom prst="rect">
                <a:avLst/>
              </a:prstGeom>
              <a:blipFill>
                <a:blip r:embed="rId3"/>
                <a:stretch>
                  <a:fillRect l="-1067" t="-3587" r="-1000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0028"/>
            <a:ext cx="7772400" cy="6096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Упражнени</a:t>
            </a:r>
            <a:r>
              <a:rPr lang="ru-RU" sz="3200" dirty="0">
                <a:solidFill>
                  <a:srgbClr val="FF0000"/>
                </a:solidFill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602" y="2495628"/>
            <a:ext cx="5551645" cy="22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577948" cy="185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" y="2276872"/>
                <a:ext cx="9124748" cy="2096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dirty="0" smtClean="0"/>
                  <a:t> </a:t>
                </a:r>
                <a:r>
                  <a:rPr lang="ru-RU" dirty="0"/>
                  <a:t>Пусть </a:t>
                </a:r>
                <a:r>
                  <a:rPr lang="ru-RU" i="1" dirty="0"/>
                  <a:t>CD</a:t>
                </a:r>
                <a:r>
                  <a:rPr lang="ru-RU" dirty="0"/>
                  <a:t> биссектриса </a:t>
                </a:r>
                <a:r>
                  <a:rPr lang="ru-RU" dirty="0" smtClean="0"/>
                  <a:t>внешнего угла треугольника </a:t>
                </a:r>
                <a:r>
                  <a:rPr lang="ru-RU" i="1" dirty="0" smtClean="0"/>
                  <a:t>ABC</a:t>
                </a:r>
                <a:r>
                  <a:rPr lang="ru-RU" dirty="0" smtClean="0"/>
                  <a:t>. </a:t>
                </a:r>
                <a:r>
                  <a:rPr lang="ru-RU" dirty="0"/>
                  <a:t>Докажем, что </a:t>
                </a:r>
                <a:r>
                  <a:rPr lang="ru-RU" i="1" dirty="0"/>
                  <a:t>AD</a:t>
                </a:r>
                <a:r>
                  <a:rPr lang="ru-RU" dirty="0"/>
                  <a:t> : </a:t>
                </a:r>
                <a:r>
                  <a:rPr lang="ru-RU" i="1" dirty="0"/>
                  <a:t>DB = AC</a:t>
                </a:r>
                <a:r>
                  <a:rPr lang="ru-RU" dirty="0"/>
                  <a:t> : </a:t>
                </a:r>
                <a:r>
                  <a:rPr lang="ru-RU" i="1" dirty="0"/>
                  <a:t>BC</a:t>
                </a:r>
                <a:r>
                  <a:rPr lang="ru-RU" dirty="0"/>
                  <a:t>. Проведем прямую </a:t>
                </a:r>
                <a:r>
                  <a:rPr lang="ru-RU" i="1" dirty="0"/>
                  <a:t>BE</a:t>
                </a:r>
                <a:r>
                  <a:rPr lang="ru-RU" dirty="0"/>
                  <a:t>, параллельную </a:t>
                </a:r>
                <a:r>
                  <a:rPr lang="ru-RU" i="1" dirty="0"/>
                  <a:t>CD</a:t>
                </a:r>
                <a:r>
                  <a:rPr lang="ru-RU" dirty="0"/>
                  <a:t>. В треугольнике </a:t>
                </a:r>
                <a:r>
                  <a:rPr lang="ru-RU" i="1" dirty="0"/>
                  <a:t>BEC</a:t>
                </a:r>
                <a:r>
                  <a:rPr lang="ru-RU" dirty="0"/>
                  <a:t> угол </a:t>
                </a:r>
                <a:r>
                  <a:rPr lang="ru-RU" i="1" dirty="0"/>
                  <a:t>B</a:t>
                </a:r>
                <a:r>
                  <a:rPr lang="ru-RU" dirty="0"/>
                  <a:t> равен углу </a:t>
                </a:r>
                <a:r>
                  <a:rPr lang="ru-RU" i="1" dirty="0"/>
                  <a:t>E</a:t>
                </a:r>
                <a:r>
                  <a:rPr lang="ru-RU" dirty="0"/>
                  <a:t>. Следовательно, </a:t>
                </a:r>
                <a:r>
                  <a:rPr lang="ru-RU" i="1" dirty="0"/>
                  <a:t>BC = EC</a:t>
                </a:r>
                <a:r>
                  <a:rPr lang="ru-RU" dirty="0"/>
                  <a:t>. По </a:t>
                </a:r>
                <a:r>
                  <a:rPr lang="ru-RU" dirty="0" smtClean="0"/>
                  <a:t>теореме </a:t>
                </a:r>
                <a:r>
                  <a:rPr lang="ru-RU" dirty="0"/>
                  <a:t>о пропорциональных отрезках,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ru-RU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276872"/>
                <a:ext cx="9124748" cy="2096664"/>
              </a:xfrm>
              <a:prstGeom prst="rect">
                <a:avLst/>
              </a:prstGeom>
              <a:blipFill>
                <a:blip r:embed="rId4"/>
                <a:stretch>
                  <a:fillRect l="-1002" t="-2332" r="-1002"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6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725" y="188640"/>
            <a:ext cx="9067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>
                <a:solidFill>
                  <a:srgbClr val="FF3300"/>
                </a:solidFill>
              </a:rPr>
              <a:t> </a:t>
            </a:r>
            <a:r>
              <a:rPr lang="ru-RU" dirty="0" smtClean="0"/>
              <a:t>2.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smtClean="0"/>
              <a:t>Докажите, что е</a:t>
            </a:r>
            <a:r>
              <a:rPr lang="ru-RU" dirty="0" smtClean="0">
                <a:cs typeface="Times New Roman" charset="0"/>
              </a:rPr>
              <a:t>сли </a:t>
            </a:r>
            <a:r>
              <a:rPr lang="ru-RU" dirty="0">
                <a:cs typeface="Times New Roman" charset="0"/>
              </a:rPr>
              <a:t>луч, проведенный из вершины угла треугольника, </a:t>
            </a:r>
            <a:r>
              <a:rPr lang="ru-RU" dirty="0"/>
              <a:t>делит продолжение противоположной стороны на части, пропорциональные прилежащим сторонам</a:t>
            </a:r>
            <a:r>
              <a:rPr lang="ru-RU" dirty="0" smtClean="0">
                <a:cs typeface="Times New Roman" charset="0"/>
              </a:rPr>
              <a:t>, </a:t>
            </a:r>
            <a:r>
              <a:rPr lang="ru-RU" dirty="0">
                <a:cs typeface="Times New Roman" charset="0"/>
              </a:rPr>
              <a:t>то этот луч является биссектрисой угла </a:t>
            </a:r>
            <a:r>
              <a:rPr lang="ru-RU" dirty="0" smtClean="0">
                <a:cs typeface="Times New Roman" charset="0"/>
              </a:rPr>
              <a:t>внешнего угла треугольника</a:t>
            </a:r>
            <a:r>
              <a:rPr lang="ru-RU" dirty="0">
                <a:cs typeface="Times New Roman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02" y="2276872"/>
            <a:ext cx="5551645" cy="22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2854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623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3300"/>
                    </a:solidFill>
                  </a:rPr>
                  <a:t>Доказательство: </a:t>
                </a:r>
                <a:r>
                  <a:rPr lang="ru-RU" dirty="0">
                    <a:cs typeface="Times New Roman" charset="0"/>
                  </a:rPr>
                  <a:t>Пусть для луча </a:t>
                </a:r>
                <a:r>
                  <a:rPr lang="en-US" i="1" dirty="0">
                    <a:cs typeface="Times New Roman" charset="0"/>
                  </a:rPr>
                  <a:t>CD </a:t>
                </a:r>
                <a:r>
                  <a:rPr lang="ru-RU" dirty="0">
                    <a:cs typeface="Times New Roman" charset="0"/>
                  </a:rPr>
                  <a:t>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dirty="0">
                    <a:cs typeface="Times New Roman" charset="0"/>
                  </a:rPr>
                  <a:t>. Проведем прямую </a:t>
                </a:r>
                <a:r>
                  <a:rPr lang="ru-RU" i="1" dirty="0">
                    <a:cs typeface="Times New Roman" charset="0"/>
                  </a:rPr>
                  <a:t>BE</a:t>
                </a:r>
                <a:r>
                  <a:rPr lang="ru-RU" dirty="0">
                    <a:cs typeface="Times New Roman" charset="0"/>
                  </a:rPr>
                  <a:t>, параллельную </a:t>
                </a:r>
                <a:r>
                  <a:rPr lang="ru-RU" i="1" dirty="0">
                    <a:cs typeface="Times New Roman" charset="0"/>
                  </a:rPr>
                  <a:t>CD</a:t>
                </a:r>
                <a:r>
                  <a:rPr lang="ru-RU" dirty="0">
                    <a:cs typeface="Times New Roman" charset="0"/>
                  </a:rPr>
                  <a:t>. По теорем</a:t>
                </a:r>
                <a:r>
                  <a:rPr lang="ru-RU" dirty="0"/>
                  <a:t>е</a:t>
                </a:r>
                <a:r>
                  <a:rPr lang="ru-RU" dirty="0">
                    <a:cs typeface="Times New Roman" charset="0"/>
                  </a:rPr>
                  <a:t> о пропорциональных отрезках,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𝐶𝐸</m:t>
                        </m:r>
                      </m:den>
                    </m:f>
                  </m:oMath>
                </a14:m>
                <a:r>
                  <a:rPr lang="ru-RU" dirty="0">
                    <a:cs typeface="Times New Roman" charset="0"/>
                  </a:rPr>
                  <a:t>. Сравнивая эти два равенства, получаем равенство </a:t>
                </a:r>
                <a:r>
                  <a:rPr lang="en-US" i="1" dirty="0">
                    <a:cs typeface="Times New Roman" charset="0"/>
                  </a:rPr>
                  <a:t>BC</a:t>
                </a:r>
                <a:r>
                  <a:rPr lang="ru-RU" i="1" dirty="0">
                    <a:cs typeface="Times New Roman" charset="0"/>
                  </a:rPr>
                  <a:t> = </a:t>
                </a:r>
                <a:r>
                  <a:rPr lang="en-US" i="1" dirty="0">
                    <a:cs typeface="Times New Roman" charset="0"/>
                  </a:rPr>
                  <a:t>CE</a:t>
                </a:r>
                <a:r>
                  <a:rPr lang="ru-RU" dirty="0">
                    <a:cs typeface="Times New Roman" charset="0"/>
                  </a:rPr>
                  <a:t>, из которого следует равенство углов </a:t>
                </a:r>
                <a:r>
                  <a:rPr lang="en-US" i="1" dirty="0">
                    <a:cs typeface="Times New Roman" charset="0"/>
                  </a:rPr>
                  <a:t>CBE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BEC</a:t>
                </a:r>
                <a:r>
                  <a:rPr lang="ru-RU" dirty="0">
                    <a:cs typeface="Times New Roman" charset="0"/>
                  </a:rPr>
                  <a:t>. Но угол </a:t>
                </a:r>
                <a:r>
                  <a:rPr lang="en-US" i="1" dirty="0">
                    <a:cs typeface="Times New Roman" charset="0"/>
                  </a:rPr>
                  <a:t>CBE </a:t>
                </a:r>
                <a:r>
                  <a:rPr lang="ru-RU" dirty="0">
                    <a:cs typeface="Times New Roman" charset="0"/>
                  </a:rPr>
                  <a:t>равен углу </a:t>
                </a:r>
                <a:r>
                  <a:rPr lang="en-US" i="1" dirty="0">
                    <a:cs typeface="Times New Roman" charset="0"/>
                  </a:rPr>
                  <a:t>BCD</a:t>
                </a:r>
                <a:r>
                  <a:rPr lang="ru-RU" dirty="0">
                    <a:cs typeface="Times New Roman" charset="0"/>
                  </a:rPr>
                  <a:t>, а угол </a:t>
                </a:r>
                <a:r>
                  <a:rPr lang="en-US" i="1" dirty="0">
                    <a:cs typeface="Times New Roman" charset="0"/>
                  </a:rPr>
                  <a:t>BEC </a:t>
                </a:r>
                <a:r>
                  <a:rPr lang="ru-RU" dirty="0">
                    <a:cs typeface="Times New Roman" charset="0"/>
                  </a:rPr>
                  <a:t>равен углу </a:t>
                </a:r>
                <a:r>
                  <a:rPr lang="en-US" i="1" dirty="0">
                    <a:cs typeface="Times New Roman" charset="0"/>
                  </a:rPr>
                  <a:t>ACD</a:t>
                </a:r>
                <a:r>
                  <a:rPr lang="ru-RU" dirty="0">
                    <a:cs typeface="Times New Roman" charset="0"/>
                  </a:rPr>
                  <a:t>. Значит, </a:t>
                </a:r>
                <a:r>
                  <a:rPr lang="en-US" i="1" dirty="0">
                    <a:cs typeface="Times New Roman" charset="0"/>
                  </a:rPr>
                  <a:t>CD </a:t>
                </a:r>
                <a:r>
                  <a:rPr lang="ru-RU" dirty="0">
                    <a:cs typeface="Times New Roman" charset="0"/>
                  </a:rPr>
                  <a:t>– биссектриса треугольника </a:t>
                </a:r>
                <a:r>
                  <a:rPr lang="en-US" i="1" dirty="0">
                    <a:cs typeface="Times New Roman" charset="0"/>
                  </a:rPr>
                  <a:t>ABC</a:t>
                </a:r>
                <a:r>
                  <a:rPr lang="ru-RU" dirty="0">
                    <a:cs typeface="Times New Roman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628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623667"/>
              </a:xfrm>
              <a:prstGeom prst="rect">
                <a:avLst/>
              </a:prstGeom>
              <a:blipFill>
                <a:blip r:embed="rId4"/>
                <a:stretch>
                  <a:fillRect l="-1000" t="-1860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26" y="3140968"/>
            <a:ext cx="4577948" cy="185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599513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en-US" dirty="0"/>
              <a:t>3</a:t>
            </a:r>
            <a:r>
              <a:rPr lang="ru-RU" dirty="0" smtClean="0"/>
              <a:t>.  Может ли одна биссектриса треугольника проходить через середину другой биссектрисы?</a:t>
            </a:r>
            <a:r>
              <a:rPr lang="ru-RU" sz="2800" dirty="0" smtClean="0"/>
              <a:t>	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988840"/>
            <a:ext cx="4680520" cy="36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4</a:t>
                </a:r>
                <a:r>
                  <a:rPr lang="ru-RU" dirty="0" smtClean="0"/>
                  <a:t>.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 </a:t>
                </a:r>
                <a:r>
                  <a:rPr lang="ru-RU" dirty="0" smtClean="0"/>
                  <a:t>В треугольнике </a:t>
                </a:r>
                <a:r>
                  <a:rPr lang="en-US" i="1" dirty="0" smtClean="0"/>
                  <a:t>ABC </a:t>
                </a:r>
                <a:r>
                  <a:rPr lang="en-US" i="1" dirty="0"/>
                  <a:t>A</a:t>
                </a:r>
                <a:r>
                  <a:rPr lang="en-US" i="1" dirty="0" smtClean="0"/>
                  <a:t>B = c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AC = b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BC = a</a:t>
                </a:r>
                <a:r>
                  <a:rPr lang="ru-RU" dirty="0" smtClean="0"/>
                  <a:t>, </a:t>
                </a:r>
                <a:r>
                  <a:rPr lang="en-US" i="1" dirty="0" smtClean="0"/>
                  <a:t>AA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BB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CC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– </a:t>
                </a:r>
                <a:r>
                  <a:rPr lang="ru-RU" dirty="0" smtClean="0"/>
                  <a:t>биссектрисы.</a:t>
                </a:r>
                <a:r>
                  <a:rPr lang="en-US" dirty="0" smtClean="0"/>
                  <a:t> </a:t>
                </a:r>
                <a:r>
                  <a:rPr lang="ru-RU" dirty="0" smtClean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  <a:blipFill>
                <a:blip r:embed="rId3"/>
                <a:stretch>
                  <a:fillRect l="-1067" t="-4651" r="-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988840"/>
            <a:ext cx="4680520" cy="36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2768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 smtClean="0"/>
                  <a:t>. Так как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BC = a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 smtClean="0"/>
                  <a:t>, то </a:t>
                </a:r>
                <a:r>
                  <a:rPr lang="en-US" i="1" dirty="0" smtClean="0"/>
                  <a:t>CA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:r>
                  <a:rPr lang="ru-RU" dirty="0" smtClean="0"/>
                  <a:t>Через точку </a:t>
                </a:r>
                <a:r>
                  <a:rPr lang="en-US" i="1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проведём прямую, параллельную прямой </a:t>
                </a:r>
                <a:r>
                  <a:rPr lang="en-US" i="1" dirty="0" smtClean="0"/>
                  <a:t>AA</a:t>
                </a:r>
                <a:r>
                  <a:rPr lang="en-US" baseline="-25000" dirty="0" smtClean="0"/>
                  <a:t>1</a:t>
                </a:r>
                <a:r>
                  <a:rPr lang="ru-RU" dirty="0" smtClean="0"/>
                  <a:t>, и обозначим </a:t>
                </a:r>
                <a:r>
                  <a:rPr lang="en-US" i="1" dirty="0" smtClean="0"/>
                  <a:t>A’ </a:t>
                </a:r>
                <a:r>
                  <a:rPr lang="ru-RU" dirty="0" smtClean="0"/>
                  <a:t>её точку пересечения с отрезком </a:t>
                </a:r>
                <a:r>
                  <a:rPr lang="en-US" i="1" dirty="0" smtClean="0"/>
                  <a:t>BC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 smtClean="0"/>
                  <a:t>Следовательно, </a:t>
                </a:r>
                <a:r>
                  <a:rPr lang="en-US" i="1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A’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 smtClean="0"/>
                  <a:t>Тогда,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2768450"/>
              </a:xfrm>
              <a:prstGeom prst="rect">
                <a:avLst/>
              </a:prstGeom>
              <a:blipFill>
                <a:blip r:embed="rId3"/>
                <a:stretch>
                  <a:fillRect l="-1067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471" y="2708920"/>
            <a:ext cx="4474307" cy="34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5</a:t>
                </a:r>
                <a:r>
                  <a:rPr lang="ru-RU" dirty="0" smtClean="0"/>
                  <a:t>.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 </a:t>
                </a:r>
                <a:r>
                  <a:rPr lang="ru-RU" dirty="0" smtClean="0"/>
                  <a:t>В треугольнике </a:t>
                </a:r>
                <a:r>
                  <a:rPr lang="en-US" i="1" dirty="0"/>
                  <a:t>ABC </a:t>
                </a:r>
                <a:r>
                  <a:rPr lang="en-US" i="1" dirty="0" smtClean="0"/>
                  <a:t>AC </a:t>
                </a:r>
                <a:r>
                  <a:rPr lang="en-US" i="1" dirty="0"/>
                  <a:t>= </a:t>
                </a:r>
                <a:r>
                  <a:rPr lang="en-US" dirty="0" smtClean="0"/>
                  <a:t>10, </a:t>
                </a:r>
                <a:r>
                  <a:rPr lang="en-US" i="1" dirty="0" smtClean="0"/>
                  <a:t>AB = </a:t>
                </a:r>
                <a:r>
                  <a:rPr lang="en-US" dirty="0"/>
                  <a:t>8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BC = </a:t>
                </a:r>
                <a:r>
                  <a:rPr lang="en-US" dirty="0"/>
                  <a:t>6</a:t>
                </a:r>
                <a:r>
                  <a:rPr lang="ru-RU" dirty="0" smtClean="0"/>
                  <a:t>, </a:t>
                </a:r>
                <a:r>
                  <a:rPr lang="en-US" i="1" dirty="0" smtClean="0"/>
                  <a:t>AA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BB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CC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– </a:t>
                </a:r>
                <a:r>
                  <a:rPr lang="ru-RU" dirty="0" smtClean="0"/>
                  <a:t>биссектрисы.</a:t>
                </a:r>
                <a:r>
                  <a:rPr lang="en-US" dirty="0" smtClean="0"/>
                  <a:t> </a:t>
                </a:r>
                <a:r>
                  <a:rPr lang="ru-RU" dirty="0" smtClean="0"/>
                  <a:t>Найдите отношени</a:t>
                </a:r>
                <a:r>
                  <a:rPr lang="ru-RU" dirty="0"/>
                  <a:t>я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  <a:blipFill>
                <a:blip r:embed="rId3"/>
                <a:stretch>
                  <a:fillRect l="-1067" t="-4651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329" y="1772816"/>
            <a:ext cx="5328592" cy="42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319593"/>
                <a:ext cx="9144000" cy="112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6</a:t>
                </a:r>
                <a:r>
                  <a:rPr lang="ru-RU" dirty="0" smtClean="0"/>
                  <a:t>.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 smtClean="0"/>
                  <a:t>AA</a:t>
                </a:r>
                <a:r>
                  <a:rPr lang="en-US" baseline="-25000" dirty="0" smtClean="0"/>
                  <a:t>1</a:t>
                </a:r>
                <a:r>
                  <a:rPr lang="ru-RU" baseline="-25000" dirty="0" smtClean="0"/>
                  <a:t> </a:t>
                </a:r>
                <a:r>
                  <a:rPr lang="en-US" dirty="0" smtClean="0"/>
                  <a:t>– </a:t>
                </a:r>
                <a:r>
                  <a:rPr lang="ru-RU" dirty="0" smtClean="0"/>
                  <a:t>биссектриса, </a:t>
                </a:r>
                <a:r>
                  <a:rPr lang="en-US" i="1" dirty="0" smtClean="0"/>
                  <a:t>CC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ru-RU" dirty="0" smtClean="0"/>
                  <a:t>– медиана.</a:t>
                </a:r>
                <a:r>
                  <a:rPr lang="en-US" dirty="0" smtClean="0"/>
                  <a:t> </a:t>
                </a:r>
                <a:r>
                  <a:rPr lang="ru-RU" dirty="0" smtClean="0"/>
                  <a:t>Найдите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 smtClean="0"/>
                  <a:t>.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319593"/>
                <a:ext cx="9144000" cy="1127040"/>
              </a:xfrm>
              <a:prstGeom prst="rect">
                <a:avLst/>
              </a:prstGeom>
              <a:blipFill>
                <a:blip r:embed="rId3"/>
                <a:stretch>
                  <a:fillRect l="-1067" t="-4324" r="-1000" b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492896"/>
            <a:ext cx="5581314" cy="3180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60648"/>
                <a:ext cx="5040560" cy="66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0648"/>
                <a:ext cx="5040560" cy="662746"/>
              </a:xfrm>
              <a:prstGeom prst="rect">
                <a:avLst/>
              </a:prstGeom>
              <a:blipFill>
                <a:blip r:embed="rId5"/>
                <a:stretch>
                  <a:fillRect l="-1814"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4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68" y="260648"/>
            <a:ext cx="5190674" cy="2541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38" y="2802174"/>
            <a:ext cx="5001323" cy="4001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2060848"/>
            <a:ext cx="2880321" cy="2707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16632"/>
            <a:ext cx="379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Учебник А.В. Погорелова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Решение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/>
              <a:t>Предположим, что биссектриса </a:t>
            </a:r>
            <a:r>
              <a:rPr lang="en-US" sz="2000" i="1" dirty="0"/>
              <a:t>AA</a:t>
            </a:r>
            <a:r>
              <a:rPr lang="ru-RU" sz="2000" baseline="-25000" dirty="0"/>
              <a:t>1</a:t>
            </a:r>
            <a:r>
              <a:rPr lang="ru-RU" sz="2000" dirty="0"/>
              <a:t> треугольника </a:t>
            </a:r>
            <a:r>
              <a:rPr lang="en-US" sz="2000" i="1" dirty="0"/>
              <a:t>ABC </a:t>
            </a:r>
            <a:r>
              <a:rPr lang="ru-RU" sz="2000" dirty="0"/>
              <a:t>пересекает медиану </a:t>
            </a:r>
            <a:r>
              <a:rPr lang="en-US" sz="2000" i="1" dirty="0"/>
              <a:t>CC</a:t>
            </a:r>
            <a:r>
              <a:rPr lang="ru-RU" sz="2000" baseline="-25000" dirty="0"/>
              <a:t>1</a:t>
            </a:r>
            <a:r>
              <a:rPr lang="ru-RU" sz="2000" dirty="0"/>
              <a:t> в точке </a:t>
            </a:r>
            <a:r>
              <a:rPr lang="en-US" sz="2000" i="1" dirty="0"/>
              <a:t>O</a:t>
            </a:r>
            <a:r>
              <a:rPr lang="ru-RU" sz="2000" dirty="0"/>
              <a:t>. Обозначим стороны треугольника </a:t>
            </a:r>
            <a:r>
              <a:rPr lang="en-US" sz="2000" i="1" dirty="0"/>
              <a:t>AB</a:t>
            </a:r>
            <a:r>
              <a:rPr lang="ru-RU" sz="2000" i="1" dirty="0"/>
              <a:t> = </a:t>
            </a:r>
            <a:r>
              <a:rPr lang="en-US" sz="2000" i="1" dirty="0"/>
              <a:t>c</a:t>
            </a:r>
            <a:r>
              <a:rPr lang="ru-RU" sz="2000" dirty="0"/>
              <a:t>, </a:t>
            </a:r>
            <a:r>
              <a:rPr lang="en-US" sz="2000" i="1" dirty="0"/>
              <a:t>AC</a:t>
            </a:r>
            <a:r>
              <a:rPr lang="ru-RU" sz="2000" i="1" dirty="0"/>
              <a:t> = </a:t>
            </a:r>
            <a:r>
              <a:rPr lang="en-US" sz="2000" i="1" dirty="0"/>
              <a:t>b</a:t>
            </a:r>
            <a:r>
              <a:rPr lang="ru-RU" sz="2000" dirty="0"/>
              <a:t>, </a:t>
            </a:r>
            <a:r>
              <a:rPr lang="en-US" sz="2000" i="1" dirty="0"/>
              <a:t>BC</a:t>
            </a:r>
            <a:r>
              <a:rPr lang="ru-RU" sz="2000" i="1" dirty="0"/>
              <a:t> = </a:t>
            </a:r>
            <a:r>
              <a:rPr lang="en-US" sz="2000" i="1" dirty="0"/>
              <a:t>a</a:t>
            </a:r>
            <a:r>
              <a:rPr lang="ru-RU" sz="2000" dirty="0"/>
              <a:t>. Выразим отношение </a:t>
            </a:r>
            <a:r>
              <a:rPr lang="en-US" sz="2000" i="1" dirty="0"/>
              <a:t>CO</a:t>
            </a:r>
            <a:r>
              <a:rPr lang="ru-RU" sz="2000" dirty="0"/>
              <a:t> : </a:t>
            </a:r>
            <a:r>
              <a:rPr lang="en-US" sz="2000" i="1" dirty="0"/>
              <a:t>OC</a:t>
            </a:r>
            <a:r>
              <a:rPr lang="ru-RU" sz="2000" baseline="-25000" dirty="0"/>
              <a:t>1</a:t>
            </a:r>
            <a:r>
              <a:rPr lang="ru-RU" sz="2000" dirty="0"/>
              <a:t> через эти стороны. Для этого через точку 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 проведём прямую, параллельную прямой </a:t>
            </a:r>
            <a:r>
              <a:rPr lang="en-US" sz="2000" i="1" dirty="0"/>
              <a:t>AA</a:t>
            </a:r>
            <a:r>
              <a:rPr lang="ru-RU" sz="2000" baseline="-25000" dirty="0"/>
              <a:t>1</a:t>
            </a:r>
            <a:r>
              <a:rPr lang="ru-RU" sz="2000" dirty="0"/>
              <a:t>, и обозначим </a:t>
            </a:r>
            <a:r>
              <a:rPr lang="en-US" sz="2000" i="1" dirty="0"/>
              <a:t>A</a:t>
            </a:r>
            <a:r>
              <a:rPr lang="ru-RU" sz="2000" i="1" dirty="0"/>
              <a:t>’ </a:t>
            </a:r>
            <a:r>
              <a:rPr lang="ru-RU" sz="2000" dirty="0"/>
              <a:t>её точку пересечения со стороной </a:t>
            </a:r>
            <a:r>
              <a:rPr lang="en-US" sz="2000" i="1" dirty="0"/>
              <a:t>BC</a:t>
            </a:r>
            <a:r>
              <a:rPr lang="ru-RU" sz="2000" dirty="0"/>
              <a:t> (рис. 2).</a:t>
            </a:r>
            <a:r>
              <a:rPr lang="ru-RU" sz="2000" dirty="0" smtClean="0">
                <a:solidFill>
                  <a:srgbClr val="FF0000"/>
                </a:solidFill>
              </a:rPr>
              <a:t>	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817" y="1692771"/>
            <a:ext cx="3456384" cy="2141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625" y="3834756"/>
                <a:ext cx="9144000" cy="2635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/>
                  <a:t>Тогда отрезок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 </a:t>
                </a:r>
                <a:r>
                  <a:rPr lang="ru-RU" sz="2000" dirty="0"/>
                  <a:t>является средней линией треугольника </a:t>
                </a:r>
                <a:r>
                  <a:rPr lang="en-US" sz="2000" i="1" dirty="0"/>
                  <a:t>ABA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Следовательно,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 =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</a:t>
                </a:r>
                <a:r>
                  <a:rPr lang="en-US" sz="2000" i="1" dirty="0"/>
                  <a:t>B</a:t>
                </a:r>
                <a:r>
                  <a:rPr lang="ru-RU" sz="2000" dirty="0"/>
                  <a:t>. По свойству биссектрисы треугольника точка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делит отрезок </a:t>
                </a:r>
                <a:r>
                  <a:rPr lang="en-US" sz="2000" i="1" dirty="0"/>
                  <a:t>BC </a:t>
                </a:r>
                <a:r>
                  <a:rPr lang="ru-RU" sz="2000" dirty="0"/>
                  <a:t>в отношении </a:t>
                </a:r>
                <a:r>
                  <a:rPr lang="en-US" sz="2000" i="1" dirty="0"/>
                  <a:t>CA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: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 =</a:t>
                </a:r>
                <a:r>
                  <a:rPr lang="ru-RU" sz="2000" dirty="0"/>
                  <a:t> </a:t>
                </a:r>
                <a:r>
                  <a:rPr lang="en-US" sz="2000" i="1" dirty="0"/>
                  <a:t>b </a:t>
                </a:r>
                <a:r>
                  <a:rPr lang="ru-RU" sz="2000" dirty="0"/>
                  <a:t>: </a:t>
                </a:r>
                <a:r>
                  <a:rPr lang="en-US" sz="2000" i="1" dirty="0"/>
                  <a:t>c</a:t>
                </a:r>
                <a:r>
                  <a:rPr lang="ru-RU" sz="2000" dirty="0"/>
                  <a:t>. Значит, </a:t>
                </a:r>
                <a:r>
                  <a:rPr lang="en-US" sz="2000" i="1" dirty="0"/>
                  <a:t>CA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: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 =</a:t>
                </a:r>
                <a:r>
                  <a:rPr lang="ru-RU" sz="2000" dirty="0"/>
                  <a:t> 2</a:t>
                </a:r>
                <a:r>
                  <a:rPr lang="en-US" sz="2000" i="1" dirty="0"/>
                  <a:t>b </a:t>
                </a:r>
                <a:r>
                  <a:rPr lang="ru-RU" sz="2000" dirty="0"/>
                  <a:t>: </a:t>
                </a:r>
                <a:r>
                  <a:rPr lang="en-US" sz="2000" i="1" dirty="0"/>
                  <a:t>c</a:t>
                </a:r>
                <a:r>
                  <a:rPr lang="ru-RU" sz="2000" dirty="0"/>
                  <a:t>. По теореме о пропорциональных отрезках получаем равенство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pPr algn="just"/>
                <a:r>
                  <a:rPr lang="ru-RU" sz="2000" dirty="0"/>
                  <a:t>	Это отношение может принимать любые значения, большие нуля. В частности, оно равно 1, если </a:t>
                </a:r>
                <a:r>
                  <a:rPr lang="en-US" sz="2000" i="1" dirty="0"/>
                  <a:t>c</a:t>
                </a:r>
                <a:r>
                  <a:rPr lang="ru-RU" sz="2000" i="1" dirty="0"/>
                  <a:t> = </a:t>
                </a:r>
                <a:r>
                  <a:rPr lang="ru-RU" sz="2000" dirty="0"/>
                  <a:t>2</a:t>
                </a:r>
                <a:r>
                  <a:rPr lang="en-US" sz="2000" i="1" dirty="0"/>
                  <a:t>b</a:t>
                </a:r>
                <a:r>
                  <a:rPr lang="ru-RU" sz="2000" dirty="0"/>
                  <a:t>, равно 2, если 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c</a:t>
                </a:r>
                <a:r>
                  <a:rPr lang="ru-RU" sz="2000" dirty="0"/>
                  <a:t>. 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834756"/>
                <a:ext cx="9144000" cy="2635209"/>
              </a:xfrm>
              <a:prstGeom prst="rect">
                <a:avLst/>
              </a:prstGeom>
              <a:blipFill>
                <a:blip r:embed="rId4"/>
                <a:stretch>
                  <a:fillRect l="-733" r="-667" b="-3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9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311481"/>
                <a:ext cx="9144000" cy="112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7</a:t>
                </a:r>
                <a:r>
                  <a:rPr lang="ru-RU" dirty="0" smtClean="0"/>
                  <a:t>.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baseline="-25000" dirty="0"/>
                  <a:t> </a:t>
                </a:r>
                <a:r>
                  <a:rPr lang="en-US" dirty="0" smtClean="0"/>
                  <a:t>–</a:t>
                </a:r>
                <a:r>
                  <a:rPr lang="ru-RU" dirty="0" smtClean="0"/>
                  <a:t> </a:t>
                </a:r>
                <a:r>
                  <a:rPr lang="ru-RU" dirty="0"/>
                  <a:t>медиана</a:t>
                </a:r>
                <a:r>
                  <a:rPr lang="ru-RU" dirty="0" smtClean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 smtClean="0"/>
                  <a:t>–биссектриса.</a:t>
                </a:r>
                <a:r>
                  <a:rPr lang="en-US" dirty="0" smtClean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/>
                  <a:t>. 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11481"/>
                <a:ext cx="9144000" cy="1127040"/>
              </a:xfrm>
              <a:prstGeom prst="rect">
                <a:avLst/>
              </a:prstGeom>
              <a:blipFill>
                <a:blip r:embed="rId3"/>
                <a:stretch>
                  <a:fillRect l="-1067" t="-4324" r="-1000" b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412776"/>
            <a:ext cx="4389120" cy="35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Решение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/>
              <a:t>Предположим, что медиана </a:t>
            </a:r>
            <a:r>
              <a:rPr lang="en-US" sz="2000" i="1" dirty="0"/>
              <a:t>AA</a:t>
            </a:r>
            <a:r>
              <a:rPr lang="ru-RU" sz="2000" baseline="-25000" dirty="0"/>
              <a:t>1</a:t>
            </a:r>
            <a:r>
              <a:rPr lang="ru-RU" sz="2000" dirty="0"/>
              <a:t> треугольника </a:t>
            </a:r>
            <a:r>
              <a:rPr lang="en-US" sz="2000" i="1" dirty="0"/>
              <a:t>ABC </a:t>
            </a:r>
            <a:r>
              <a:rPr lang="ru-RU" sz="2000" dirty="0"/>
              <a:t>пересекает биссектрису </a:t>
            </a:r>
            <a:r>
              <a:rPr lang="en-US" sz="2000" i="1" dirty="0"/>
              <a:t>CC</a:t>
            </a:r>
            <a:r>
              <a:rPr lang="ru-RU" sz="2000" baseline="-25000" dirty="0"/>
              <a:t>1</a:t>
            </a:r>
            <a:r>
              <a:rPr lang="ru-RU" sz="2000" dirty="0"/>
              <a:t> в точке </a:t>
            </a:r>
            <a:r>
              <a:rPr lang="en-US" sz="2000" i="1" dirty="0"/>
              <a:t>O </a:t>
            </a:r>
            <a:r>
              <a:rPr lang="ru-RU" sz="2000" dirty="0"/>
              <a:t>(рис. </a:t>
            </a:r>
            <a:r>
              <a:rPr lang="ru-RU" sz="2000" dirty="0" smtClean="0"/>
              <a:t>5).</a:t>
            </a:r>
            <a:r>
              <a:rPr lang="ru-RU" sz="2000" dirty="0" smtClean="0">
                <a:solidFill>
                  <a:srgbClr val="FF0000"/>
                </a:solidFill>
              </a:rPr>
              <a:t>	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625" y="3494772"/>
                <a:ext cx="9144000" cy="3363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 smtClean="0"/>
                  <a:t>По </a:t>
                </a:r>
                <a:r>
                  <a:rPr lang="ru-RU" sz="2000" dirty="0"/>
                  <a:t>свойству биссектрисы треугольника точка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делит отрезок </a:t>
                </a:r>
                <a:r>
                  <a:rPr lang="en-US" sz="2000" i="1" dirty="0"/>
                  <a:t>AB </a:t>
                </a:r>
                <a:r>
                  <a:rPr lang="ru-RU" sz="2000" dirty="0"/>
                  <a:t>в отношении </a:t>
                </a:r>
                <a:r>
                  <a:rPr lang="en-US" sz="2000" i="1" dirty="0"/>
                  <a:t>b </a:t>
                </a:r>
                <a:r>
                  <a:rPr lang="ru-RU" sz="2000" dirty="0"/>
                  <a:t>: </a:t>
                </a:r>
                <a:r>
                  <a:rPr lang="en-US" sz="2000" i="1" dirty="0"/>
                  <a:t>a</a:t>
                </a:r>
                <a:r>
                  <a:rPr lang="ru-RU" sz="2000" dirty="0"/>
                  <a:t>. По теореме о пропорциональных отрезках точка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 </a:t>
                </a:r>
                <a:r>
                  <a:rPr lang="ru-RU" sz="2000" dirty="0"/>
                  <a:t>делит отрезок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 </a:t>
                </a:r>
                <a:r>
                  <a:rPr lang="ru-RU" sz="2000" dirty="0"/>
                  <a:t>в отношении </a:t>
                </a:r>
                <a:r>
                  <a:rPr lang="en-US" sz="2000" i="1" dirty="0"/>
                  <a:t>b </a:t>
                </a:r>
                <a:r>
                  <a:rPr lang="ru-RU" sz="2000" dirty="0"/>
                  <a:t>: </a:t>
                </a:r>
                <a:r>
                  <a:rPr lang="en-US" sz="2000" i="1" dirty="0"/>
                  <a:t>a</a:t>
                </a:r>
                <a:r>
                  <a:rPr lang="ru-RU" sz="2000" dirty="0"/>
                  <a:t>. Следовательно, для некоторого числа </a:t>
                </a:r>
                <a:r>
                  <a:rPr lang="en-US" sz="2000" i="1" dirty="0"/>
                  <a:t>t </a:t>
                </a:r>
                <a:r>
                  <a:rPr lang="ru-RU" sz="2000" dirty="0"/>
                  <a:t>выполняются равенства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 = </a:t>
                </a:r>
                <a:r>
                  <a:rPr lang="en-US" sz="2000" i="1" dirty="0" err="1"/>
                  <a:t>bt</a:t>
                </a:r>
                <a:r>
                  <a:rPr lang="ru-RU" sz="2000" dirty="0"/>
                  <a:t>,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at</a:t>
                </a:r>
                <a:r>
                  <a:rPr lang="ru-RU" sz="2000" dirty="0"/>
                  <a:t>. Так как точка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– середина отрезка </a:t>
                </a:r>
                <a:r>
                  <a:rPr lang="en-US" sz="2000" i="1" dirty="0"/>
                  <a:t>BC</a:t>
                </a:r>
                <a:r>
                  <a:rPr lang="ru-RU" sz="2000" dirty="0"/>
                  <a:t>, то имеет место равенство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𝑏𝑡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+1.</m:t>
                      </m:r>
                    </m:oMath>
                  </m:oMathPara>
                </a14:m>
                <a:endParaRPr lang="ru-RU" sz="2000" dirty="0"/>
              </a:p>
              <a:p>
                <a:pPr algn="just"/>
                <a:r>
                  <a:rPr lang="ru-RU" sz="2000" dirty="0"/>
                  <a:t>	Следовательно, отношение </a:t>
                </a:r>
                <a:r>
                  <a:rPr lang="en-US" sz="2000" i="1" dirty="0"/>
                  <a:t>CO </a:t>
                </a:r>
                <a:r>
                  <a:rPr lang="ru-RU" sz="2000" dirty="0"/>
                  <a:t>: </a:t>
                </a:r>
                <a:r>
                  <a:rPr lang="en-US" sz="2000" i="1" dirty="0"/>
                  <a:t>OC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также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000" dirty="0"/>
                  <a:t>. </a:t>
                </a:r>
              </a:p>
              <a:p>
                <a:pPr algn="just"/>
                <a:r>
                  <a:rPr lang="ru-RU" sz="2000" dirty="0"/>
                  <a:t>	Из этого, в частности, следует, что это отношение не может быть меньше или равно единицы и может принимать любое значение, большее единицы.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494772"/>
                <a:ext cx="9144000" cy="3363228"/>
              </a:xfrm>
              <a:prstGeom prst="rect">
                <a:avLst/>
              </a:prstGeom>
              <a:blipFill>
                <a:blip r:embed="rId3"/>
                <a:stretch>
                  <a:fillRect l="-733" r="-667" b="-2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861658"/>
            <a:ext cx="3024336" cy="26699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9570" y="1196345"/>
            <a:ext cx="544572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000" dirty="0"/>
              <a:t>Для нахождения возможных значений отношения </a:t>
            </a:r>
            <a:r>
              <a:rPr lang="en-US" sz="2000" i="1" dirty="0"/>
              <a:t>CO </a:t>
            </a:r>
            <a:r>
              <a:rPr lang="ru-RU" sz="2000" dirty="0"/>
              <a:t>: </a:t>
            </a:r>
            <a:r>
              <a:rPr lang="en-US" sz="2000" i="1" dirty="0"/>
              <a:t>OC</a:t>
            </a:r>
            <a:r>
              <a:rPr lang="ru-RU" sz="2000" baseline="-25000" dirty="0"/>
              <a:t>1</a:t>
            </a:r>
            <a:r>
              <a:rPr lang="ru-RU" sz="2000" dirty="0"/>
              <a:t> обозначим стороны треугольника </a:t>
            </a:r>
            <a:r>
              <a:rPr lang="en-US" sz="2000" i="1" dirty="0"/>
              <a:t>AB</a:t>
            </a:r>
            <a:r>
              <a:rPr lang="ru-RU" sz="2000" i="1" dirty="0"/>
              <a:t> = </a:t>
            </a:r>
            <a:r>
              <a:rPr lang="en-US" sz="2000" i="1" dirty="0"/>
              <a:t>c</a:t>
            </a:r>
            <a:r>
              <a:rPr lang="ru-RU" sz="2000" dirty="0"/>
              <a:t>, </a:t>
            </a:r>
            <a:r>
              <a:rPr lang="en-US" sz="2000" i="1" dirty="0"/>
              <a:t>AC</a:t>
            </a:r>
            <a:r>
              <a:rPr lang="ru-RU" sz="2000" i="1" dirty="0"/>
              <a:t> = </a:t>
            </a:r>
            <a:r>
              <a:rPr lang="en-US" sz="2000" i="1" dirty="0"/>
              <a:t>b</a:t>
            </a:r>
            <a:r>
              <a:rPr lang="ru-RU" sz="2000" dirty="0"/>
              <a:t>, </a:t>
            </a:r>
            <a:r>
              <a:rPr lang="en-US" sz="2000" i="1" dirty="0"/>
              <a:t>BC</a:t>
            </a:r>
            <a:r>
              <a:rPr lang="ru-RU" sz="2000" i="1" dirty="0"/>
              <a:t> = </a:t>
            </a:r>
            <a:r>
              <a:rPr lang="en-US" sz="2000" i="1" dirty="0"/>
              <a:t>a</a:t>
            </a:r>
            <a:r>
              <a:rPr lang="ru-RU" sz="2000" dirty="0"/>
              <a:t>. Через точку 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 проведём прямую, параллельную прямой </a:t>
            </a:r>
            <a:r>
              <a:rPr lang="en-US" sz="2000" i="1" dirty="0"/>
              <a:t>AA</a:t>
            </a:r>
            <a:r>
              <a:rPr lang="ru-RU" sz="2000" baseline="-25000" dirty="0"/>
              <a:t>1</a:t>
            </a:r>
            <a:r>
              <a:rPr lang="ru-RU" sz="2000" dirty="0"/>
              <a:t> и обозначим </a:t>
            </a:r>
            <a:r>
              <a:rPr lang="en-US" sz="2000" i="1" dirty="0"/>
              <a:t>A</a:t>
            </a:r>
            <a:r>
              <a:rPr lang="ru-RU" sz="2000" i="1" dirty="0"/>
              <a:t>’ </a:t>
            </a:r>
            <a:r>
              <a:rPr lang="ru-RU" sz="2000" dirty="0"/>
              <a:t>её точку пересечения со стороной </a:t>
            </a:r>
            <a:r>
              <a:rPr lang="en-US" sz="2000" i="1" dirty="0"/>
              <a:t>BC</a:t>
            </a:r>
            <a:r>
              <a:rPr lang="ru-RU" sz="2000" dirty="0"/>
              <a:t> (рис. 5).</a:t>
            </a:r>
          </a:p>
        </p:txBody>
      </p:sp>
    </p:spTree>
    <p:extLst>
      <p:ext uri="{BB962C8B-B14F-4D97-AF65-F5344CB8AC3E}">
        <p14:creationId xmlns:p14="http://schemas.microsoft.com/office/powerpoint/2010/main" val="30114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311481"/>
                <a:ext cx="9144000" cy="112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8</a:t>
                </a:r>
                <a:r>
                  <a:rPr lang="ru-RU" dirty="0" smtClean="0"/>
                  <a:t>.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</a:t>
                </a:r>
                <a:r>
                  <a:rPr lang="ru-RU" dirty="0" smtClean="0"/>
                  <a:t>6</a:t>
                </a:r>
                <a:r>
                  <a:rPr lang="en-US" dirty="0" smtClean="0"/>
                  <a:t>, </a:t>
                </a:r>
                <a:r>
                  <a:rPr lang="en-US" i="1" dirty="0"/>
                  <a:t>AC = </a:t>
                </a:r>
                <a:r>
                  <a:rPr lang="en-US" i="1" dirty="0" smtClean="0"/>
                  <a:t>BC </a:t>
                </a:r>
                <a:r>
                  <a:rPr lang="en-US" i="1" dirty="0"/>
                  <a:t>= </a:t>
                </a:r>
                <a:r>
                  <a:rPr lang="ru-RU" dirty="0" smtClean="0"/>
                  <a:t>5, </a:t>
                </a:r>
                <a:r>
                  <a:rPr lang="en-US" i="1" dirty="0" smtClean="0"/>
                  <a:t>AA</a:t>
                </a:r>
                <a:r>
                  <a:rPr lang="en-US" baseline="-25000" dirty="0" smtClean="0"/>
                  <a:t>1</a:t>
                </a:r>
                <a:r>
                  <a:rPr lang="ru-RU" dirty="0" smtClean="0"/>
                  <a:t>, </a:t>
                </a:r>
                <a:r>
                  <a:rPr lang="en-US" i="1" dirty="0" smtClean="0"/>
                  <a:t>BB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CC</a:t>
                </a:r>
                <a:r>
                  <a:rPr lang="en-US" baseline="-25000" dirty="0" smtClean="0"/>
                  <a:t>1</a:t>
                </a:r>
                <a:r>
                  <a:rPr lang="ru-RU" baseline="-25000" dirty="0" smtClean="0"/>
                  <a:t> </a:t>
                </a:r>
                <a:r>
                  <a:rPr lang="en-US" dirty="0" smtClean="0"/>
                  <a:t>–</a:t>
                </a:r>
                <a:r>
                  <a:rPr lang="ru-RU" dirty="0" smtClean="0"/>
                  <a:t> высоты, пересекающиеся в точке </a:t>
                </a:r>
                <a:r>
                  <a:rPr lang="en-US" i="1" dirty="0" smtClean="0"/>
                  <a:t>H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/>
                  <a:t>. 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11481"/>
                <a:ext cx="9144000" cy="1127040"/>
              </a:xfrm>
              <a:prstGeom prst="rect">
                <a:avLst/>
              </a:prstGeom>
              <a:blipFill>
                <a:blip r:embed="rId3"/>
                <a:stretch>
                  <a:fillRect l="-1067" t="-4324" r="-1000" b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306" y="1628800"/>
            <a:ext cx="4568638" cy="3236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625" y="5373216"/>
                <a:ext cx="9144000" cy="701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/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373216"/>
                <a:ext cx="9144000" cy="701474"/>
              </a:xfrm>
              <a:prstGeom prst="rect">
                <a:avLst/>
              </a:prstGeom>
              <a:blipFill>
                <a:blip r:embed="rId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6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533400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FF3300"/>
                </a:solidFill>
              </a:rPr>
              <a:t>Теорем</a:t>
            </a:r>
            <a:r>
              <a:rPr lang="ru-RU" altLang="ru-RU" sz="3600" dirty="0">
                <a:solidFill>
                  <a:srgbClr val="FF3300"/>
                </a:solidFill>
              </a:rPr>
              <a:t>ы</a:t>
            </a:r>
            <a:r>
              <a:rPr lang="ru-RU" altLang="ru-RU" sz="3600" dirty="0" smtClean="0">
                <a:solidFill>
                  <a:srgbClr val="FF3300"/>
                </a:solidFill>
              </a:rPr>
              <a:t> </a:t>
            </a:r>
            <a:r>
              <a:rPr lang="ru-RU" altLang="ru-RU" sz="3600" dirty="0" err="1">
                <a:solidFill>
                  <a:srgbClr val="FF3300"/>
                </a:solidFill>
              </a:rPr>
              <a:t>Менелая</a:t>
            </a:r>
            <a:r>
              <a:rPr lang="ru-RU" altLang="ru-RU" sz="3600" dirty="0">
                <a:solidFill>
                  <a:srgbClr val="FF3300"/>
                </a:solidFill>
              </a:rPr>
              <a:t> </a:t>
            </a:r>
            <a:r>
              <a:rPr lang="ru-RU" altLang="ru-RU" sz="3600" dirty="0" smtClean="0">
                <a:solidFill>
                  <a:srgbClr val="FF3300"/>
                </a:solidFill>
              </a:rPr>
              <a:t>и </a:t>
            </a:r>
            <a:r>
              <a:rPr lang="ru-RU" altLang="ru-RU" sz="3600" dirty="0" err="1" smtClean="0">
                <a:solidFill>
                  <a:srgbClr val="FF3300"/>
                </a:solidFill>
              </a:rPr>
              <a:t>Чевы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15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800" kern="0" dirty="0" smtClean="0">
                <a:solidFill>
                  <a:srgbClr val="FF3300"/>
                </a:solidFill>
              </a:rPr>
              <a:t>Литература</a:t>
            </a:r>
            <a:endParaRPr lang="ru-RU" altLang="ru-RU" sz="2800" kern="0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85392"/>
            <a:ext cx="3568314" cy="5175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385392"/>
            <a:ext cx="3312368" cy="51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Теорема Менелая </a:t>
            </a:r>
          </a:p>
        </p:txBody>
      </p:sp>
      <p:graphicFrame>
        <p:nvGraphicFramePr>
          <p:cNvPr id="249936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419744"/>
              </p:ext>
            </p:extLst>
          </p:nvPr>
        </p:nvGraphicFramePr>
        <p:xfrm>
          <a:off x="3419872" y="2284612"/>
          <a:ext cx="2400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Equation" r:id="rId4" imgW="2400120" imgH="799920" progId="Equation.DSMT4">
                  <p:embed/>
                </p:oleObj>
              </mc:Choice>
              <mc:Fallback>
                <p:oleObj name="Equation" r:id="rId4" imgW="2400120" imgH="799920" progId="Equation.DSMT4">
                  <p:embed/>
                  <p:pic>
                    <p:nvPicPr>
                      <p:cNvPr id="249936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284612"/>
                        <a:ext cx="2400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937" name="Text Box 81"/>
          <p:cNvSpPr txBox="1">
            <a:spLocks noChangeArrowheads="1"/>
          </p:cNvSpPr>
          <p:nvPr/>
        </p:nvSpPr>
        <p:spPr bwMode="auto">
          <a:xfrm>
            <a:off x="0" y="692696"/>
            <a:ext cx="8763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Теорема. </a:t>
            </a:r>
            <a:r>
              <a:rPr lang="ru-RU" altLang="ru-RU" dirty="0" smtClean="0">
                <a:cs typeface="Times New Roman" panose="02020603050405020304" pitchFamily="18" charset="0"/>
              </a:rPr>
              <a:t>Пусть </a:t>
            </a:r>
            <a:r>
              <a:rPr lang="ru-RU" altLang="ru-RU" dirty="0">
                <a:cs typeface="Times New Roman" panose="02020603050405020304" pitchFamily="18" charset="0"/>
              </a:rPr>
              <a:t>на сторонах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 и продолжении стороны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взяты соответственно точки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лежат на одной прямой тогда и только тогда, когда выполняется равенство</a:t>
            </a:r>
            <a:endParaRPr lang="ru-RU" altLang="ru-RU" dirty="0"/>
          </a:p>
          <a:p>
            <a:pPr algn="just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		(*)  </a:t>
            </a:r>
            <a:endParaRPr lang="ru-RU" altLang="ru-RU" dirty="0"/>
          </a:p>
        </p:txBody>
      </p:sp>
      <p:pic>
        <p:nvPicPr>
          <p:cNvPr id="249948" name="Picture 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76464"/>
            <a:ext cx="35369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3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9937" name="Text Box 8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481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Доказательство 1.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 Пусть точки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A</a:t>
                </a:r>
                <a:r>
                  <a:rPr lang="en-US" altLang="ru-RU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B</a:t>
                </a:r>
                <a:r>
                  <a:rPr lang="en-US" altLang="ru-RU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C</a:t>
                </a:r>
                <a:r>
                  <a:rPr lang="en-US" altLang="ru-RU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принадлежать одной прямой. Докажем, что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altLang="ru-RU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Через вершину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C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проведём прямую, параллельную прямой</a:t>
                </a:r>
                <a:r>
                  <a:rPr lang="en-US" altLang="ru-RU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A</a:t>
                </a:r>
                <a:r>
                  <a:rPr lang="en-US" altLang="ru-RU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B</a:t>
                </a:r>
                <a:r>
                  <a:rPr lang="en-US" altLang="ru-RU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Обозначим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C’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её точку пересечения с отрезком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. По теореме о пропорциональных отрезках имеем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ru-RU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ru-RU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altLang="ru-RU" dirty="0" smtClean="0"/>
                  <a:t>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altLang="ru-RU" dirty="0" smtClean="0"/>
                  <a:t>	Перемножая эти два равенства, получим равенство</a:t>
                </a:r>
                <a14:m>
                  <m:oMath xmlns:m="http://schemas.openxmlformats.org/officeDocument/2006/math">
                    <m:r>
                      <a:rPr lang="en-US" altLang="ru-R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ru-RU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altLang="ru-R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ru-RU" dirty="0" smtClean="0"/>
                  <a:t> </a:t>
                </a:r>
                <a:r>
                  <a:rPr lang="ru-RU" altLang="ru-RU" dirty="0" smtClean="0"/>
                  <a:t>которое эквивалентно требуемому равенству (*).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 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249937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481722"/>
              </a:xfrm>
              <a:prstGeom prst="rect">
                <a:avLst/>
              </a:prstGeom>
              <a:blipFill>
                <a:blip r:embed="rId3"/>
                <a:stretch>
                  <a:fillRect l="-1000" t="-1401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429000"/>
            <a:ext cx="3389974" cy="26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70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5369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695" name="Text Box 7"/>
          <p:cNvSpPr txBox="1">
            <a:spLocks noChangeArrowheads="1"/>
          </p:cNvSpPr>
          <p:nvPr/>
        </p:nvSpPr>
        <p:spPr bwMode="auto">
          <a:xfrm>
            <a:off x="152400" y="533400"/>
            <a:ext cx="89916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Докажем обратное.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Пусть на сторонах </a:t>
            </a:r>
            <a:r>
              <a:rPr lang="en-US" altLang="ru-RU" i="1">
                <a:cs typeface="Times New Roman" panose="02020603050405020304" pitchFamily="18" charset="0"/>
              </a:rPr>
              <a:t>AB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BC</a:t>
            </a:r>
            <a:r>
              <a:rPr lang="ru-RU" altLang="ru-RU">
                <a:cs typeface="Times New Roman" panose="02020603050405020304" pitchFamily="18" charset="0"/>
              </a:rPr>
              <a:t> и продолжении стороны </a:t>
            </a:r>
            <a:r>
              <a:rPr lang="en-US" altLang="ru-RU" i="1">
                <a:cs typeface="Times New Roman" panose="02020603050405020304" pitchFamily="18" charset="0"/>
              </a:rPr>
              <a:t>AC</a:t>
            </a:r>
            <a:r>
              <a:rPr lang="ru-RU" altLang="ru-RU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>
                <a:cs typeface="Times New Roman" panose="02020603050405020304" pitchFamily="18" charset="0"/>
              </a:rPr>
              <a:t>ABC</a:t>
            </a:r>
            <a:r>
              <a:rPr lang="ru-RU" altLang="ru-RU">
                <a:cs typeface="Times New Roman" panose="02020603050405020304" pitchFamily="18" charset="0"/>
              </a:rPr>
              <a:t> взяты соответственно точки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для которых выполняется равенство (*). Предположим, что прямая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пересекает прямую </a:t>
            </a:r>
            <a:r>
              <a:rPr lang="en-US" altLang="ru-RU" i="1">
                <a:cs typeface="Times New Roman" panose="02020603050405020304" pitchFamily="18" charset="0"/>
              </a:rPr>
              <a:t>AB</a:t>
            </a:r>
            <a:r>
              <a:rPr lang="ru-RU" altLang="ru-RU">
                <a:cs typeface="Times New Roman" panose="02020603050405020304" pitchFamily="18" charset="0"/>
              </a:rPr>
              <a:t> в некоторой точке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ru-RU" altLang="ru-RU">
                <a:cs typeface="Times New Roman" panose="02020603050405020304" pitchFamily="18" charset="0"/>
              </a:rPr>
              <a:t>. По доказанному, выполняется равенство</a:t>
            </a:r>
            <a:endParaRPr lang="ru-RU" altLang="ru-RU"/>
          </a:p>
          <a:p>
            <a:pPr algn="just">
              <a:spcBef>
                <a:spcPct val="50000"/>
              </a:spcBef>
            </a:pPr>
            <a:endParaRPr lang="ru-RU" altLang="ru-RU"/>
          </a:p>
        </p:txBody>
      </p:sp>
      <p:graphicFrame>
        <p:nvGraphicFramePr>
          <p:cNvPr id="626700" name="Object 12"/>
          <p:cNvGraphicFramePr>
            <a:graphicFrameLocks noChangeAspect="1"/>
          </p:cNvGraphicFramePr>
          <p:nvPr/>
        </p:nvGraphicFramePr>
        <p:xfrm>
          <a:off x="5410200" y="2057400"/>
          <a:ext cx="2425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5" name="Equation" r:id="rId5" imgW="2425680" imgH="799920" progId="Equation.DSMT4">
                  <p:embed/>
                </p:oleObj>
              </mc:Choice>
              <mc:Fallback>
                <p:oleObj name="Equation" r:id="rId5" imgW="2425680" imgH="799920" progId="Equation.DSMT4">
                  <p:embed/>
                  <p:pic>
                    <p:nvPicPr>
                      <p:cNvPr id="6267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57400"/>
                        <a:ext cx="2425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04" name="Text Box 16"/>
          <p:cNvSpPr txBox="1">
            <a:spLocks noChangeArrowheads="1"/>
          </p:cNvSpPr>
          <p:nvPr/>
        </p:nvSpPr>
        <p:spPr bwMode="auto">
          <a:xfrm>
            <a:off x="4267200" y="28194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Учитывая равенство (*), получаем равенство  </a:t>
            </a:r>
            <a:endParaRPr lang="ru-RU" altLang="ru-RU"/>
          </a:p>
        </p:txBody>
      </p:sp>
      <p:graphicFrame>
        <p:nvGraphicFramePr>
          <p:cNvPr id="626705" name="Object 17"/>
          <p:cNvGraphicFramePr>
            <a:graphicFrameLocks noChangeAspect="1"/>
          </p:cNvGraphicFramePr>
          <p:nvPr/>
        </p:nvGraphicFramePr>
        <p:xfrm>
          <a:off x="5867400" y="3429000"/>
          <a:ext cx="1549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6" name="Equation" r:id="rId7" imgW="1549080" imgH="799920" progId="Equation.DSMT4">
                  <p:embed/>
                </p:oleObj>
              </mc:Choice>
              <mc:Fallback>
                <p:oleObj name="Equation" r:id="rId7" imgW="1549080" imgH="799920" progId="Equation.DSMT4">
                  <p:embed/>
                  <p:pic>
                    <p:nvPicPr>
                      <p:cNvPr id="6267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1549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07" name="Text Box 19"/>
          <p:cNvSpPr txBox="1">
            <a:spLocks noChangeArrowheads="1"/>
          </p:cNvSpPr>
          <p:nvPr/>
        </p:nvSpPr>
        <p:spPr bwMode="auto">
          <a:xfrm>
            <a:off x="4267200" y="4114800"/>
            <a:ext cx="487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Прибавим к его обеим частям единицу и приведем к общему знаменателю. Получим равенство</a:t>
            </a:r>
          </a:p>
        </p:txBody>
      </p:sp>
      <p:graphicFrame>
        <p:nvGraphicFramePr>
          <p:cNvPr id="626708" name="Object 20"/>
          <p:cNvGraphicFramePr>
            <a:graphicFrameLocks noChangeAspect="1"/>
          </p:cNvGraphicFramePr>
          <p:nvPr/>
        </p:nvGraphicFramePr>
        <p:xfrm>
          <a:off x="6096000" y="5257800"/>
          <a:ext cx="1536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7" name="Equation" r:id="rId9" imgW="1536480" imgH="799920" progId="Equation.DSMT4">
                  <p:embed/>
                </p:oleObj>
              </mc:Choice>
              <mc:Fallback>
                <p:oleObj name="Equation" r:id="rId9" imgW="1536480" imgH="799920" progId="Equation.DSMT4">
                  <p:embed/>
                  <p:pic>
                    <p:nvPicPr>
                      <p:cNvPr id="6267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257800"/>
                        <a:ext cx="1536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09" name="Text Box 21"/>
          <p:cNvSpPr txBox="1">
            <a:spLocks noChangeArrowheads="1"/>
          </p:cNvSpPr>
          <p:nvPr/>
        </p:nvSpPr>
        <p:spPr bwMode="auto">
          <a:xfrm>
            <a:off x="0" y="5943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из которого следует, что </a:t>
            </a:r>
            <a:r>
              <a:rPr lang="en-US" altLang="ru-RU" i="1"/>
              <a:t>C’ </a:t>
            </a:r>
            <a:r>
              <a:rPr lang="ru-RU" altLang="ru-RU"/>
              <a:t>и 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совпадают. Следовательно, точки 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en-US" altLang="ru-RU"/>
              <a:t>, 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/>
              <a:t>, 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принадлежат одной прямой.</a:t>
            </a:r>
          </a:p>
        </p:txBody>
      </p:sp>
    </p:spTree>
    <p:extLst>
      <p:ext uri="{BB962C8B-B14F-4D97-AF65-F5344CB8AC3E}">
        <p14:creationId xmlns:p14="http://schemas.microsoft.com/office/powerpoint/2010/main" val="21128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9938" name="Text Box 82"/>
              <p:cNvSpPr txBox="1">
                <a:spLocks noChangeArrowheads="1"/>
              </p:cNvSpPr>
              <p:nvPr/>
            </p:nvSpPr>
            <p:spPr bwMode="auto">
              <a:xfrm>
                <a:off x="31750" y="16257"/>
                <a:ext cx="9112250" cy="2710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</a:rPr>
                  <a:t>	Доказательство 2.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принадлежат одной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прямой.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Опустим из вершин треугольника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перпендикуляры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AA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’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BB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’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CC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’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 эту прямую. </a:t>
                </a:r>
                <a:r>
                  <a:rPr lang="ru-RU" altLang="ru-RU" dirty="0"/>
                  <a:t>Т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’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’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подобны и,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ru-RU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ru-RU" dirty="0" smtClean="0"/>
                  <a:t>. </a:t>
                </a:r>
                <a:r>
                  <a:rPr lang="ru-RU" altLang="ru-RU" dirty="0"/>
                  <a:t>А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налогичным</a:t>
                </a:r>
                <a:r>
                  <a:rPr lang="ru-RU" altLang="ru-RU" dirty="0" smtClean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образом показывается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,</a:t>
                </a:r>
                <a:r>
                  <a:rPr lang="en-US" altLang="ru-RU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что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ru-RU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ru-RU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ru-RU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Перемножая</a:t>
                </a:r>
                <a:r>
                  <a:rPr lang="ru-RU" altLang="ru-RU" dirty="0" smtClean="0"/>
                  <a:t> </a:t>
                </a:r>
                <a:r>
                  <a:rPr lang="ru-RU" altLang="ru-RU" dirty="0"/>
                  <a:t>эти три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равенства, будем иметь</a:t>
                </a:r>
                <a:r>
                  <a:rPr lang="ru-RU" altLang="ru-RU" dirty="0"/>
                  <a:t> требуемое равенство.</a:t>
                </a:r>
              </a:p>
            </p:txBody>
          </p:sp>
        </mc:Choice>
        <mc:Fallback xmlns="">
          <p:sp>
            <p:nvSpPr>
              <p:cNvPr id="249938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50" y="16257"/>
                <a:ext cx="9112250" cy="2710486"/>
              </a:xfrm>
              <a:prstGeom prst="rect">
                <a:avLst/>
              </a:prstGeom>
              <a:blipFill>
                <a:blip r:embed="rId3"/>
                <a:stretch>
                  <a:fillRect l="-1003" t="-1802" r="-1070" b="-4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9949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35871"/>
            <a:ext cx="353695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FF3300"/>
                </a:solidFill>
              </a:rPr>
              <a:t>Упражнения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57411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1. 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– середина стороны </a:t>
            </a:r>
            <a:r>
              <a:rPr lang="en-US" altLang="ru-RU" sz="3200" i="1" dirty="0">
                <a:cs typeface="Times New Roman" panose="02020603050405020304" pitchFamily="18" charset="0"/>
              </a:rPr>
              <a:t>AB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– середина отрезка </a:t>
            </a:r>
            <a:r>
              <a:rPr lang="en-US" altLang="ru-RU" sz="3200" i="1" dirty="0">
                <a:cs typeface="Times New Roman" panose="02020603050405020304" pitchFamily="18" charset="0"/>
              </a:rPr>
              <a:t>CC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 В каком отношении делит прямая </a:t>
            </a:r>
            <a:r>
              <a:rPr lang="en-US" altLang="ru-RU" sz="3200" i="1" dirty="0">
                <a:cs typeface="Times New Roman" panose="02020603050405020304" pitchFamily="18" charset="0"/>
              </a:rPr>
              <a:t>AO</a:t>
            </a:r>
            <a:r>
              <a:rPr lang="ru-RU" altLang="ru-RU" sz="3200" dirty="0">
                <a:cs typeface="Times New Roman" panose="02020603050405020304" pitchFamily="18" charset="0"/>
              </a:rPr>
              <a:t>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2:1. </a:t>
            </a:r>
          </a:p>
        </p:txBody>
      </p:sp>
      <p:pic>
        <p:nvPicPr>
          <p:cNvPr id="65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26289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93"/>
            <a:ext cx="5512524" cy="5417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988840"/>
            <a:ext cx="2708941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355546"/>
            <a:ext cx="5438459" cy="15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5" name="Text Box 2051"/>
          <p:cNvSpPr txBox="1">
            <a:spLocks noChangeArrowheads="1"/>
          </p:cNvSpPr>
          <p:nvPr/>
        </p:nvSpPr>
        <p:spPr bwMode="auto">
          <a:xfrm>
            <a:off x="0" y="685800"/>
            <a:ext cx="9067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2. 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 в отношении 1:2. 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AC</a:t>
            </a:r>
            <a:r>
              <a:rPr lang="ru-RU" altLang="ru-RU" sz="3200" dirty="0">
                <a:cs typeface="Times New Roman" panose="02020603050405020304" pitchFamily="18" charset="0"/>
              </a:rPr>
              <a:t> в отношении 2:1. Прямая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пересекает продолжение стороны </a:t>
            </a:r>
            <a:r>
              <a:rPr lang="en-US" altLang="ru-RU" sz="3200" i="1" dirty="0">
                <a:cs typeface="Times New Roman" panose="02020603050405020304" pitchFamily="18" charset="0"/>
              </a:rPr>
              <a:t>AB </a:t>
            </a:r>
            <a:r>
              <a:rPr lang="ru-RU" altLang="ru-RU" sz="3200" dirty="0">
                <a:cs typeface="Times New Roman" panose="02020603050405020304" pitchFamily="18" charset="0"/>
              </a:rPr>
              <a:t>в точке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отношение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: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3556" name="Text Box 2052"/>
          <p:cNvSpPr txBox="1">
            <a:spLocks noChangeArrowheads="1"/>
          </p:cNvSpPr>
          <p:nvPr/>
        </p:nvSpPr>
        <p:spPr bwMode="auto">
          <a:xfrm>
            <a:off x="381000" y="5410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3:1. </a:t>
            </a:r>
          </a:p>
        </p:txBody>
      </p:sp>
      <p:pic>
        <p:nvPicPr>
          <p:cNvPr id="663557" name="Picture 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376613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4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3" name="Text Box 1027"/>
          <p:cNvSpPr txBox="1">
            <a:spLocks noChangeArrowheads="1"/>
          </p:cNvSpPr>
          <p:nvPr/>
        </p:nvSpPr>
        <p:spPr bwMode="auto">
          <a:xfrm>
            <a:off x="0" y="685800"/>
            <a:ext cx="9067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3. На </a:t>
            </a:r>
            <a:r>
              <a:rPr lang="ru-RU" altLang="ru-RU" sz="3200" dirty="0">
                <a:cs typeface="Times New Roman" panose="02020603050405020304" pitchFamily="18" charset="0"/>
              </a:rPr>
              <a:t>продолжениях сторон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CA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 взяты соответственно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так, что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CA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CA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отношение, в котором прямая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04" name="Text Box 1028"/>
          <p:cNvSpPr txBox="1">
            <a:spLocks noChangeArrowheads="1"/>
          </p:cNvSpPr>
          <p:nvPr/>
        </p:nvSpPr>
        <p:spPr bwMode="auto">
          <a:xfrm>
            <a:off x="381000" y="5410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1:2. </a:t>
            </a:r>
          </a:p>
        </p:txBody>
      </p:sp>
      <p:pic>
        <p:nvPicPr>
          <p:cNvPr id="665605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33655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4. 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в отношении </a:t>
            </a:r>
            <a:r>
              <a:rPr lang="ru-RU" altLang="ru-RU" sz="2800" dirty="0"/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:</a:t>
            </a:r>
            <a:r>
              <a:rPr lang="ru-RU" altLang="ru-RU" sz="2800" dirty="0"/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 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лежит на продолжении стороны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ru-RU" altLang="ru-RU" sz="2800" dirty="0"/>
              <a:t>2</a:t>
            </a:r>
            <a:r>
              <a:rPr lang="en-US" altLang="ru-RU" sz="2800" i="1" dirty="0">
                <a:cs typeface="Times New Roman" panose="02020603050405020304" pitchFamily="18" charset="0"/>
              </a:rPr>
              <a:t>CB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. В каком отношении делит прямая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59465" name="Group 9"/>
          <p:cNvGrpSpPr>
            <a:grpSpLocks/>
          </p:cNvGrpSpPr>
          <p:nvPr/>
        </p:nvGrpSpPr>
        <p:grpSpPr bwMode="auto">
          <a:xfrm>
            <a:off x="395536" y="4701137"/>
            <a:ext cx="8458200" cy="1422401"/>
            <a:chOff x="240" y="2998"/>
            <a:chExt cx="5328" cy="896"/>
          </a:xfrm>
        </p:grpSpPr>
        <p:sp>
          <p:nvSpPr>
            <p:cNvPr id="659461" name="Text Box 5"/>
            <p:cNvSpPr txBox="1">
              <a:spLocks noChangeArrowheads="1"/>
            </p:cNvSpPr>
            <p:nvPr/>
          </p:nvSpPr>
          <p:spPr bwMode="auto">
            <a:xfrm>
              <a:off x="240" y="3071"/>
              <a:ext cx="5328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Решение: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По условию</a:t>
              </a:r>
              <a:r>
                <a:rPr lang="ru-RU" altLang="ru-RU" sz="2800" dirty="0"/>
                <a:t>                           </a:t>
              </a:r>
              <a:r>
                <a:rPr lang="ru-RU" altLang="ru-RU" sz="2800" dirty="0" smtClean="0"/>
                <a:t>И</a:t>
              </a:r>
              <a:r>
                <a:rPr lang="ru-RU" altLang="ru-RU" sz="2800" dirty="0" smtClean="0">
                  <a:cs typeface="Times New Roman" panose="02020603050405020304" pitchFamily="18" charset="0"/>
                </a:rPr>
                <a:t>спользуя </a:t>
              </a:r>
            </a:p>
            <a:p>
              <a:pPr>
                <a:spcBef>
                  <a:spcPct val="50000"/>
                </a:spcBef>
              </a:pPr>
              <a:r>
                <a:rPr lang="ru-RU" altLang="ru-RU" sz="2800" dirty="0" smtClean="0">
                  <a:cs typeface="Times New Roman" panose="02020603050405020304" pitchFamily="18" charset="0"/>
                </a:rPr>
                <a:t>теорему </a:t>
              </a:r>
              <a:r>
                <a:rPr lang="ru-RU" altLang="ru-RU" sz="2800" dirty="0" err="1">
                  <a:cs typeface="Times New Roman" panose="02020603050405020304" pitchFamily="18" charset="0"/>
                </a:rPr>
                <a:t>Менелая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 находим </a:t>
              </a:r>
            </a:p>
          </p:txBody>
        </p:sp>
        <p:graphicFrame>
          <p:nvGraphicFramePr>
            <p:cNvPr id="65946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22549"/>
                </p:ext>
              </p:extLst>
            </p:nvPr>
          </p:nvGraphicFramePr>
          <p:xfrm>
            <a:off x="2463" y="2998"/>
            <a:ext cx="1271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58" name="Equation" r:id="rId4" imgW="2336760" imgH="799920" progId="Equation.DSMT4">
                    <p:embed/>
                  </p:oleObj>
                </mc:Choice>
                <mc:Fallback>
                  <p:oleObj name="Equation" r:id="rId4" imgW="2336760" imgH="799920" progId="Equation.DSMT4">
                    <p:embed/>
                    <p:pic>
                      <p:nvPicPr>
                        <p:cNvPr id="65946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3" y="2998"/>
                          <a:ext cx="1271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94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5474791"/>
                </p:ext>
              </p:extLst>
            </p:nvPr>
          </p:nvGraphicFramePr>
          <p:xfrm>
            <a:off x="2962" y="3455"/>
            <a:ext cx="620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59" name="Equation" r:id="rId6" imgW="1130040" imgH="799920" progId="Equation.DSMT4">
                    <p:embed/>
                  </p:oleObj>
                </mc:Choice>
                <mc:Fallback>
                  <p:oleObj name="Equation" r:id="rId6" imgW="1130040" imgH="799920" progId="Equation.DSMT4">
                    <p:embed/>
                    <p:pic>
                      <p:nvPicPr>
                        <p:cNvPr id="65946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" y="3455"/>
                          <a:ext cx="620" cy="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5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4746"/>
            <a:ext cx="3098687" cy="268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18056" y="0"/>
            <a:ext cx="912594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5. </a:t>
            </a:r>
            <a:r>
              <a:rPr lang="ru-RU" sz="2800" dirty="0"/>
              <a:t>Докажите, что если прямая пересекает стороны </a:t>
            </a:r>
            <a:r>
              <a:rPr lang="en-US" sz="2800" i="1" dirty="0"/>
              <a:t>A</a:t>
            </a:r>
            <a:r>
              <a:rPr lang="ru-RU" sz="2800" baseline="-25000" dirty="0"/>
              <a:t>1</a:t>
            </a:r>
            <a:r>
              <a:rPr lang="en-US" sz="2800" i="1" dirty="0"/>
              <a:t>A</a:t>
            </a:r>
            <a:r>
              <a:rPr lang="ru-RU" sz="2800" baseline="-25000" dirty="0"/>
              <a:t>2</a:t>
            </a:r>
            <a:r>
              <a:rPr lang="ru-RU" sz="2800" dirty="0"/>
              <a:t>, …, </a:t>
            </a:r>
            <a:r>
              <a:rPr lang="en-US" sz="2800" i="1" dirty="0" err="1"/>
              <a:t>A</a:t>
            </a:r>
            <a:r>
              <a:rPr lang="en-US" sz="2800" i="1" baseline="-25000" dirty="0" err="1"/>
              <a:t>n</a:t>
            </a:r>
            <a:r>
              <a:rPr lang="en-US" sz="2800" i="1" dirty="0" err="1"/>
              <a:t>A</a:t>
            </a:r>
            <a:r>
              <a:rPr lang="ru-RU" sz="2800" baseline="-25000" dirty="0"/>
              <a:t>1</a:t>
            </a:r>
            <a:r>
              <a:rPr lang="ru-RU" sz="2800" i="1" dirty="0"/>
              <a:t> </a:t>
            </a:r>
            <a:r>
              <a:rPr lang="ru-RU" sz="2800" dirty="0"/>
              <a:t>замкнутой ломаной </a:t>
            </a:r>
            <a:r>
              <a:rPr lang="en-US" sz="2800" i="1" dirty="0"/>
              <a:t>A</a:t>
            </a:r>
            <a:r>
              <a:rPr lang="ru-RU" sz="2800" baseline="-25000" dirty="0"/>
              <a:t>1</a:t>
            </a:r>
            <a:r>
              <a:rPr lang="ru-RU" sz="2800" dirty="0"/>
              <a:t>…</a:t>
            </a: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baseline="-25000" dirty="0"/>
              <a:t> </a:t>
            </a:r>
            <a:r>
              <a:rPr lang="ru-RU" sz="2800" dirty="0"/>
              <a:t>или их продолжения в точках </a:t>
            </a:r>
            <a:r>
              <a:rPr lang="en-US" sz="2800" i="1" dirty="0"/>
              <a:t>B</a:t>
            </a:r>
            <a:r>
              <a:rPr lang="ru-RU" sz="2800" baseline="-25000" dirty="0"/>
              <a:t>1</a:t>
            </a:r>
            <a:r>
              <a:rPr lang="ru-RU" sz="2800" dirty="0"/>
              <a:t>, …, </a:t>
            </a:r>
            <a:r>
              <a:rPr lang="en-US" sz="2800" i="1" dirty="0" err="1"/>
              <a:t>B</a:t>
            </a:r>
            <a:r>
              <a:rPr lang="en-US" sz="2800" i="1" baseline="-25000" dirty="0" err="1"/>
              <a:t>n</a:t>
            </a:r>
            <a:r>
              <a:rPr lang="ru-RU" sz="2800" dirty="0"/>
              <a:t>, соответственно, то имеет место равенство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05107"/>
              </p:ext>
            </p:extLst>
          </p:nvPr>
        </p:nvGraphicFramePr>
        <p:xfrm>
          <a:off x="3131840" y="1772816"/>
          <a:ext cx="2615822" cy="97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7" r:id="rId4" imgW="1320227" imgH="495085" progId="Equation.DSMT4">
                  <p:embed/>
                </p:oleObj>
              </mc:Choice>
              <mc:Fallback>
                <p:oleObj r:id="rId4" imgW="1320227" imgH="49508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772816"/>
                        <a:ext cx="2615822" cy="978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2989386"/>
            <a:ext cx="3163026" cy="30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9459" name="Text Box 3"/>
              <p:cNvSpPr txBox="1">
                <a:spLocks noChangeArrowheads="1"/>
              </p:cNvSpPr>
              <p:nvPr/>
            </p:nvSpPr>
            <p:spPr bwMode="auto">
              <a:xfrm>
                <a:off x="18056" y="0"/>
                <a:ext cx="9125944" cy="2052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Решение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. Из вершин ломаной опустим перпендикуляры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baseline="-25000" dirty="0" smtClean="0">
                    <a:cs typeface="Times New Roman" panose="02020603050405020304" pitchFamily="18" charset="0"/>
                  </a:rPr>
                  <a:t>1,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 …, </a:t>
                </a:r>
                <a:r>
                  <a:rPr lang="en-US" altLang="ru-RU" sz="2800" i="1" dirty="0" err="1" smtClean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i="1" baseline="-25000" dirty="0" err="1" smtClean="0">
                    <a:cs typeface="Times New Roman" panose="02020603050405020304" pitchFamily="18" charset="0"/>
                  </a:rPr>
                  <a:t>n</a:t>
                </a:r>
                <a:r>
                  <a:rPr lang="en-US" altLang="ru-RU" sz="2800" i="1" dirty="0" err="1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i="1" baseline="-25000" dirty="0" err="1" smtClean="0">
                    <a:cs typeface="Times New Roman" panose="02020603050405020304" pitchFamily="18" charset="0"/>
                  </a:rPr>
                  <a:t>n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.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 smtClean="0"/>
                  <a:t>Из подобия треугольников получаем равенства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ru-RU" sz="2800" dirty="0" smtClean="0"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ru-RU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ru-RU" sz="2800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Перемножая эти равенства, получаем требуемое равенство 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 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94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56" y="0"/>
                <a:ext cx="9125944" cy="2052550"/>
              </a:xfrm>
              <a:prstGeom prst="rect">
                <a:avLst/>
              </a:prstGeom>
              <a:blipFill>
                <a:blip r:embed="rId4"/>
                <a:stretch>
                  <a:fillRect l="-1403" t="-2967" r="-1336" b="-74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16755"/>
              </p:ext>
            </p:extLst>
          </p:nvPr>
        </p:nvGraphicFramePr>
        <p:xfrm>
          <a:off x="3923928" y="2037725"/>
          <a:ext cx="2615822" cy="97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3" r:id="rId5" imgW="1320227" imgH="495085" progId="Equation.DSMT4">
                  <p:embed/>
                </p:oleObj>
              </mc:Choice>
              <mc:Fallback>
                <p:oleObj r:id="rId5" imgW="1320227" imgH="495085" progId="Equation.DSMT4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037725"/>
                        <a:ext cx="2615822" cy="978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3212976"/>
            <a:ext cx="3220958" cy="31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-99392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6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. </a:t>
            </a:r>
            <a:r>
              <a:rPr lang="ru-RU" sz="2800" dirty="0" smtClean="0"/>
              <a:t>Докажите, </a:t>
            </a:r>
            <a:r>
              <a:rPr lang="ru-RU" sz="2800" dirty="0"/>
              <a:t>что отрезки, соединяющие вершины тетраэдра с </a:t>
            </a:r>
            <a:r>
              <a:rPr lang="ru-RU" sz="2800" dirty="0" err="1"/>
              <a:t>центроидами</a:t>
            </a:r>
            <a:r>
              <a:rPr lang="ru-RU" sz="2800" dirty="0"/>
              <a:t> противоположных граней, пересекаются в одной точке, называемой </a:t>
            </a:r>
            <a:r>
              <a:rPr lang="ru-RU" sz="2800" dirty="0" err="1"/>
              <a:t>центроидом</a:t>
            </a:r>
            <a:r>
              <a:rPr lang="ru-RU" sz="2800" dirty="0"/>
              <a:t> тетраэдра, и делятся в ней в отношении 3:1, считая от вершин.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155" y="2060848"/>
            <a:ext cx="3143689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-1" y="11764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Решение. </a:t>
            </a:r>
            <a:r>
              <a:rPr lang="ru-RU" altLang="ru-RU" dirty="0" smtClean="0">
                <a:cs typeface="Times New Roman" panose="02020603050405020304" pitchFamily="18" charset="0"/>
              </a:rPr>
              <a:t>П</a:t>
            </a:r>
            <a:r>
              <a:rPr lang="ru-RU" dirty="0" smtClean="0"/>
              <a:t>усть </a:t>
            </a:r>
            <a:r>
              <a:rPr lang="en-US" i="1" dirty="0"/>
              <a:t>ABCD</a:t>
            </a:r>
            <a:r>
              <a:rPr lang="ru-RU" dirty="0"/>
              <a:t> – тетраэдр,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D</a:t>
            </a:r>
            <a:r>
              <a:rPr lang="ru-RU" baseline="-25000" dirty="0"/>
              <a:t>2</a:t>
            </a:r>
            <a:r>
              <a:rPr lang="ru-RU" dirty="0"/>
              <a:t> – </a:t>
            </a:r>
            <a:r>
              <a:rPr lang="ru-RU" dirty="0" err="1"/>
              <a:t>центроиды</a:t>
            </a:r>
            <a:r>
              <a:rPr lang="ru-RU" dirty="0"/>
              <a:t> соответствующих граней,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ru-RU" dirty="0"/>
              <a:t> – середина </a:t>
            </a:r>
            <a:r>
              <a:rPr lang="en-US" i="1" dirty="0"/>
              <a:t>BC</a:t>
            </a:r>
            <a:r>
              <a:rPr lang="ru-RU" dirty="0"/>
              <a:t>, </a:t>
            </a:r>
            <a:r>
              <a:rPr lang="en-US" i="1" dirty="0"/>
              <a:t>O</a:t>
            </a:r>
            <a:r>
              <a:rPr lang="ru-RU" dirty="0"/>
              <a:t> – точка пересечения </a:t>
            </a:r>
            <a:r>
              <a:rPr lang="en-US" i="1" dirty="0"/>
              <a:t>AA</a:t>
            </a:r>
            <a:r>
              <a:rPr lang="ru-RU" baseline="-25000" dirty="0"/>
              <a:t>2</a:t>
            </a:r>
            <a:r>
              <a:rPr lang="ru-RU" dirty="0"/>
              <a:t> и </a:t>
            </a:r>
            <a:r>
              <a:rPr lang="en-US" i="1" dirty="0"/>
              <a:t>DD</a:t>
            </a:r>
            <a:r>
              <a:rPr lang="ru-RU" baseline="-25000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Применим теорему </a:t>
            </a:r>
            <a:r>
              <a:rPr lang="ru-RU" dirty="0" err="1"/>
              <a:t>Менелая</a:t>
            </a:r>
            <a:r>
              <a:rPr lang="ru-RU" dirty="0"/>
              <a:t> к треугольнику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DD</a:t>
            </a:r>
            <a:r>
              <a:rPr lang="ru-RU" baseline="-25000" dirty="0"/>
              <a:t>2</a:t>
            </a:r>
            <a:r>
              <a:rPr lang="ru-RU" dirty="0"/>
              <a:t> и прямой </a:t>
            </a:r>
            <a:r>
              <a:rPr lang="en-US" i="1" dirty="0"/>
              <a:t>AA</a:t>
            </a:r>
            <a:r>
              <a:rPr lang="ru-RU" baseline="-25000" dirty="0"/>
              <a:t>2</a:t>
            </a:r>
            <a:r>
              <a:rPr lang="ru-RU" dirty="0"/>
              <a:t>. </a:t>
            </a:r>
            <a:r>
              <a:rPr lang="ru-RU" dirty="0" smtClean="0"/>
              <a:t>Имеем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61" y="2383783"/>
            <a:ext cx="3143689" cy="307700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624" y="3189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091718"/>
              </p:ext>
            </p:extLst>
          </p:nvPr>
        </p:nvGraphicFramePr>
        <p:xfrm>
          <a:off x="3345786" y="1547791"/>
          <a:ext cx="245242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5" r:id="rId5" imgW="1536033" imgH="495085" progId="Equation.DSMT4">
                  <p:embed/>
                </p:oleObj>
              </mc:Choice>
              <mc:Fallback>
                <p:oleObj r:id="rId5" imgW="1536033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786" y="1547791"/>
                        <a:ext cx="2452426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25460" y="2278192"/>
            <a:ext cx="50040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Так </a:t>
            </a:r>
            <a:r>
              <a:rPr lang="ru-RU" dirty="0"/>
              <a:t>как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 – точка пересечения медиан треугольника </a:t>
            </a:r>
            <a:r>
              <a:rPr lang="en-US" i="1" dirty="0"/>
              <a:t>BCD</a:t>
            </a:r>
            <a:r>
              <a:rPr lang="ru-RU" dirty="0"/>
              <a:t>, то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07969"/>
              </p:ext>
            </p:extLst>
          </p:nvPr>
        </p:nvGraphicFramePr>
        <p:xfrm>
          <a:off x="5943797" y="3041176"/>
          <a:ext cx="1117973" cy="76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6" r:id="rId7" imgW="723586" imgH="495085" progId="Equation.DSMT4">
                  <p:embed/>
                </p:oleObj>
              </mc:Choice>
              <mc:Fallback>
                <p:oleObj r:id="rId7" imgW="723586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797" y="3041176"/>
                        <a:ext cx="1117973" cy="764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40885" y="3641471"/>
            <a:ext cx="50040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Так как </a:t>
            </a:r>
            <a:r>
              <a:rPr lang="en-US" i="1" dirty="0"/>
              <a:t>D</a:t>
            </a:r>
            <a:r>
              <a:rPr lang="ru-RU" baseline="-25000" dirty="0"/>
              <a:t>2</a:t>
            </a:r>
            <a:r>
              <a:rPr lang="ru-RU" dirty="0"/>
              <a:t> – точка пересечения медиан треугольника </a:t>
            </a:r>
            <a:r>
              <a:rPr lang="en-US" i="1" dirty="0"/>
              <a:t>ABC</a:t>
            </a:r>
            <a:r>
              <a:rPr lang="ru-RU" dirty="0"/>
              <a:t>, то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61096"/>
              </p:ext>
            </p:extLst>
          </p:nvPr>
        </p:nvGraphicFramePr>
        <p:xfrm>
          <a:off x="6076933" y="4393106"/>
          <a:ext cx="984837" cy="68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7" r:id="rId9" imgW="710891" imgH="495085" progId="Equation.DSMT4">
                  <p:embed/>
                </p:oleObj>
              </mc:Choice>
              <mc:Fallback>
                <p:oleObj r:id="rId9" imgW="710891" imgH="49508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33" y="4393106"/>
                        <a:ext cx="984837" cy="682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20345"/>
              </p:ext>
            </p:extLst>
          </p:nvPr>
        </p:nvGraphicFramePr>
        <p:xfrm>
          <a:off x="6627483" y="5059469"/>
          <a:ext cx="1010188" cy="70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8" r:id="rId11" imgW="710891" imgH="495085" progId="Equation.DSMT4">
                  <p:embed/>
                </p:oleObj>
              </mc:Choice>
              <mc:Fallback>
                <p:oleObj r:id="rId11" imgW="710891" imgH="49508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483" y="5059469"/>
                        <a:ext cx="1010188" cy="700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83968" y="5131397"/>
            <a:ext cx="5004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Следовательно,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158" y="5669006"/>
            <a:ext cx="91475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В </a:t>
            </a:r>
            <a:r>
              <a:rPr lang="ru-RU" dirty="0"/>
              <a:t>таком же отношении делят отрезок </a:t>
            </a:r>
            <a:r>
              <a:rPr lang="en-US" i="1" dirty="0"/>
              <a:t>DD</a:t>
            </a:r>
            <a:r>
              <a:rPr lang="ru-RU" baseline="-25000" dirty="0"/>
              <a:t>2</a:t>
            </a:r>
            <a:r>
              <a:rPr lang="ru-RU" dirty="0"/>
              <a:t> прямые </a:t>
            </a:r>
            <a:r>
              <a:rPr lang="en-US" i="1" dirty="0"/>
              <a:t>BB</a:t>
            </a:r>
            <a:r>
              <a:rPr lang="ru-RU" baseline="-25000" dirty="0"/>
              <a:t>2</a:t>
            </a:r>
            <a:r>
              <a:rPr lang="ru-RU" dirty="0"/>
              <a:t> и </a:t>
            </a:r>
            <a:r>
              <a:rPr lang="en-US" i="1" dirty="0"/>
              <a:t>CC</a:t>
            </a:r>
            <a:r>
              <a:rPr lang="ru-RU" baseline="-25000" dirty="0"/>
              <a:t>2</a:t>
            </a:r>
            <a:r>
              <a:rPr lang="ru-RU" dirty="0"/>
              <a:t>. Следовательно, они также проходят через точку </a:t>
            </a:r>
            <a:r>
              <a:rPr lang="en-US" i="1" dirty="0"/>
              <a:t>O</a:t>
            </a:r>
            <a:r>
              <a:rPr lang="ru-RU" dirty="0"/>
              <a:t> и делятся в ней в отношении 3:1, считая от вершин.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9459" name="Text Box 3"/>
              <p:cNvSpPr txBox="1">
                <a:spLocks noChangeArrowheads="1"/>
              </p:cNvSpPr>
              <p:nvPr/>
            </p:nvSpPr>
            <p:spPr bwMode="auto">
              <a:xfrm>
                <a:off x="0" y="-99392"/>
                <a:ext cx="9144000" cy="2147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7. </a:t>
                </a:r>
                <a:r>
                  <a:rPr lang="ru-RU" sz="2800" dirty="0"/>
                  <a:t>Докажите, что точки </a:t>
                </a:r>
                <a:r>
                  <a:rPr lang="en-US" sz="2800" i="1" dirty="0"/>
                  <a:t>A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, </a:t>
                </a:r>
                <a:r>
                  <a:rPr lang="en-US" sz="2800" i="1" dirty="0"/>
                  <a:t>B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, </a:t>
                </a:r>
                <a:r>
                  <a:rPr lang="en-US" sz="2800" i="1" dirty="0"/>
                  <a:t>C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, </a:t>
                </a:r>
                <a:r>
                  <a:rPr lang="en-US" sz="2800" i="1" dirty="0"/>
                  <a:t>D</a:t>
                </a:r>
                <a:r>
                  <a:rPr lang="ru-RU" sz="2800" baseline="-25000" dirty="0"/>
                  <a:t>1­</a:t>
                </a:r>
                <a:r>
                  <a:rPr lang="ru-RU" sz="2800" dirty="0"/>
                  <a:t>, лежащие на ребрах </a:t>
                </a:r>
                <a:r>
                  <a:rPr lang="en-US" sz="2800" i="1" dirty="0"/>
                  <a:t>AB</a:t>
                </a:r>
                <a:r>
                  <a:rPr lang="ru-RU" sz="2800" dirty="0"/>
                  <a:t>, </a:t>
                </a:r>
                <a:r>
                  <a:rPr lang="en-US" sz="2800" i="1" dirty="0"/>
                  <a:t>BC</a:t>
                </a:r>
                <a:r>
                  <a:rPr lang="ru-RU" sz="2800" dirty="0"/>
                  <a:t>, </a:t>
                </a:r>
                <a:r>
                  <a:rPr lang="en-US" sz="2800" i="1" dirty="0"/>
                  <a:t>CD</a:t>
                </a:r>
                <a:r>
                  <a:rPr lang="en-US" sz="2800" dirty="0"/>
                  <a:t> </a:t>
                </a:r>
                <a:r>
                  <a:rPr lang="ru-RU" sz="2800" dirty="0"/>
                  <a:t>и </a:t>
                </a:r>
                <a:r>
                  <a:rPr lang="en-US" sz="2800" i="1" dirty="0"/>
                  <a:t>DA</a:t>
                </a:r>
                <a:r>
                  <a:rPr lang="ru-RU" sz="2800" dirty="0"/>
                  <a:t> тетраэдра </a:t>
                </a:r>
                <a:r>
                  <a:rPr lang="en-US" sz="2800" i="1" dirty="0"/>
                  <a:t>ABCD</a:t>
                </a:r>
                <a:r>
                  <a:rPr lang="ru-RU" sz="2800" dirty="0"/>
                  <a:t>, принадлежат одной плоскости тогда и только тогда, когда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altLang="ru-RU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94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99392"/>
                <a:ext cx="9144000" cy="2147383"/>
              </a:xfrm>
              <a:prstGeom prst="rect">
                <a:avLst/>
              </a:prstGeom>
              <a:blipFill>
                <a:blip r:embed="rId3"/>
                <a:stretch>
                  <a:fillRect l="-1333" t="-852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276872"/>
            <a:ext cx="332837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Теорема Чевы</a:t>
            </a: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0" y="62059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dirty="0" smtClean="0">
                <a:cs typeface="Times New Roman" panose="02020603050405020304" pitchFamily="18" charset="0"/>
              </a:rPr>
              <a:t>Пусть </a:t>
            </a:r>
            <a:r>
              <a:rPr lang="ru-RU" altLang="ru-RU" dirty="0">
                <a:cs typeface="Times New Roman" panose="02020603050405020304" pitchFamily="18" charset="0"/>
              </a:rPr>
              <a:t>на сторонах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взяты соответственно точки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Прямые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пересекаются в одной точке тогда и только тогда, когда</a:t>
            </a:r>
            <a:r>
              <a:rPr lang="ru-RU" altLang="ru-RU" dirty="0"/>
              <a:t> </a:t>
            </a:r>
          </a:p>
        </p:txBody>
      </p:sp>
      <p:graphicFrame>
        <p:nvGraphicFramePr>
          <p:cNvPr id="628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832576"/>
              </p:ext>
            </p:extLst>
          </p:nvPr>
        </p:nvGraphicFramePr>
        <p:xfrm>
          <a:off x="2864370" y="2019872"/>
          <a:ext cx="3086746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Equation" r:id="rId4" imgW="3035160" imgH="799920" progId="Equation.DSMT4">
                  <p:embed/>
                </p:oleObj>
              </mc:Choice>
              <mc:Fallback>
                <p:oleObj name="Equation" r:id="rId4" imgW="3035160" imgH="799920" progId="Equation.DSMT4">
                  <p:embed/>
                  <p:pic>
                    <p:nvPicPr>
                      <p:cNvPr id="6287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370" y="2019872"/>
                        <a:ext cx="3086746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875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3840540" cy="29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75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79759"/>
            <a:ext cx="3521257" cy="271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0" y="15428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 1.</a:t>
            </a:r>
            <a:r>
              <a:rPr lang="ru-RU" altLang="ru-RU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Пусть прямые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пересекаются в одной точке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Применим теорему </a:t>
            </a:r>
            <a:r>
              <a:rPr lang="ru-RU" altLang="ru-RU" dirty="0" err="1"/>
              <a:t>Менелая</a:t>
            </a:r>
            <a:r>
              <a:rPr lang="ru-RU" altLang="ru-RU" dirty="0"/>
              <a:t> к треугольнику </a:t>
            </a:r>
            <a:r>
              <a:rPr lang="en-US" altLang="ru-RU" i="1" dirty="0"/>
              <a:t>BCC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и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 </a:t>
            </a:r>
            <a:r>
              <a:rPr lang="ru-RU" altLang="ru-RU" dirty="0"/>
              <a:t>Получим </a:t>
            </a:r>
          </a:p>
        </p:txBody>
      </p:sp>
      <p:graphicFrame>
        <p:nvGraphicFramePr>
          <p:cNvPr id="62875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00196"/>
              </p:ext>
            </p:extLst>
          </p:nvPr>
        </p:nvGraphicFramePr>
        <p:xfrm>
          <a:off x="4020248" y="1207076"/>
          <a:ext cx="2413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Equation" r:id="rId5" imgW="2412720" imgH="799920" progId="Equation.DSMT4">
                  <p:embed/>
                </p:oleObj>
              </mc:Choice>
              <mc:Fallback>
                <p:oleObj name="Equation" r:id="rId5" imgW="2412720" imgH="799920" progId="Equation.DSMT4">
                  <p:embed/>
                  <p:pic>
                    <p:nvPicPr>
                      <p:cNvPr id="6287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0248" y="1207076"/>
                        <a:ext cx="2413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87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022136"/>
              </p:ext>
            </p:extLst>
          </p:nvPr>
        </p:nvGraphicFramePr>
        <p:xfrm>
          <a:off x="4067944" y="2458691"/>
          <a:ext cx="2400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0" name="Equation" r:id="rId7" imgW="2400120" imgH="799920" progId="Equation.DSMT4">
                  <p:embed/>
                </p:oleObj>
              </mc:Choice>
              <mc:Fallback>
                <p:oleObj name="Equation" r:id="rId7" imgW="2400120" imgH="799920" progId="Equation.DSMT4">
                  <p:embed/>
                  <p:pic>
                    <p:nvPicPr>
                      <p:cNvPr id="6287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458691"/>
                        <a:ext cx="2400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761" name="Text Box 25"/>
          <p:cNvSpPr txBox="1">
            <a:spLocks noChangeArrowheads="1"/>
          </p:cNvSpPr>
          <p:nvPr/>
        </p:nvSpPr>
        <p:spPr bwMode="auto">
          <a:xfrm>
            <a:off x="12700" y="325879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/>
              <a:t>	Перемножая </a:t>
            </a:r>
            <a:r>
              <a:rPr lang="ru-RU" altLang="ru-RU" dirty="0"/>
              <a:t>эти два равенства, получим искомое равенство (*).</a:t>
            </a:r>
          </a:p>
        </p:txBody>
      </p:sp>
      <p:sp>
        <p:nvSpPr>
          <p:cNvPr id="628762" name="Text Box 26"/>
          <p:cNvSpPr txBox="1">
            <a:spLocks noChangeArrowheads="1"/>
          </p:cNvSpPr>
          <p:nvPr/>
        </p:nvSpPr>
        <p:spPr bwMode="auto">
          <a:xfrm>
            <a:off x="12700" y="199331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/>
              <a:t>	Аналогично</a:t>
            </a:r>
            <a:r>
              <a:rPr lang="ru-RU" altLang="ru-RU" dirty="0"/>
              <a:t>, применяя теорему </a:t>
            </a:r>
            <a:r>
              <a:rPr lang="ru-RU" altLang="ru-RU" dirty="0" err="1"/>
              <a:t>Менелая</a:t>
            </a:r>
            <a:r>
              <a:rPr lang="ru-RU" altLang="ru-RU" dirty="0"/>
              <a:t> к треугольнику </a:t>
            </a:r>
            <a:r>
              <a:rPr lang="en-US" altLang="ru-RU" i="1" dirty="0"/>
              <a:t>AC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ru-RU" altLang="ru-RU" dirty="0"/>
              <a:t> и прямой </a:t>
            </a:r>
            <a:r>
              <a:rPr lang="en-US" altLang="ru-RU" i="1" dirty="0"/>
              <a:t>BB</a:t>
            </a:r>
            <a:r>
              <a:rPr lang="en-US" altLang="ru-RU" baseline="-25000" dirty="0"/>
              <a:t>1</a:t>
            </a:r>
            <a:r>
              <a:rPr lang="ru-RU" altLang="ru-RU" dirty="0"/>
              <a:t>, получим</a:t>
            </a:r>
          </a:p>
        </p:txBody>
      </p:sp>
    </p:spTree>
    <p:extLst>
      <p:ext uri="{BB962C8B-B14F-4D97-AF65-F5344CB8AC3E}">
        <p14:creationId xmlns:p14="http://schemas.microsoft.com/office/powerpoint/2010/main" val="35230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32614"/>
                <a:ext cx="9143999" cy="138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i="1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/>
                  <a:t>Отношением</a:t>
                </a:r>
                <a:r>
                  <a:rPr lang="ru-RU" b="1" i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двух </a:t>
                </a:r>
                <a:r>
                  <a:rPr lang="ru-RU" dirty="0"/>
                  <a:t>отрезков </a:t>
                </a:r>
                <a:r>
                  <a:rPr lang="en-US" i="1" dirty="0"/>
                  <a:t>AB</a:t>
                </a:r>
                <a:r>
                  <a:rPr lang="ru-RU" dirty="0"/>
                  <a:t> и </a:t>
                </a:r>
                <a:r>
                  <a:rPr lang="en-US" i="1" dirty="0"/>
                  <a:t>CD</a:t>
                </a:r>
                <a:r>
                  <a:rPr lang="ru-RU" dirty="0"/>
                  <a:t> называется число, показывающее, сколько раз отрезок </a:t>
                </a:r>
                <a:r>
                  <a:rPr lang="en-US" i="1" dirty="0" smtClean="0"/>
                  <a:t>AB</a:t>
                </a:r>
                <a:r>
                  <a:rPr lang="ru-RU" dirty="0" smtClean="0"/>
                  <a:t> </a:t>
                </a:r>
                <a:r>
                  <a:rPr lang="ru-RU" dirty="0"/>
                  <a:t>и его части укладываются в отрезке </a:t>
                </a:r>
                <a:r>
                  <a:rPr lang="en-US" i="1" dirty="0" smtClean="0"/>
                  <a:t>CD</a:t>
                </a:r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614"/>
                <a:ext cx="9143999" cy="1386020"/>
              </a:xfrm>
              <a:prstGeom prst="rect">
                <a:avLst/>
              </a:prstGeom>
              <a:blipFill>
                <a:blip r:embed="rId3"/>
                <a:stretch>
                  <a:fillRect l="-1000" r="-1000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624" y="1340768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Теорема.</a:t>
                </a:r>
                <a:r>
                  <a:rPr lang="ru-RU" b="1" dirty="0" smtClean="0"/>
                  <a:t> </a:t>
                </a:r>
                <a:r>
                  <a:rPr lang="ru-RU" dirty="0"/>
                  <a:t>(О пропорциональных отрезках.) Параллельные прямые, пересекающие стороны угла, отсекают от сторон угла пропорциональные </a:t>
                </a:r>
                <a:r>
                  <a:rPr lang="ru-RU" dirty="0" smtClean="0"/>
                  <a:t>отрезки,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1340768"/>
                <a:ext cx="9144000" cy="1355628"/>
              </a:xfrm>
              <a:prstGeom prst="rect">
                <a:avLst/>
              </a:prstGeom>
              <a:blipFill>
                <a:blip r:embed="rId4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831022"/>
            <a:ext cx="486535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8743" name="Text Box 7"/>
              <p:cNvSpPr txBox="1">
                <a:spLocks noChangeArrowheads="1"/>
              </p:cNvSpPr>
              <p:nvPr/>
            </p:nvSpPr>
            <p:spPr bwMode="auto">
              <a:xfrm>
                <a:off x="0" y="154283"/>
                <a:ext cx="9144000" cy="1843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 smtClean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Доказательство 2.</a:t>
                </a:r>
                <a:r>
                  <a:rPr lang="ru-RU" altLang="ru-RU" dirty="0" smtClean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Пусть прямые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пересекаются в одной точке</a:t>
                </a:r>
                <a:r>
                  <a:rPr lang="ru-RU" altLang="ru-RU" dirty="0"/>
                  <a:t>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Опустим из вершин </a:t>
                </a:r>
                <a:r>
                  <a:rPr lang="en-US" i="1" dirty="0"/>
                  <a:t>A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перпендикуляры </a:t>
                </a:r>
                <a:r>
                  <a:rPr lang="en-US" i="1" dirty="0"/>
                  <a:t>AA</a:t>
                </a:r>
                <a:r>
                  <a:rPr lang="ru-RU" i="1" dirty="0"/>
                  <a:t>’</a:t>
                </a:r>
                <a:r>
                  <a:rPr lang="ru-RU" dirty="0"/>
                  <a:t>, </a:t>
                </a:r>
                <a:r>
                  <a:rPr lang="en-US" i="1" dirty="0"/>
                  <a:t>BB</a:t>
                </a:r>
                <a:r>
                  <a:rPr lang="ru-RU" i="1" dirty="0"/>
                  <a:t>’</a:t>
                </a:r>
                <a:r>
                  <a:rPr lang="ru-RU" dirty="0"/>
                  <a:t> на прямую </a:t>
                </a:r>
                <a:r>
                  <a:rPr lang="en-US" i="1" dirty="0"/>
                  <a:t>CC</a:t>
                </a:r>
                <a:r>
                  <a:rPr lang="ru-RU" baseline="-25000" dirty="0"/>
                  <a:t>1</a:t>
                </a:r>
                <a:r>
                  <a:rPr lang="ru-RU" dirty="0"/>
                  <a:t>. Треугольники </a:t>
                </a:r>
                <a:r>
                  <a:rPr lang="en-US" i="1" dirty="0"/>
                  <a:t>AC</a:t>
                </a:r>
                <a:r>
                  <a:rPr lang="ru-RU" baseline="-25000" dirty="0"/>
                  <a:t>1</a:t>
                </a:r>
                <a:r>
                  <a:rPr lang="en-US" i="1" dirty="0"/>
                  <a:t>A</a:t>
                </a:r>
                <a:r>
                  <a:rPr lang="ru-RU" i="1" dirty="0"/>
                  <a:t>’ </a:t>
                </a:r>
                <a:r>
                  <a:rPr lang="ru-RU" dirty="0"/>
                  <a:t>и </a:t>
                </a:r>
                <a:r>
                  <a:rPr lang="en-US" i="1" dirty="0"/>
                  <a:t>BC</a:t>
                </a:r>
                <a:r>
                  <a:rPr lang="ru-RU" baseline="-25000" dirty="0"/>
                  <a:t>1</a:t>
                </a:r>
                <a:r>
                  <a:rPr lang="en-US" i="1" dirty="0"/>
                  <a:t>B</a:t>
                </a:r>
                <a:r>
                  <a:rPr lang="ru-RU" i="1" dirty="0"/>
                  <a:t>’ </a:t>
                </a:r>
                <a:r>
                  <a:rPr lang="ru-RU" dirty="0"/>
                  <a:t>подобны и, следовательно</a:t>
                </a:r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𝐴𝑂</m:t>
                            </m:r>
                            <m:sSub>
                              <m:sSub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sSub>
                              <m:sSubPr>
                                <m:ctrlP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r>
                  <a:rPr lang="en-US" altLang="ru-RU" dirty="0" smtClean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62874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4283"/>
                <a:ext cx="9144000" cy="1843710"/>
              </a:xfrm>
              <a:prstGeom prst="rect">
                <a:avLst/>
              </a:prstGeom>
              <a:blipFill>
                <a:blip r:embed="rId3"/>
                <a:stretch>
                  <a:fillRect l="-1000" t="-264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8761" name="Text Box 25"/>
          <p:cNvSpPr txBox="1">
            <a:spLocks noChangeArrowheads="1"/>
          </p:cNvSpPr>
          <p:nvPr/>
        </p:nvSpPr>
        <p:spPr bwMode="auto">
          <a:xfrm>
            <a:off x="12700" y="302776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/>
              <a:t>	Перемножая </a:t>
            </a:r>
            <a:r>
              <a:rPr lang="ru-RU" altLang="ru-RU" dirty="0"/>
              <a:t>эти два равенства, получим искомое равенство (*).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8762" name="Text Box 26"/>
              <p:cNvSpPr txBox="1">
                <a:spLocks noChangeArrowheads="1"/>
              </p:cNvSpPr>
              <p:nvPr/>
            </p:nvSpPr>
            <p:spPr bwMode="auto">
              <a:xfrm>
                <a:off x="12700" y="1993318"/>
                <a:ext cx="9144000" cy="1064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 smtClean="0"/>
                  <a:t>	Аналогичным образом показывается, что</a:t>
                </a:r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altLang="ru-R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sSub>
                              <m:sSubPr>
                                <m:ctrlP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sSub>
                              <m:sSubPr>
                                <m:ctrlP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altLang="ru-R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sSub>
                              <m:sSubPr>
                                <m:ctrlP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sSub>
                              <m:sSubPr>
                                <m:ctrlP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r>
                  <a:rPr lang="en-US" altLang="ru-RU" dirty="0" smtClean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6287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" y="1993318"/>
                <a:ext cx="9144000" cy="1064843"/>
              </a:xfrm>
              <a:prstGeom prst="rect">
                <a:avLst/>
              </a:prstGeom>
              <a:blipFill>
                <a:blip r:embed="rId4"/>
                <a:stretch>
                  <a:fillRect t="-4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553" y="3645024"/>
            <a:ext cx="3270894" cy="27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152400" y="457200"/>
            <a:ext cx="8991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Докажем обратное.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Пусть на сторонах </a:t>
            </a:r>
            <a:r>
              <a:rPr lang="en-US" altLang="ru-RU" i="1">
                <a:cs typeface="Times New Roman" panose="02020603050405020304" pitchFamily="18" charset="0"/>
              </a:rPr>
              <a:t>AB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BC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AC</a:t>
            </a:r>
            <a:r>
              <a:rPr lang="ru-RU" altLang="ru-RU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>
                <a:cs typeface="Times New Roman" panose="02020603050405020304" pitchFamily="18" charset="0"/>
              </a:rPr>
              <a:t>ABC</a:t>
            </a:r>
            <a:r>
              <a:rPr lang="ru-RU" altLang="ru-RU">
                <a:cs typeface="Times New Roman" panose="02020603050405020304" pitchFamily="18" charset="0"/>
              </a:rPr>
              <a:t> взяты соответственно точки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для которых выполняется равенство (*). Предположим, что прям</a:t>
            </a:r>
            <a:r>
              <a:rPr lang="ru-RU" altLang="ru-RU"/>
              <a:t>ые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и </a:t>
            </a:r>
            <a:r>
              <a:rPr lang="en-US" altLang="ru-RU" i="1"/>
              <a:t>BB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en-US" altLang="ru-RU" i="1"/>
              <a:t> </a:t>
            </a:r>
            <a:r>
              <a:rPr lang="ru-RU" altLang="ru-RU">
                <a:cs typeface="Times New Roman" panose="02020603050405020304" pitchFamily="18" charset="0"/>
              </a:rPr>
              <a:t>пересека</a:t>
            </a:r>
            <a:r>
              <a:rPr lang="ru-RU" altLang="ru-RU"/>
              <a:t>ются в точке </a:t>
            </a:r>
            <a:r>
              <a:rPr lang="en-US" altLang="ru-RU" i="1"/>
              <a:t>O</a:t>
            </a:r>
            <a:r>
              <a:rPr lang="en-US" altLang="ru-RU"/>
              <a:t>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Проведем прямую </a:t>
            </a:r>
            <a:r>
              <a:rPr lang="en-US" altLang="ru-RU" i="1"/>
              <a:t>CO </a:t>
            </a:r>
            <a:r>
              <a:rPr lang="ru-RU" altLang="ru-RU"/>
              <a:t>и обозначим </a:t>
            </a:r>
            <a:r>
              <a:rPr lang="ru-RU" altLang="ru-RU" i="1"/>
              <a:t>С</a:t>
            </a:r>
            <a:r>
              <a:rPr lang="en-US" altLang="ru-RU" i="1"/>
              <a:t>’ </a:t>
            </a:r>
            <a:r>
              <a:rPr lang="ru-RU" altLang="ru-RU"/>
              <a:t>ее</a:t>
            </a:r>
            <a:r>
              <a:rPr lang="ru-RU" altLang="ru-RU" i="1"/>
              <a:t> </a:t>
            </a:r>
            <a:r>
              <a:rPr lang="ru-RU" altLang="ru-RU"/>
              <a:t>точку пересечения со стороной </a:t>
            </a:r>
            <a:r>
              <a:rPr lang="en-US" altLang="ru-RU" i="1"/>
              <a:t>AB</a:t>
            </a:r>
            <a:r>
              <a:rPr lang="ru-RU" altLang="ru-RU"/>
              <a:t>. Докажем, что </a:t>
            </a:r>
            <a:r>
              <a:rPr lang="en-US" altLang="ru-RU" i="1"/>
              <a:t>C’ </a:t>
            </a:r>
            <a:r>
              <a:rPr lang="ru-RU" altLang="ru-RU"/>
              <a:t>совпадает с 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ru-RU" altLang="ru-RU"/>
              <a:t>.</a:t>
            </a:r>
          </a:p>
          <a:p>
            <a:pPr algn="just">
              <a:spcBef>
                <a:spcPct val="50000"/>
              </a:spcBef>
            </a:pPr>
            <a:endParaRPr lang="ru-RU" altLang="ru-RU"/>
          </a:p>
        </p:txBody>
      </p:sp>
      <p:graphicFrame>
        <p:nvGraphicFramePr>
          <p:cNvPr id="667654" name="Object 6"/>
          <p:cNvGraphicFramePr>
            <a:graphicFrameLocks noChangeAspect="1"/>
          </p:cNvGraphicFramePr>
          <p:nvPr/>
        </p:nvGraphicFramePr>
        <p:xfrm>
          <a:off x="5029200" y="3352800"/>
          <a:ext cx="2425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Equation" r:id="rId4" imgW="2425680" imgH="799920" progId="Equation.DSMT4">
                  <p:embed/>
                </p:oleObj>
              </mc:Choice>
              <mc:Fallback>
                <p:oleObj name="Equation" r:id="rId4" imgW="2425680" imgH="799920" progId="Equation.DSMT4">
                  <p:embed/>
                  <p:pic>
                    <p:nvPicPr>
                      <p:cNvPr id="667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52800"/>
                        <a:ext cx="2425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5" name="Text Box 7"/>
          <p:cNvSpPr txBox="1">
            <a:spLocks noChangeArrowheads="1"/>
          </p:cNvSpPr>
          <p:nvPr/>
        </p:nvSpPr>
        <p:spPr bwMode="auto">
          <a:xfrm>
            <a:off x="4038600" y="25146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Для точек 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en-US" altLang="ru-RU"/>
              <a:t>, 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/>
              <a:t>, </a:t>
            </a:r>
            <a:r>
              <a:rPr lang="en-US" altLang="ru-RU" i="1"/>
              <a:t>C’ </a:t>
            </a:r>
            <a:r>
              <a:rPr lang="ru-RU" altLang="ru-RU"/>
              <a:t>выполняется равенство</a:t>
            </a:r>
          </a:p>
        </p:txBody>
      </p:sp>
      <p:graphicFrame>
        <p:nvGraphicFramePr>
          <p:cNvPr id="667656" name="Object 8"/>
          <p:cNvGraphicFramePr>
            <a:graphicFrameLocks noChangeAspect="1"/>
          </p:cNvGraphicFramePr>
          <p:nvPr/>
        </p:nvGraphicFramePr>
        <p:xfrm>
          <a:off x="5562600" y="5029200"/>
          <a:ext cx="1574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6" imgW="1574640" imgH="799920" progId="Equation.DSMT4">
                  <p:embed/>
                </p:oleObj>
              </mc:Choice>
              <mc:Fallback>
                <p:oleObj name="Equation" r:id="rId6" imgW="1574640" imgH="799920" progId="Equation.DSMT4">
                  <p:embed/>
                  <p:pic>
                    <p:nvPicPr>
                      <p:cNvPr id="667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029200"/>
                        <a:ext cx="1574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76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19563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7658" name="Text Box 10"/>
          <p:cNvSpPr txBox="1">
            <a:spLocks noChangeArrowheads="1"/>
          </p:cNvSpPr>
          <p:nvPr/>
        </p:nvSpPr>
        <p:spPr bwMode="auto">
          <a:xfrm>
            <a:off x="4114800" y="42672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Учитывая равенство (*), получаем равенство</a:t>
            </a:r>
          </a:p>
        </p:txBody>
      </p:sp>
      <p:sp>
        <p:nvSpPr>
          <p:cNvPr id="667659" name="Text Box 11"/>
          <p:cNvSpPr txBox="1">
            <a:spLocks noChangeArrowheads="1"/>
          </p:cNvSpPr>
          <p:nvPr/>
        </p:nvSpPr>
        <p:spPr bwMode="auto">
          <a:xfrm>
            <a:off x="152400" y="57912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из которого следует, что точки </a:t>
            </a:r>
            <a:r>
              <a:rPr lang="en-US" altLang="ru-RU" i="1"/>
              <a:t>C’ </a:t>
            </a:r>
            <a:r>
              <a:rPr lang="ru-RU" altLang="ru-RU"/>
              <a:t>и 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совпадают, значит, прямые </a:t>
            </a:r>
            <a:r>
              <a:rPr lang="en-US" altLang="ru-RU" i="1"/>
              <a:t>AA</a:t>
            </a:r>
            <a:r>
              <a:rPr lang="en-US" altLang="ru-RU" baseline="-25000"/>
              <a:t>1</a:t>
            </a:r>
            <a:r>
              <a:rPr lang="en-US" altLang="ru-RU"/>
              <a:t>, </a:t>
            </a:r>
            <a:r>
              <a:rPr lang="en-US" altLang="ru-RU" i="1"/>
              <a:t>BB</a:t>
            </a:r>
            <a:r>
              <a:rPr lang="en-US" altLang="ru-RU" baseline="-25000"/>
              <a:t>1</a:t>
            </a:r>
            <a:r>
              <a:rPr lang="en-US" altLang="ru-RU"/>
              <a:t>,</a:t>
            </a:r>
            <a:r>
              <a:rPr lang="en-US" altLang="ru-RU" i="1"/>
              <a:t> CC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пересекаются в одной точке.</a:t>
            </a:r>
          </a:p>
        </p:txBody>
      </p:sp>
    </p:spTree>
    <p:extLst>
      <p:ext uri="{BB962C8B-B14F-4D97-AF65-F5344CB8AC3E}">
        <p14:creationId xmlns:p14="http://schemas.microsoft.com/office/powerpoint/2010/main" val="2441728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9741"/>
            <a:ext cx="7772400" cy="457200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FF3300"/>
                </a:solidFill>
              </a:rPr>
              <a:t>Упражнения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0" y="457200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1.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делят стороны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в отношении 1:2. Прямые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пересекаются в точке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отношение, в котором прямая </a:t>
            </a:r>
            <a:r>
              <a:rPr lang="en-US" altLang="ru-RU" sz="2800" i="1" dirty="0">
                <a:cs typeface="Times New Roman" panose="02020603050405020304" pitchFamily="18" charset="0"/>
              </a:rPr>
              <a:t>BO</a:t>
            </a:r>
            <a:r>
              <a:rPr lang="ru-RU" altLang="ru-RU" sz="28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CA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61513" name="Group 9"/>
          <p:cNvGrpSpPr>
            <a:grpSpLocks/>
          </p:cNvGrpSpPr>
          <p:nvPr/>
        </p:nvGrpSpPr>
        <p:grpSpPr bwMode="auto">
          <a:xfrm>
            <a:off x="3886200" y="2590800"/>
            <a:ext cx="5029200" cy="2705100"/>
            <a:chOff x="2448" y="1632"/>
            <a:chExt cx="3168" cy="1704"/>
          </a:xfrm>
        </p:grpSpPr>
        <p:sp>
          <p:nvSpPr>
            <p:cNvPr id="661509" name="Text Box 5"/>
            <p:cNvSpPr txBox="1">
              <a:spLocks noChangeArrowheads="1"/>
            </p:cNvSpPr>
            <p:nvPr/>
          </p:nvSpPr>
          <p:spPr bwMode="auto">
            <a:xfrm>
              <a:off x="2448" y="1632"/>
              <a:ext cx="3168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Решение: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По </a:t>
              </a:r>
              <a:r>
                <a:rPr lang="ru-RU" altLang="ru-RU" sz="2800" dirty="0" smtClean="0">
                  <a:cs typeface="Times New Roman" panose="02020603050405020304" pitchFamily="18" charset="0"/>
                </a:rPr>
                <a:t>условию</a:t>
              </a:r>
            </a:p>
            <a:p>
              <a:pPr>
                <a:spcBef>
                  <a:spcPct val="50000"/>
                </a:spcBef>
              </a:pPr>
              <a:endParaRPr lang="ru-RU" altLang="ru-RU" sz="2800" dirty="0"/>
            </a:p>
            <a:p>
              <a:pPr>
                <a:spcBef>
                  <a:spcPct val="50000"/>
                </a:spcBef>
              </a:pPr>
              <a:r>
                <a:rPr lang="ru-RU" altLang="ru-RU" sz="2800" dirty="0"/>
                <a:t>И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спользуя теорему </a:t>
              </a:r>
              <a:r>
                <a:rPr lang="ru-RU" altLang="ru-RU" sz="2800" dirty="0" err="1"/>
                <a:t>Чевы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 находим </a:t>
              </a:r>
            </a:p>
          </p:txBody>
        </p:sp>
        <p:graphicFrame>
          <p:nvGraphicFramePr>
            <p:cNvPr id="6615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061496"/>
                </p:ext>
              </p:extLst>
            </p:nvPr>
          </p:nvGraphicFramePr>
          <p:xfrm>
            <a:off x="3198" y="1985"/>
            <a:ext cx="125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8" name="Equation" r:id="rId4" imgW="1993680" imgH="799920" progId="Equation.DSMT4">
                    <p:embed/>
                  </p:oleObj>
                </mc:Choice>
                <mc:Fallback>
                  <p:oleObj name="Equation" r:id="rId4" imgW="1993680" imgH="799920" progId="Equation.DSMT4">
                    <p:embed/>
                    <p:pic>
                      <p:nvPicPr>
                        <p:cNvPr id="6615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" y="1985"/>
                          <a:ext cx="125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1511" name="Object 7"/>
            <p:cNvGraphicFramePr>
              <a:graphicFrameLocks noChangeAspect="1"/>
            </p:cNvGraphicFramePr>
            <p:nvPr/>
          </p:nvGraphicFramePr>
          <p:xfrm>
            <a:off x="3552" y="2832"/>
            <a:ext cx="67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9" name="Equation" r:id="rId6" imgW="1066680" imgH="799920" progId="Equation.DSMT4">
                    <p:embed/>
                  </p:oleObj>
                </mc:Choice>
                <mc:Fallback>
                  <p:oleObj name="Equation" r:id="rId6" imgW="1066680" imgH="799920" progId="Equation.DSMT4">
                    <p:embed/>
                    <p:pic>
                      <p:nvPicPr>
                        <p:cNvPr id="66151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832"/>
                          <a:ext cx="67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615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359092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3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2.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делят стороны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, соответственно, в отношениях 4:1, 2:1, 1:2. Выясните, пересекаются ли прямые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в одной точке.</a:t>
            </a:r>
          </a:p>
        </p:txBody>
      </p:sp>
      <p:sp>
        <p:nvSpPr>
          <p:cNvPr id="641028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Да. </a:t>
            </a:r>
          </a:p>
        </p:txBody>
      </p:sp>
    </p:spTree>
    <p:extLst>
      <p:ext uri="{BB962C8B-B14F-4D97-AF65-F5344CB8AC3E}">
        <p14:creationId xmlns:p14="http://schemas.microsoft.com/office/powerpoint/2010/main" val="27210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3. 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в отношении 1:3. В каком отношении должна делить 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ru-RU" altLang="ru-RU" sz="2800" dirty="0">
                <a:cs typeface="Times New Roman" panose="02020603050405020304" pitchFamily="18" charset="0"/>
              </a:rPr>
              <a:t>, чтобы точка пересечения прямых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принадлежала медиане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1:3.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9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3075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067800" cy="3062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4. Пусть на сторонах выпуклого пятиугольника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ABCDE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 взяты точки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,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D</a:t>
                </a:r>
                <a:r>
                  <a:rPr lang="en-US" altLang="ru-RU" sz="2800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E</a:t>
                </a:r>
                <a:r>
                  <a:rPr lang="en-US" altLang="ru-RU" sz="2800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 smtClean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dirty="0" smtClean="0">
                    <a:cs typeface="Times New Roman" panose="02020603050405020304" pitchFamily="18" charset="0"/>
                  </a:rPr>
                  <a:t> которые соединены отрезками с противолежащими вершинами. Докажите, что если эти отрезки пересекаются в одной точке, то  имеет место равенство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alt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den>
                      </m:f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altLang="ru-RU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307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067800" cy="3062633"/>
              </a:xfrm>
              <a:prstGeom prst="rect">
                <a:avLst/>
              </a:prstGeom>
              <a:blipFill>
                <a:blip r:embed="rId3"/>
                <a:stretch>
                  <a:fillRect l="-1344" t="-398" r="-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5" y="3062633"/>
            <a:ext cx="3312368" cy="2793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212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Аналогичное свойство верно для любого выпуклого многоугольника с нечётным числом сторон.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9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5.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Сформулируйте и докажите аналог теоремы </a:t>
            </a:r>
            <a:r>
              <a:rPr lang="ru-RU" altLang="ru-RU" sz="2800" dirty="0" err="1" smtClean="0">
                <a:cs typeface="Times New Roman" panose="02020603050405020304" pitchFamily="18" charset="0"/>
              </a:rPr>
              <a:t>Чевы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 для тетраэдра.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715" y="2176436"/>
            <a:ext cx="332837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Замечательные точки треугольника</a:t>
            </a:r>
          </a:p>
        </p:txBody>
      </p:sp>
      <p:sp>
        <p:nvSpPr>
          <p:cNvPr id="2051" name="Text Box 1059"/>
          <p:cNvSpPr txBox="1">
            <a:spLocks noChangeArrowheads="1"/>
          </p:cNvSpPr>
          <p:nvPr/>
        </p:nvSpPr>
        <p:spPr bwMode="auto">
          <a:xfrm>
            <a:off x="35496" y="620688"/>
            <a:ext cx="910850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/>
              <a:t>	К </a:t>
            </a:r>
            <a:r>
              <a:rPr lang="ru-RU" altLang="ru-RU" sz="2800" dirty="0"/>
              <a:t>числу замечательных точек </a:t>
            </a:r>
            <a:r>
              <a:rPr lang="ru-RU" altLang="ru-RU" sz="2800" dirty="0" smtClean="0"/>
              <a:t>треугольника, рассматриваемых в школе, </a:t>
            </a:r>
            <a:r>
              <a:rPr lang="ru-RU" altLang="ru-RU" sz="2800" dirty="0"/>
              <a:t>относятся: </a:t>
            </a:r>
            <a:endParaRPr lang="ru-RU" altLang="ru-RU" sz="2800" dirty="0" smtClean="0"/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/>
              <a:t>	</a:t>
            </a:r>
            <a:r>
              <a:rPr lang="ru-RU" altLang="ru-RU" sz="2800" dirty="0" smtClean="0"/>
              <a:t>а</a:t>
            </a:r>
            <a:r>
              <a:rPr lang="ru-RU" altLang="ru-RU" sz="2800" dirty="0"/>
              <a:t>) точка пересечения биссектрис – центр вписанной окружности;                                                                      </a:t>
            </a:r>
            <a:endParaRPr lang="ru-RU" altLang="ru-RU" sz="2800" dirty="0" smtClean="0"/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/>
              <a:t>	</a:t>
            </a:r>
            <a:r>
              <a:rPr lang="ru-RU" altLang="ru-RU" sz="2800" dirty="0" smtClean="0"/>
              <a:t>б</a:t>
            </a:r>
            <a:r>
              <a:rPr lang="ru-RU" altLang="ru-RU" sz="2800" dirty="0"/>
              <a:t>) точка пересечения серединных перпендикуляров сторон – центр вписанной окружности</a:t>
            </a:r>
            <a:r>
              <a:rPr lang="ru-RU" altLang="ru-RU" sz="2800" dirty="0" smtClean="0"/>
              <a:t>;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/>
              <a:t>	</a:t>
            </a:r>
            <a:r>
              <a:rPr lang="ru-RU" altLang="ru-RU" sz="2800" dirty="0" smtClean="0"/>
              <a:t>в</a:t>
            </a:r>
            <a:r>
              <a:rPr lang="ru-RU" altLang="ru-RU" sz="2800" dirty="0"/>
              <a:t>) точка пересечения высот или их продолжений – ортоцентр;                                                                                  </a:t>
            </a:r>
            <a:r>
              <a:rPr lang="ru-RU" altLang="ru-RU" sz="2800" dirty="0" smtClean="0"/>
              <a:t>	г</a:t>
            </a:r>
            <a:r>
              <a:rPr lang="ru-RU" altLang="ru-RU" sz="2800" dirty="0"/>
              <a:t>) точка пересечения медиан – </a:t>
            </a:r>
            <a:r>
              <a:rPr lang="ru-RU" altLang="ru-RU" sz="2800" dirty="0" err="1"/>
              <a:t>центроид</a:t>
            </a:r>
            <a:r>
              <a:rPr lang="ru-RU" altLang="ru-RU" sz="2800" dirty="0"/>
              <a:t>.</a:t>
            </a:r>
          </a:p>
        </p:txBody>
      </p:sp>
      <p:pic>
        <p:nvPicPr>
          <p:cNvPr id="2052" name="Picture 1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5144"/>
            <a:ext cx="88392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3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FF3300"/>
                </a:solidFill>
              </a:rPr>
              <a:t>Точка Жергонна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32835" name="Text Box 3"/>
          <p:cNvSpPr txBox="1">
            <a:spLocks noChangeArrowheads="1"/>
          </p:cNvSpPr>
          <p:nvPr/>
        </p:nvSpPr>
        <p:spPr bwMode="auto">
          <a:xfrm>
            <a:off x="0" y="597024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	Теорема. </a:t>
            </a:r>
            <a:r>
              <a:rPr lang="ru-RU" altLang="ru-RU" sz="2800" dirty="0" smtClean="0"/>
              <a:t>П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рямые</a:t>
            </a:r>
            <a:r>
              <a:rPr lang="ru-RU" altLang="ru-RU" sz="2800" dirty="0">
                <a:cs typeface="Times New Roman" panose="02020603050405020304" pitchFamily="18" charset="0"/>
              </a:rPr>
              <a:t>, проходящие через вершины треугольника и точки касания вписанной окружности пересекаются в одной точке, называемой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точкой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Жергонна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655" y="2708920"/>
            <a:ext cx="4642689" cy="37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</a:rPr>
              <a:t>	Доказательство.</a:t>
            </a:r>
            <a:r>
              <a:rPr lang="ru-RU" altLang="ru-RU" sz="2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</a:t>
            </a:r>
            <a:r>
              <a:rPr lang="ru-RU" altLang="ru-RU" sz="2800" dirty="0">
                <a:cs typeface="Times New Roman" panose="02020603050405020304" pitchFamily="18" charset="0"/>
              </a:rPr>
              <a:t>усть окружность касается сторон треугольника </a:t>
            </a:r>
            <a:r>
              <a:rPr lang="ru-RU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соответственно в точках </a:t>
            </a:r>
            <a:r>
              <a:rPr lang="ru-RU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. Тогда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en-US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 =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en-US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en-US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 = </a:t>
            </a:r>
            <a:r>
              <a:rPr lang="en-US" altLang="ru-RU" sz="2800" i="1" dirty="0">
                <a:cs typeface="Times New Roman" panose="02020603050405020304" pitchFamily="18" charset="0"/>
              </a:rPr>
              <a:t>BA</a:t>
            </a:r>
            <a:r>
              <a:rPr lang="en-US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CA</a:t>
            </a:r>
            <a:r>
              <a:rPr lang="en-US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 = </a:t>
            </a:r>
            <a:r>
              <a:rPr lang="en-US" altLang="ru-RU" sz="2800" i="1" dirty="0">
                <a:cs typeface="Times New Roman" panose="02020603050405020304" pitchFamily="18" charset="0"/>
              </a:rPr>
              <a:t>CB</a:t>
            </a:r>
            <a:r>
              <a:rPr lang="en-US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Следовательно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, выполняется равенство 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 </a:t>
            </a:r>
            <a:endParaRPr lang="ru-RU" altLang="ru-RU" sz="2800" b="1" dirty="0"/>
          </a:p>
          <a:p>
            <a:pPr algn="just">
              <a:spcBef>
                <a:spcPct val="50000"/>
              </a:spcBef>
            </a:pPr>
            <a:endParaRPr lang="ru-RU" altLang="ru-RU" sz="2800" dirty="0" smtClean="0"/>
          </a:p>
          <a:p>
            <a:pPr algn="just">
              <a:spcBef>
                <a:spcPct val="50000"/>
              </a:spcBef>
            </a:pPr>
            <a:r>
              <a:rPr lang="ru-RU" altLang="ru-RU" sz="2800" dirty="0" smtClean="0"/>
              <a:t>По </a:t>
            </a:r>
            <a:r>
              <a:rPr lang="ru-RU" altLang="ru-RU" sz="2800" dirty="0"/>
              <a:t>теореме </a:t>
            </a:r>
            <a:r>
              <a:rPr lang="ru-RU" altLang="ru-RU" sz="2800" dirty="0" err="1"/>
              <a:t>Чевы</a:t>
            </a:r>
            <a:r>
              <a:rPr lang="ru-RU" altLang="ru-RU" sz="2800" dirty="0">
                <a:cs typeface="Times New Roman" panose="02020603050405020304" pitchFamily="18" charset="0"/>
              </a:rPr>
              <a:t>, прямые </a:t>
            </a:r>
            <a:r>
              <a:rPr lang="ru-RU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i="1" dirty="0">
                <a:cs typeface="Times New Roman" panose="02020603050405020304" pitchFamily="18" charset="0"/>
              </a:rPr>
              <a:t>BB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i="1" dirty="0">
                <a:cs typeface="Times New Roman" panose="02020603050405020304" pitchFamily="18" charset="0"/>
              </a:rPr>
              <a:t>CC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пересекаются в одной точке.</a:t>
            </a:r>
          </a:p>
        </p:txBody>
      </p:sp>
      <p:graphicFrame>
        <p:nvGraphicFramePr>
          <p:cNvPr id="632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27209"/>
              </p:ext>
            </p:extLst>
          </p:nvPr>
        </p:nvGraphicFramePr>
        <p:xfrm>
          <a:off x="3491880" y="1769715"/>
          <a:ext cx="2400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Equation" r:id="rId4" imgW="2400120" imgH="799920" progId="Equation.DSMT4">
                  <p:embed/>
                </p:oleObj>
              </mc:Choice>
              <mc:Fallback>
                <p:oleObj name="Equation" r:id="rId4" imgW="2400120" imgH="799920" progId="Equation.DSMT4">
                  <p:embed/>
                  <p:pic>
                    <p:nvPicPr>
                      <p:cNvPr id="632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769715"/>
                        <a:ext cx="2400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535033"/>
            <a:ext cx="4104456" cy="32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282946" cy="2584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Прямые</a:t>
                </a:r>
                <a:r>
                  <a:rPr lang="ru-RU" dirty="0"/>
                  <a:t>, параллельные </a:t>
                </a:r>
                <a:r>
                  <a:rPr lang="ru-RU" i="1" dirty="0"/>
                  <a:t>ВD</a:t>
                </a:r>
                <a:r>
                  <a:rPr lang="ru-RU" dirty="0"/>
                  <a:t>, переводят равные отрезки на прямой </a:t>
                </a:r>
                <a:r>
                  <a:rPr lang="ru-RU" i="1" dirty="0"/>
                  <a:t>АC</a:t>
                </a:r>
                <a:r>
                  <a:rPr lang="ru-RU" dirty="0"/>
                  <a:t> в равные отрезки на прямой </a:t>
                </a:r>
                <a:r>
                  <a:rPr lang="ru-RU" i="1" dirty="0"/>
                  <a:t>АE</a:t>
                </a:r>
                <a:r>
                  <a:rPr lang="ru-RU" dirty="0"/>
                  <a:t>. Отрезку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</a:t>
                </a:r>
                <a:r>
                  <a:rPr lang="ru-RU" dirty="0" smtClean="0"/>
                  <a:t>отрезок </a:t>
                </a:r>
                <a:r>
                  <a:rPr lang="ru-RU" i="1" dirty="0"/>
                  <a:t>АD</a:t>
                </a:r>
                <a:r>
                  <a:rPr lang="ru-RU" dirty="0"/>
                  <a:t>. Одной десятой части отрезка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одна десятая часть отрезка </a:t>
                </a:r>
                <a:r>
                  <a:rPr lang="ru-RU" i="1" dirty="0"/>
                  <a:t>AD</a:t>
                </a:r>
                <a:r>
                  <a:rPr lang="ru-RU" dirty="0"/>
                  <a:t> и т. д. Таким образом, если отрезок </a:t>
                </a:r>
                <a:r>
                  <a:rPr lang="ru-RU" i="1" dirty="0"/>
                  <a:t>АB</a:t>
                </a:r>
                <a:r>
                  <a:rPr lang="ru-RU" dirty="0"/>
                  <a:t> и его части укладываются в отрезке </a:t>
                </a:r>
                <a:r>
                  <a:rPr lang="ru-RU" i="1" dirty="0"/>
                  <a:t>АC k</a:t>
                </a:r>
                <a:r>
                  <a:rPr lang="ru-RU" dirty="0"/>
                  <a:t> раз, то отрезок </a:t>
                </a:r>
                <a:r>
                  <a:rPr lang="ru-RU" i="1" dirty="0"/>
                  <a:t>AD</a:t>
                </a:r>
                <a:r>
                  <a:rPr lang="ru-RU" dirty="0"/>
                  <a:t> и его части будут укладываться в отрезке </a:t>
                </a:r>
                <a:r>
                  <a:rPr lang="ru-RU" i="1" dirty="0"/>
                  <a:t>АE</a:t>
                </a:r>
                <a:r>
                  <a:rPr lang="ru-RU" dirty="0"/>
                  <a:t> также </a:t>
                </a:r>
                <a:r>
                  <a:rPr lang="ru-RU" i="1" dirty="0"/>
                  <a:t>k</a:t>
                </a:r>
                <a:r>
                  <a:rPr lang="ru-RU" dirty="0"/>
                  <a:t> раз,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𝑘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  <a:blipFill>
                <a:blip r:embed="rId4"/>
                <a:stretch>
                  <a:fillRect l="-1067" t="-1720" r="-1000" b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6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FF3300"/>
                </a:solidFill>
              </a:rPr>
              <a:t>Точка Нагеля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	Теорема. </a:t>
            </a:r>
            <a:r>
              <a:rPr lang="ru-RU" altLang="ru-RU" sz="2800" dirty="0" smtClean="0"/>
              <a:t>П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рямые</a:t>
            </a:r>
            <a:r>
              <a:rPr lang="ru-RU" altLang="ru-RU" sz="2800" dirty="0">
                <a:cs typeface="Times New Roman" panose="02020603050405020304" pitchFamily="18" charset="0"/>
              </a:rPr>
              <a:t>, проходящие через вершины треугольника и точки касания </a:t>
            </a:r>
            <a:r>
              <a:rPr lang="ru-RU" altLang="ru-RU" sz="2800" dirty="0"/>
              <a:t>вне</a:t>
            </a:r>
            <a:r>
              <a:rPr lang="ru-RU" altLang="ru-RU" sz="2800" dirty="0">
                <a:cs typeface="Times New Roman" panose="02020603050405020304" pitchFamily="18" charset="0"/>
              </a:rPr>
              <a:t>вписанн</a:t>
            </a:r>
            <a:r>
              <a:rPr lang="ru-RU" altLang="ru-RU" sz="2800" dirty="0"/>
              <a:t>ых</a:t>
            </a:r>
            <a:r>
              <a:rPr lang="ru-RU" altLang="ru-RU" sz="2800" dirty="0">
                <a:cs typeface="Times New Roman" panose="02020603050405020304" pitchFamily="18" charset="0"/>
              </a:rPr>
              <a:t> окружност</a:t>
            </a:r>
            <a:r>
              <a:rPr lang="ru-RU" altLang="ru-RU" sz="2800" dirty="0"/>
              <a:t>ей</a:t>
            </a:r>
            <a:r>
              <a:rPr lang="ru-RU" altLang="ru-RU" sz="2800" dirty="0">
                <a:cs typeface="Times New Roman" panose="02020603050405020304" pitchFamily="18" charset="0"/>
              </a:rPr>
              <a:t> пересекаются в одной точке, называемой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точкой </a:t>
            </a:r>
            <a:r>
              <a:rPr lang="ru-RU" altLang="ru-RU" sz="2800" dirty="0"/>
              <a:t>Нагеля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4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3752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0" y="1005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 smtClean="0">
                <a:solidFill>
                  <a:srgbClr val="FF0000"/>
                </a:solidFill>
              </a:rPr>
              <a:t>	Доказательство. </a:t>
            </a:r>
            <a:r>
              <a:rPr lang="ru-RU" altLang="ru-RU" dirty="0" smtClean="0"/>
              <a:t>П</a:t>
            </a:r>
            <a:r>
              <a:rPr lang="ru-RU" altLang="ru-RU" dirty="0" smtClean="0">
                <a:cs typeface="Times New Roman" panose="02020603050405020304" pitchFamily="18" charset="0"/>
              </a:rPr>
              <a:t>усть </a:t>
            </a:r>
            <a:r>
              <a:rPr lang="ru-RU" altLang="ru-RU" dirty="0">
                <a:cs typeface="Times New Roman" panose="02020603050405020304" pitchFamily="18" charset="0"/>
              </a:rPr>
              <a:t>окружность касается сторон</a:t>
            </a:r>
            <a:r>
              <a:rPr lang="ru-RU" altLang="ru-RU" dirty="0"/>
              <a:t>ы </a:t>
            </a:r>
            <a:r>
              <a:rPr lang="en-US" altLang="ru-RU" i="1" dirty="0"/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и продолжения сторон </a:t>
            </a:r>
            <a:r>
              <a:rPr lang="en-US" altLang="ru-RU" i="1" dirty="0"/>
              <a:t>AC </a:t>
            </a:r>
            <a:r>
              <a:rPr lang="ru-RU" altLang="ru-RU" dirty="0"/>
              <a:t>и </a:t>
            </a:r>
            <a:r>
              <a:rPr lang="en-US" altLang="ru-RU" i="1" dirty="0"/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треугольника </a:t>
            </a:r>
            <a:r>
              <a:rPr lang="ru-RU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соответственно в точках </a:t>
            </a:r>
            <a:r>
              <a:rPr lang="ru-RU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i="1" dirty="0"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r>
              <a:rPr lang="en-US" altLang="ru-RU" dirty="0">
                <a:cs typeface="Times New Roman" panose="02020603050405020304" pitchFamily="18" charset="0"/>
              </a:rPr>
              <a:t>	</a:t>
            </a:r>
            <a:endParaRPr lang="ru-RU" altLang="ru-RU" i="1" dirty="0"/>
          </a:p>
        </p:txBody>
      </p:sp>
      <p:pic>
        <p:nvPicPr>
          <p:cNvPr id="64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1028"/>
            <a:ext cx="43434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572000" y="2966352"/>
            <a:ext cx="4572000" cy="3785652"/>
            <a:chOff x="4572000" y="2948115"/>
            <a:chExt cx="4572000" cy="3785652"/>
          </a:xfrm>
        </p:grpSpPr>
        <p:sp>
          <p:nvSpPr>
            <p:cNvPr id="649223" name="Text Box 7"/>
            <p:cNvSpPr txBox="1">
              <a:spLocks noChangeArrowheads="1"/>
            </p:cNvSpPr>
            <p:nvPr/>
          </p:nvSpPr>
          <p:spPr bwMode="auto">
            <a:xfrm>
              <a:off x="4572000" y="2948115"/>
              <a:ext cx="4572000" cy="3785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Аналогично, для точек касания 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 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имеем: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</a:t>
              </a:r>
              <a:r>
                <a:rPr lang="en-US" altLang="ru-RU" i="1" dirty="0"/>
                <a:t> p – b</a:t>
              </a:r>
              <a:r>
                <a:rPr lang="en-US" altLang="ru-RU" dirty="0"/>
                <a:t>, 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 = p – a</a:t>
              </a:r>
              <a:r>
                <a:rPr lang="en-US" altLang="ru-RU" dirty="0"/>
                <a:t>; </a:t>
              </a:r>
              <a:r>
                <a:rPr lang="en-US" altLang="ru-RU" i="1" dirty="0"/>
                <a:t>CB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</a:t>
              </a:r>
              <a:r>
                <a:rPr lang="en-US" altLang="ru-RU" i="1" dirty="0"/>
                <a:t>p – a</a:t>
              </a:r>
              <a:r>
                <a:rPr lang="en-US" altLang="ru-RU" dirty="0"/>
                <a:t>, 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A = p – b.</a:t>
              </a:r>
              <a:r>
                <a:rPr lang="ru-RU" altLang="ru-RU" i="1" dirty="0"/>
                <a:t> </a:t>
              </a:r>
              <a:r>
                <a:rPr lang="ru-RU" altLang="ru-RU" dirty="0"/>
                <a:t>С</a:t>
              </a:r>
              <a:r>
                <a:rPr lang="ru-RU" altLang="ru-RU" dirty="0">
                  <a:cs typeface="Times New Roman" panose="02020603050405020304" pitchFamily="18" charset="0"/>
                </a:rPr>
                <a:t>ледовательно, </a:t>
              </a:r>
              <a:r>
                <a:rPr lang="ru-RU" altLang="ru-RU" dirty="0"/>
                <a:t>выполняется равенство</a:t>
              </a:r>
              <a:r>
                <a:rPr lang="ru-RU" altLang="ru-RU" b="1" dirty="0">
                  <a:cs typeface="Times New Roman" panose="02020603050405020304" pitchFamily="18" charset="0"/>
                </a:rPr>
                <a:t> </a:t>
              </a:r>
              <a:endParaRPr lang="ru-RU" altLang="ru-RU" b="1" dirty="0"/>
            </a:p>
            <a:p>
              <a:pPr>
                <a:spcBef>
                  <a:spcPct val="50000"/>
                </a:spcBef>
              </a:pPr>
              <a:endParaRPr lang="ru-RU" altLang="ru-RU" dirty="0"/>
            </a:p>
            <a:p>
              <a:pPr algn="just">
                <a:spcBef>
                  <a:spcPct val="50000"/>
                </a:spcBef>
              </a:pPr>
              <a:r>
                <a:rPr lang="ru-RU" altLang="ru-RU" dirty="0"/>
                <a:t>По теореме </a:t>
              </a:r>
              <a:r>
                <a:rPr lang="ru-RU" altLang="ru-RU" dirty="0" err="1"/>
                <a:t>Чевы</a:t>
              </a:r>
              <a:r>
                <a:rPr lang="ru-RU" altLang="ru-RU" dirty="0">
                  <a:cs typeface="Times New Roman" panose="02020603050405020304" pitchFamily="18" charset="0"/>
                </a:rPr>
                <a:t>, прямые </a:t>
              </a:r>
              <a:r>
                <a:rPr lang="ru-RU" altLang="ru-RU" i="1" dirty="0">
                  <a:cs typeface="Times New Roman" panose="02020603050405020304" pitchFamily="18" charset="0"/>
                </a:rPr>
                <a:t>AA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, </a:t>
              </a:r>
              <a:r>
                <a:rPr lang="ru-RU" altLang="ru-RU" i="1" dirty="0">
                  <a:cs typeface="Times New Roman" panose="02020603050405020304" pitchFamily="18" charset="0"/>
                </a:rPr>
                <a:t>BB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, </a:t>
              </a:r>
              <a:r>
                <a:rPr lang="ru-RU" altLang="ru-RU" i="1" dirty="0">
                  <a:cs typeface="Times New Roman" panose="02020603050405020304" pitchFamily="18" charset="0"/>
                </a:rPr>
                <a:t>CC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пересекаются в одной точке.</a:t>
              </a:r>
              <a:endParaRPr lang="ru-RU" altLang="ru-RU" dirty="0"/>
            </a:p>
          </p:txBody>
        </p:sp>
        <p:graphicFrame>
          <p:nvGraphicFramePr>
            <p:cNvPr id="64922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8122796"/>
                </p:ext>
              </p:extLst>
            </p:nvPr>
          </p:nvGraphicFramePr>
          <p:xfrm>
            <a:off x="5868144" y="4817205"/>
            <a:ext cx="2400300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64" name="Equation" r:id="rId5" imgW="2400120" imgH="799920" progId="Equation.DSMT4">
                    <p:embed/>
                  </p:oleObj>
                </mc:Choice>
                <mc:Fallback>
                  <p:oleObj name="Equation" r:id="rId5" imgW="2400120" imgH="799920" progId="Equation.DSMT4">
                    <p:embed/>
                    <p:pic>
                      <p:nvPicPr>
                        <p:cNvPr id="64922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8144" y="4817205"/>
                          <a:ext cx="2400300" cy="80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11688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 smtClean="0">
                <a:solidFill>
                  <a:srgbClr val="FF0000"/>
                </a:solidFill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Тогда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CA</a:t>
            </a:r>
            <a:r>
              <a:rPr lang="en-US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CB’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BA</a:t>
            </a:r>
            <a:r>
              <a:rPr lang="en-US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BA’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AB’</a:t>
            </a:r>
            <a:r>
              <a:rPr lang="en-US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AC’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Обозначим </a:t>
            </a:r>
            <a:r>
              <a:rPr lang="en-US" altLang="ru-RU" i="1" dirty="0"/>
              <a:t>AB = </a:t>
            </a:r>
            <a:r>
              <a:rPr lang="ru-RU" altLang="ru-RU" i="1" dirty="0"/>
              <a:t>с</a:t>
            </a:r>
            <a:r>
              <a:rPr lang="en-US" altLang="ru-RU" dirty="0"/>
              <a:t>, </a:t>
            </a:r>
            <a:r>
              <a:rPr lang="en-US" altLang="ru-RU" i="1" dirty="0"/>
              <a:t>AC = b</a:t>
            </a:r>
            <a:r>
              <a:rPr lang="en-US" altLang="ru-RU" dirty="0"/>
              <a:t>, </a:t>
            </a:r>
            <a:r>
              <a:rPr lang="en-US" altLang="ru-RU" i="1" dirty="0"/>
              <a:t>BC = a</a:t>
            </a:r>
            <a:r>
              <a:rPr lang="en-US" altLang="ru-RU" dirty="0"/>
              <a:t>, </a:t>
            </a:r>
            <a:r>
              <a:rPr lang="en-US" altLang="ru-RU" i="1" dirty="0"/>
              <a:t>p </a:t>
            </a:r>
            <a:r>
              <a:rPr lang="ru-RU" altLang="ru-RU" i="1" dirty="0"/>
              <a:t>– </a:t>
            </a:r>
            <a:r>
              <a:rPr lang="ru-RU" altLang="ru-RU" dirty="0"/>
              <a:t>полупериметр треугольника </a:t>
            </a:r>
            <a:r>
              <a:rPr lang="en-US" altLang="ru-RU" i="1" dirty="0"/>
              <a:t>ABC</a:t>
            </a:r>
            <a:r>
              <a:rPr lang="ru-RU" altLang="ru-RU" i="1" dirty="0"/>
              <a:t>. </a:t>
            </a:r>
            <a:r>
              <a:rPr lang="en-US" altLang="ru-RU" dirty="0"/>
              <a:t>	</a:t>
            </a:r>
            <a:r>
              <a:rPr lang="en-US" altLang="ru-RU" dirty="0">
                <a:cs typeface="Times New Roman" panose="02020603050405020304" pitchFamily="18" charset="0"/>
              </a:rPr>
              <a:t>	</a:t>
            </a:r>
            <a:endParaRPr lang="ru-RU" altLang="ru-RU" i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91596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 smtClean="0">
                <a:solidFill>
                  <a:srgbClr val="FF0000"/>
                </a:solidFill>
              </a:rPr>
              <a:t>	</a:t>
            </a:r>
            <a:r>
              <a:rPr lang="ru-RU" altLang="ru-RU" dirty="0"/>
              <a:t>Имеем </a:t>
            </a:r>
            <a:r>
              <a:rPr lang="en-US" altLang="ru-RU" i="1" dirty="0"/>
              <a:t>AB’ = AC’ = </a:t>
            </a:r>
            <a:r>
              <a:rPr lang="en-US" altLang="ru-RU" i="1" dirty="0" smtClean="0"/>
              <a:t>p.</a:t>
            </a:r>
            <a:r>
              <a:rPr lang="en-US" altLang="ru-RU" dirty="0" smtClean="0"/>
              <a:t> </a:t>
            </a:r>
            <a:endParaRPr lang="ru-RU" altLang="ru-RU" i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240990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 smtClean="0">
                <a:solidFill>
                  <a:srgbClr val="FF0000"/>
                </a:solidFill>
              </a:rPr>
              <a:t>	</a:t>
            </a:r>
            <a:r>
              <a:rPr lang="en-US" altLang="ru-RU" dirty="0" smtClean="0"/>
              <a:t>C</a:t>
            </a:r>
            <a:r>
              <a:rPr lang="ru-RU" altLang="ru-RU" dirty="0" err="1" smtClean="0"/>
              <a:t>ледовательно</a:t>
            </a:r>
            <a:r>
              <a:rPr lang="ru-RU" altLang="ru-RU" dirty="0"/>
              <a:t>, </a:t>
            </a:r>
            <a:r>
              <a:rPr lang="en-US" altLang="ru-RU" i="1" dirty="0"/>
              <a:t>BA</a:t>
            </a:r>
            <a:r>
              <a:rPr lang="en-US" altLang="ru-RU" baseline="-25000" dirty="0"/>
              <a:t>1</a:t>
            </a:r>
            <a:r>
              <a:rPr lang="en-US" altLang="ru-RU" dirty="0"/>
              <a:t> = </a:t>
            </a:r>
            <a:r>
              <a:rPr lang="en-US" altLang="ru-RU" i="1" dirty="0"/>
              <a:t>BC’ = p – c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C = CB’ = p – b. </a:t>
            </a:r>
            <a:r>
              <a:rPr lang="en-US" altLang="ru-RU" dirty="0">
                <a:cs typeface="Times New Roman" panose="02020603050405020304" pitchFamily="18" charset="0"/>
              </a:rPr>
              <a:t>	</a:t>
            </a: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39170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Следствие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1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.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Если параллельные прямые пересекают </a:t>
                </a:r>
                <a:r>
                  <a:rPr lang="ru-RU" dirty="0"/>
                  <a:t>стороны </a:t>
                </a:r>
                <a:r>
                  <a:rPr lang="ru-RU" dirty="0" smtClean="0"/>
                  <a:t>угла с вершиной </a:t>
                </a:r>
                <a:r>
                  <a:rPr lang="en-US" i="1" dirty="0" smtClean="0"/>
                  <a:t>A </a:t>
                </a:r>
                <a:r>
                  <a:rPr lang="ru-RU" dirty="0" smtClean="0"/>
                  <a:t>соответственно в точках </a:t>
                </a:r>
                <a:r>
                  <a:rPr lang="en-US" i="1" dirty="0" smtClean="0"/>
                  <a:t>B</a:t>
                </a:r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, </a:t>
                </a:r>
                <a:r>
                  <a:rPr lang="ru-RU" dirty="0" smtClean="0"/>
                  <a:t>то имеет место равенство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  <a:blipFill rotWithShape="1">
                <a:blip r:embed="rId3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19873" y="1375833"/>
                <a:ext cx="5724128" cy="1901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solidFill>
                      <a:srgbClr val="FF0000"/>
                    </a:solidFill>
                  </a:rPr>
                  <a:t>Доказательство.</a:t>
                </a:r>
                <a:r>
                  <a:rPr lang="ru-RU" sz="2000" b="1" dirty="0" smtClean="0"/>
                  <a:t> </a:t>
                </a:r>
                <a:r>
                  <a:rPr lang="ru-RU" sz="2000" dirty="0"/>
                  <a:t>Заметим, что в этом случае имеют место </a:t>
                </a:r>
                <a:r>
                  <a:rPr lang="ru-RU" sz="2000" dirty="0" smtClean="0"/>
                  <a:t>равенства</a:t>
                </a:r>
                <a:r>
                  <a:rPr lang="en-US" sz="2000" dirty="0" smtClean="0"/>
                  <a:t> </a:t>
                </a:r>
                <a:r>
                  <a:rPr lang="en-US" sz="2000" i="1" dirty="0" smtClean="0"/>
                  <a:t>AC </a:t>
                </a:r>
                <a:r>
                  <a:rPr lang="en-US" sz="2000" i="1" dirty="0"/>
                  <a:t>= AB + BC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AE = AD + DE</a:t>
                </a:r>
                <a:r>
                  <a:rPr lang="en-US" sz="2000" dirty="0"/>
                  <a:t>.</a:t>
                </a:r>
                <a:endParaRPr lang="ru-RU" sz="2000" dirty="0"/>
              </a:p>
              <a:p>
                <a:pPr algn="just"/>
                <a:r>
                  <a:rPr lang="ru-RU" sz="2000" dirty="0"/>
                  <a:t>Подставляя их в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sz="20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/>
                  <a:t>получим равенство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𝐷𝐸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sz="20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/>
                  <a:t>из которого вытекает и требуемое равенство.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3" y="1375833"/>
                <a:ext cx="5724128" cy="1901931"/>
              </a:xfrm>
              <a:prstGeom prst="rect">
                <a:avLst/>
              </a:prstGeom>
              <a:blipFill rotWithShape="1">
                <a:blip r:embed="rId5"/>
                <a:stretch>
                  <a:fillRect l="-1065" t="-1603" r="-1171" b="-4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09594"/>
            <a:ext cx="3267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-28877" y="3283399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Следствие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2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.</a:t>
                </a:r>
                <a:r>
                  <a:rPr lang="ru-RU" b="1" dirty="0" smtClean="0"/>
                  <a:t> </a:t>
                </a:r>
                <a:r>
                  <a:rPr lang="ru-RU" dirty="0"/>
                  <a:t>Если параллельные прямые пересекают стороны угла с вершиной </a:t>
                </a:r>
                <a:r>
                  <a:rPr lang="en-US" i="1" dirty="0"/>
                  <a:t>O</a:t>
                </a:r>
                <a:r>
                  <a:rPr lang="en-US" i="1" dirty="0" smtClean="0"/>
                  <a:t> </a:t>
                </a:r>
                <a:r>
                  <a:rPr lang="ru-RU" dirty="0"/>
                  <a:t>соответственно в точках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 B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D</a:t>
                </a:r>
                <a:r>
                  <a:rPr lang="en-US" dirty="0"/>
                  <a:t>, </a:t>
                </a:r>
                <a:r>
                  <a:rPr lang="en-US" i="1" dirty="0"/>
                  <a:t>E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, </a:t>
                </a:r>
                <a:r>
                  <a:rPr lang="ru-RU" dirty="0"/>
                  <a:t>то имеет место </a:t>
                </a:r>
                <a:r>
                  <a:rPr lang="ru-RU" dirty="0" smtClean="0"/>
                  <a:t>равенство</a:t>
                </a:r>
                <a:r>
                  <a:rPr lang="en-US" dirty="0" smtClean="0"/>
                  <a:t>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𝐸𝐹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𝐷𝐸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77" y="3283399"/>
                <a:ext cx="9144000" cy="1355628"/>
              </a:xfrm>
              <a:prstGeom prst="rect">
                <a:avLst/>
              </a:prstGeom>
              <a:blipFill rotWithShape="1">
                <a:blip r:embed="rId7"/>
                <a:stretch>
                  <a:fillRect l="-1000" t="-3604" r="-1067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419873" y="4704331"/>
                <a:ext cx="5724128" cy="1232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solidFill>
                      <a:srgbClr val="FF0000"/>
                    </a:solidFill>
                  </a:rPr>
                  <a:t>Доказательство.</a:t>
                </a:r>
                <a:r>
                  <a:rPr lang="ru-RU" sz="2000" b="1" dirty="0" smtClean="0"/>
                  <a:t> </a:t>
                </a:r>
                <a:r>
                  <a:rPr lang="ru-RU" sz="2000" dirty="0" smtClean="0"/>
                  <a:t>Через точку </a:t>
                </a:r>
                <a:r>
                  <a:rPr lang="en-US" sz="2000" i="1" dirty="0" smtClean="0"/>
                  <a:t>A </a:t>
                </a:r>
                <a:r>
                  <a:rPr lang="ru-RU" sz="2000" dirty="0" smtClean="0"/>
                  <a:t>проведём прямую, параллельную </a:t>
                </a:r>
                <a:r>
                  <a:rPr lang="en-US" sz="2000" i="1" dirty="0" smtClean="0"/>
                  <a:t>OF</a:t>
                </a:r>
                <a:r>
                  <a:rPr lang="ru-RU" sz="2000" dirty="0" smtClean="0"/>
                  <a:t>. Тогда </a:t>
                </a:r>
                <a:r>
                  <a:rPr lang="en-US" sz="2000" i="1" dirty="0" smtClean="0"/>
                  <a:t>DE = AE’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EF = E’F’</a:t>
                </a:r>
                <a:r>
                  <a:rPr lang="en-US" sz="2000" dirty="0" smtClean="0"/>
                  <a:t>. </a:t>
                </a:r>
                <a:r>
                  <a:rPr lang="ru-RU" sz="2000" dirty="0" smtClean="0"/>
                  <a:t>По следствию 1</a:t>
                </a:r>
                <a:r>
                  <a:rPr lang="en-US" sz="2000" dirty="0" smtClean="0"/>
                  <a:t>,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ru-RU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:r>
                  <a:rPr lang="ru-RU" sz="2000" dirty="0" smtClean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ru-RU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𝐸𝐹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𝐷𝐸</m:t>
                        </m:r>
                      </m:den>
                    </m:f>
                    <m:r>
                      <a:rPr lang="ru-RU" sz="2000" b="1" i="1">
                        <a:latin typeface="Cambria Math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3" y="4704331"/>
                <a:ext cx="5724128" cy="1232517"/>
              </a:xfrm>
              <a:prstGeom prst="rect">
                <a:avLst/>
              </a:prstGeom>
              <a:blipFill rotWithShape="1">
                <a:blip r:embed="rId8"/>
                <a:stretch>
                  <a:fillRect l="-1065" t="-2475" r="-1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1556792"/>
            <a:ext cx="3207113" cy="1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19251" y="476672"/>
                <a:ext cx="9144000" cy="1568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Теорема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1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.</a:t>
                </a:r>
                <a:r>
                  <a:rPr lang="ru-RU" sz="2800" dirty="0" smtClean="0"/>
                  <a:t> </a:t>
                </a:r>
                <a:r>
                  <a:rPr lang="ru-RU" sz="2800" dirty="0"/>
                  <a:t>Биссектриса угла треугольника делит противоположную сторону на части, пропорциональные прилежащим </a:t>
                </a:r>
                <a:r>
                  <a:rPr lang="ru-RU" sz="2800" dirty="0" smtClean="0"/>
                  <a:t>сторонам,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51" y="476672"/>
                <a:ext cx="9144000" cy="1568891"/>
              </a:xfrm>
              <a:prstGeom prst="rect">
                <a:avLst/>
              </a:prstGeom>
              <a:blipFill>
                <a:blip r:embed="rId3"/>
                <a:stretch>
                  <a:fillRect l="-1400" t="-3876" r="-1333"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0" y="24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Биссектриса треугольника</a:t>
            </a:r>
            <a:endParaRPr lang="ru-RU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0130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" y="3645024"/>
                <a:ext cx="9124748" cy="2096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dirty="0" smtClean="0"/>
                  <a:t> </a:t>
                </a:r>
                <a:r>
                  <a:rPr lang="ru-RU" dirty="0"/>
                  <a:t>Пусть </a:t>
                </a:r>
                <a:r>
                  <a:rPr lang="ru-RU" i="1" dirty="0"/>
                  <a:t>CD</a:t>
                </a:r>
                <a:r>
                  <a:rPr lang="ru-RU" dirty="0"/>
                  <a:t> биссектриса треугольника </a:t>
                </a:r>
                <a:r>
                  <a:rPr lang="ru-RU" i="1" dirty="0" smtClean="0"/>
                  <a:t>ABC</a:t>
                </a:r>
                <a:r>
                  <a:rPr lang="ru-RU" dirty="0" smtClean="0"/>
                  <a:t>. </a:t>
                </a:r>
                <a:r>
                  <a:rPr lang="ru-RU" dirty="0"/>
                  <a:t>Докажем, что </a:t>
                </a:r>
                <a:r>
                  <a:rPr lang="ru-RU" i="1" dirty="0"/>
                  <a:t>AD</a:t>
                </a:r>
                <a:r>
                  <a:rPr lang="ru-RU" dirty="0"/>
                  <a:t> : </a:t>
                </a:r>
                <a:r>
                  <a:rPr lang="ru-RU" i="1" dirty="0"/>
                  <a:t>DB = AC</a:t>
                </a:r>
                <a:r>
                  <a:rPr lang="ru-RU" dirty="0"/>
                  <a:t> : </a:t>
                </a:r>
                <a:r>
                  <a:rPr lang="ru-RU" i="1" dirty="0"/>
                  <a:t>BC</a:t>
                </a:r>
                <a:r>
                  <a:rPr lang="ru-RU" dirty="0"/>
                  <a:t>. Проведем прямую </a:t>
                </a:r>
                <a:r>
                  <a:rPr lang="ru-RU" i="1" dirty="0"/>
                  <a:t>BE</a:t>
                </a:r>
                <a:r>
                  <a:rPr lang="ru-RU" dirty="0"/>
                  <a:t>, параллельную </a:t>
                </a:r>
                <a:r>
                  <a:rPr lang="ru-RU" i="1" dirty="0"/>
                  <a:t>CD</a:t>
                </a:r>
                <a:r>
                  <a:rPr lang="ru-RU" dirty="0"/>
                  <a:t>. В треугольнике </a:t>
                </a:r>
                <a:r>
                  <a:rPr lang="ru-RU" i="1" dirty="0"/>
                  <a:t>BEC</a:t>
                </a:r>
                <a:r>
                  <a:rPr lang="ru-RU" dirty="0"/>
                  <a:t> угол </a:t>
                </a:r>
                <a:r>
                  <a:rPr lang="ru-RU" i="1" dirty="0"/>
                  <a:t>B</a:t>
                </a:r>
                <a:r>
                  <a:rPr lang="ru-RU" dirty="0"/>
                  <a:t> равен углу </a:t>
                </a:r>
                <a:r>
                  <a:rPr lang="ru-RU" i="1" dirty="0"/>
                  <a:t>E</a:t>
                </a:r>
                <a:r>
                  <a:rPr lang="ru-RU" dirty="0"/>
                  <a:t>. Следовательно, </a:t>
                </a:r>
                <a:r>
                  <a:rPr lang="ru-RU" i="1" dirty="0"/>
                  <a:t>BC = EC</a:t>
                </a:r>
                <a:r>
                  <a:rPr lang="ru-RU" dirty="0"/>
                  <a:t>. По </a:t>
                </a:r>
                <a:r>
                  <a:rPr lang="ru-RU" dirty="0" smtClean="0"/>
                  <a:t>теореме </a:t>
                </a:r>
                <a:r>
                  <a:rPr lang="ru-RU" dirty="0"/>
                  <a:t>о пропорциональных отрезках,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ru-RU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645024"/>
                <a:ext cx="9124748" cy="2096664"/>
              </a:xfrm>
              <a:prstGeom prst="rect">
                <a:avLst/>
              </a:prstGeom>
              <a:blipFill>
                <a:blip r:embed="rId3"/>
                <a:stretch>
                  <a:fillRect l="-1002" t="-2326" r="-1002" b="-37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-1299"/>
            <a:ext cx="3045065" cy="32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0" y="-6043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>
                <a:solidFill>
                  <a:srgbClr val="FF0000"/>
                </a:solidFill>
              </a:rPr>
              <a:t> Теорема </a:t>
            </a:r>
            <a:r>
              <a:rPr lang="ru-RU" sz="2800" dirty="0" smtClean="0">
                <a:solidFill>
                  <a:srgbClr val="FF0000"/>
                </a:solidFill>
              </a:rPr>
              <a:t>2 (обратная). </a:t>
            </a:r>
            <a:r>
              <a:rPr lang="ru-RU" sz="2800" dirty="0" smtClean="0"/>
              <a:t>Е</a:t>
            </a:r>
            <a:r>
              <a:rPr lang="ru-RU" sz="2800" dirty="0" smtClean="0">
                <a:cs typeface="Times New Roman" charset="0"/>
              </a:rPr>
              <a:t>сли </a:t>
            </a:r>
            <a:r>
              <a:rPr lang="ru-RU" sz="2800" dirty="0">
                <a:cs typeface="Times New Roman" charset="0"/>
              </a:rPr>
              <a:t>луч, проведенный из вершины угла треугольника, делит противоположную сторону на части, пропорциональные сторонам треугольника, прилежащим к лучу, то этот луч является биссектрисой угла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0130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859</Words>
  <Application>Microsoft Office PowerPoint</Application>
  <PresentationFormat>Экран (4:3)</PresentationFormat>
  <Paragraphs>217</Paragraphs>
  <Slides>51</Slides>
  <Notes>51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Cambria Math</vt:lpstr>
      <vt:lpstr>Times New Roman</vt:lpstr>
      <vt:lpstr>Оформление по умолчанию</vt:lpstr>
      <vt:lpstr>Equation</vt:lpstr>
      <vt:lpstr>Equation.DSMT4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Теоремы Менелая и Чевы</vt:lpstr>
      <vt:lpstr>Теорема Менелая 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Теорема Чевы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Замечательные точки треугольника</vt:lpstr>
      <vt:lpstr>Точка Жергонна</vt:lpstr>
      <vt:lpstr>Презентация PowerPoint</vt:lpstr>
      <vt:lpstr>Точка Нагеля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245</cp:revision>
  <dcterms:created xsi:type="dcterms:W3CDTF">2008-04-30T05:51:18Z</dcterms:created>
  <dcterms:modified xsi:type="dcterms:W3CDTF">2020-11-06T09:07:52Z</dcterms:modified>
</cp:coreProperties>
</file>