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759" r:id="rId2"/>
    <p:sldId id="605" r:id="rId3"/>
    <p:sldId id="606" r:id="rId4"/>
    <p:sldId id="607" r:id="rId5"/>
    <p:sldId id="660" r:id="rId6"/>
    <p:sldId id="661" r:id="rId7"/>
    <p:sldId id="662" r:id="rId8"/>
    <p:sldId id="663" r:id="rId9"/>
    <p:sldId id="664" r:id="rId10"/>
    <p:sldId id="665" r:id="rId11"/>
    <p:sldId id="666" r:id="rId12"/>
    <p:sldId id="615" r:id="rId13"/>
    <p:sldId id="616" r:id="rId14"/>
    <p:sldId id="738" r:id="rId15"/>
    <p:sldId id="618" r:id="rId16"/>
    <p:sldId id="650" r:id="rId17"/>
    <p:sldId id="651" r:id="rId18"/>
    <p:sldId id="623" r:id="rId19"/>
    <p:sldId id="624" r:id="rId20"/>
    <p:sldId id="625" r:id="rId21"/>
    <p:sldId id="668" r:id="rId22"/>
    <p:sldId id="627" r:id="rId23"/>
    <p:sldId id="667" r:id="rId24"/>
    <p:sldId id="669" r:id="rId25"/>
    <p:sldId id="628" r:id="rId26"/>
    <p:sldId id="670" r:id="rId27"/>
    <p:sldId id="671" r:id="rId28"/>
    <p:sldId id="672" r:id="rId29"/>
    <p:sldId id="629" r:id="rId30"/>
    <p:sldId id="673" r:id="rId31"/>
    <p:sldId id="630" r:id="rId32"/>
    <p:sldId id="674" r:id="rId33"/>
    <p:sldId id="631" r:id="rId34"/>
    <p:sldId id="675" r:id="rId35"/>
    <p:sldId id="632" r:id="rId36"/>
    <p:sldId id="676" r:id="rId37"/>
    <p:sldId id="677" r:id="rId38"/>
    <p:sldId id="633" r:id="rId39"/>
    <p:sldId id="678" r:id="rId40"/>
    <p:sldId id="679" r:id="rId41"/>
    <p:sldId id="724" r:id="rId42"/>
    <p:sldId id="681" r:id="rId43"/>
    <p:sldId id="760" r:id="rId44"/>
    <p:sldId id="683" r:id="rId45"/>
    <p:sldId id="761" r:id="rId46"/>
    <p:sldId id="685" r:id="rId47"/>
    <p:sldId id="762" r:id="rId48"/>
    <p:sldId id="686" r:id="rId49"/>
    <p:sldId id="763" r:id="rId50"/>
    <p:sldId id="691" r:id="rId51"/>
    <p:sldId id="764" r:id="rId52"/>
    <p:sldId id="727" r:id="rId53"/>
    <p:sldId id="765" r:id="rId54"/>
    <p:sldId id="688" r:id="rId55"/>
    <p:sldId id="766" r:id="rId56"/>
    <p:sldId id="693" r:id="rId57"/>
    <p:sldId id="767" r:id="rId58"/>
    <p:sldId id="692" r:id="rId59"/>
    <p:sldId id="768" r:id="rId60"/>
    <p:sldId id="654" r:id="rId61"/>
    <p:sldId id="769" r:id="rId62"/>
    <p:sldId id="694" r:id="rId63"/>
    <p:sldId id="773" r:id="rId64"/>
    <p:sldId id="774" r:id="rId65"/>
    <p:sldId id="770" r:id="rId66"/>
    <p:sldId id="750" r:id="rId67"/>
    <p:sldId id="771" r:id="rId68"/>
    <p:sldId id="753" r:id="rId69"/>
    <p:sldId id="772" r:id="rId70"/>
    <p:sldId id="751" r:id="rId71"/>
    <p:sldId id="775" r:id="rId72"/>
    <p:sldId id="776" r:id="rId73"/>
    <p:sldId id="777" r:id="rId74"/>
    <p:sldId id="778" r:id="rId75"/>
    <p:sldId id="779" r:id="rId76"/>
    <p:sldId id="780" r:id="rId77"/>
    <p:sldId id="781" r:id="rId78"/>
    <p:sldId id="782" r:id="rId79"/>
    <p:sldId id="783" r:id="rId80"/>
    <p:sldId id="784" r:id="rId81"/>
    <p:sldId id="785" r:id="rId82"/>
    <p:sldId id="786" r:id="rId83"/>
    <p:sldId id="787" r:id="rId84"/>
    <p:sldId id="788" r:id="rId85"/>
    <p:sldId id="789" r:id="rId86"/>
    <p:sldId id="790" r:id="rId87"/>
    <p:sldId id="791" r:id="rId88"/>
    <p:sldId id="792" r:id="rId89"/>
    <p:sldId id="793" r:id="rId90"/>
    <p:sldId id="794" r:id="rId9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0929"/>
  </p:normalViewPr>
  <p:slideViewPr>
    <p:cSldViewPr>
      <p:cViewPr varScale="1">
        <p:scale>
          <a:sx n="98" d="100"/>
          <a:sy n="98" d="100"/>
        </p:scale>
        <p:origin x="3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94030A-2832-4702-9DED-4F6AC1091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2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C8387-CEC6-49CB-92B8-0F13B6038505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12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13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14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6849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E7601C-4F08-4A29-953C-43CF2D3C600D}" type="slidenum">
              <a:rPr lang="ru-RU" sz="1200" smtClean="0"/>
              <a:pPr eaLnBrk="1" hangingPunct="1"/>
              <a:t>15</a:t>
            </a:fld>
            <a:endParaRPr lang="ru-RU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A60EB4-05B7-4DDF-9261-40D847615AFB}" type="slidenum">
              <a:rPr lang="ru-RU" sz="1200" smtClean="0"/>
              <a:pPr eaLnBrk="1" hangingPunct="1"/>
              <a:t>16</a:t>
            </a:fld>
            <a:endParaRPr lang="ru-RU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A60EB4-05B7-4DDF-9261-40D847615AFB}" type="slidenum">
              <a:rPr lang="ru-RU" sz="1200" smtClean="0"/>
              <a:pPr eaLnBrk="1" hangingPunct="1"/>
              <a:t>17</a:t>
            </a:fld>
            <a:endParaRPr lang="ru-RU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18</a:t>
            </a:fld>
            <a:endParaRPr lang="ru-RU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19</a:t>
            </a:fld>
            <a:endParaRPr lang="ru-RU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20</a:t>
            </a:fld>
            <a:endParaRPr lang="ru-RU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622F3-86ED-4604-BEE9-918EFB65A170}" type="slidenum">
              <a:rPr lang="ru-RU" sz="1200" smtClean="0"/>
              <a:pPr eaLnBrk="1" hangingPunct="1"/>
              <a:t>3</a:t>
            </a:fld>
            <a:endParaRPr lang="ru-RU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21</a:t>
            </a:fld>
            <a:endParaRPr lang="ru-RU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22</a:t>
            </a:fld>
            <a:endParaRPr lang="ru-RU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23</a:t>
            </a:fld>
            <a:endParaRPr lang="ru-RU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24</a:t>
            </a:fld>
            <a:endParaRPr lang="ru-RU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8488DF-15A0-4072-B97E-DABFFA1B1727}" type="slidenum">
              <a:rPr lang="ru-RU" sz="1200" smtClean="0"/>
              <a:pPr eaLnBrk="1" hangingPunct="1"/>
              <a:t>25</a:t>
            </a:fld>
            <a:endParaRPr lang="ru-RU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8488DF-15A0-4072-B97E-DABFFA1B1727}" type="slidenum">
              <a:rPr lang="ru-RU" sz="1200" smtClean="0"/>
              <a:pPr eaLnBrk="1" hangingPunct="1"/>
              <a:t>26</a:t>
            </a:fld>
            <a:endParaRPr lang="ru-RU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8488DF-15A0-4072-B97E-DABFFA1B1727}" type="slidenum">
              <a:rPr lang="ru-RU" sz="1200" smtClean="0"/>
              <a:pPr eaLnBrk="1" hangingPunct="1"/>
              <a:t>27</a:t>
            </a:fld>
            <a:endParaRPr lang="ru-RU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28</a:t>
            </a:fld>
            <a:endParaRPr lang="ru-RU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29</a:t>
            </a:fld>
            <a:endParaRPr lang="ru-RU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30</a:t>
            </a:fld>
            <a:endParaRPr lang="ru-RU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2DFF70-0E66-4AB2-B6E1-656F6A1B1C69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78798-B149-49E6-A142-81122209EEC9}" type="slidenum">
              <a:rPr lang="ru-RU" sz="1200" smtClean="0"/>
              <a:pPr eaLnBrk="1" hangingPunct="1"/>
              <a:t>31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78798-B149-49E6-A142-81122209EEC9}" type="slidenum">
              <a:rPr lang="ru-RU" sz="1200" smtClean="0"/>
              <a:pPr eaLnBrk="1" hangingPunct="1"/>
              <a:t>32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33</a:t>
            </a:fld>
            <a:endParaRPr lang="ru-RU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34</a:t>
            </a:fld>
            <a:endParaRPr lang="ru-RU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35</a:t>
            </a:fld>
            <a:endParaRPr lang="ru-RU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36</a:t>
            </a:fld>
            <a:endParaRPr lang="ru-RU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37</a:t>
            </a:fld>
            <a:endParaRPr lang="ru-RU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38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39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40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21D54B-D145-43D7-8DBA-3260C7B8688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41</a:t>
            </a:fld>
            <a:endParaRPr lang="ru-RU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A79328-75BD-4990-A882-DD65B0F69649}" type="slidenum">
              <a:rPr lang="ru-RU" sz="1200" smtClean="0"/>
              <a:pPr eaLnBrk="1" hangingPunct="1"/>
              <a:t>42</a:t>
            </a:fld>
            <a:endParaRPr lang="ru-RU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A79328-75BD-4990-A882-DD65B0F69649}" type="slidenum">
              <a:rPr lang="ru-RU" sz="1200" smtClean="0"/>
              <a:pPr eaLnBrk="1" hangingPunct="1"/>
              <a:t>43</a:t>
            </a:fld>
            <a:endParaRPr lang="ru-RU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411795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DA3B54-F9DC-4918-A9A9-F22E03281BD2}" type="slidenum">
              <a:rPr lang="ru-RU" sz="1200" smtClean="0"/>
              <a:pPr eaLnBrk="1" hangingPunct="1"/>
              <a:t>44</a:t>
            </a:fld>
            <a:endParaRPr lang="ru-RU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DA3B54-F9DC-4918-A9A9-F22E03281BD2}" type="slidenum">
              <a:rPr lang="ru-RU" sz="1200" smtClean="0"/>
              <a:pPr eaLnBrk="1" hangingPunct="1"/>
              <a:t>45</a:t>
            </a:fld>
            <a:endParaRPr lang="ru-RU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0152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B666F-A4E7-4023-9645-ADF1CC79A593}" type="slidenum">
              <a:rPr lang="ru-RU" sz="1200" smtClean="0"/>
              <a:pPr eaLnBrk="1" hangingPunct="1"/>
              <a:t>46</a:t>
            </a:fld>
            <a:endParaRPr lang="ru-RU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B666F-A4E7-4023-9645-ADF1CC79A593}" type="slidenum">
              <a:rPr lang="ru-RU" sz="1200" smtClean="0"/>
              <a:pPr eaLnBrk="1" hangingPunct="1"/>
              <a:t>47</a:t>
            </a:fld>
            <a:endParaRPr lang="ru-RU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268471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EAF577-05A3-4DF3-9213-C60C7BF18907}" type="slidenum">
              <a:rPr lang="ru-RU" sz="1200" smtClean="0"/>
              <a:pPr eaLnBrk="1" hangingPunct="1"/>
              <a:t>48</a:t>
            </a:fld>
            <a:endParaRPr lang="ru-RU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EAF577-05A3-4DF3-9213-C60C7BF18907}" type="slidenum">
              <a:rPr lang="ru-RU" sz="1200" smtClean="0"/>
              <a:pPr eaLnBrk="1" hangingPunct="1"/>
              <a:t>49</a:t>
            </a:fld>
            <a:endParaRPr lang="ru-RU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219282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EAF577-05A3-4DF3-9213-C60C7BF18907}" type="slidenum">
              <a:rPr lang="ru-RU" sz="1200" smtClean="0"/>
              <a:pPr eaLnBrk="1" hangingPunct="1"/>
              <a:t>50</a:t>
            </a:fld>
            <a:endParaRPr lang="ru-RU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B42446-72A1-4CBF-BC54-5BED195D8271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EAF577-05A3-4DF3-9213-C60C7BF18907}" type="slidenum">
              <a:rPr lang="ru-RU" sz="1200" smtClean="0"/>
              <a:pPr eaLnBrk="1" hangingPunct="1"/>
              <a:t>51</a:t>
            </a:fld>
            <a:endParaRPr lang="ru-RU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858817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52</a:t>
            </a:fld>
            <a:endParaRPr lang="ru-RU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53</a:t>
            </a:fld>
            <a:endParaRPr lang="ru-RU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46540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8E0032-D344-4B3A-A653-A92F1F843A69}" type="slidenum">
              <a:rPr lang="ru-RU" sz="1200" smtClean="0"/>
              <a:pPr eaLnBrk="1" hangingPunct="1"/>
              <a:t>54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8E0032-D344-4B3A-A653-A92F1F843A69}" type="slidenum">
              <a:rPr lang="ru-RU" sz="1200" smtClean="0"/>
              <a:pPr eaLnBrk="1" hangingPunct="1"/>
              <a:t>55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441681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8E0032-D344-4B3A-A653-A92F1F843A69}" type="slidenum">
              <a:rPr lang="ru-RU" sz="1200" smtClean="0"/>
              <a:pPr eaLnBrk="1" hangingPunct="1"/>
              <a:t>56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8E0032-D344-4B3A-A653-A92F1F843A69}" type="slidenum">
              <a:rPr lang="ru-RU" sz="1200" smtClean="0"/>
              <a:pPr eaLnBrk="1" hangingPunct="1"/>
              <a:t>57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33513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8E0032-D344-4B3A-A653-A92F1F843A69}" type="slidenum">
              <a:rPr lang="ru-RU" sz="1200" smtClean="0"/>
              <a:pPr eaLnBrk="1" hangingPunct="1"/>
              <a:t>58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8E0032-D344-4B3A-A653-A92F1F843A69}" type="slidenum">
              <a:rPr lang="ru-RU" sz="1200" smtClean="0"/>
              <a:pPr eaLnBrk="1" hangingPunct="1"/>
              <a:t>59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387095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60</a:t>
            </a:fld>
            <a:endParaRPr lang="ru-RU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BA79FF-4EBD-473D-B8B1-0EAAE13D5AB8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61</a:t>
            </a:fld>
            <a:endParaRPr lang="ru-RU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41064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62</a:t>
            </a:fld>
            <a:endParaRPr lang="ru-RU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63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418928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64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05293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65</a:t>
            </a:fld>
            <a:endParaRPr lang="ru-RU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31379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66</a:t>
            </a:fld>
            <a:endParaRPr lang="ru-RU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367477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67</a:t>
            </a:fld>
            <a:endParaRPr lang="ru-RU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405350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68</a:t>
            </a:fld>
            <a:endParaRPr lang="ru-RU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248351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69</a:t>
            </a:fld>
            <a:endParaRPr lang="ru-RU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71611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70</a:t>
            </a:fld>
            <a:endParaRPr lang="ru-RU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1671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82D1F7-E838-4FB9-88C9-53BFB1D4FABD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71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855272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72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008181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73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0845088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FA0EF-5B10-4BC7-8B32-E311DCD53885}" type="slidenum">
              <a:rPr lang="ru-RU" sz="1200"/>
              <a:pPr eaLnBrk="1" hangingPunct="1"/>
              <a:t>74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62042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75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167356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04205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17694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78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2842447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79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9971588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80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6992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B28988-F4D5-48B2-91CD-A297CDC83A9E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81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732487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82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6075706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83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7856893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84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621730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85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2745979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3590894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2464472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88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251711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89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8517964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90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071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C8387-CEC6-49CB-92B8-0F13B6038505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2BAC-3777-47EA-9ECB-842075B59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0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F043-C3E9-404B-918C-E764C4924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4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329B-172E-4EC9-8417-5BF1B176F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11482-F614-4046-B850-8E611C87F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2552-CAC9-4CA7-822B-1285B5511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1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E003-942B-4861-AF02-AFBC8AED2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6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A646-DD04-4CA4-8023-B2D6B23B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8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A5E47-870E-43BF-A996-A2103A1AD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5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7F4F9-DC7A-42AA-B7CA-AE90B8A58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96F77-FC50-4316-A519-03460A6D6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5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1188A-7FC6-40E2-94BF-50C41824F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462B2B-B25A-4782-9251-5693B283A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1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1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1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5.png"/><Relationship Id="rId4" Type="http://schemas.openxmlformats.org/officeDocument/2006/relationships/oleObject" Target="../embeddings/oleObject1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0.png"/><Relationship Id="rId4" Type="http://schemas.openxmlformats.org/officeDocument/2006/relationships/image" Target="../media/image6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0.png"/><Relationship Id="rId4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0.png"/><Relationship Id="rId4" Type="http://schemas.openxmlformats.org/officeDocument/2006/relationships/image" Target="../media/image6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91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94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280920" cy="22322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Углы и отрезки, 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связанные </a:t>
            </a:r>
            <a:r>
              <a:rPr lang="ru-RU" dirty="0" smtClean="0">
                <a:solidFill>
                  <a:srgbClr val="FF0000"/>
                </a:solidFill>
              </a:rPr>
              <a:t>с окружностью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0801" y="1119386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10. Докажите</a:t>
            </a:r>
            <a:r>
              <a:rPr lang="ru-RU" sz="2800" dirty="0"/>
              <a:t>, что если хорды </a:t>
            </a:r>
            <a:r>
              <a:rPr lang="en-US" sz="2800" i="1" dirty="0"/>
              <a:t>AB </a:t>
            </a:r>
            <a:r>
              <a:rPr lang="ru-RU" sz="2800" dirty="0"/>
              <a:t>и </a:t>
            </a:r>
            <a:r>
              <a:rPr lang="en-US" sz="2800" i="1" dirty="0"/>
              <a:t>CD </a:t>
            </a:r>
            <a:r>
              <a:rPr lang="ru-RU" sz="2800" dirty="0"/>
              <a:t>окружности параллельны, то дуги </a:t>
            </a:r>
            <a:r>
              <a:rPr lang="en-US" sz="2800" i="1" dirty="0"/>
              <a:t>AC</a:t>
            </a:r>
            <a:r>
              <a:rPr lang="ru-RU" sz="2800" dirty="0"/>
              <a:t> и </a:t>
            </a:r>
            <a:r>
              <a:rPr lang="en-US" sz="2800" i="1" dirty="0"/>
              <a:t>BD</a:t>
            </a:r>
            <a:r>
              <a:rPr lang="ru-RU" sz="2800" dirty="0"/>
              <a:t>, заключенные между этими хордами, равны.</a:t>
            </a:r>
          </a:p>
        </p:txBody>
      </p:sp>
      <p:graphicFrame>
        <p:nvGraphicFramePr>
          <p:cNvPr id="286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281478"/>
              </p:ext>
            </p:extLst>
          </p:nvPr>
        </p:nvGraphicFramePr>
        <p:xfrm>
          <a:off x="3347864" y="2852936"/>
          <a:ext cx="25050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Точечный рисунок" r:id="rId4" imgW="2505425" imgH="2172003" progId="Paint.Picture">
                  <p:embed/>
                </p:oleObj>
              </mc:Choice>
              <mc:Fallback>
                <p:oleObj name="Точечный рисунок" r:id="rId4" imgW="2505425" imgH="2172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852936"/>
                        <a:ext cx="2505075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0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0" y="404664"/>
            <a:ext cx="91440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Решение</a:t>
            </a:r>
            <a:r>
              <a:rPr lang="ru-RU" sz="2800" dirty="0">
                <a:solidFill>
                  <a:srgbClr val="FF3300"/>
                </a:solidFill>
              </a:rPr>
              <a:t>. </a:t>
            </a:r>
            <a:r>
              <a:rPr lang="ru-RU" sz="2800" dirty="0"/>
              <a:t>Проведем хорду </a:t>
            </a:r>
            <a:r>
              <a:rPr lang="en-US" sz="2800" i="1" dirty="0"/>
              <a:t>BC</a:t>
            </a:r>
            <a:r>
              <a:rPr lang="en-US" sz="2800" dirty="0"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/>
              <a:t>Углы </a:t>
            </a:r>
            <a:r>
              <a:rPr lang="en-US" sz="2800" i="1" dirty="0"/>
              <a:t>ABC </a:t>
            </a:r>
            <a:r>
              <a:rPr lang="ru-RU" sz="2800" dirty="0"/>
              <a:t>и </a:t>
            </a:r>
            <a:r>
              <a:rPr lang="en-US" sz="2800" i="1" dirty="0"/>
              <a:t>DCB</a:t>
            </a:r>
            <a:r>
              <a:rPr lang="ru-RU" sz="2800" dirty="0"/>
              <a:t> равны, как накрест лежащие углы при параллельных прямых. Они опираются на дуги </a:t>
            </a:r>
            <a:r>
              <a:rPr lang="en-US" sz="2800" i="1" dirty="0"/>
              <a:t>AC </a:t>
            </a:r>
            <a:r>
              <a:rPr lang="ru-RU" sz="2800" dirty="0"/>
              <a:t>и </a:t>
            </a:r>
            <a:r>
              <a:rPr lang="en-US" sz="2800" i="1" dirty="0"/>
              <a:t>BD</a:t>
            </a:r>
            <a:r>
              <a:rPr lang="ru-RU" sz="2800" dirty="0"/>
              <a:t>. Так как вписанный угол измеряется половиной, на которую он опирается, то и дуги </a:t>
            </a:r>
            <a:r>
              <a:rPr lang="en-US" sz="2800" i="1" dirty="0"/>
              <a:t>AC </a:t>
            </a:r>
            <a:r>
              <a:rPr lang="ru-RU" sz="2800" dirty="0"/>
              <a:t>и </a:t>
            </a:r>
            <a:r>
              <a:rPr lang="en-US" sz="2800" i="1" dirty="0"/>
              <a:t>BD </a:t>
            </a:r>
            <a:r>
              <a:rPr lang="ru-RU" sz="2800" dirty="0"/>
              <a:t>равны.</a:t>
            </a:r>
            <a:r>
              <a:rPr lang="ru-RU" sz="3200" dirty="0"/>
              <a:t> </a:t>
            </a:r>
            <a:endParaRPr lang="ru-RU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64242"/>
              </p:ext>
            </p:extLst>
          </p:nvPr>
        </p:nvGraphicFramePr>
        <p:xfrm>
          <a:off x="3059832" y="3068960"/>
          <a:ext cx="25050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3" name="Точечный рисунок" r:id="rId4" imgW="2505425" imgH="2172003" progId="PBrush">
                  <p:embed/>
                </p:oleObj>
              </mc:Choice>
              <mc:Fallback>
                <p:oleObj name="Точечный рисунок" r:id="rId4" imgW="2505425" imgH="217200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068960"/>
                        <a:ext cx="2505075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3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908720"/>
            <a:ext cx="91552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11. Через вершину </a:t>
            </a:r>
            <a:r>
              <a:rPr lang="en-US" sz="2800" i="1" dirty="0" smtClean="0">
                <a:cs typeface="Times New Roman" pitchFamily="18" charset="0"/>
              </a:rPr>
              <a:t>C </a:t>
            </a:r>
            <a:r>
              <a:rPr lang="ru-RU" sz="2800" dirty="0" smtClean="0">
                <a:cs typeface="Times New Roman" pitchFamily="18" charset="0"/>
              </a:rPr>
              <a:t>треугольника </a:t>
            </a:r>
            <a:r>
              <a:rPr lang="en-US" sz="2800" i="1" dirty="0" smtClean="0">
                <a:cs typeface="Times New Roman" pitchFamily="18" charset="0"/>
              </a:rPr>
              <a:t>ABC </a:t>
            </a:r>
            <a:r>
              <a:rPr lang="ru-RU" sz="2800" dirty="0" smtClean="0">
                <a:cs typeface="Times New Roman" pitchFamily="18" charset="0"/>
              </a:rPr>
              <a:t>проведена касательная к описанной окружности. Она пересекает прямую </a:t>
            </a:r>
            <a:r>
              <a:rPr lang="en-US" sz="2800" i="1" dirty="0" smtClean="0">
                <a:cs typeface="Times New Roman" pitchFamily="18" charset="0"/>
              </a:rPr>
              <a:t>AB </a:t>
            </a:r>
            <a:r>
              <a:rPr lang="ru-RU" sz="2800" dirty="0" smtClean="0">
                <a:cs typeface="Times New Roman" pitchFamily="18" charset="0"/>
              </a:rPr>
              <a:t>в точке </a:t>
            </a:r>
            <a:r>
              <a:rPr lang="en-US" sz="2800" i="1" dirty="0" smtClean="0">
                <a:cs typeface="Times New Roman" pitchFamily="18" charset="0"/>
              </a:rPr>
              <a:t>E</a:t>
            </a:r>
            <a:r>
              <a:rPr lang="ru-RU" sz="2800" dirty="0" smtClean="0">
                <a:cs typeface="Times New Roman" pitchFamily="18" charset="0"/>
              </a:rPr>
              <a:t>.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– </a:t>
            </a:r>
            <a:r>
              <a:rPr lang="ru-RU" sz="2800" dirty="0" smtClean="0">
                <a:cs typeface="Times New Roman" pitchFamily="18" charset="0"/>
              </a:rPr>
              <a:t>биссектриса. </a:t>
            </a:r>
            <a:r>
              <a:rPr lang="ru-RU" sz="2800" dirty="0">
                <a:cs typeface="Times New Roman" pitchFamily="18" charset="0"/>
              </a:rPr>
              <a:t>Докажите</a:t>
            </a:r>
            <a:r>
              <a:rPr lang="ru-RU" sz="2800" dirty="0" smtClean="0">
                <a:cs typeface="Times New Roman" pitchFamily="18" charset="0"/>
              </a:rPr>
              <a:t>, что </a:t>
            </a:r>
            <a:r>
              <a:rPr lang="en-US" sz="2800" i="1" dirty="0" smtClean="0">
                <a:cs typeface="Times New Roman" pitchFamily="18" charset="0"/>
              </a:rPr>
              <a:t>EC = ED</a:t>
            </a:r>
            <a:r>
              <a:rPr lang="ru-RU" sz="2800" i="1" dirty="0" smtClean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70" y="2708920"/>
            <a:ext cx="5592688" cy="33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-20855" y="23559"/>
                <a:ext cx="9155229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 smtClean="0">
                    <a:solidFill>
                      <a:srgbClr val="FF0000"/>
                    </a:solidFill>
                    <a:cs typeface="Times New Roman" pitchFamily="18" charset="0"/>
                  </a:rPr>
                  <a:t>	Решение.</a:t>
                </a: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𝐸𝐶𝐴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𝐸𝐵𝐶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𝐵𝐶𝐷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𝐸𝐷𝐶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 smtClean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 smtClean="0">
                    <a:cs typeface="Times New Roman" pitchFamily="18" charset="0"/>
                  </a:rPr>
                  <a:t>Следовательно, </a:t>
                </a:r>
                <a:r>
                  <a:rPr lang="en-US" sz="2800" i="1" dirty="0" smtClean="0">
                    <a:cs typeface="Times New Roman" pitchFamily="18" charset="0"/>
                  </a:rPr>
                  <a:t>EC = ED</a:t>
                </a:r>
                <a:r>
                  <a:rPr lang="en-US" sz="2800" dirty="0" smtClean="0">
                    <a:cs typeface="Times New Roman" pitchFamily="18" charset="0"/>
                  </a:rPr>
                  <a:t>.</a:t>
                </a:r>
                <a:r>
                  <a:rPr lang="en-US" sz="2800" i="1" dirty="0" smtClean="0">
                    <a:cs typeface="Times New Roman" pitchFamily="18" charset="0"/>
                  </a:rPr>
                  <a:t> 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855" y="23559"/>
                <a:ext cx="9155229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399" t="-4405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1772816"/>
            <a:ext cx="5592688" cy="33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20856" y="397113"/>
            <a:ext cx="91552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en-US" sz="2800" dirty="0" smtClean="0"/>
              <a:t>12. </a:t>
            </a:r>
            <a:r>
              <a:rPr lang="ru-RU" sz="2800" dirty="0" smtClean="0"/>
              <a:t>В </a:t>
            </a:r>
            <a:r>
              <a:rPr lang="ru-RU" sz="2800" dirty="0"/>
              <a:t>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Докажите, что углы </a:t>
            </a:r>
            <a:r>
              <a:rPr lang="en-US" sz="2800" i="1" dirty="0" smtClean="0"/>
              <a:t>AA</a:t>
            </a:r>
            <a:r>
              <a:rPr lang="en-US" sz="2800" baseline="-25000" dirty="0" smtClean="0"/>
              <a:t>1</a:t>
            </a:r>
            <a:r>
              <a:rPr lang="en-US" sz="2800" i="1" dirty="0" smtClean="0"/>
              <a:t>B</a:t>
            </a:r>
            <a:r>
              <a:rPr lang="en-US" sz="2800" baseline="-25000" dirty="0" smtClean="0"/>
              <a:t>1</a:t>
            </a:r>
            <a:r>
              <a:rPr lang="en-US" sz="2800" i="1" dirty="0" smtClean="0"/>
              <a:t> </a:t>
            </a:r>
            <a:r>
              <a:rPr lang="ru-RU" sz="2800" dirty="0"/>
              <a:t>и </a:t>
            </a:r>
            <a:r>
              <a:rPr lang="en-US" sz="2800" i="1" dirty="0" smtClean="0"/>
              <a:t>ABB</a:t>
            </a:r>
            <a:r>
              <a:rPr lang="en-US" sz="2800" baseline="-25000" dirty="0" smtClean="0"/>
              <a:t>1</a:t>
            </a:r>
            <a:r>
              <a:rPr lang="en-US" sz="2800" i="1" dirty="0" smtClean="0"/>
              <a:t> </a:t>
            </a:r>
            <a:r>
              <a:rPr lang="ru-RU" sz="2800" dirty="0"/>
              <a:t>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700808"/>
            <a:ext cx="4661181" cy="35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22426" y="260648"/>
            <a:ext cx="908607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Решение. </a:t>
            </a:r>
            <a:r>
              <a:rPr lang="ru-RU" sz="2800" dirty="0"/>
              <a:t>Окружность с диаметром </a:t>
            </a:r>
            <a:r>
              <a:rPr lang="en-US" sz="2800" i="1" dirty="0"/>
              <a:t>AB</a:t>
            </a:r>
            <a:r>
              <a:rPr lang="ru-RU" sz="2800" i="1" dirty="0"/>
              <a:t> </a:t>
            </a:r>
            <a:r>
              <a:rPr lang="ru-RU" sz="2800" dirty="0"/>
              <a:t>пройдет через точки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ru-RU" sz="2800" dirty="0"/>
              <a:t>. Вписанные углы </a:t>
            </a:r>
            <a:r>
              <a:rPr lang="en-US" sz="2800" i="1" dirty="0" smtClean="0"/>
              <a:t>AA</a:t>
            </a:r>
            <a:r>
              <a:rPr lang="en-US" sz="2800" baseline="-25000" dirty="0" smtClean="0"/>
              <a:t>1</a:t>
            </a:r>
            <a:r>
              <a:rPr lang="en-US" sz="2800" i="1" dirty="0" smtClean="0"/>
              <a:t>B</a:t>
            </a:r>
            <a:r>
              <a:rPr lang="en-US" sz="2800" baseline="-25000" dirty="0" smtClean="0"/>
              <a:t>1</a:t>
            </a:r>
            <a:r>
              <a:rPr lang="en-US" sz="2800" i="1" dirty="0" smtClean="0"/>
              <a:t> </a:t>
            </a:r>
            <a:r>
              <a:rPr lang="ru-RU" sz="2800" dirty="0"/>
              <a:t>и </a:t>
            </a:r>
            <a:r>
              <a:rPr lang="en-US" sz="2800" i="1" dirty="0" smtClean="0"/>
              <a:t>ABB</a:t>
            </a:r>
            <a:r>
              <a:rPr lang="en-US" sz="2800" baseline="-25000" dirty="0" smtClean="0"/>
              <a:t>1</a:t>
            </a:r>
            <a:r>
              <a:rPr lang="en-US" sz="2800" i="1" dirty="0" smtClean="0"/>
              <a:t> </a:t>
            </a:r>
            <a:r>
              <a:rPr lang="ru-RU" sz="2800" dirty="0"/>
              <a:t>опираются на одну дугу </a:t>
            </a:r>
            <a:r>
              <a:rPr lang="en-US" sz="2800" i="1" dirty="0"/>
              <a:t>AB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Следовательно, они равны.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18" y="1916832"/>
            <a:ext cx="2992670" cy="3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en-US" sz="2800" dirty="0" smtClean="0"/>
              <a:t>13. </a:t>
            </a:r>
            <a:r>
              <a:rPr lang="ru-RU" sz="2800" dirty="0" smtClean="0"/>
              <a:t>В </a:t>
            </a:r>
            <a:r>
              <a:rPr lang="ru-RU" sz="2800" dirty="0"/>
              <a:t>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Докажите, что углы </a:t>
            </a:r>
            <a:r>
              <a:rPr lang="en-US" sz="2800" i="1" dirty="0" smtClean="0"/>
              <a:t>BAC </a:t>
            </a:r>
            <a:r>
              <a:rPr lang="ru-RU" sz="2800" dirty="0"/>
              <a:t>и </a:t>
            </a:r>
            <a:r>
              <a:rPr lang="en-US" sz="2800" i="1" dirty="0" smtClean="0"/>
              <a:t>B</a:t>
            </a:r>
            <a:r>
              <a:rPr lang="en-US" sz="2800" baseline="-25000" dirty="0" smtClean="0"/>
              <a:t>1</a:t>
            </a:r>
            <a:r>
              <a:rPr lang="en-US" sz="2800" i="1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i="1" dirty="0" smtClean="0"/>
              <a:t>C </a:t>
            </a:r>
            <a:r>
              <a:rPr lang="ru-RU" sz="2800" dirty="0"/>
              <a:t>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04482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2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6" name="Text Box 6"/>
          <p:cNvSpPr txBox="1">
            <a:spLocks noChangeArrowheads="1"/>
          </p:cNvSpPr>
          <p:nvPr/>
        </p:nvSpPr>
        <p:spPr bwMode="auto">
          <a:xfrm>
            <a:off x="0" y="17301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Решение. </a:t>
            </a:r>
            <a:r>
              <a:rPr lang="ru-RU" sz="2800" dirty="0"/>
              <a:t>Угол </a:t>
            </a:r>
            <a:r>
              <a:rPr lang="en-US" sz="2800" i="1" dirty="0"/>
              <a:t>BAC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 минус угол </a:t>
            </a:r>
            <a:r>
              <a:rPr lang="en-US" sz="2800" i="1" dirty="0"/>
              <a:t>ABB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Угол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i="1" dirty="0"/>
              <a:t>C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 минус угол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Так как углы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ABB</a:t>
            </a:r>
            <a:r>
              <a:rPr lang="en-US" sz="2800" baseline="-25000" dirty="0"/>
              <a:t>1</a:t>
            </a:r>
            <a:r>
              <a:rPr lang="ru-RU" sz="2800" baseline="-25000" dirty="0"/>
              <a:t> </a:t>
            </a:r>
            <a:r>
              <a:rPr lang="ru-RU" sz="2800" dirty="0"/>
              <a:t>равны (см. предыдущую задачу), то равны и углы </a:t>
            </a:r>
            <a:r>
              <a:rPr lang="en-US" sz="2800" i="1" dirty="0"/>
              <a:t>BAC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i="1" dirty="0"/>
              <a:t>C</a:t>
            </a:r>
            <a:r>
              <a:rPr lang="ru-RU" sz="2800" dirty="0"/>
              <a:t>.</a:t>
            </a:r>
            <a:r>
              <a:rPr lang="en-US" sz="2800" i="1" dirty="0"/>
              <a:t>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18" y="1916832"/>
            <a:ext cx="3526240" cy="40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/>
              <a:t>	</a:t>
            </a:r>
            <a:r>
              <a:rPr lang="ru-RU" sz="2800" dirty="0" smtClean="0"/>
              <a:t>14. В остроугольном треугольнике </a:t>
            </a:r>
            <a:r>
              <a:rPr lang="en-US" sz="2800" i="1" dirty="0" smtClean="0"/>
              <a:t>ABC </a:t>
            </a:r>
            <a:r>
              <a:rPr lang="ru-RU" sz="2800" dirty="0" smtClean="0"/>
              <a:t>проведены высоты. Докажите, что биссектрисы треугольника, вершинами которого являются основания этих высот, лежат на высотах треугольника </a:t>
            </a:r>
            <a:r>
              <a:rPr lang="en-US" sz="2800" i="1" dirty="0" smtClean="0"/>
              <a:t>ABC</a:t>
            </a:r>
            <a:r>
              <a:rPr lang="ru-RU" sz="2800" dirty="0" smtClean="0">
                <a:cs typeface="Times New Roman" pitchFamily="18" charset="0"/>
              </a:rPr>
              <a:t>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15882"/>
            <a:ext cx="3384376" cy="287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Решение.</a:t>
            </a:r>
            <a:r>
              <a:rPr lang="ru-RU" sz="2800" dirty="0" smtClean="0"/>
              <a:t> Докажем, </a:t>
            </a:r>
            <a:r>
              <a:rPr lang="ru-RU" sz="2800" dirty="0"/>
              <a:t>что </a:t>
            </a:r>
            <a:r>
              <a:rPr lang="ru-RU" sz="2800" dirty="0" smtClean="0">
                <a:cs typeface="Times New Roman" pitchFamily="18" charset="0"/>
              </a:rPr>
              <a:t>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На сторонах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как на диаметрах, опишем окружности.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Они пройдут через точки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AC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как углы, опирающиеся на одну дугу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, как углы, опирающиеся на одну дугу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Следовательно,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 smtClean="0">
                <a:cs typeface="Times New Roman" pitchFamily="18" charset="0"/>
              </a:rPr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32" y="3217110"/>
            <a:ext cx="350013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4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30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Теорема 1. </a:t>
            </a:r>
            <a:r>
              <a:rPr lang="ru-RU" dirty="0">
                <a:cs typeface="Times New Roman" pitchFamily="18" charset="0"/>
              </a:rPr>
              <a:t>Вписанный угол равен половине центрального угла, опирающегося на ту же дугу окружности.</a:t>
            </a:r>
          </a:p>
        </p:txBody>
      </p:sp>
      <p:sp>
        <p:nvSpPr>
          <p:cNvPr id="3083" name="Text Box 1040"/>
          <p:cNvSpPr txBox="1">
            <a:spLocks noChangeArrowheads="1"/>
          </p:cNvSpPr>
          <p:nvPr/>
        </p:nvSpPr>
        <p:spPr bwMode="auto">
          <a:xfrm>
            <a:off x="0" y="2941011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3300"/>
                </a:solidFill>
                <a:cs typeface="Times New Roman" pitchFamily="18" charset="0"/>
              </a:rPr>
              <a:t>Доказательство</a:t>
            </a: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Пусть угол </a:t>
            </a:r>
            <a:r>
              <a:rPr lang="ru-RU" sz="2000" i="1" dirty="0">
                <a:cs typeface="Times New Roman" pitchFamily="18" charset="0"/>
              </a:rPr>
              <a:t>АВС</a:t>
            </a:r>
            <a:r>
              <a:rPr lang="ru-RU" sz="2000" dirty="0">
                <a:cs typeface="Times New Roman" pitchFamily="18" charset="0"/>
              </a:rPr>
              <a:t> вписан в окружность с центром в точке </a:t>
            </a:r>
            <a:r>
              <a:rPr lang="ru-RU" sz="2000" i="1" dirty="0">
                <a:cs typeface="Times New Roman" pitchFamily="18" charset="0"/>
              </a:rPr>
              <a:t>О</a:t>
            </a:r>
            <a:r>
              <a:rPr lang="ru-RU" sz="2000" dirty="0">
                <a:cs typeface="Times New Roman" pitchFamily="18" charset="0"/>
              </a:rPr>
              <a:t>. Рассмотрим случай, когда одна из сторон угла, например </a:t>
            </a:r>
            <a:r>
              <a:rPr lang="ru-RU" sz="2000" i="1" dirty="0">
                <a:cs typeface="Times New Roman" pitchFamily="18" charset="0"/>
              </a:rPr>
              <a:t>АВ</a:t>
            </a:r>
            <a:r>
              <a:rPr lang="ru-RU" sz="2000" dirty="0">
                <a:cs typeface="Times New Roman" pitchFamily="18" charset="0"/>
              </a:rPr>
              <a:t>, проходит через центр </a:t>
            </a:r>
            <a:r>
              <a:rPr lang="ru-RU" sz="2000" i="1" dirty="0">
                <a:cs typeface="Times New Roman" pitchFamily="18" charset="0"/>
              </a:rPr>
              <a:t>О</a:t>
            </a:r>
            <a:r>
              <a:rPr lang="ru-RU" sz="2000" dirty="0">
                <a:cs typeface="Times New Roman" pitchFamily="18" charset="0"/>
              </a:rPr>
              <a:t> окружности. Треугольник </a:t>
            </a:r>
            <a:r>
              <a:rPr lang="ru-RU" sz="2000" i="1" dirty="0">
                <a:cs typeface="Times New Roman" pitchFamily="18" charset="0"/>
              </a:rPr>
              <a:t>ВОС</a:t>
            </a:r>
            <a:r>
              <a:rPr lang="ru-RU" sz="2000" dirty="0">
                <a:cs typeface="Times New Roman" pitchFamily="18" charset="0"/>
              </a:rPr>
              <a:t> - равнобедренный, следовательно, </a:t>
            </a:r>
            <a:r>
              <a:rPr lang="ru-RU" sz="2000" dirty="0"/>
              <a:t>углы 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ru-RU" sz="2000" dirty="0"/>
              <a:t>и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ru-RU" sz="2000" i="1" dirty="0"/>
              <a:t> </a:t>
            </a:r>
            <a:r>
              <a:rPr lang="ru-RU" sz="2000" dirty="0"/>
              <a:t>равны</a:t>
            </a:r>
            <a:r>
              <a:rPr lang="ru-RU" sz="2000" dirty="0">
                <a:cs typeface="Times New Roman" pitchFamily="18" charset="0"/>
              </a:rPr>
              <a:t>. Угол </a:t>
            </a:r>
            <a:r>
              <a:rPr lang="ru-RU" sz="2000" i="1" dirty="0">
                <a:cs typeface="Times New Roman" pitchFamily="18" charset="0"/>
              </a:rPr>
              <a:t>АОС</a:t>
            </a:r>
            <a:r>
              <a:rPr lang="ru-RU" sz="2000" dirty="0">
                <a:cs typeface="Times New Roman" pitchFamily="18" charset="0"/>
              </a:rPr>
              <a:t> – внешний угол треугольника </a:t>
            </a:r>
            <a:r>
              <a:rPr lang="ru-RU" sz="2000" i="1" dirty="0">
                <a:cs typeface="Times New Roman" pitchFamily="18" charset="0"/>
              </a:rPr>
              <a:t>ВОС</a:t>
            </a:r>
            <a:r>
              <a:rPr lang="ru-RU" sz="2000" dirty="0">
                <a:cs typeface="Times New Roman" pitchFamily="18" charset="0"/>
              </a:rPr>
              <a:t>, следовательно, </a:t>
            </a:r>
            <a:r>
              <a:rPr lang="ru-RU" sz="2000" dirty="0"/>
              <a:t>он </a:t>
            </a:r>
            <a:r>
              <a:rPr lang="ru-RU" sz="2000" dirty="0">
                <a:cs typeface="Times New Roman" pitchFamily="18" charset="0"/>
              </a:rPr>
              <a:t>равен сумме углов </a:t>
            </a:r>
            <a:r>
              <a:rPr lang="ru-RU" sz="2000" i="1" dirty="0">
                <a:cs typeface="Times New Roman" pitchFamily="18" charset="0"/>
              </a:rPr>
              <a:t>В</a:t>
            </a:r>
            <a:r>
              <a:rPr lang="ru-RU" sz="2000" dirty="0">
                <a:cs typeface="Times New Roman" pitchFamily="18" charset="0"/>
              </a:rPr>
              <a:t> и </a:t>
            </a:r>
            <a:r>
              <a:rPr lang="ru-RU" sz="2000" i="1" dirty="0">
                <a:cs typeface="Times New Roman" pitchFamily="18" charset="0"/>
              </a:rPr>
              <a:t>С</a:t>
            </a:r>
            <a:r>
              <a:rPr lang="ru-RU" sz="2000" dirty="0">
                <a:cs typeface="Times New Roman" pitchFamily="18" charset="0"/>
              </a:rPr>
              <a:t>. Поэтому </a:t>
            </a:r>
            <a:r>
              <a:rPr lang="ru-RU" sz="2000" dirty="0"/>
              <a:t>угол </a:t>
            </a:r>
            <a:r>
              <a:rPr lang="en-US" sz="2000" i="1" dirty="0">
                <a:cs typeface="Times New Roman" pitchFamily="18" charset="0"/>
              </a:rPr>
              <a:t>ABC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ru-RU" sz="2000" dirty="0"/>
              <a:t>равен половине угла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AOC</a:t>
            </a:r>
            <a:r>
              <a:rPr lang="ru-RU" sz="2000" dirty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3084" name="Picture 10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50606"/>
            <a:ext cx="19351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0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65" y="785073"/>
            <a:ext cx="1774825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9728" y="4571207"/>
            <a:ext cx="9144000" cy="2154436"/>
            <a:chOff x="0" y="4191001"/>
            <a:chExt cx="9144000" cy="2154436"/>
          </a:xfrm>
        </p:grpSpPr>
        <p:sp>
          <p:nvSpPr>
            <p:cNvPr id="3078" name="Text Box 1042"/>
            <p:cNvSpPr txBox="1">
              <a:spLocks noChangeArrowheads="1"/>
            </p:cNvSpPr>
            <p:nvPr/>
          </p:nvSpPr>
          <p:spPr bwMode="auto">
            <a:xfrm>
              <a:off x="0" y="4191001"/>
              <a:ext cx="9144000" cy="2154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 smtClean="0">
                  <a:cs typeface="Times New Roman" pitchFamily="18" charset="0"/>
                </a:rPr>
                <a:t>	</a:t>
              </a:r>
              <a:r>
                <a:rPr lang="ru-RU" sz="2000" dirty="0" smtClean="0">
                  <a:cs typeface="Times New Roman" pitchFamily="18" charset="0"/>
                </a:rPr>
                <a:t>В </a:t>
              </a:r>
              <a:r>
                <a:rPr lang="ru-RU" sz="2000" dirty="0">
                  <a:cs typeface="Times New Roman" pitchFamily="18" charset="0"/>
                </a:rPr>
                <a:t>случае,  если  центр  </a:t>
              </a:r>
              <a:r>
                <a:rPr lang="ru-RU" sz="2000" i="1" dirty="0">
                  <a:cs typeface="Times New Roman" pitchFamily="18" charset="0"/>
                </a:rPr>
                <a:t>О</a:t>
              </a:r>
              <a:r>
                <a:rPr lang="ru-RU" sz="2000" dirty="0">
                  <a:cs typeface="Times New Roman" pitchFamily="18" charset="0"/>
                </a:rPr>
                <a:t> окружности лежит внутри угла </a:t>
              </a:r>
              <a:r>
                <a:rPr lang="ru-RU" sz="2000" i="1" dirty="0">
                  <a:cs typeface="Times New Roman" pitchFamily="18" charset="0"/>
                </a:rPr>
                <a:t>АВС</a:t>
              </a:r>
              <a:r>
                <a:rPr lang="ru-RU" sz="2000" dirty="0">
                  <a:cs typeface="Times New Roman" pitchFamily="18" charset="0"/>
                </a:rPr>
                <a:t>, проведем диаметр </a:t>
              </a:r>
              <a:r>
                <a:rPr lang="ru-RU" sz="2000" i="1" dirty="0">
                  <a:cs typeface="Times New Roman" pitchFamily="18" charset="0"/>
                </a:rPr>
                <a:t>ВD</a:t>
              </a:r>
              <a:r>
                <a:rPr lang="ru-RU" sz="2000" dirty="0">
                  <a:cs typeface="Times New Roman" pitchFamily="18" charset="0"/>
                </a:rPr>
                <a:t> и рассмотрим углы </a:t>
              </a:r>
              <a:r>
                <a:rPr lang="ru-RU" sz="2000" i="1" dirty="0">
                  <a:cs typeface="Times New Roman" pitchFamily="18" charset="0"/>
                </a:rPr>
                <a:t>АВD</a:t>
              </a:r>
              <a:r>
                <a:rPr lang="ru-RU" sz="2000" dirty="0">
                  <a:cs typeface="Times New Roman" pitchFamily="18" charset="0"/>
                </a:rPr>
                <a:t> и </a:t>
              </a:r>
              <a:r>
                <a:rPr lang="ru-RU" sz="2000" i="1" dirty="0">
                  <a:cs typeface="Times New Roman" pitchFamily="18" charset="0"/>
                </a:rPr>
                <a:t>DBC</a:t>
              </a:r>
              <a:r>
                <a:rPr lang="ru-RU" sz="2000" dirty="0">
                  <a:cs typeface="Times New Roman" pitchFamily="18" charset="0"/>
                </a:rPr>
                <a:t>. По доказанному </a:t>
              </a:r>
              <a:r>
                <a:rPr lang="ru-RU" sz="2000" dirty="0" smtClean="0">
                  <a:cs typeface="Times New Roman" pitchFamily="18" charset="0"/>
                </a:rPr>
                <a:t>                                                      </a:t>
              </a:r>
            </a:p>
            <a:p>
              <a:pPr algn="just" eaLnBrk="1" hangingPunct="1">
                <a:spcBef>
                  <a:spcPct val="50000"/>
                </a:spcBef>
              </a:pPr>
              <a:endParaRPr lang="ru-RU" sz="2000" dirty="0">
                <a:cs typeface="Times New Roman" pitchFamily="18" charset="0"/>
              </a:endParaRPr>
            </a:p>
            <a:p>
              <a:pPr algn="just" eaLnBrk="1" hangingPunct="1">
                <a:spcBef>
                  <a:spcPct val="50000"/>
                </a:spcBef>
              </a:pPr>
              <a:r>
                <a:rPr lang="ru-RU" sz="2000" dirty="0" smtClean="0">
                  <a:cs typeface="Times New Roman" pitchFamily="18" charset="0"/>
                </a:rPr>
                <a:t>	Следовательно</a:t>
              </a:r>
              <a:r>
                <a:rPr lang="ru-RU" sz="2000" dirty="0">
                  <a:cs typeface="Times New Roman" pitchFamily="18" charset="0"/>
                </a:rPr>
                <a:t>, </a:t>
              </a:r>
              <a:endParaRPr lang="ru-RU" sz="2000" dirty="0"/>
            </a:p>
            <a:p>
              <a:pPr algn="just" eaLnBrk="1" hangingPunct="1">
                <a:spcBef>
                  <a:spcPct val="50000"/>
                </a:spcBef>
              </a:pPr>
              <a:r>
                <a:rPr lang="ru-RU" sz="2000" dirty="0" smtClean="0">
                  <a:cs typeface="Times New Roman" pitchFamily="18" charset="0"/>
                </a:rPr>
                <a:t>	Самостоятельно </a:t>
              </a:r>
              <a:r>
                <a:rPr lang="ru-RU" sz="2000" dirty="0">
                  <a:cs typeface="Times New Roman" pitchFamily="18" charset="0"/>
                </a:rPr>
                <a:t>рассмотрите случай, когда центр </a:t>
              </a:r>
              <a:r>
                <a:rPr lang="ru-RU" sz="2000" i="1" dirty="0">
                  <a:cs typeface="Times New Roman" pitchFamily="18" charset="0"/>
                </a:rPr>
                <a:t>О</a:t>
              </a:r>
              <a:r>
                <a:rPr lang="ru-RU" sz="2000" dirty="0">
                  <a:cs typeface="Times New Roman" pitchFamily="18" charset="0"/>
                </a:rPr>
                <a:t> лежит вне угла</a:t>
              </a:r>
              <a:r>
                <a:rPr lang="ru-RU" sz="2000" b="1" dirty="0">
                  <a:cs typeface="Times New Roman" pitchFamily="18" charset="0"/>
                </a:rPr>
                <a:t> </a:t>
              </a:r>
              <a:r>
                <a:rPr lang="ru-RU" sz="2000" i="1" dirty="0">
                  <a:cs typeface="Times New Roman" pitchFamily="18" charset="0"/>
                </a:rPr>
                <a:t>АВС</a:t>
              </a:r>
              <a:r>
                <a:rPr lang="ru-RU" sz="2000" dirty="0">
                  <a:cs typeface="Times New Roman" pitchFamily="18" charset="0"/>
                </a:rPr>
                <a:t>. </a:t>
              </a:r>
            </a:p>
          </p:txBody>
        </p:sp>
        <p:graphicFrame>
          <p:nvGraphicFramePr>
            <p:cNvPr id="3080" name="Object 10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737653"/>
                </p:ext>
              </p:extLst>
            </p:nvPr>
          </p:nvGraphicFramePr>
          <p:xfrm>
            <a:off x="3778802" y="4887418"/>
            <a:ext cx="1627254" cy="522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33" name="Equation" r:id="rId6" imgW="1384300" imgH="444500" progId="Equation.DSMT4">
                    <p:embed/>
                  </p:oleObj>
                </mc:Choice>
                <mc:Fallback>
                  <p:oleObj name="Equation" r:id="rId6" imgW="13843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8802" y="4887418"/>
                          <a:ext cx="1627254" cy="522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10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1441277"/>
                </p:ext>
              </p:extLst>
            </p:nvPr>
          </p:nvGraphicFramePr>
          <p:xfrm>
            <a:off x="2800298" y="5430532"/>
            <a:ext cx="1646343" cy="539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34" name="Equation" r:id="rId8" imgW="1358310" imgH="444307" progId="Equation.DSMT4">
                    <p:embed/>
                  </p:oleObj>
                </mc:Choice>
                <mc:Fallback>
                  <p:oleObj name="Equation" r:id="rId8" imgW="1358310" imgH="44430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298" y="5430532"/>
                          <a:ext cx="1646343" cy="5390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0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8283076"/>
                </p:ext>
              </p:extLst>
            </p:nvPr>
          </p:nvGraphicFramePr>
          <p:xfrm>
            <a:off x="2023225" y="4881964"/>
            <a:ext cx="1583729" cy="509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35" name="Equation" r:id="rId10" imgW="1384300" imgH="444500" progId="Equation.DSMT4">
                    <p:embed/>
                  </p:oleObj>
                </mc:Choice>
                <mc:Fallback>
                  <p:oleObj name="Equation" r:id="rId10" imgW="13843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3225" y="4881964"/>
                          <a:ext cx="1583729" cy="509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246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728" y="0"/>
            <a:ext cx="91342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Теорема 1. </a:t>
            </a:r>
            <a:r>
              <a:rPr lang="ru-RU" dirty="0" smtClean="0"/>
              <a:t>У</a:t>
            </a:r>
            <a:r>
              <a:rPr lang="ru-RU" dirty="0" smtClean="0">
                <a:cs typeface="Times New Roman" pitchFamily="18" charset="0"/>
              </a:rPr>
              <a:t>гол </a:t>
            </a:r>
            <a:r>
              <a:rPr lang="ru-RU" dirty="0">
                <a:cs typeface="Times New Roman" pitchFamily="18" charset="0"/>
              </a:rPr>
              <a:t>с вершиной внутри круга измеряется </a:t>
            </a:r>
            <a:r>
              <a:rPr lang="ru-RU" dirty="0" err="1">
                <a:cs typeface="Times New Roman" pitchFamily="18" charset="0"/>
              </a:rPr>
              <a:t>полусуммой</a:t>
            </a:r>
            <a:r>
              <a:rPr lang="ru-RU" dirty="0">
                <a:cs typeface="Times New Roman" pitchFamily="18" charset="0"/>
              </a:rPr>
              <a:t> дуг, на которые опираются данный угол и вертикальный с ним угол.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7483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	Следствие 1</a:t>
            </a:r>
            <a:r>
              <a:rPr lang="ru-RU" dirty="0" smtClean="0">
                <a:cs typeface="Times New Roman" pitchFamily="18" charset="0"/>
              </a:rPr>
              <a:t>. Угол с вершиной внутри круга больше половины дуги, на которую он опирается.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28" y="1196506"/>
            <a:ext cx="564239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 </a:t>
            </a:r>
            <a:r>
              <a:rPr lang="ru-RU" dirty="0"/>
              <a:t>Пусть вершина </a:t>
            </a:r>
            <a:r>
              <a:rPr lang="en-US" i="1" dirty="0"/>
              <a:t>C </a:t>
            </a:r>
            <a:r>
              <a:rPr lang="ru-RU" dirty="0"/>
              <a:t>угла находится внутри окружности, а его стороны пересекают эту окружность в точках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 smtClean="0"/>
              <a:t>B</a:t>
            </a:r>
            <a:r>
              <a:rPr lang="ru-RU" dirty="0"/>
              <a:t>. Обозначим </a:t>
            </a:r>
            <a:r>
              <a:rPr lang="en-US" i="1" dirty="0"/>
              <a:t>D</a:t>
            </a:r>
            <a:r>
              <a:rPr lang="ru-RU" dirty="0"/>
              <a:t>, </a:t>
            </a:r>
            <a:r>
              <a:rPr lang="en-US" i="1" dirty="0"/>
              <a:t>E</a:t>
            </a:r>
            <a:r>
              <a:rPr lang="ru-RU" dirty="0"/>
              <a:t> – точки пересечения с окружностью сторон вертикального с ним угла.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888288"/>
            <a:ext cx="2699792" cy="2881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9728" y="3766658"/>
                <a:ext cx="9134272" cy="1783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/>
                  <a:t>Проведём </a:t>
                </a:r>
                <a:r>
                  <a:rPr lang="ru-RU" dirty="0"/>
                  <a:t>хорду </a:t>
                </a:r>
                <a:r>
                  <a:rPr lang="en-US" i="1" dirty="0"/>
                  <a:t>BD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АСВ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B</a:t>
                </a:r>
                <a:r>
                  <a:rPr lang="ru-RU" i="1" dirty="0"/>
                  <a:t>С</a:t>
                </a:r>
                <a:r>
                  <a:rPr lang="en-US" i="1" dirty="0"/>
                  <a:t>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CDB</a:t>
                </a:r>
                <a:r>
                  <a:rPr lang="ru-RU" i="1" dirty="0"/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CBD</a:t>
                </a:r>
                <a:r>
                  <a:rPr lang="ru-RU" i="1" dirty="0"/>
                  <a:t>.</a:t>
                </a:r>
                <a:r>
                  <a:rPr lang="ru-RU" dirty="0"/>
                  <a:t> Вписанные углы с вершинами 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8" y="3766658"/>
                <a:ext cx="9134272" cy="1783437"/>
              </a:xfrm>
              <a:prstGeom prst="rect">
                <a:avLst/>
              </a:prstGeom>
              <a:blipFill>
                <a:blip r:embed="rId4"/>
                <a:stretch>
                  <a:fillRect l="-1068" r="-1001" b="-27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4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29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Теорема 2. </a:t>
            </a:r>
            <a:r>
              <a:rPr lang="ru-RU" dirty="0" smtClean="0"/>
              <a:t>У</a:t>
            </a:r>
            <a:r>
              <a:rPr lang="ru-RU" dirty="0" smtClean="0">
                <a:cs typeface="Times New Roman" pitchFamily="18" charset="0"/>
              </a:rPr>
              <a:t>гол </a:t>
            </a:r>
            <a:r>
              <a:rPr lang="ru-RU" dirty="0">
                <a:cs typeface="Times New Roman" pitchFamily="18" charset="0"/>
              </a:rPr>
              <a:t>с вершиной вне круга, стороны которого пересекают окружность, измеряется </a:t>
            </a:r>
            <a:r>
              <a:rPr lang="ru-RU" dirty="0" err="1">
                <a:cs typeface="Times New Roman" pitchFamily="18" charset="0"/>
              </a:rPr>
              <a:t>полуразностью</a:t>
            </a:r>
            <a:r>
              <a:rPr lang="ru-RU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82381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	Следствие 2</a:t>
            </a:r>
            <a:r>
              <a:rPr lang="ru-RU" dirty="0" smtClean="0">
                <a:cs typeface="Times New Roman" pitchFamily="18" charset="0"/>
              </a:rPr>
              <a:t>. Угол с вершиной вне круга меньше половины большей дуги, на которую он опирается.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628800"/>
            <a:ext cx="500404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вершина </a:t>
            </a:r>
            <a:r>
              <a:rPr lang="en-US" i="1" dirty="0"/>
              <a:t>C </a:t>
            </a:r>
            <a:r>
              <a:rPr lang="ru-RU" dirty="0"/>
              <a:t>угла находится вне окружности, а его стороны пересекают эту окружность соответственно в точках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D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, </a:t>
            </a:r>
            <a:r>
              <a:rPr lang="en-US" i="1" dirty="0" smtClean="0"/>
              <a:t>E</a:t>
            </a:r>
            <a:r>
              <a:rPr lang="ru-RU" dirty="0" smtClean="0"/>
              <a:t>.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68" y="1284180"/>
            <a:ext cx="4031232" cy="2824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4153347"/>
                <a:ext cx="9144000" cy="1732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 smtClean="0">
                    <a:solidFill>
                      <a:srgbClr val="FF0000"/>
                    </a:solidFill>
                    <a:cs typeface="Times New Roman" pitchFamily="18" charset="0"/>
                  </a:rPr>
                  <a:t>	</a:t>
                </a:r>
                <a:r>
                  <a:rPr lang="ru-RU" dirty="0"/>
                  <a:t>Проведём хорду </a:t>
                </a:r>
                <a:r>
                  <a:rPr lang="en-US" i="1" dirty="0"/>
                  <a:t>BD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АDВ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B</a:t>
                </a:r>
                <a:r>
                  <a:rPr lang="ru-RU" i="1" dirty="0"/>
                  <a:t>С</a:t>
                </a:r>
                <a:r>
                  <a:rPr lang="en-US" i="1" dirty="0"/>
                  <a:t>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ADB</a:t>
                </a:r>
                <a:r>
                  <a:rPr lang="ru-RU" dirty="0"/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CBD</a:t>
                </a:r>
                <a:r>
                  <a:rPr lang="ru-RU" i="1" dirty="0"/>
                  <a:t>.</a:t>
                </a:r>
                <a:r>
                  <a:rPr lang="ru-RU" dirty="0"/>
                  <a:t> Вписанные углы с вершинами 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53347"/>
                <a:ext cx="9144000" cy="1732077"/>
              </a:xfrm>
              <a:prstGeom prst="rect">
                <a:avLst/>
              </a:prstGeom>
              <a:blipFill>
                <a:blip r:embed="rId4"/>
                <a:stretch>
                  <a:fillRect l="-1000" t="-2817" r="-1000" b="-2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5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95003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1. Вписанные </a:t>
            </a:r>
            <a:r>
              <a:rPr lang="ru-RU" dirty="0">
                <a:cs typeface="Times New Roman" pitchFamily="18" charset="0"/>
              </a:rPr>
              <a:t>углы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CAD </a:t>
            </a:r>
            <a:r>
              <a:rPr lang="ru-RU" dirty="0">
                <a:cs typeface="Times New Roman" pitchFamily="18" charset="0"/>
              </a:rPr>
              <a:t>равны соответственно 36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20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79715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56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26064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Упражнения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625" y="92685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2.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BD </a:t>
            </a:r>
            <a:r>
              <a:rPr lang="ru-RU" dirty="0">
                <a:cs typeface="Times New Roman" pitchFamily="18" charset="0"/>
              </a:rPr>
              <a:t>окружности, равен 54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Вписанный угол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равен 34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вписанный угол </a:t>
            </a:r>
            <a:r>
              <a:rPr lang="en-US" i="1" dirty="0">
                <a:cs typeface="Times New Roman" pitchFamily="18" charset="0"/>
              </a:rPr>
              <a:t>CAD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939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20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08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85" y="2348880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46" y="1148551"/>
            <a:ext cx="91249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3. Дуги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CD </a:t>
            </a:r>
            <a:r>
              <a:rPr lang="ru-RU" dirty="0">
                <a:cs typeface="Times New Roman" pitchFamily="18" charset="0"/>
              </a:rPr>
              <a:t>окружности составляют соответственно 72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38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30120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55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09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79484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4. Найдите 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вписанные углы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DAE</a:t>
            </a:r>
            <a:r>
              <a:rPr lang="ru-RU" dirty="0">
                <a:cs typeface="Times New Roman" pitchFamily="18" charset="0"/>
              </a:rPr>
              <a:t> опираются на дуги окружности, градусные величины которых равны соответственно 118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38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24394"/>
            <a:ext cx="2808312" cy="263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9411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40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880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988840"/>
            <a:ext cx="2808312" cy="263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251" y="90872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5. Угол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равен 42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Градусная величина дуги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 окружности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равна 124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DAE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522920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/>
              <a:t>2</a:t>
            </a:r>
            <a:r>
              <a:rPr lang="ru-RU" dirty="0" smtClean="0"/>
              <a:t>0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8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226883"/>
            <a:ext cx="2808312" cy="263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9250" y="920292"/>
            <a:ext cx="91247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6. Угол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равен 42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Градусная величина дуги </a:t>
            </a:r>
            <a:r>
              <a:rPr lang="en-US" i="1" dirty="0">
                <a:cs typeface="Times New Roman" pitchFamily="18" charset="0"/>
              </a:rPr>
              <a:t>DE </a:t>
            </a:r>
            <a:r>
              <a:rPr lang="ru-RU" dirty="0">
                <a:cs typeface="Times New Roman" pitchFamily="18" charset="0"/>
              </a:rPr>
              <a:t>окружности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равна 38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ADB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1099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61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1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046" y="620688"/>
            <a:ext cx="91329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7. Найдите 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вписанный угол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равен 62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, а угол </a:t>
            </a:r>
            <a:r>
              <a:rPr lang="en-US" i="1" dirty="0">
                <a:cs typeface="Times New Roman" pitchFamily="18" charset="0"/>
              </a:rPr>
              <a:t>AQB </a:t>
            </a:r>
            <a:r>
              <a:rPr lang="ru-RU" dirty="0">
                <a:cs typeface="Times New Roman" pitchFamily="18" charset="0"/>
              </a:rPr>
              <a:t>равен 80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28950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22920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44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6206" y="644495"/>
            <a:ext cx="91602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8. Хорда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стягивает дугу окружности в 92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 между этой хордой и касательной к окружности, проведенной через точку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94" y="2204864"/>
            <a:ext cx="2862065" cy="28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6610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46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7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22833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Теорема 2. </a:t>
            </a:r>
            <a:r>
              <a:rPr lang="ru-RU" sz="2800" dirty="0" smtClean="0"/>
              <a:t>У</a:t>
            </a:r>
            <a:r>
              <a:rPr lang="ru-RU" sz="2800" dirty="0" smtClean="0">
                <a:cs typeface="Times New Roman" pitchFamily="18" charset="0"/>
              </a:rPr>
              <a:t>гол </a:t>
            </a:r>
            <a:r>
              <a:rPr lang="ru-RU" sz="2800" dirty="0">
                <a:cs typeface="Times New Roman" pitchFamily="18" charset="0"/>
              </a:rPr>
              <a:t>между касательной к окружности и хордой, проведенной через точку касания, измеряется половиной дуги окружности, заключенной внутри этого угла.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265363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1054" name="Group 14"/>
          <p:cNvGrpSpPr>
            <a:grpSpLocks/>
          </p:cNvGrpSpPr>
          <p:nvPr/>
        </p:nvGrpSpPr>
        <p:grpSpPr bwMode="auto">
          <a:xfrm>
            <a:off x="2438400" y="1676400"/>
            <a:ext cx="6705600" cy="5181600"/>
            <a:chOff x="1536" y="1056"/>
            <a:chExt cx="4224" cy="3264"/>
          </a:xfrm>
        </p:grpSpPr>
        <p:sp>
          <p:nvSpPr>
            <p:cNvPr id="2054" name="Text Box 7"/>
            <p:cNvSpPr txBox="1">
              <a:spLocks noChangeArrowheads="1"/>
            </p:cNvSpPr>
            <p:nvPr/>
          </p:nvSpPr>
          <p:spPr bwMode="auto">
            <a:xfrm>
              <a:off x="1824" y="1056"/>
              <a:ext cx="3936" cy="3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Доказательство</a:t>
              </a:r>
              <a:r>
                <a:rPr lang="ru-RU">
                  <a:solidFill>
                    <a:srgbClr val="FF3300"/>
                  </a:solidFill>
                  <a:cs typeface="Times New Roman" pitchFamily="18" charset="0"/>
                </a:rPr>
                <a:t>.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ru-RU">
                  <a:cs typeface="Times New Roman" pitchFamily="18" charset="0"/>
                </a:rPr>
                <a:t>Пусть угол </a:t>
              </a:r>
              <a:r>
                <a:rPr lang="en-US" i="1">
                  <a:cs typeface="Times New Roman" pitchFamily="18" charset="0"/>
                </a:rPr>
                <a:t>ACB</a:t>
              </a:r>
              <a:r>
                <a:rPr lang="ru-RU">
                  <a:cs typeface="Times New Roman" pitchFamily="18" charset="0"/>
                </a:rPr>
                <a:t> образован касательной </a:t>
              </a:r>
              <a:r>
                <a:rPr lang="en-US" i="1">
                  <a:cs typeface="Times New Roman" pitchFamily="18" charset="0"/>
                </a:rPr>
                <a:t>AC </a:t>
              </a:r>
              <a:r>
                <a:rPr lang="ru-RU">
                  <a:cs typeface="Times New Roman" pitchFamily="18" charset="0"/>
                </a:rPr>
                <a:t>и хордой </a:t>
              </a:r>
              <a:r>
                <a:rPr lang="en-US" i="1">
                  <a:cs typeface="Times New Roman" pitchFamily="18" charset="0"/>
                </a:rPr>
                <a:t>BC </a:t>
              </a:r>
              <a:r>
                <a:rPr lang="ru-RU">
                  <a:cs typeface="Times New Roman" pitchFamily="18" charset="0"/>
                </a:rPr>
                <a:t>окружности. Если этот угол – прямой, то </a:t>
              </a:r>
              <a:r>
                <a:rPr lang="en-US" i="1">
                  <a:cs typeface="Times New Roman" pitchFamily="18" charset="0"/>
                </a:rPr>
                <a:t>BC </a:t>
              </a:r>
              <a:r>
                <a:rPr lang="ru-RU">
                  <a:cs typeface="Times New Roman" pitchFamily="18" charset="0"/>
                </a:rPr>
                <a:t>– диаметр окружности и, следовательно, угол </a:t>
              </a:r>
              <a:r>
                <a:rPr lang="en-US" i="1">
                  <a:cs typeface="Times New Roman" pitchFamily="18" charset="0"/>
                </a:rPr>
                <a:t>ACB </a:t>
              </a:r>
              <a:r>
                <a:rPr lang="ru-RU">
                  <a:cs typeface="Times New Roman" pitchFamily="18" charset="0"/>
                </a:rPr>
                <a:t>измеряется половиной дуги полуокружности, заключенной внутри этого угла. Если угол </a:t>
              </a:r>
              <a:r>
                <a:rPr lang="en-US" i="1">
                  <a:cs typeface="Times New Roman" pitchFamily="18" charset="0"/>
                </a:rPr>
                <a:t>ACB </a:t>
              </a:r>
              <a:r>
                <a:rPr lang="ru-RU">
                  <a:cs typeface="Times New Roman" pitchFamily="18" charset="0"/>
                </a:rPr>
                <a:t>– острый, то проведем диаметр </a:t>
              </a:r>
              <a:r>
                <a:rPr lang="en-US" i="1">
                  <a:cs typeface="Times New Roman" pitchFamily="18" charset="0"/>
                </a:rPr>
                <a:t>CD</a:t>
              </a:r>
              <a:r>
                <a:rPr lang="ru-RU">
                  <a:cs typeface="Times New Roman" pitchFamily="18" charset="0"/>
                </a:rPr>
                <a:t>. Имеем </a:t>
              </a:r>
              <a:r>
                <a:rPr lang="ru-RU"/>
                <a:t> </a:t>
              </a:r>
              <a:r>
                <a:rPr lang="en-US" i="1">
                  <a:cs typeface="Times New Roman" pitchFamily="18" charset="0"/>
                </a:rPr>
                <a:t>ACB</a:t>
              </a:r>
              <a:r>
                <a:rPr lang="ru-RU" i="1">
                  <a:cs typeface="Times New Roman" pitchFamily="18" charset="0"/>
                </a:rPr>
                <a:t> =</a:t>
              </a:r>
              <a:r>
                <a:rPr lang="ru-RU" i="1"/>
                <a:t> </a:t>
              </a:r>
              <a:r>
                <a:rPr lang="ru-RU" i="1">
                  <a:cs typeface="Times New Roman" pitchFamily="18" charset="0"/>
                </a:rPr>
                <a:t> </a:t>
              </a:r>
              <a:r>
                <a:rPr lang="en-US" i="1">
                  <a:cs typeface="Times New Roman" pitchFamily="18" charset="0"/>
                </a:rPr>
                <a:t>ACD</a:t>
              </a:r>
              <a:r>
                <a:rPr lang="ru-RU">
                  <a:cs typeface="Times New Roman" pitchFamily="18" charset="0"/>
                </a:rPr>
                <a:t> –  </a:t>
              </a:r>
              <a:r>
                <a:rPr lang="en-US" i="1">
                  <a:cs typeface="Times New Roman" pitchFamily="18" charset="0"/>
                </a:rPr>
                <a:t>BCD</a:t>
              </a:r>
              <a:r>
                <a:rPr lang="ru-RU">
                  <a:cs typeface="Times New Roman" pitchFamily="18" charset="0"/>
                </a:rPr>
                <a:t>. Угол </a:t>
              </a:r>
              <a:r>
                <a:rPr lang="en-US" i="1">
                  <a:cs typeface="Times New Roman" pitchFamily="18" charset="0"/>
                </a:rPr>
                <a:t>ACD</a:t>
              </a:r>
              <a:r>
                <a:rPr lang="ru-RU">
                  <a:cs typeface="Times New Roman" pitchFamily="18" charset="0"/>
                </a:rPr>
                <a:t> измеряется половиной дуги </a:t>
              </a:r>
              <a:r>
                <a:rPr lang="en-US" i="1">
                  <a:cs typeface="Times New Roman" pitchFamily="18" charset="0"/>
                </a:rPr>
                <a:t>CBD</a:t>
              </a:r>
              <a:r>
                <a:rPr lang="ru-RU">
                  <a:cs typeface="Times New Roman" pitchFamily="18" charset="0"/>
                </a:rPr>
                <a:t> окружности. Угол </a:t>
              </a:r>
              <a:r>
                <a:rPr lang="en-US" i="1">
                  <a:cs typeface="Times New Roman" pitchFamily="18" charset="0"/>
                </a:rPr>
                <a:t>BCD</a:t>
              </a:r>
              <a:r>
                <a:rPr lang="ru-RU">
                  <a:cs typeface="Times New Roman" pitchFamily="18" charset="0"/>
                </a:rPr>
                <a:t> измеряется половиной дуги </a:t>
              </a:r>
              <a:r>
                <a:rPr lang="en-US" i="1">
                  <a:cs typeface="Times New Roman" pitchFamily="18" charset="0"/>
                </a:rPr>
                <a:t>BD</a:t>
              </a:r>
              <a:r>
                <a:rPr lang="ru-RU">
                  <a:cs typeface="Times New Roman" pitchFamily="18" charset="0"/>
                </a:rPr>
                <a:t> окружности. Следовательно, их разность (угол </a:t>
              </a:r>
              <a:r>
                <a:rPr lang="en-US" i="1">
                  <a:cs typeface="Times New Roman" pitchFamily="18" charset="0"/>
                </a:rPr>
                <a:t>ACB</a:t>
              </a:r>
              <a:r>
                <a:rPr lang="ru-RU">
                  <a:cs typeface="Times New Roman" pitchFamily="18" charset="0"/>
                </a:rPr>
                <a:t>) измеряется половиной дуги </a:t>
              </a:r>
              <a:r>
                <a:rPr lang="en-US" i="1">
                  <a:cs typeface="Times New Roman" pitchFamily="18" charset="0"/>
                </a:rPr>
                <a:t>CB</a:t>
              </a:r>
              <a:r>
                <a:rPr lang="ru-RU">
                  <a:cs typeface="Times New Roman" pitchFamily="18" charset="0"/>
                </a:rPr>
                <a:t> окружности, заключенной внутри этого угла. </a:t>
              </a:r>
            </a:p>
          </p:txBody>
        </p:sp>
        <p:graphicFrame>
          <p:nvGraphicFramePr>
            <p:cNvPr id="2055" name="Object 8"/>
            <p:cNvGraphicFramePr>
              <a:graphicFrameLocks noChangeAspect="1"/>
            </p:cNvGraphicFramePr>
            <p:nvPr/>
          </p:nvGraphicFramePr>
          <p:xfrm>
            <a:off x="2496" y="2736"/>
            <a:ext cx="168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7" name="Equation" r:id="rId5" imgW="266469" imgH="253780" progId="Equation.DSMT4">
                    <p:embed/>
                  </p:oleObj>
                </mc:Choice>
                <mc:Fallback>
                  <p:oleObj name="Equation" r:id="rId5" imgW="266469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736"/>
                          <a:ext cx="168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6" name="Text Box 11"/>
            <p:cNvSpPr txBox="1">
              <a:spLocks noChangeArrowheads="1"/>
            </p:cNvSpPr>
            <p:nvPr/>
          </p:nvSpPr>
          <p:spPr bwMode="auto">
            <a:xfrm>
              <a:off x="1536" y="4032"/>
              <a:ext cx="4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Самостоятельно рассмотрите случай тупого угла.</a:t>
              </a:r>
            </a:p>
          </p:txBody>
        </p:sp>
        <p:graphicFrame>
          <p:nvGraphicFramePr>
            <p:cNvPr id="2057" name="Object 12"/>
            <p:cNvGraphicFramePr>
              <a:graphicFrameLocks noChangeAspect="1"/>
            </p:cNvGraphicFramePr>
            <p:nvPr/>
          </p:nvGraphicFramePr>
          <p:xfrm>
            <a:off x="3312" y="2736"/>
            <a:ext cx="168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8" name="Equation" r:id="rId7" imgW="266469" imgH="253780" progId="Equation.DSMT4">
                    <p:embed/>
                  </p:oleObj>
                </mc:Choice>
                <mc:Fallback>
                  <p:oleObj name="Equation" r:id="rId7" imgW="266469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736"/>
                          <a:ext cx="168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13"/>
            <p:cNvGraphicFramePr>
              <a:graphicFrameLocks noChangeAspect="1"/>
            </p:cNvGraphicFramePr>
            <p:nvPr/>
          </p:nvGraphicFramePr>
          <p:xfrm>
            <a:off x="4080" y="2736"/>
            <a:ext cx="168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9" name="Equation" r:id="rId8" imgW="266469" imgH="253780" progId="Equation.DSMT4">
                    <p:embed/>
                  </p:oleObj>
                </mc:Choice>
                <mc:Fallback>
                  <p:oleObj name="Equation" r:id="rId8" imgW="266469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736"/>
                          <a:ext cx="168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198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-28876" y="1124744"/>
            <a:ext cx="91728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9. Угол </a:t>
            </a:r>
            <a:r>
              <a:rPr lang="ru-RU" dirty="0">
                <a:cs typeface="Times New Roman" pitchFamily="18" charset="0"/>
              </a:rPr>
              <a:t>между хордой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касательной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 к окружности равен 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градусную величину </a:t>
            </a:r>
            <a:r>
              <a:rPr lang="ru-RU" dirty="0" smtClean="0">
                <a:cs typeface="Times New Roman" pitchFamily="18" charset="0"/>
              </a:rPr>
              <a:t>меньше дуги</a:t>
            </a:r>
            <a:r>
              <a:rPr lang="ru-RU" dirty="0">
                <a:cs typeface="Times New Roman" pitchFamily="18" charset="0"/>
              </a:rPr>
              <a:t>, стягиваемую хордой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10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25073"/>
            <a:ext cx="3108991" cy="288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2145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/>
              <a:t>6</a:t>
            </a:r>
            <a:r>
              <a:rPr lang="ru-RU" dirty="0" smtClean="0"/>
              <a:t>4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1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051"/>
          <p:cNvSpPr txBox="1">
            <a:spLocks noChangeArrowheads="1"/>
          </p:cNvSpPr>
          <p:nvPr/>
        </p:nvSpPr>
        <p:spPr bwMode="auto">
          <a:xfrm>
            <a:off x="0" y="76470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10. Через </a:t>
            </a:r>
            <a:r>
              <a:rPr lang="ru-RU" dirty="0">
                <a:cs typeface="Times New Roman" pitchFamily="18" charset="0"/>
              </a:rPr>
              <a:t>концы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 </a:t>
            </a:r>
            <a:r>
              <a:rPr lang="ru-RU" dirty="0">
                <a:cs typeface="Times New Roman" pitchFamily="18" charset="0"/>
              </a:rPr>
              <a:t>дуги окружности в 62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проведены касательные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4341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286626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4452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118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25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516" y="332656"/>
            <a:ext cx="91154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11. Касательные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 окружности образуют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равный 122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, стягиваемую точками касания.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86627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58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1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034671"/>
            <a:ext cx="91085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12. Найдите 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132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1030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4996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/>
              <a:t>4</a:t>
            </a:r>
            <a:r>
              <a:rPr lang="ru-RU" dirty="0" smtClean="0"/>
              <a:t>8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5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04" y="2636912"/>
            <a:ext cx="31030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272" y="980728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13.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52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заключенной внутри этого угла.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8781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128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5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9442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14. Найдите 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232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007941" cy="183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0608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52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9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479062" cy="212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1230" y="620688"/>
            <a:ext cx="91552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15.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48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</a:t>
            </a:r>
            <a:r>
              <a:rPr lang="ru-RU" dirty="0">
                <a:cs typeface="Times New Roman" pitchFamily="18" charset="0"/>
              </a:rPr>
              <a:t> окружности, заключенной внутри этого угла.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90213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242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9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41" y="692696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16. В 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 вписана окружность. Точки касания делят окружность на дуги, градусные величины которых относятся как 5:4. Найдите величину угла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4734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86916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/>
              <a:t>2</a:t>
            </a:r>
            <a:r>
              <a:rPr lang="ru-RU" dirty="0" smtClean="0"/>
              <a:t>0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17. Найдите </a:t>
            </a:r>
            <a:r>
              <a:rPr lang="ru-RU" dirty="0">
                <a:cs typeface="Times New Roman" pitchFamily="18" charset="0"/>
              </a:rPr>
              <a:t>величину </a:t>
            </a:r>
            <a:r>
              <a:rPr lang="ru-RU" dirty="0" smtClean="0">
                <a:cs typeface="Times New Roman" pitchFamily="18" charset="0"/>
              </a:rPr>
              <a:t>угла </a:t>
            </a:r>
            <a:r>
              <a:rPr lang="en-US" i="1" dirty="0" smtClean="0">
                <a:cs typeface="Times New Roman" pitchFamily="18" charset="0"/>
              </a:rPr>
              <a:t>ACB</a:t>
            </a:r>
            <a:r>
              <a:rPr lang="ru-RU" dirty="0" smtClean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3567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7232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45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3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18. Найдите </a:t>
            </a:r>
            <a:r>
              <a:rPr lang="ru-RU" dirty="0">
                <a:cs typeface="Times New Roman" pitchFamily="18" charset="0"/>
              </a:rPr>
              <a:t>величину </a:t>
            </a:r>
            <a:r>
              <a:rPr lang="ru-RU" dirty="0" smtClean="0">
                <a:cs typeface="Times New Roman" pitchFamily="18" charset="0"/>
              </a:rPr>
              <a:t>угла </a:t>
            </a:r>
            <a:r>
              <a:rPr lang="en-US" i="1" dirty="0" smtClean="0">
                <a:cs typeface="Times New Roman" pitchFamily="18" charset="0"/>
              </a:rPr>
              <a:t>ACB</a:t>
            </a:r>
            <a:r>
              <a:rPr lang="ru-RU" dirty="0" smtClean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20" y="1412776"/>
            <a:ext cx="3575160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5836" y="55172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45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9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799" y="533400"/>
            <a:ext cx="88391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1. Чему </a:t>
            </a:r>
            <a:r>
              <a:rPr lang="ru-RU" dirty="0">
                <a:cs typeface="Times New Roman" pitchFamily="18" charset="0"/>
              </a:rPr>
              <a:t>равен вписанный угол, опирающийся на диаметр окружности?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7632" y="1700808"/>
            <a:ext cx="88263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2. Чему </a:t>
            </a:r>
            <a:r>
              <a:rPr lang="ru-RU" dirty="0">
                <a:cs typeface="Times New Roman" pitchFamily="18" charset="0"/>
              </a:rPr>
              <a:t>равен </a:t>
            </a:r>
            <a:r>
              <a:rPr lang="ru-RU" dirty="0"/>
              <a:t>острый </a:t>
            </a:r>
            <a:r>
              <a:rPr lang="ru-RU" dirty="0">
                <a:cs typeface="Times New Roman" pitchFamily="18" charset="0"/>
              </a:rPr>
              <a:t>вписанный угол, опирающийся на </a:t>
            </a:r>
            <a:r>
              <a:rPr lang="ru-RU" dirty="0"/>
              <a:t>хорду, равную радиусу</a:t>
            </a:r>
            <a:r>
              <a:rPr lang="ru-RU" dirty="0">
                <a:cs typeface="Times New Roman" pitchFamily="18" charset="0"/>
              </a:rPr>
              <a:t> окружности?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17098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3. Чему </a:t>
            </a:r>
            <a:r>
              <a:rPr lang="ru-RU" dirty="0">
                <a:cs typeface="Times New Roman" pitchFamily="18" charset="0"/>
              </a:rPr>
              <a:t>равен </a:t>
            </a:r>
            <a:r>
              <a:rPr lang="ru-RU" dirty="0"/>
              <a:t>тупой </a:t>
            </a:r>
            <a:r>
              <a:rPr lang="ru-RU" dirty="0">
                <a:cs typeface="Times New Roman" pitchFamily="18" charset="0"/>
              </a:rPr>
              <a:t>вписанный угол, опирающийся на </a:t>
            </a:r>
            <a:r>
              <a:rPr lang="ru-RU" dirty="0"/>
              <a:t>хорду, равную радиусу</a:t>
            </a:r>
            <a:r>
              <a:rPr lang="ru-RU" dirty="0">
                <a:cs typeface="Times New Roman" pitchFamily="18" charset="0"/>
              </a:rPr>
              <a:t> окружности?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304800" y="4787163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4. Найдите </a:t>
            </a:r>
            <a:r>
              <a:rPr lang="ru-RU" dirty="0">
                <a:cs typeface="Times New Roman" pitchFamily="18" charset="0"/>
              </a:rPr>
              <a:t>вписанный угол, опирающийся на дугу, которая составляет </a:t>
            </a:r>
            <a:r>
              <a:rPr lang="en-US" dirty="0">
                <a:cs typeface="Times New Roman" pitchFamily="18" charset="0"/>
              </a:rPr>
              <a:t>20%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окружности.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304800" y="5641047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 smtClean="0">
                <a:cs typeface="Times New Roman" pitchFamily="18" charset="0"/>
              </a:rPr>
              <a:t>36</a:t>
            </a:r>
            <a:r>
              <a:rPr lang="ru-RU" baseline="30000" dirty="0" smtClean="0">
                <a:cs typeface="Times New Roman" pitchFamily="18" charset="0"/>
              </a:rPr>
              <a:t>о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304800" y="4001978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 smtClean="0">
                <a:cs typeface="Times New Roman" pitchFamily="18" charset="0"/>
              </a:rPr>
              <a:t>150</a:t>
            </a:r>
            <a:r>
              <a:rPr lang="ru-RU" baseline="30000" dirty="0" smtClean="0">
                <a:cs typeface="Times New Roman" pitchFamily="18" charset="0"/>
              </a:rPr>
              <a:t>о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304800" y="2517092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 smtClean="0">
                <a:cs typeface="Times New Roman" pitchFamily="18" charset="0"/>
              </a:rPr>
              <a:t>30</a:t>
            </a:r>
            <a:r>
              <a:rPr lang="ru-RU" baseline="30000" dirty="0" smtClean="0">
                <a:cs typeface="Times New Roman" pitchFamily="18" charset="0"/>
              </a:rPr>
              <a:t>о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1" name="Text Box 1027"/>
          <p:cNvSpPr txBox="1">
            <a:spLocks noChangeArrowheads="1"/>
          </p:cNvSpPr>
          <p:nvPr/>
        </p:nvSpPr>
        <p:spPr bwMode="auto">
          <a:xfrm>
            <a:off x="304800" y="1253856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 smtClean="0">
                <a:cs typeface="Times New Roman" pitchFamily="18" charset="0"/>
              </a:rPr>
              <a:t>90</a:t>
            </a:r>
            <a:r>
              <a:rPr lang="ru-RU" baseline="30000" dirty="0" smtClean="0">
                <a:cs typeface="Times New Roman" pitchFamily="18" charset="0"/>
              </a:rPr>
              <a:t>о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19. Найдите </a:t>
            </a:r>
            <a:r>
              <a:rPr lang="ru-RU" dirty="0">
                <a:cs typeface="Times New Roman" pitchFamily="18" charset="0"/>
              </a:rPr>
              <a:t>величину </a:t>
            </a:r>
            <a:r>
              <a:rPr lang="ru-RU" dirty="0" smtClean="0">
                <a:cs typeface="Times New Roman" pitchFamily="18" charset="0"/>
              </a:rPr>
              <a:t>угла </a:t>
            </a:r>
            <a:r>
              <a:rPr lang="en-US" i="1" dirty="0" smtClean="0">
                <a:cs typeface="Times New Roman" pitchFamily="18" charset="0"/>
              </a:rPr>
              <a:t>ACB</a:t>
            </a:r>
            <a:r>
              <a:rPr lang="ru-RU" dirty="0" smtClean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168352" cy="31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0528" y="5301208"/>
            <a:ext cx="4130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Ответ: </a:t>
            </a:r>
            <a:r>
              <a:rPr lang="ru-RU" sz="2800" dirty="0" smtClean="0"/>
              <a:t>30</a:t>
            </a:r>
            <a:r>
              <a:rPr lang="ru-RU" sz="2800" baseline="30000" dirty="0" smtClean="0"/>
              <a:t>о</a:t>
            </a:r>
            <a:r>
              <a:rPr lang="ru-RU" sz="2800" dirty="0" smtClean="0"/>
              <a:t>.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1268760"/>
            <a:ext cx="88392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20. Найдите </a:t>
            </a:r>
            <a:r>
              <a:rPr lang="ru-RU" sz="2800" dirty="0">
                <a:cs typeface="Times New Roman" pitchFamily="18" charset="0"/>
              </a:rPr>
              <a:t>геометрическое место точек, из которых данный отрезок </a:t>
            </a:r>
            <a:r>
              <a:rPr lang="ru-RU" sz="2800" i="1" dirty="0">
                <a:cs typeface="Times New Roman" pitchFamily="18" charset="0"/>
              </a:rPr>
              <a:t>АВ</a:t>
            </a:r>
            <a:r>
              <a:rPr lang="ru-RU" sz="2800" dirty="0">
                <a:cs typeface="Times New Roman" pitchFamily="18" charset="0"/>
              </a:rPr>
              <a:t> виден под данным углом, </a:t>
            </a:r>
            <a:r>
              <a:rPr lang="ru-RU" sz="2800" dirty="0" smtClean="0">
                <a:cs typeface="Times New Roman" pitchFamily="18" charset="0"/>
              </a:rPr>
              <a:t>  т</a:t>
            </a:r>
            <a:r>
              <a:rPr lang="ru-RU" sz="2800" dirty="0">
                <a:cs typeface="Times New Roman" pitchFamily="18" charset="0"/>
              </a:rPr>
              <a:t>. е. таких точек </a:t>
            </a:r>
            <a:r>
              <a:rPr lang="ru-RU" sz="2800" i="1" dirty="0">
                <a:cs typeface="Times New Roman" pitchFamily="18" charset="0"/>
              </a:rPr>
              <a:t>С</a:t>
            </a:r>
            <a:r>
              <a:rPr lang="ru-RU" sz="2800" dirty="0">
                <a:cs typeface="Times New Roman" pitchFamily="18" charset="0"/>
              </a:rPr>
              <a:t>, для которых угол </a:t>
            </a:r>
            <a:r>
              <a:rPr lang="ru-RU" sz="2800" i="1" dirty="0">
                <a:cs typeface="Times New Roman" pitchFamily="18" charset="0"/>
              </a:rPr>
              <a:t>АСВ</a:t>
            </a:r>
            <a:r>
              <a:rPr lang="ru-RU" sz="2800" dirty="0">
                <a:cs typeface="Times New Roman" pitchFamily="18" charset="0"/>
              </a:rPr>
              <a:t> равен данному углу.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3129905" cy="11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Ответ</a:t>
            </a:r>
            <a:r>
              <a:rPr lang="ru-RU" sz="2800" dirty="0">
                <a:solidFill>
                  <a:srgbClr val="FF3300"/>
                </a:solidFill>
              </a:rPr>
              <a:t>: </a:t>
            </a:r>
            <a:r>
              <a:rPr lang="ru-RU" sz="2800" dirty="0">
                <a:cs typeface="Times New Roman" pitchFamily="18" charset="0"/>
              </a:rPr>
              <a:t>Дуги двух окружностей одинакового радиуса, опирающихся на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, без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3200" dirty="0">
                <a:cs typeface="Times New Roman" pitchFamily="18" charset="0"/>
              </a:rPr>
              <a:t> 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168525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6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772816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21. Найдите </a:t>
            </a:r>
            <a:r>
              <a:rPr lang="ru-RU" sz="2800" dirty="0">
                <a:cs typeface="Times New Roman" pitchFamily="18" charset="0"/>
              </a:rPr>
              <a:t>геометрическое место вершин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 прямоугольных треугольников </a:t>
            </a:r>
            <a:r>
              <a:rPr lang="ru-RU" sz="2800" i="1" dirty="0">
                <a:cs typeface="Times New Roman" pitchFamily="18" charset="0"/>
              </a:rPr>
              <a:t>АВС</a:t>
            </a:r>
            <a:r>
              <a:rPr lang="ru-RU" sz="2800" dirty="0">
                <a:cs typeface="Times New Roman" pitchFamily="18" charset="0"/>
              </a:rPr>
              <a:t> с данной гипотенузой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129905" cy="11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7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26064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Ответ</a:t>
            </a:r>
            <a:r>
              <a:rPr lang="ru-RU" sz="2800" dirty="0">
                <a:solidFill>
                  <a:srgbClr val="FF3300"/>
                </a:solidFill>
              </a:rPr>
              <a:t>: </a:t>
            </a:r>
            <a:r>
              <a:rPr lang="ru-RU" sz="2800" dirty="0">
                <a:cs typeface="Times New Roman" pitchFamily="18" charset="0"/>
              </a:rPr>
              <a:t>Окружность с диаметром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, за исключением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233449"/>
            <a:ext cx="2874963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0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0872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22. Для </a:t>
            </a:r>
            <a:r>
              <a:rPr lang="ru-RU" sz="2800" dirty="0">
                <a:cs typeface="Times New Roman" pitchFamily="18" charset="0"/>
              </a:rPr>
              <a:t>данных точек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ru-RU" sz="2800" i="1" dirty="0">
                <a:cs typeface="Times New Roman" pitchFamily="18" charset="0"/>
              </a:rPr>
              <a:t>В</a:t>
            </a:r>
            <a:r>
              <a:rPr lang="ru-RU" sz="2800" dirty="0">
                <a:cs typeface="Times New Roman" pitchFamily="18" charset="0"/>
              </a:rPr>
              <a:t> найдите геометрическое место точек </a:t>
            </a:r>
            <a:r>
              <a:rPr lang="ru-RU" sz="2800" i="1" dirty="0">
                <a:cs typeface="Times New Roman" pitchFamily="18" charset="0"/>
              </a:rPr>
              <a:t>С</a:t>
            </a:r>
            <a:r>
              <a:rPr lang="ru-RU" sz="2800" dirty="0">
                <a:cs typeface="Times New Roman" pitchFamily="18" charset="0"/>
              </a:rPr>
              <a:t>, для которых угол </a:t>
            </a:r>
            <a:r>
              <a:rPr lang="ru-RU" sz="2800" i="1" dirty="0">
                <a:cs typeface="Times New Roman" pitchFamily="18" charset="0"/>
              </a:rPr>
              <a:t>АСВ</a:t>
            </a:r>
            <a:r>
              <a:rPr lang="ru-RU" sz="2800" dirty="0">
                <a:cs typeface="Times New Roman" pitchFamily="18" charset="0"/>
              </a:rPr>
              <a:t>: а) острый; б) тупой.</a:t>
            </a:r>
          </a:p>
        </p:txBody>
      </p:sp>
    </p:spTree>
    <p:extLst>
      <p:ext uri="{BB962C8B-B14F-4D97-AF65-F5344CB8AC3E}">
        <p14:creationId xmlns:p14="http://schemas.microsoft.com/office/powerpoint/2010/main" val="13733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8822" y="20655"/>
            <a:ext cx="913517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 smtClean="0">
                <a:solidFill>
                  <a:srgbClr val="FF3300"/>
                </a:solidFill>
              </a:rPr>
              <a:t>	</a:t>
            </a:r>
            <a:r>
              <a:rPr lang="ru-RU" sz="2800" dirty="0" smtClean="0">
                <a:solidFill>
                  <a:srgbClr val="FF3300"/>
                </a:solidFill>
              </a:rPr>
              <a:t>Ответ</a:t>
            </a:r>
            <a:r>
              <a:rPr lang="ru-RU" sz="2800" dirty="0">
                <a:solidFill>
                  <a:srgbClr val="FF3300"/>
                </a:solidFill>
              </a:rPr>
              <a:t>: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>
                <a:cs typeface="Times New Roman" pitchFamily="18" charset="0"/>
              </a:rPr>
              <a:t>а) ГМТ, лежащих вне окружности с диаметром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и не принадлежащих прямой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; </a:t>
            </a:r>
            <a:endParaRPr lang="ru-RU" sz="2800" dirty="0" smtClean="0"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2800" dirty="0" smtClean="0">
                <a:cs typeface="Times New Roman" pitchFamily="18" charset="0"/>
              </a:rPr>
              <a:t>	б</a:t>
            </a:r>
            <a:r>
              <a:rPr lang="ru-RU" sz="2800" dirty="0">
                <a:cs typeface="Times New Roman" pitchFamily="18" charset="0"/>
              </a:rPr>
              <a:t>) ГМТ, лежащих внутри окружности с диаметром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и не принадлежащих отрезку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 smtClean="0">
                <a:cs typeface="Times New Roman" pitchFamily="18" charset="0"/>
              </a:rPr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918298"/>
            <a:ext cx="2885227" cy="287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83671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23. Укажите </a:t>
            </a:r>
            <a:r>
              <a:rPr lang="ru-RU" sz="2800" dirty="0"/>
              <a:t>точки,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расположенные в узлах сетки, </a:t>
            </a:r>
            <a:r>
              <a:rPr lang="ru-RU" sz="2800" dirty="0">
                <a:cs typeface="Times New Roman" pitchFamily="18" charset="0"/>
              </a:rPr>
              <a:t>из котор</a:t>
            </a:r>
            <a:r>
              <a:rPr lang="ru-RU" sz="2800" dirty="0"/>
              <a:t>ых данная окружность видна под углом 90</a:t>
            </a:r>
            <a:r>
              <a:rPr lang="ru-RU" sz="2800" baseline="30000" dirty="0"/>
              <a:t>о</a:t>
            </a:r>
            <a:r>
              <a:rPr lang="ru-RU" sz="2800" dirty="0"/>
              <a:t>. </a:t>
            </a:r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815440"/>
              </p:ext>
            </p:extLst>
          </p:nvPr>
        </p:nvGraphicFramePr>
        <p:xfrm>
          <a:off x="3468055" y="2492896"/>
          <a:ext cx="2207890" cy="220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Точечный рисунок" r:id="rId4" imgW="1848108" imgH="1848108" progId="Paint.Picture">
                  <p:embed/>
                </p:oleObj>
              </mc:Choice>
              <mc:Fallback>
                <p:oleObj name="Точечный рисунок" r:id="rId4" imgW="1848108" imgH="1848108" progId="Paint.Picture">
                  <p:embed/>
                  <p:pic>
                    <p:nvPicPr>
                      <p:cNvPr id="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055" y="2492896"/>
                        <a:ext cx="2207890" cy="220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036946"/>
              </p:ext>
            </p:extLst>
          </p:nvPr>
        </p:nvGraphicFramePr>
        <p:xfrm>
          <a:off x="2843808" y="692696"/>
          <a:ext cx="2232248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" name="Точечный рисунок" r:id="rId4" imgW="1848108" imgH="1848108" progId="PBrush">
                  <p:embed/>
                </p:oleObj>
              </mc:Choice>
              <mc:Fallback>
                <p:oleObj name="Точечный рисунок" r:id="rId4" imgW="1848108" imgH="1848108" progId="PBrush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692696"/>
                        <a:ext cx="2232248" cy="2232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6926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218964"/>
              </p:ext>
            </p:extLst>
          </p:nvPr>
        </p:nvGraphicFramePr>
        <p:xfrm>
          <a:off x="2915816" y="2492896"/>
          <a:ext cx="2304256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Точечный рисунок" r:id="rId4" imgW="1848108" imgH="1848108" progId="PBrush">
                  <p:embed/>
                </p:oleObj>
              </mc:Choice>
              <mc:Fallback>
                <p:oleObj name="Точечный рисунок" r:id="rId4" imgW="1848108" imgH="1848108" progId="PBrush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492896"/>
                        <a:ext cx="2304256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250" y="1556792"/>
            <a:ext cx="91247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24. Укажите </a:t>
            </a:r>
            <a:r>
              <a:rPr lang="ru-RU" dirty="0"/>
              <a:t>точки,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/>
              <a:t>расположенные в узлах сетки, </a:t>
            </a:r>
            <a:r>
              <a:rPr lang="ru-RU" dirty="0">
                <a:cs typeface="Times New Roman" pitchFamily="18" charset="0"/>
              </a:rPr>
              <a:t>из котор</a:t>
            </a:r>
            <a:r>
              <a:rPr lang="ru-RU" dirty="0"/>
              <a:t>ых данная окружность видна под углом 90</a:t>
            </a:r>
            <a:r>
              <a:rPr lang="ru-RU" baseline="30000" dirty="0"/>
              <a:t>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23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5. Найдите </a:t>
            </a:r>
            <a:r>
              <a:rPr lang="ru-RU" sz="3200" dirty="0"/>
              <a:t>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08768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15719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45</a:t>
            </a:r>
            <a:r>
              <a:rPr lang="ru-RU" baseline="30000" dirty="0" smtClean="0"/>
              <a:t>о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6926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738164"/>
              </p:ext>
            </p:extLst>
          </p:nvPr>
        </p:nvGraphicFramePr>
        <p:xfrm>
          <a:off x="2442194" y="548679"/>
          <a:ext cx="2273821" cy="227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8" name="Точечный рисунок" r:id="rId4" imgW="1848108" imgH="1848108" progId="PBrush">
                  <p:embed/>
                </p:oleObj>
              </mc:Choice>
              <mc:Fallback>
                <p:oleObj name="Точечный рисунок" r:id="rId4" imgW="1848108" imgH="1848108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194" y="548679"/>
                        <a:ext cx="2273821" cy="2273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874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25. Изобразите ГМТ, из которых данная окружность видна под углом 60</a:t>
            </a:r>
            <a:r>
              <a:rPr lang="ru-RU" sz="2800" baseline="30000" dirty="0" smtClean="0"/>
              <a:t>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87" y="2132856"/>
            <a:ext cx="3240360" cy="277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2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60" y="177965"/>
            <a:ext cx="7772400" cy="457200"/>
          </a:xfrm>
        </p:spPr>
        <p:txBody>
          <a:bodyPr/>
          <a:lstStyle/>
          <a:p>
            <a:pPr algn="just" eaLnBrk="1" hangingPunct="1"/>
            <a:r>
              <a:rPr lang="ru-RU" sz="2800" dirty="0" smtClean="0">
                <a:solidFill>
                  <a:srgbClr val="FF3300"/>
                </a:solidFill>
              </a:rPr>
              <a:t>Ответ. </a:t>
            </a:r>
            <a:r>
              <a:rPr lang="ru-RU" sz="2800" dirty="0" smtClean="0">
                <a:solidFill>
                  <a:schemeClr val="tx1"/>
                </a:solidFill>
              </a:rPr>
              <a:t>Окружность.</a:t>
            </a:r>
            <a:endParaRPr lang="ru-RU" sz="2800" dirty="0" smtClean="0">
              <a:solidFill>
                <a:srgbClr val="FF33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2808312" cy="258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502" y="1008532"/>
            <a:ext cx="91134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26.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619094" cy="258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1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463014" cy="243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13961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8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28187"/>
              </p:ext>
            </p:extLst>
          </p:nvPr>
        </p:nvGraphicFramePr>
        <p:xfrm>
          <a:off x="2411760" y="2564904"/>
          <a:ext cx="2615962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Точечный рисунок" r:id="rId4" imgW="2971429" imgH="2781688" progId="PBrush">
                  <p:embed/>
                </p:oleObj>
              </mc:Choice>
              <mc:Fallback>
                <p:oleObj name="Точечный рисунок" r:id="rId4" imgW="2971429" imgH="2781688" progId="PBrush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564904"/>
                        <a:ext cx="2615962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7271" y="1412776"/>
            <a:ext cx="91167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27.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</a:p>
        </p:txBody>
      </p:sp>
    </p:spTree>
    <p:extLst>
      <p:ext uri="{BB962C8B-B14F-4D97-AF65-F5344CB8AC3E}">
        <p14:creationId xmlns:p14="http://schemas.microsoft.com/office/powerpoint/2010/main" val="42092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6926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83332"/>
              </p:ext>
            </p:extLst>
          </p:nvPr>
        </p:nvGraphicFramePr>
        <p:xfrm>
          <a:off x="2339752" y="188640"/>
          <a:ext cx="2487613" cy="250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6" name="Точечный рисунок" r:id="rId4" imgW="3123810" imgH="3153215" progId="PBrush">
                  <p:embed/>
                </p:oleObj>
              </mc:Choice>
              <mc:Fallback>
                <p:oleObj name="Точечный рисунок" r:id="rId4" imgW="3123810" imgH="3153215" progId="PBrush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88640"/>
                        <a:ext cx="2487613" cy="250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5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17196"/>
              </p:ext>
            </p:extLst>
          </p:nvPr>
        </p:nvGraphicFramePr>
        <p:xfrm>
          <a:off x="2987824" y="2636912"/>
          <a:ext cx="2592288" cy="244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Точечный рисунок" r:id="rId4" imgW="2914286" imgH="2752381" progId="PBrush">
                  <p:embed/>
                </p:oleObj>
              </mc:Choice>
              <mc:Fallback>
                <p:oleObj name="Точечный рисунок" r:id="rId4" imgW="2914286" imgH="2752381" progId="PBrush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636912"/>
                        <a:ext cx="2592288" cy="2448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46" y="1484784"/>
            <a:ext cx="912635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28.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</a:p>
        </p:txBody>
      </p:sp>
    </p:spTree>
    <p:extLst>
      <p:ext uri="{BB962C8B-B14F-4D97-AF65-F5344CB8AC3E}">
        <p14:creationId xmlns:p14="http://schemas.microsoft.com/office/powerpoint/2010/main" val="16175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134076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4514"/>
              </p:ext>
            </p:extLst>
          </p:nvPr>
        </p:nvGraphicFramePr>
        <p:xfrm>
          <a:off x="2915816" y="764704"/>
          <a:ext cx="2736303" cy="3120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6" name="Точечный рисунок" r:id="rId4" imgW="2914286" imgH="3323810" progId="PBrush">
                  <p:embed/>
                </p:oleObj>
              </mc:Choice>
              <mc:Fallback>
                <p:oleObj name="Точечный рисунок" r:id="rId4" imgW="2914286" imgH="3323810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764704"/>
                        <a:ext cx="2736303" cy="3120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4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78" y="1124744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29.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/>
              <a:t>Найдите величину этого угла.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269863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786408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6. Найдите </a:t>
            </a:r>
            <a:r>
              <a:rPr lang="ru-RU" sz="3200" dirty="0"/>
              <a:t>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00808"/>
            <a:ext cx="3087688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4452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135</a:t>
            </a:r>
            <a:r>
              <a:rPr lang="ru-RU" baseline="30000" dirty="0" smtClean="0"/>
              <a:t>о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07504" y="1124744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 45</a:t>
            </a:r>
            <a:r>
              <a:rPr lang="ru-RU" sz="3200" baseline="30000" dirty="0">
                <a:solidFill>
                  <a:srgbClr val="FF3300"/>
                </a:solidFill>
              </a:rPr>
              <a:t>о</a:t>
            </a:r>
            <a:r>
              <a:rPr lang="ru-RU" sz="3200" dirty="0">
                <a:solidFill>
                  <a:srgbClr val="FF3300"/>
                </a:solidFill>
              </a:rPr>
              <a:t>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399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66" y="1124744"/>
            <a:ext cx="2520280" cy="248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0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42229"/>
              </p:ext>
            </p:extLst>
          </p:nvPr>
        </p:nvGraphicFramePr>
        <p:xfrm>
          <a:off x="2624651" y="2529857"/>
          <a:ext cx="2440256" cy="248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Точечный рисунок" r:id="rId4" imgW="2752381" imgH="2800741" progId="PBrush">
                  <p:embed/>
                </p:oleObj>
              </mc:Choice>
              <mc:Fallback>
                <p:oleObj name="Точечный рисунок" r:id="rId4" imgW="2752381" imgH="2800741" progId="PBrush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651" y="2529857"/>
                        <a:ext cx="2440256" cy="2482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28" y="1124744"/>
            <a:ext cx="90364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30.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/>
              <a:t>Найдите величину этого угла.</a:t>
            </a:r>
          </a:p>
        </p:txBody>
      </p:sp>
    </p:spTree>
    <p:extLst>
      <p:ext uri="{BB962C8B-B14F-4D97-AF65-F5344CB8AC3E}">
        <p14:creationId xmlns:p14="http://schemas.microsoft.com/office/powerpoint/2010/main" val="18348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96278" y="126876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 45</a:t>
            </a:r>
            <a:r>
              <a:rPr lang="ru-RU" sz="3200" baseline="30000" dirty="0">
                <a:solidFill>
                  <a:srgbClr val="FF3300"/>
                </a:solidFill>
              </a:rPr>
              <a:t>о</a:t>
            </a:r>
            <a:r>
              <a:rPr lang="ru-RU" sz="3200" dirty="0">
                <a:solidFill>
                  <a:srgbClr val="FF3300"/>
                </a:solidFill>
              </a:rPr>
              <a:t>.</a:t>
            </a:r>
            <a:endParaRPr lang="ru-RU" sz="3200" dirty="0"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80565"/>
              </p:ext>
            </p:extLst>
          </p:nvPr>
        </p:nvGraphicFramePr>
        <p:xfrm>
          <a:off x="3275856" y="1268760"/>
          <a:ext cx="2259498" cy="229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0" name="Точечный рисунок" r:id="rId4" imgW="2752381" imgH="2800741" progId="PBrush">
                  <p:embed/>
                </p:oleObj>
              </mc:Choice>
              <mc:Fallback>
                <p:oleObj name="Точечный рисунок" r:id="rId4" imgW="2752381" imgH="2800741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268760"/>
                        <a:ext cx="2259498" cy="2297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8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12613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 smtClean="0"/>
              <a:t>Две </a:t>
            </a:r>
            <a:r>
              <a:rPr lang="ru-RU" dirty="0"/>
              <a:t>окружности касаются внешним образом в точке </a:t>
            </a:r>
            <a:r>
              <a:rPr lang="ru-RU" i="1" dirty="0"/>
              <a:t>K</a:t>
            </a:r>
            <a:r>
              <a:rPr lang="ru-RU" dirty="0"/>
              <a:t>. </a:t>
            </a:r>
            <a:r>
              <a:rPr lang="ru-RU" dirty="0" smtClean="0"/>
              <a:t>Прямая </a:t>
            </a:r>
            <a:r>
              <a:rPr lang="ru-RU" i="1" dirty="0"/>
              <a:t>AB </a:t>
            </a:r>
            <a:r>
              <a:rPr lang="ru-RU" dirty="0" smtClean="0"/>
              <a:t>касается первой </a:t>
            </a:r>
            <a:r>
              <a:rPr lang="ru-RU" dirty="0"/>
              <a:t>окружности в точке </a:t>
            </a:r>
            <a:r>
              <a:rPr lang="ru-RU" i="1" dirty="0"/>
              <a:t>A</a:t>
            </a:r>
            <a:r>
              <a:rPr lang="ru-RU" dirty="0"/>
              <a:t>, а второй — в точке </a:t>
            </a:r>
            <a:r>
              <a:rPr lang="ru-RU" i="1" dirty="0"/>
              <a:t>B</a:t>
            </a:r>
            <a:r>
              <a:rPr lang="ru-RU" dirty="0"/>
              <a:t>. Прямая </a:t>
            </a:r>
            <a:r>
              <a:rPr lang="ru-RU" i="1" dirty="0"/>
              <a:t>BK </a:t>
            </a:r>
            <a:r>
              <a:rPr lang="ru-RU" dirty="0" smtClean="0"/>
              <a:t>пересекает первую </a:t>
            </a:r>
            <a:r>
              <a:rPr lang="ru-RU" dirty="0"/>
              <a:t>окружность в точке </a:t>
            </a:r>
            <a:r>
              <a:rPr lang="ru-RU" i="1" dirty="0"/>
              <a:t>D</a:t>
            </a:r>
            <a:r>
              <a:rPr lang="ru-RU" dirty="0"/>
              <a:t>, прямая </a:t>
            </a:r>
            <a:r>
              <a:rPr lang="ru-RU" i="1" dirty="0"/>
              <a:t>AK </a:t>
            </a:r>
            <a:r>
              <a:rPr lang="ru-RU" dirty="0"/>
              <a:t>пересекает вторую </a:t>
            </a:r>
            <a:r>
              <a:rPr lang="ru-RU" dirty="0" smtClean="0"/>
              <a:t>окружность в </a:t>
            </a:r>
            <a:r>
              <a:rPr lang="ru-RU" dirty="0"/>
              <a:t>точке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algn="just"/>
            <a:r>
              <a:rPr lang="ru-RU" dirty="0" smtClean="0"/>
              <a:t>	а</a:t>
            </a:r>
            <a:r>
              <a:rPr lang="ru-RU" dirty="0"/>
              <a:t>) Докажите, что прямые </a:t>
            </a:r>
            <a:r>
              <a:rPr lang="ru-RU" i="1" dirty="0"/>
              <a:t>AD </a:t>
            </a:r>
            <a:r>
              <a:rPr lang="ru-RU" dirty="0"/>
              <a:t>и </a:t>
            </a:r>
            <a:r>
              <a:rPr lang="ru-RU" i="1" dirty="0"/>
              <a:t>BC </a:t>
            </a:r>
            <a:r>
              <a:rPr lang="ru-RU" dirty="0"/>
              <a:t>параллельны.</a:t>
            </a:r>
          </a:p>
          <a:p>
            <a:pPr algn="just"/>
            <a:r>
              <a:rPr lang="ru-RU" dirty="0" smtClean="0"/>
              <a:t>	б</a:t>
            </a:r>
            <a:r>
              <a:rPr lang="ru-RU" dirty="0"/>
              <a:t>) Найдите площадь треугольника </a:t>
            </a:r>
            <a:r>
              <a:rPr lang="ru-RU" i="1" dirty="0"/>
              <a:t>AKB </a:t>
            </a:r>
            <a:r>
              <a:rPr lang="ru-RU" dirty="0"/>
              <a:t>, если известно, что </a:t>
            </a:r>
            <a:r>
              <a:rPr lang="ru-RU" dirty="0" smtClean="0"/>
              <a:t>радиусы окружностей </a:t>
            </a:r>
            <a:r>
              <a:rPr lang="ru-RU" dirty="0"/>
              <a:t>равны 4 и 1.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77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Приведём пример задачи из демоверсии ЕГЭ 2018 года.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956" y="3139365"/>
            <a:ext cx="4282088" cy="36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60039"/>
            <a:ext cx="37052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19251" y="-26382"/>
            <a:ext cx="9144000" cy="6653351"/>
            <a:chOff x="-19251" y="-26382"/>
            <a:chExt cx="9144000" cy="6653351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-19251" y="-26382"/>
              <a:ext cx="9144000" cy="357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ru-RU" sz="2800" dirty="0">
                  <a:cs typeface="Times New Roman" pitchFamily="18" charset="0"/>
                </a:rPr>
                <a:t>	</a:t>
              </a:r>
              <a:r>
                <a:rPr lang="ru-RU" sz="2200" dirty="0">
                  <a:solidFill>
                    <a:srgbClr val="FF0000"/>
                  </a:solidFill>
                </a:rPr>
                <a:t>Решение.</a:t>
              </a:r>
              <a:r>
                <a:rPr lang="ru-RU" sz="2200" b="1" dirty="0"/>
                <a:t> </a:t>
              </a:r>
              <a:r>
                <a:rPr lang="ru-RU" sz="2200" dirty="0" smtClean="0"/>
                <a:t>Обозначим центры окружностей </a:t>
              </a:r>
              <a:r>
                <a:rPr lang="ru-RU" sz="2200" i="1" dirty="0"/>
                <a:t>O</a:t>
              </a:r>
              <a:r>
                <a:rPr lang="ru-RU" sz="2200" baseline="-25000" dirty="0"/>
                <a:t>1</a:t>
              </a:r>
              <a:r>
                <a:rPr lang="ru-RU" sz="2200" dirty="0"/>
                <a:t> и </a:t>
              </a:r>
              <a:r>
                <a:rPr lang="ru-RU" sz="2200" i="1" dirty="0"/>
                <a:t>O</a:t>
              </a:r>
              <a:r>
                <a:rPr lang="ru-RU" sz="2200" baseline="-25000" dirty="0"/>
                <a:t>2</a:t>
              </a:r>
              <a:r>
                <a:rPr lang="ru-RU" sz="2200" dirty="0"/>
                <a:t> </a:t>
              </a:r>
              <a:r>
                <a:rPr lang="ru-RU" sz="2200" dirty="0" smtClean="0"/>
                <a:t>соответственно. 	Пусть </a:t>
              </a:r>
              <a:r>
                <a:rPr lang="ru-RU" sz="2200" dirty="0"/>
                <a:t>общая касательная, </a:t>
              </a:r>
              <a:r>
                <a:rPr lang="ru-RU" sz="2200" dirty="0" smtClean="0"/>
                <a:t>проведённая к </a:t>
              </a:r>
              <a:r>
                <a:rPr lang="ru-RU" sz="2200" dirty="0"/>
                <a:t>окружностям в точке </a:t>
              </a:r>
              <a:r>
                <a:rPr lang="ru-RU" sz="2200" i="1" dirty="0"/>
                <a:t>K</a:t>
              </a:r>
              <a:r>
                <a:rPr lang="ru-RU" sz="2200" dirty="0"/>
                <a:t>, пересекает </a:t>
              </a:r>
              <a:r>
                <a:rPr lang="ru-RU" sz="2200" i="1" dirty="0" smtClean="0"/>
                <a:t>AB </a:t>
              </a:r>
              <a:r>
                <a:rPr lang="ru-RU" sz="2200" dirty="0" smtClean="0"/>
                <a:t>в </a:t>
              </a:r>
              <a:r>
                <a:rPr lang="ru-RU" sz="2200" dirty="0"/>
                <a:t>точке </a:t>
              </a:r>
              <a:r>
                <a:rPr lang="ru-RU" sz="2200" i="1" dirty="0"/>
                <a:t>M</a:t>
              </a:r>
              <a:r>
                <a:rPr lang="ru-RU" sz="2200" dirty="0"/>
                <a:t>. По свойству </a:t>
              </a:r>
              <a:r>
                <a:rPr lang="ru-RU" sz="2200" dirty="0" smtClean="0"/>
                <a:t>касательных, проведённых </a:t>
              </a:r>
              <a:r>
                <a:rPr lang="ru-RU" sz="2200" dirty="0"/>
                <a:t>из одной точки, </a:t>
              </a:r>
              <a:r>
                <a:rPr lang="ru-RU" sz="2200" i="1" dirty="0"/>
                <a:t>AM </a:t>
              </a:r>
              <a:r>
                <a:rPr lang="ru-RU" sz="2200" dirty="0"/>
                <a:t>= </a:t>
              </a:r>
              <a:r>
                <a:rPr lang="ru-RU" sz="2200" i="1" dirty="0" smtClean="0"/>
                <a:t>KM </a:t>
              </a:r>
              <a:r>
                <a:rPr lang="ru-RU" sz="2200" dirty="0" smtClean="0"/>
                <a:t>и </a:t>
              </a:r>
              <a:r>
                <a:rPr lang="ru-RU" sz="2200" i="1" dirty="0"/>
                <a:t>KM </a:t>
              </a:r>
              <a:r>
                <a:rPr lang="ru-RU" sz="2200" dirty="0"/>
                <a:t>= </a:t>
              </a:r>
              <a:r>
                <a:rPr lang="ru-RU" sz="2200" i="1" dirty="0"/>
                <a:t>BM</a:t>
              </a:r>
              <a:r>
                <a:rPr lang="ru-RU" sz="2200" dirty="0"/>
                <a:t>. Треугольник </a:t>
              </a:r>
              <a:r>
                <a:rPr lang="ru-RU" sz="2200" i="1" dirty="0"/>
                <a:t>AKB</a:t>
              </a:r>
              <a:r>
                <a:rPr lang="ru-RU" sz="2200" dirty="0"/>
                <a:t>, у </a:t>
              </a:r>
              <a:r>
                <a:rPr lang="ru-RU" sz="2200" dirty="0" smtClean="0"/>
                <a:t>которого медиана </a:t>
              </a:r>
              <a:r>
                <a:rPr lang="ru-RU" sz="2200" dirty="0"/>
                <a:t>равна половине </a:t>
              </a:r>
              <a:r>
                <a:rPr lang="ru-RU" sz="2200" dirty="0" smtClean="0"/>
                <a:t>стороны, к </a:t>
              </a:r>
              <a:r>
                <a:rPr lang="ru-RU" sz="2200" dirty="0"/>
                <a:t>которой она проведена, </a:t>
              </a:r>
              <a:r>
                <a:rPr lang="ru-RU" sz="2200" dirty="0" smtClean="0"/>
                <a:t>прямоугольный. Вписанный </a:t>
              </a:r>
              <a:r>
                <a:rPr lang="ru-RU" sz="2200" dirty="0"/>
                <a:t>угол </a:t>
              </a:r>
              <a:r>
                <a:rPr lang="ru-RU" sz="2200" i="1" dirty="0"/>
                <a:t>AKD </a:t>
              </a:r>
              <a:r>
                <a:rPr lang="ru-RU" sz="2200" dirty="0"/>
                <a:t>прямой, поэтому он опирается на диаметр </a:t>
              </a:r>
              <a:r>
                <a:rPr lang="ru-RU" sz="2200" i="1" dirty="0"/>
                <a:t>AD</a:t>
              </a:r>
              <a:r>
                <a:rPr lang="ru-RU" sz="2200" dirty="0"/>
                <a:t>. </a:t>
              </a:r>
              <a:r>
                <a:rPr lang="ru-RU" sz="2200" dirty="0" smtClean="0"/>
                <a:t>Значит, </a:t>
              </a:r>
              <a:r>
                <a:rPr lang="ru-RU" sz="2200" i="1" dirty="0" smtClean="0"/>
                <a:t>AD </a:t>
              </a:r>
              <a:r>
                <a:rPr lang="ru-RU" sz="2200" dirty="0"/>
                <a:t>⊥ </a:t>
              </a:r>
              <a:r>
                <a:rPr lang="ru-RU" sz="2200" i="1" dirty="0"/>
                <a:t>AB</a:t>
              </a:r>
              <a:r>
                <a:rPr lang="ru-RU" sz="2200" dirty="0"/>
                <a:t>. Аналогично, получаем, что </a:t>
              </a:r>
              <a:r>
                <a:rPr lang="ru-RU" sz="2200" i="1" dirty="0"/>
                <a:t>BC </a:t>
              </a:r>
              <a:r>
                <a:rPr lang="ru-RU" sz="2200" dirty="0"/>
                <a:t>⊥ </a:t>
              </a:r>
              <a:r>
                <a:rPr lang="ru-RU" sz="2200" i="1" dirty="0"/>
                <a:t>AB</a:t>
              </a:r>
              <a:r>
                <a:rPr lang="ru-RU" sz="2200" dirty="0"/>
                <a:t>. Следовательно, прямые </a:t>
              </a:r>
              <a:r>
                <a:rPr lang="ru-RU" sz="2200" i="1" dirty="0"/>
                <a:t>AD </a:t>
              </a:r>
              <a:r>
                <a:rPr lang="ru-RU" sz="2200" dirty="0" smtClean="0"/>
                <a:t>и </a:t>
              </a:r>
              <a:r>
                <a:rPr lang="en-US" sz="2200" i="1" dirty="0" smtClean="0"/>
                <a:t>BC </a:t>
              </a:r>
              <a:r>
                <a:rPr lang="ru-RU" sz="2200" dirty="0" smtClean="0"/>
                <a:t>параллельны. Из треугольника </a:t>
              </a:r>
              <a:r>
                <a:rPr lang="en-US" sz="2200" i="1" dirty="0" smtClean="0"/>
                <a:t>O</a:t>
              </a:r>
              <a:r>
                <a:rPr lang="en-US" sz="2200" baseline="-25000" dirty="0" smtClean="0"/>
                <a:t>1</a:t>
              </a:r>
              <a:r>
                <a:rPr lang="en-US" sz="2200" i="1" dirty="0" smtClean="0"/>
                <a:t>O</a:t>
              </a:r>
              <a:r>
                <a:rPr lang="en-US" sz="2200" baseline="-25000" dirty="0" smtClean="0"/>
                <a:t>2</a:t>
              </a:r>
              <a:r>
                <a:rPr lang="en-US" sz="2200" i="1" dirty="0" smtClean="0"/>
                <a:t>E </a:t>
              </a:r>
              <a:r>
                <a:rPr lang="ru-RU" sz="2200" dirty="0" smtClean="0"/>
                <a:t>находим </a:t>
              </a:r>
              <a:r>
                <a:rPr lang="en-US" sz="2200" i="1" dirty="0" smtClean="0"/>
                <a:t>AB=O</a:t>
              </a:r>
              <a:r>
                <a:rPr lang="en-US" sz="2200" baseline="-25000" dirty="0" smtClean="0"/>
                <a:t>2</a:t>
              </a:r>
              <a:r>
                <a:rPr lang="en-US" sz="2200" i="1" dirty="0" smtClean="0"/>
                <a:t>E = </a:t>
              </a:r>
              <a:r>
                <a:rPr lang="en-US" sz="2200" dirty="0" smtClean="0"/>
                <a:t>4. </a:t>
              </a:r>
              <a:r>
                <a:rPr lang="ru-RU" sz="2200" dirty="0" smtClean="0"/>
                <a:t>Площадь треугольника </a:t>
              </a:r>
              <a:r>
                <a:rPr lang="en-US" sz="2200" i="1" dirty="0" smtClean="0"/>
                <a:t>ABD </a:t>
              </a:r>
              <a:r>
                <a:rPr lang="ru-RU" sz="2200" dirty="0" smtClean="0"/>
                <a:t>равна 16. Площадь треугольника </a:t>
              </a:r>
              <a:r>
                <a:rPr lang="en-US" sz="2200" i="1" dirty="0" smtClean="0"/>
                <a:t>ABK </a:t>
              </a:r>
              <a:r>
                <a:rPr lang="ru-RU" sz="2200" dirty="0" smtClean="0"/>
                <a:t>составляет одну пятую площади треугольника </a:t>
              </a:r>
              <a:r>
                <a:rPr lang="en-US" sz="2200" i="1" dirty="0" smtClean="0"/>
                <a:t>ABD</a:t>
              </a:r>
              <a:r>
                <a:rPr lang="ru-RU" sz="2200" dirty="0" smtClean="0"/>
                <a:t>, т. е. равна 3,2.</a:t>
              </a:r>
              <a:r>
                <a:rPr lang="ru-RU" sz="2200" b="1" dirty="0" smtClean="0"/>
                <a:t>	</a:t>
              </a:r>
              <a:endParaRPr lang="ru-RU" sz="2200" dirty="0"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3528" y="6165304"/>
              <a:ext cx="3157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  <a:r>
                <a:rPr lang="ru-RU" b="1" dirty="0"/>
                <a:t> </a:t>
              </a:r>
              <a:r>
                <a:rPr lang="ru-RU" dirty="0"/>
                <a:t>3,2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3536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8209" y="945241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Точка Торричелли*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72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1. Для треугольника </a:t>
            </a:r>
            <a:r>
              <a:rPr lang="en-US" i="1" dirty="0" smtClean="0"/>
              <a:t>ABC </a:t>
            </a:r>
            <a:r>
              <a:rPr lang="ru-RU" dirty="0" smtClean="0"/>
              <a:t>постройте точку </a:t>
            </a:r>
            <a:r>
              <a:rPr lang="en-US" i="1" dirty="0" smtClean="0"/>
              <a:t>T</a:t>
            </a:r>
            <a:r>
              <a:rPr lang="ru-RU" dirty="0" smtClean="0"/>
              <a:t>, из которой стороны этого треугольника видны под углом 120</a:t>
            </a:r>
            <a:r>
              <a:rPr lang="ru-RU" baseline="30000" dirty="0" smtClean="0"/>
              <a:t>о</a:t>
            </a:r>
            <a:r>
              <a:rPr lang="ru-RU" dirty="0" smtClean="0"/>
              <a:t>. Она называется точкой Торричелли.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595" y="2492896"/>
            <a:ext cx="2695694" cy="26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556792"/>
            <a:ext cx="217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Построение.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883" y="1556792"/>
            <a:ext cx="3168352" cy="28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54868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2 (На дом). На сторонах треугольника </a:t>
            </a:r>
            <a:r>
              <a:rPr lang="en-US" i="1" dirty="0" smtClean="0"/>
              <a:t>ABC </a:t>
            </a:r>
            <a:r>
              <a:rPr lang="ru-RU" dirty="0" smtClean="0"/>
              <a:t>построены равносторонние треугольники </a:t>
            </a:r>
            <a:r>
              <a:rPr lang="en-US" i="1" dirty="0" smtClean="0"/>
              <a:t>ABC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BCA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ACB</a:t>
            </a:r>
            <a:r>
              <a:rPr lang="en-US" baseline="-25000" dirty="0" smtClean="0"/>
              <a:t>1</a:t>
            </a:r>
            <a:r>
              <a:rPr lang="ru-RU" dirty="0" smtClean="0"/>
              <a:t>. Докажите, что</a:t>
            </a:r>
            <a:r>
              <a:rPr lang="en-US" dirty="0" smtClean="0"/>
              <a:t> </a:t>
            </a:r>
            <a:r>
              <a:rPr lang="ru-RU" dirty="0" smtClean="0"/>
              <a:t>отрезки </a:t>
            </a:r>
            <a:r>
              <a:rPr lang="en-US" i="1" dirty="0" smtClean="0"/>
              <a:t>AA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BB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CC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пересекаются в одной точке.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204864"/>
            <a:ext cx="332432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0"/>
                <a:ext cx="91440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sz="2000" dirty="0" smtClean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000" dirty="0" smtClean="0"/>
                  <a:t> Опишем окружности около треугольников </a:t>
                </a:r>
                <a:r>
                  <a:rPr lang="en-US" sz="2000" i="1" dirty="0" smtClean="0"/>
                  <a:t>ABA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BCA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ACB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. </a:t>
                </a:r>
                <a:r>
                  <a:rPr lang="ru-RU" sz="2000" dirty="0" smtClean="0"/>
                  <a:t>Обозначим </a:t>
                </a:r>
                <a:r>
                  <a:rPr lang="en-US" sz="2000" i="1" dirty="0" smtClean="0"/>
                  <a:t>G </a:t>
                </a:r>
                <a:r>
                  <a:rPr lang="ru-RU" sz="2000" dirty="0" smtClean="0"/>
                  <a:t>точку их пересечения.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𝐴𝐺𝐶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=120°</m:t>
                    </m:r>
                  </m:oMath>
                </a14:m>
                <a:r>
                  <a:rPr lang="en-US" sz="2000" i="1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=60°.</m:t>
                    </m:r>
                  </m:oMath>
                </a14:m>
                <a:r>
                  <a:rPr lang="ru-RU" sz="2000" dirty="0" smtClean="0"/>
                  <a:t>Следовательно, точки </a:t>
                </a:r>
                <a:r>
                  <a:rPr lang="en-US" sz="2000" i="1" dirty="0" smtClean="0"/>
                  <a:t>A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G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A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принадлежат одной прямой. Аналогично доказывается, что точки </a:t>
                </a:r>
                <a:r>
                  <a:rPr lang="en-US" sz="2000" i="1" dirty="0" smtClean="0"/>
                  <a:t>B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G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B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и точки </a:t>
                </a:r>
                <a:r>
                  <a:rPr lang="en-US" sz="2000" i="1" dirty="0" smtClean="0"/>
                  <a:t>C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G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C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обладают этим свойством. Значит</a:t>
                </a:r>
                <a:r>
                  <a:rPr lang="ru-RU" sz="2000" dirty="0"/>
                  <a:t>, отрезки </a:t>
                </a:r>
                <a:r>
                  <a:rPr lang="en-US" sz="2000" i="1" dirty="0"/>
                  <a:t>AA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i="1" dirty="0"/>
                  <a:t>BB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i="1" dirty="0"/>
                  <a:t>CC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:r>
                  <a:rPr lang="ru-RU" sz="2000" dirty="0"/>
                  <a:t>пересекаются в одной точке.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1692771"/>
              </a:xfrm>
              <a:prstGeom prst="rect">
                <a:avLst/>
              </a:prstGeom>
              <a:blipFill>
                <a:blip r:embed="rId3"/>
                <a:stretch>
                  <a:fillRect l="-667" r="-667" b="-5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724778"/>
            <a:ext cx="3837711" cy="37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548680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3 (На дом). На сторонах треугольника </a:t>
            </a:r>
            <a:r>
              <a:rPr lang="en-US" i="1" dirty="0" smtClean="0"/>
              <a:t>ABC </a:t>
            </a:r>
            <a:r>
              <a:rPr lang="ru-RU" dirty="0" smtClean="0"/>
              <a:t>построены равносторонние треугольники </a:t>
            </a:r>
            <a:r>
              <a:rPr lang="en-US" i="1" dirty="0" smtClean="0"/>
              <a:t>ABC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BCA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ACB</a:t>
            </a:r>
            <a:r>
              <a:rPr lang="en-US" baseline="-25000" dirty="0" smtClean="0"/>
              <a:t>1</a:t>
            </a:r>
            <a:r>
              <a:rPr lang="ru-RU" dirty="0" smtClean="0"/>
              <a:t>. Докажите, что</a:t>
            </a:r>
            <a:r>
              <a:rPr lang="en-US" dirty="0" smtClean="0"/>
              <a:t> </a:t>
            </a:r>
            <a:r>
              <a:rPr lang="ru-RU" dirty="0" smtClean="0"/>
              <a:t>центры этих треугольников являются вершинами равностороннего треугольника.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265" y="2348880"/>
            <a:ext cx="344346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822027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7. Найдите </a:t>
            </a:r>
            <a:r>
              <a:rPr lang="ru-RU" sz="3200" dirty="0"/>
              <a:t>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988840"/>
            <a:ext cx="3087687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22,5</a:t>
            </a:r>
            <a:r>
              <a:rPr lang="ru-RU" baseline="30000" dirty="0" smtClean="0"/>
              <a:t>о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18051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sz="2000" dirty="0" smtClean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000" dirty="0" smtClean="0"/>
                  <a:t> Опишем окружности около треугольников </a:t>
                </a:r>
                <a:r>
                  <a:rPr lang="en-US" sz="2000" i="1" dirty="0" smtClean="0"/>
                  <a:t>ABA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BCA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ACB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. </a:t>
                </a:r>
                <a:r>
                  <a:rPr lang="ru-RU" sz="2000" dirty="0" smtClean="0"/>
                  <a:t>Обозначим </a:t>
                </a:r>
                <a:r>
                  <a:rPr lang="en-US" sz="2000" i="1" dirty="0" smtClean="0"/>
                  <a:t>G </a:t>
                </a:r>
                <a:r>
                  <a:rPr lang="ru-RU" sz="2000" dirty="0" smtClean="0"/>
                  <a:t>точку их пересечения. Хорда </a:t>
                </a:r>
                <a:r>
                  <a:rPr lang="en-US" sz="2000" i="1" dirty="0" smtClean="0"/>
                  <a:t>CG </a:t>
                </a:r>
                <a:r>
                  <a:rPr lang="ru-RU" sz="2000" dirty="0" smtClean="0"/>
                  <a:t>перпендикулярна </a:t>
                </a:r>
                <a:r>
                  <a:rPr lang="en-US" sz="2000" i="1" dirty="0" smtClean="0"/>
                  <a:t>A</a:t>
                </a:r>
                <a:r>
                  <a:rPr lang="en-US" sz="2000" baseline="-25000" dirty="0" smtClean="0"/>
                  <a:t>0</a:t>
                </a:r>
                <a:r>
                  <a:rPr lang="en-US" sz="2000" i="1" dirty="0" smtClean="0"/>
                  <a:t>B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. </a:t>
                </a:r>
                <a:r>
                  <a:rPr lang="ru-RU" sz="2000" dirty="0"/>
                  <a:t>Хорда </a:t>
                </a:r>
                <a:r>
                  <a:rPr lang="en-US" sz="2000" i="1" dirty="0" smtClean="0"/>
                  <a:t>BG </a:t>
                </a:r>
                <a:r>
                  <a:rPr lang="ru-RU" sz="2000" dirty="0"/>
                  <a:t>перпендикулярна </a:t>
                </a:r>
                <a:r>
                  <a:rPr lang="en-US" sz="2000" i="1" dirty="0" smtClean="0"/>
                  <a:t>A</a:t>
                </a:r>
                <a:r>
                  <a:rPr lang="en-US" sz="2000" baseline="-25000" dirty="0" smtClean="0"/>
                  <a:t>0</a:t>
                </a:r>
                <a:r>
                  <a:rPr lang="en-US" sz="2000" i="1" dirty="0" smtClean="0"/>
                  <a:t>C</a:t>
                </a:r>
                <a:r>
                  <a:rPr lang="en-US" sz="2000" baseline="-25000" dirty="0" smtClean="0"/>
                  <a:t>0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𝐵𝐺𝐶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=120°.</m:t>
                    </m:r>
                  </m:oMath>
                </a14:m>
                <a:r>
                  <a:rPr lang="ru-RU" sz="2000" dirty="0" smtClean="0"/>
                  <a:t>Следовательно,</a:t>
                </a:r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=60°.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Аналогично доказывается, что и остальные углы треугольника </a:t>
                </a:r>
                <a:r>
                  <a:rPr lang="en-US" sz="2000" i="1" dirty="0" smtClean="0"/>
                  <a:t>A</a:t>
                </a:r>
                <a:r>
                  <a:rPr lang="en-US" sz="2000" baseline="-25000" dirty="0" smtClean="0"/>
                  <a:t>0</a:t>
                </a:r>
                <a:r>
                  <a:rPr lang="en-US" sz="2000" i="1" dirty="0" smtClean="0"/>
                  <a:t>B</a:t>
                </a:r>
                <a:r>
                  <a:rPr lang="en-US" sz="2000" baseline="-25000" dirty="0" smtClean="0"/>
                  <a:t>0</a:t>
                </a:r>
                <a:r>
                  <a:rPr lang="en-US" sz="2000" i="1" dirty="0" smtClean="0"/>
                  <a:t>C</a:t>
                </a:r>
                <a:r>
                  <a:rPr lang="en-US" sz="2000" baseline="-25000" dirty="0" smtClean="0"/>
                  <a:t>0 </a:t>
                </a:r>
                <a:r>
                  <a:rPr lang="ru-RU" sz="2000" dirty="0" smtClean="0"/>
                  <a:t>равны 60</a:t>
                </a:r>
                <a:r>
                  <a:rPr lang="ru-RU" sz="2000" baseline="30000" dirty="0" smtClean="0"/>
                  <a:t>о</a:t>
                </a:r>
                <a:r>
                  <a:rPr lang="ru-RU" sz="2000" dirty="0" smtClean="0"/>
                  <a:t>. Значит</a:t>
                </a:r>
                <a:r>
                  <a:rPr lang="ru-RU" sz="2000" dirty="0"/>
                  <a:t>, </a:t>
                </a:r>
                <a:r>
                  <a:rPr lang="ru-RU" sz="2000" dirty="0" smtClean="0"/>
                  <a:t>треугольник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0</a:t>
                </a:r>
                <a:r>
                  <a:rPr lang="en-US" sz="2000" i="1" dirty="0"/>
                  <a:t>B</a:t>
                </a:r>
                <a:r>
                  <a:rPr lang="en-US" sz="2000" baseline="-25000" dirty="0"/>
                  <a:t>0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0 </a:t>
                </a:r>
                <a:r>
                  <a:rPr lang="ru-RU" sz="2000" dirty="0" smtClean="0"/>
                  <a:t>равносторонний.</a:t>
                </a:r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80512" cy="1692771"/>
              </a:xfrm>
              <a:prstGeom prst="rect">
                <a:avLst/>
              </a:prstGeom>
              <a:blipFill>
                <a:blip r:embed="rId3"/>
                <a:stretch>
                  <a:fillRect l="-664" r="-664" b="-5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988840"/>
            <a:ext cx="357174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Text Box 7"/>
              <p:cNvSpPr txBox="1">
                <a:spLocks noChangeArrowheads="1"/>
              </p:cNvSpPr>
              <p:nvPr/>
            </p:nvSpPr>
            <p:spPr bwMode="auto">
              <a:xfrm>
                <a:off x="0" y="832249"/>
                <a:ext cx="91440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	Теорема 1. </a:t>
                </a:r>
                <a:r>
                  <a:rPr lang="ru-RU" sz="2800" dirty="0"/>
                  <a:t>Если две хорды окружности пересекаются, то произведение отрезков одной хорды равно произведению отрезков другой </a:t>
                </a:r>
                <a:r>
                  <a:rPr lang="ru-RU" sz="2800" dirty="0" smtClean="0"/>
                  <a:t>хорды, т.е. выполняется равенство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𝐴𝐸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 smtClean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53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32249"/>
                <a:ext cx="9144000" cy="1815882"/>
              </a:xfrm>
              <a:prstGeom prst="rect">
                <a:avLst/>
              </a:prstGeom>
              <a:blipFill>
                <a:blip r:embed="rId3"/>
                <a:stretch>
                  <a:fillRect l="-1333" t="-3704" r="-1333" b="-8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843" y="2664738"/>
            <a:ext cx="2405137" cy="238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9251" y="5157192"/>
                <a:ext cx="9213850" cy="1419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ABE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и 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DCE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. </a:t>
                </a:r>
                <a:r>
                  <a:rPr lang="ru-RU" dirty="0" smtClean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𝐸𝐶</m:t>
                        </m:r>
                      </m:den>
                    </m:f>
                  </m:oMath>
                </a14:m>
                <a:r>
                  <a:rPr lang="en-US" dirty="0" smtClean="0"/>
                  <a:t>. </a:t>
                </a:r>
                <a:r>
                  <a:rPr lang="ru-RU" dirty="0" smtClean="0"/>
                  <a:t>Значит, выполняется равенство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1" y="5157192"/>
                <a:ext cx="9213850" cy="1419299"/>
              </a:xfrm>
              <a:prstGeom prst="rect">
                <a:avLst/>
              </a:prstGeom>
              <a:blipFill>
                <a:blip r:embed="rId5"/>
                <a:stretch>
                  <a:fillRect l="-992" r="-992" b="-9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475656" y="11663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Отрезки, связанные с окружностью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213850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	Теорема 2. </a:t>
                </a:r>
                <a:r>
                  <a:rPr lang="ru-RU" sz="2800" dirty="0">
                    <a:solidFill>
                      <a:schemeClr val="tx2"/>
                    </a:solidFill>
                  </a:rPr>
                  <a:t>Если из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точки, </a:t>
                </a:r>
                <a:r>
                  <a:rPr lang="ru-RU" sz="2800" dirty="0">
                    <a:solidFill>
                      <a:schemeClr val="tx2"/>
                    </a:solidFill>
                  </a:rPr>
                  <a:t>лежащей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вне окружности,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проведены две секущие,</a:t>
                </a:r>
                <a:r>
                  <a:rPr lang="ru-RU" sz="2800" i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то произведение </a:t>
                </a:r>
                <a:r>
                  <a:rPr lang="ru-RU" sz="2800" dirty="0"/>
                  <a:t>одной секущей на её внешнюю часть равно произведению другой секущей на её внешнюю </a:t>
                </a:r>
                <a:r>
                  <a:rPr lang="ru-RU" sz="2800" dirty="0" smtClean="0"/>
                  <a:t>часть, т.е. выполняется равенство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213850" cy="2246769"/>
              </a:xfrm>
              <a:prstGeom prst="rect">
                <a:avLst/>
              </a:prstGeom>
              <a:blipFill>
                <a:blip r:embed="rId3"/>
                <a:stretch>
                  <a:fillRect l="-1324" t="-2710" r="-1324" b="-65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85" y="2267099"/>
            <a:ext cx="3489014" cy="23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4869160"/>
                <a:ext cx="9213850" cy="1568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ADE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B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CE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ru-RU" sz="2800" dirty="0" smtClean="0">
                    <a:cs typeface="Times New Roman" pitchFamily="18" charset="0"/>
                  </a:rPr>
                  <a:t> </a:t>
                </a:r>
                <a:r>
                  <a:rPr lang="ru-RU" sz="2800" dirty="0">
                    <a:cs typeface="Times New Roman" pitchFamily="18" charset="0"/>
                  </a:rPr>
                  <a:t>–</a:t>
                </a:r>
                <a:r>
                  <a:rPr lang="ru-RU" sz="2800" dirty="0" smtClean="0">
                    <a:cs typeface="Times New Roman" pitchFamily="18" charset="0"/>
                  </a:rPr>
                  <a:t> общий</a:t>
                </a:r>
                <a:r>
                  <a:rPr lang="en-US" sz="2800" dirty="0" smtClean="0">
                    <a:cs typeface="Times New Roman" pitchFamily="18" charset="0"/>
                  </a:rPr>
                  <a:t>. </a:t>
                </a:r>
                <a:r>
                  <a:rPr lang="ru-RU" sz="2800" dirty="0" smtClean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𝐸𝐴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𝐸𝐵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𝐸𝐶</m:t>
                        </m:r>
                      </m:den>
                    </m:f>
                  </m:oMath>
                </a14:m>
                <a:r>
                  <a:rPr lang="en-US" sz="2800" dirty="0" smtClean="0"/>
                  <a:t>. </a:t>
                </a:r>
                <a:r>
                  <a:rPr lang="ru-RU" sz="2800" dirty="0" smtClean="0"/>
                  <a:t>Значит, выполняется равенство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𝐸𝐴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69160"/>
                <a:ext cx="9213850" cy="1568635"/>
              </a:xfrm>
              <a:prstGeom prst="rect">
                <a:avLst/>
              </a:prstGeom>
              <a:blipFill>
                <a:blip r:embed="rId5"/>
                <a:stretch>
                  <a:fillRect l="-1324" t="-4280" r="-1324" b="-101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5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0"/>
                <a:ext cx="9154862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 smtClean="0"/>
                  <a:t>	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Теорема </a:t>
                </a:r>
                <a:r>
                  <a:rPr lang="ru-RU" sz="2800" dirty="0">
                    <a:solidFill>
                      <a:srgbClr val="FF0000"/>
                    </a:solidFill>
                  </a:rPr>
                  <a:t>3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.</a:t>
                </a:r>
                <a:r>
                  <a:rPr lang="ru-RU" sz="2800" b="1" dirty="0" smtClean="0"/>
                  <a:t> </a:t>
                </a:r>
                <a:r>
                  <a:rPr lang="ru-RU" sz="2800" dirty="0"/>
                  <a:t>Если из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точки, лежащей вне окружности</a:t>
                </a:r>
                <a:r>
                  <a:rPr lang="ru-RU" sz="2800" dirty="0" smtClean="0"/>
                  <a:t>, </a:t>
                </a:r>
                <a:r>
                  <a:rPr lang="ru-RU" sz="2800" dirty="0"/>
                  <a:t>проведены касательная</a:t>
                </a:r>
                <a:r>
                  <a:rPr lang="ru-RU" sz="2800" i="1" dirty="0"/>
                  <a:t> </a:t>
                </a:r>
                <a:r>
                  <a:rPr lang="ru-RU" sz="2800" dirty="0"/>
                  <a:t>и секущая,</a:t>
                </a:r>
                <a:r>
                  <a:rPr lang="ru-RU" sz="2800" i="1" dirty="0"/>
                  <a:t> </a:t>
                </a:r>
                <a:r>
                  <a:rPr lang="ru-RU" sz="2800" dirty="0"/>
                  <a:t>то квадрат длины отрезка касательной равен произведению секущей на её внешнюю </a:t>
                </a:r>
                <a:r>
                  <a:rPr lang="ru-RU" sz="2800" dirty="0" smtClean="0"/>
                  <a:t>часть, т.е. выполняется равенство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𝐴𝐸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𝐸𝐵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 smtClean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54862" cy="2246769"/>
              </a:xfrm>
              <a:prstGeom prst="rect">
                <a:avLst/>
              </a:prstGeom>
              <a:blipFill>
                <a:blip r:embed="rId3"/>
                <a:stretch>
                  <a:fillRect l="-1332" t="-2710" r="-1332" b="-6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289128" cy="238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4797152"/>
                <a:ext cx="9213850" cy="1565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A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B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E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и 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DAE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ru-RU" sz="2800" dirty="0" smtClean="0">
                    <a:cs typeface="Times New Roman" pitchFamily="18" charset="0"/>
                  </a:rPr>
                  <a:t> </a:t>
                </a:r>
                <a:r>
                  <a:rPr lang="ru-RU" sz="2800" dirty="0">
                    <a:cs typeface="Times New Roman" pitchFamily="18" charset="0"/>
                  </a:rPr>
                  <a:t>–</a:t>
                </a:r>
                <a:r>
                  <a:rPr lang="ru-RU" sz="2800" dirty="0" smtClean="0">
                    <a:cs typeface="Times New Roman" pitchFamily="18" charset="0"/>
                  </a:rPr>
                  <a:t> общий</a:t>
                </a:r>
                <a:r>
                  <a:rPr lang="en-US" sz="2800" dirty="0" smtClean="0">
                    <a:cs typeface="Times New Roman" pitchFamily="18" charset="0"/>
                  </a:rPr>
                  <a:t>. </a:t>
                </a:r>
                <a:r>
                  <a:rPr lang="ru-RU" sz="2800" dirty="0" smtClean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en-US" sz="2800" dirty="0" smtClean="0"/>
                  <a:t>. </a:t>
                </a:r>
                <a:r>
                  <a:rPr lang="ru-RU" sz="2800" dirty="0" smtClean="0"/>
                  <a:t>Значит, выполняется равенство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𝐴𝐸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97152"/>
                <a:ext cx="9213850" cy="1565813"/>
              </a:xfrm>
              <a:prstGeom prst="rect">
                <a:avLst/>
              </a:prstGeom>
              <a:blipFill>
                <a:blip r:embed="rId5"/>
                <a:stretch>
                  <a:fillRect l="-1324" t="-4280" r="-1324" b="-101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0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 smtClean="0">
                <a:cs typeface="Times New Roman" pitchFamily="18" charset="0"/>
              </a:rPr>
              <a:t>На </a:t>
            </a:r>
            <a:r>
              <a:rPr lang="ru-RU" sz="2800" dirty="0">
                <a:cs typeface="Times New Roman" pitchFamily="18" charset="0"/>
              </a:rPr>
              <a:t>рисунке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3,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6, 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2. Найдите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spcBef>
                <a:spcPct val="50000"/>
              </a:spcBef>
              <a:buFontTx/>
              <a:buAutoNum type="arabicPeriod"/>
            </a:pPr>
            <a:r>
              <a:rPr lang="ru-RU" sz="2800" dirty="0" smtClean="0">
                <a:cs typeface="Times New Roman" pitchFamily="18" charset="0"/>
              </a:rPr>
              <a:t>На </a:t>
            </a:r>
            <a:r>
              <a:rPr lang="ru-RU" sz="2800" dirty="0">
                <a:cs typeface="Times New Roman" pitchFamily="18" charset="0"/>
              </a:rPr>
              <a:t>рисунке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2,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5, 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4. Найдите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9746"/>
            <a:ext cx="2952328" cy="26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0131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Ответ: </a:t>
            </a:r>
            <a:r>
              <a:rPr lang="ru-RU" dirty="0" smtClean="0"/>
              <a:t>1) 4; 2) 10.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7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8501" y="98072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3</a:t>
            </a:r>
            <a:r>
              <a:rPr lang="ru-RU" dirty="0" smtClean="0">
                <a:cs typeface="Times New Roman" pitchFamily="18" charset="0"/>
              </a:rPr>
              <a:t>. На </a:t>
            </a:r>
            <a:r>
              <a:rPr lang="ru-RU" dirty="0">
                <a:cs typeface="Times New Roman" pitchFamily="18" charset="0"/>
              </a:rPr>
              <a:t>рисунке </a:t>
            </a:r>
            <a:r>
              <a:rPr lang="en-US" i="1" dirty="0">
                <a:cs typeface="Times New Roman" pitchFamily="18" charset="0"/>
              </a:rPr>
              <a:t>AE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9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8</a:t>
            </a:r>
            <a:r>
              <a:rPr lang="ru-RU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CE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ru-RU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4</a:t>
            </a:r>
            <a:r>
              <a:rPr lang="ru-RU" dirty="0">
                <a:cs typeface="Times New Roman" pitchFamily="18" charset="0"/>
              </a:rPr>
              <a:t>. Найдите </a:t>
            </a:r>
            <a:r>
              <a:rPr lang="en-US" i="1" dirty="0">
                <a:cs typeface="Times New Roman" pitchFamily="18" charset="0"/>
              </a:rPr>
              <a:t>DE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36" y="2996952"/>
            <a:ext cx="306426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8501" y="16288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4. На </a:t>
            </a:r>
            <a:r>
              <a:rPr lang="ru-RU" dirty="0">
                <a:cs typeface="Times New Roman" pitchFamily="18" charset="0"/>
              </a:rPr>
              <a:t>рисунке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i="1" dirty="0" smtClean="0">
                <a:cs typeface="Times New Roman" pitchFamily="18" charset="0"/>
              </a:rPr>
              <a:t>E</a:t>
            </a:r>
            <a:r>
              <a:rPr lang="ru-RU" i="1" dirty="0" smtClean="0">
                <a:cs typeface="Times New Roman" pitchFamily="18" charset="0"/>
              </a:rPr>
              <a:t> </a:t>
            </a:r>
            <a:r>
              <a:rPr lang="ru-RU" i="1" dirty="0"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15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i="1" dirty="0" smtClean="0">
                <a:cs typeface="Times New Roman" pitchFamily="18" charset="0"/>
              </a:rPr>
              <a:t>E</a:t>
            </a:r>
            <a:r>
              <a:rPr lang="ru-RU" i="1" dirty="0" smtClean="0">
                <a:cs typeface="Times New Roman" pitchFamily="18" charset="0"/>
              </a:rPr>
              <a:t> </a:t>
            </a:r>
            <a:r>
              <a:rPr lang="ru-RU" i="1" dirty="0"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18</a:t>
            </a:r>
            <a:r>
              <a:rPr lang="ru-RU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i="1" dirty="0" smtClean="0">
                <a:cs typeface="Times New Roman" pitchFamily="18" charset="0"/>
              </a:rPr>
              <a:t>E</a:t>
            </a:r>
            <a:r>
              <a:rPr lang="ru-RU" i="1" dirty="0" smtClean="0">
                <a:cs typeface="Times New Roman" pitchFamily="18" charset="0"/>
              </a:rPr>
              <a:t> </a:t>
            </a:r>
            <a:r>
              <a:rPr lang="ru-RU" i="1" dirty="0"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6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Найдите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i="1" dirty="0" smtClean="0">
                <a:cs typeface="Times New Roman" pitchFamily="18" charset="0"/>
              </a:rPr>
              <a:t>E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606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Ответ:</a:t>
            </a:r>
            <a:r>
              <a:rPr lang="ru-RU" dirty="0" smtClean="0"/>
              <a:t> </a:t>
            </a:r>
            <a:r>
              <a:rPr lang="en-US" dirty="0" smtClean="0"/>
              <a:t>3</a:t>
            </a:r>
            <a:r>
              <a:rPr lang="ru-RU" dirty="0" smtClean="0"/>
              <a:t>) </a:t>
            </a:r>
            <a:r>
              <a:rPr lang="en-US" dirty="0" smtClean="0"/>
              <a:t>27</a:t>
            </a:r>
            <a:r>
              <a:rPr lang="ru-RU" dirty="0" smtClean="0"/>
              <a:t>; </a:t>
            </a:r>
            <a:r>
              <a:rPr lang="en-US" dirty="0"/>
              <a:t>4</a:t>
            </a:r>
            <a:r>
              <a:rPr lang="ru-RU" dirty="0" smtClean="0"/>
              <a:t>) </a:t>
            </a:r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47176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Ответ:</a:t>
            </a:r>
            <a:r>
              <a:rPr lang="ru-RU" dirty="0" smtClean="0"/>
              <a:t> </a:t>
            </a:r>
            <a:r>
              <a:rPr lang="en-US" dirty="0" smtClean="0"/>
              <a:t>3</a:t>
            </a:r>
            <a:r>
              <a:rPr lang="ru-RU" dirty="0" smtClean="0"/>
              <a:t>) </a:t>
            </a:r>
            <a:r>
              <a:rPr lang="en-US" dirty="0" smtClean="0"/>
              <a:t>27</a:t>
            </a:r>
            <a:r>
              <a:rPr lang="ru-RU" dirty="0" smtClean="0"/>
              <a:t>; </a:t>
            </a:r>
            <a:r>
              <a:rPr lang="en-US" dirty="0"/>
              <a:t>4</a:t>
            </a:r>
            <a:r>
              <a:rPr lang="ru-RU" dirty="0" smtClean="0"/>
              <a:t>) </a:t>
            </a:r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7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625" y="101138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5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На рисунке </a:t>
            </a:r>
            <a:r>
              <a:rPr lang="en-US" i="1" dirty="0">
                <a:cs typeface="Times New Roman" pitchFamily="18" charset="0"/>
              </a:rPr>
              <a:t>AE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ru-RU" dirty="0"/>
              <a:t>6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 smtClean="0"/>
              <a:t>DE</a:t>
            </a:r>
            <a:r>
              <a:rPr lang="ru-RU" i="1" dirty="0" smtClean="0">
                <a:cs typeface="Times New Roman" pitchFamily="18" charset="0"/>
              </a:rPr>
              <a:t> </a:t>
            </a:r>
            <a:r>
              <a:rPr lang="ru-RU" i="1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24</a:t>
            </a:r>
            <a:r>
              <a:rPr lang="ru-RU" dirty="0">
                <a:cs typeface="Times New Roman" pitchFamily="18" charset="0"/>
              </a:rPr>
              <a:t>. Найдите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i="1" dirty="0" smtClean="0">
                <a:cs typeface="Times New Roman" pitchFamily="18" charset="0"/>
              </a:rPr>
              <a:t>E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15" y="1803475"/>
            <a:ext cx="2562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8928" y="458112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Ответ:</a:t>
            </a:r>
            <a:r>
              <a:rPr lang="ru-RU" dirty="0" smtClean="0"/>
              <a:t> </a:t>
            </a:r>
            <a:r>
              <a:rPr lang="en-US" dirty="0" smtClean="0"/>
              <a:t>1,5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0" y="102271"/>
                <a:ext cx="9144000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>
                    <a:cs typeface="Times New Roman" pitchFamily="18" charset="0"/>
                  </a:rPr>
                  <a:t>	</a:t>
                </a:r>
                <a:r>
                  <a:rPr lang="ru-RU" dirty="0">
                    <a:cs typeface="Times New Roman" pitchFamily="18" charset="0"/>
                  </a:rPr>
                  <a:t>6</a:t>
                </a:r>
                <a:r>
                  <a:rPr lang="ru-RU" dirty="0" smtClean="0">
                    <a:cs typeface="Times New Roman" pitchFamily="18" charset="0"/>
                  </a:rPr>
                  <a:t>. Радиус окружности равен 3. Точка </a:t>
                </a:r>
                <a:r>
                  <a:rPr lang="en-US" i="1" dirty="0" smtClean="0">
                    <a:cs typeface="Times New Roman" pitchFamily="18" charset="0"/>
                  </a:rPr>
                  <a:t>A </a:t>
                </a:r>
                <a:r>
                  <a:rPr lang="ru-RU" dirty="0" smtClean="0">
                    <a:cs typeface="Times New Roman" pitchFamily="18" charset="0"/>
                  </a:rPr>
                  <a:t>удалена от центра окружности на расстояние, равное 5. </a:t>
                </a:r>
                <a:r>
                  <a:rPr lang="en-US" i="1" dirty="0" smtClean="0">
                    <a:cs typeface="Times New Roman" pitchFamily="18" charset="0"/>
                  </a:rPr>
                  <a:t> </a:t>
                </a:r>
                <a:r>
                  <a:rPr lang="ru-RU" dirty="0" smtClean="0">
                    <a:cs typeface="Times New Roman" pitchFamily="18" charset="0"/>
                  </a:rPr>
                  <a:t>Через точку </a:t>
                </a:r>
                <a:r>
                  <a:rPr lang="en-US" i="1" dirty="0" smtClean="0">
                    <a:cs typeface="Times New Roman" pitchFamily="18" charset="0"/>
                  </a:rPr>
                  <a:t>A </a:t>
                </a:r>
                <a:r>
                  <a:rPr lang="ru-RU" dirty="0" smtClean="0">
                    <a:cs typeface="Times New Roman" pitchFamily="18" charset="0"/>
                  </a:rPr>
                  <a:t>проведена прямая, пересекающая окружность в точках </a:t>
                </a:r>
                <a:r>
                  <a:rPr lang="en-US" i="1" dirty="0" smtClean="0">
                    <a:cs typeface="Times New Roman" pitchFamily="18" charset="0"/>
                  </a:rPr>
                  <a:t>B </a:t>
                </a:r>
                <a:r>
                  <a:rPr lang="ru-RU" dirty="0" smtClean="0">
                    <a:cs typeface="Times New Roman" pitchFamily="18" charset="0"/>
                  </a:rPr>
                  <a:t>и </a:t>
                </a:r>
                <a:r>
                  <a:rPr lang="en-US" i="1" dirty="0" smtClean="0">
                    <a:cs typeface="Times New Roman" pitchFamily="18" charset="0"/>
                  </a:rPr>
                  <a:t>C</a:t>
                </a:r>
                <a:r>
                  <a:rPr lang="en-US" dirty="0" smtClean="0">
                    <a:cs typeface="Times New Roman" pitchFamily="18" charset="0"/>
                  </a:rPr>
                  <a:t>.</a:t>
                </a:r>
                <a:r>
                  <a:rPr lang="ru-RU" dirty="0" smtClean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Найдите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2271"/>
                <a:ext cx="9144000" cy="1261884"/>
              </a:xfrm>
              <a:prstGeom prst="rect">
                <a:avLst/>
              </a:prstGeom>
              <a:blipFill>
                <a:blip r:embed="rId3"/>
                <a:stretch>
                  <a:fillRect l="-1000" r="-1000" b="-10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72" y="1700808"/>
            <a:ext cx="3709455" cy="270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 smtClean="0"/>
                  <a:t>Через точку </a:t>
                </a:r>
                <a:r>
                  <a:rPr lang="en-US" i="1" dirty="0" smtClean="0"/>
                  <a:t>A </a:t>
                </a:r>
                <a:r>
                  <a:rPr lang="ru-RU" dirty="0" smtClean="0"/>
                  <a:t>и центр </a:t>
                </a:r>
                <a:r>
                  <a:rPr lang="en-US" i="1" dirty="0" smtClean="0"/>
                  <a:t>O </a:t>
                </a:r>
                <a:r>
                  <a:rPr lang="ru-RU" dirty="0" smtClean="0"/>
                  <a:t>окружности проведём прямую, пересекающую окружность в точках </a:t>
                </a:r>
                <a:r>
                  <a:rPr lang="en-US" i="1" dirty="0" smtClean="0"/>
                  <a:t>D </a:t>
                </a:r>
                <a:r>
                  <a:rPr lang="ru-RU" dirty="0" smtClean="0"/>
                  <a:t>и </a:t>
                </a:r>
                <a:r>
                  <a:rPr lang="en-US" i="1" dirty="0" smtClean="0"/>
                  <a:t>E</a:t>
                </a:r>
                <a:r>
                  <a:rPr lang="ru-RU" dirty="0" smtClean="0"/>
                  <a:t>. Тогда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𝐴𝐷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𝐴𝐸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=2∙8=16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000" t="-4061" r="-1000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604917" cy="27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9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26" y="896897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7</a:t>
            </a:r>
            <a:r>
              <a:rPr lang="ru-RU" dirty="0" smtClean="0">
                <a:cs typeface="Times New Roman" pitchFamily="18" charset="0"/>
              </a:rPr>
              <a:t>. Докажите, что прямая, проходящая через точки </a:t>
            </a:r>
            <a:r>
              <a:rPr lang="en-US" i="1" dirty="0" smtClean="0">
                <a:cs typeface="Times New Roman" pitchFamily="18" charset="0"/>
              </a:rPr>
              <a:t>A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i="1" dirty="0" smtClean="0">
                <a:cs typeface="Times New Roman" pitchFamily="18" charset="0"/>
              </a:rPr>
              <a:t>B </a:t>
            </a:r>
            <a:r>
              <a:rPr lang="ru-RU" dirty="0" smtClean="0">
                <a:cs typeface="Times New Roman" pitchFamily="18" charset="0"/>
              </a:rPr>
              <a:t>пересечения двух окружностей, делит пополам отрезок </a:t>
            </a:r>
            <a:r>
              <a:rPr lang="en-US" i="1" dirty="0" smtClean="0">
                <a:cs typeface="Times New Roman" pitchFamily="18" charset="0"/>
              </a:rPr>
              <a:t>CD </a:t>
            </a:r>
            <a:r>
              <a:rPr lang="ru-RU" dirty="0" smtClean="0">
                <a:cs typeface="Times New Roman" pitchFamily="18" charset="0"/>
              </a:rPr>
              <a:t>их общей касательной.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781"/>
            <a:ext cx="39267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1006624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8. Найдите </a:t>
            </a:r>
            <a:r>
              <a:rPr lang="ru-RU" sz="3200" dirty="0"/>
              <a:t>величину угла </a:t>
            </a:r>
            <a:r>
              <a:rPr lang="en-US" sz="3200" i="1" dirty="0"/>
              <a:t>BAC</a:t>
            </a:r>
            <a:r>
              <a:rPr lang="en-US" sz="3200" dirty="0"/>
              <a:t>.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44824"/>
            <a:ext cx="30876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5172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67,5</a:t>
            </a:r>
            <a:r>
              <a:rPr lang="ru-RU" baseline="30000" dirty="0" smtClean="0"/>
              <a:t>о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97468"/>
                <a:ext cx="91440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>
                    <a:cs typeface="Times New Roman" pitchFamily="18" charset="0"/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  <a:cs typeface="Times New Roman" pitchFamily="18" charset="0"/>
                  </a:rPr>
                  <a:t>Решение</a:t>
                </a:r>
                <a:r>
                  <a:rPr lang="ru-RU" dirty="0" smtClean="0">
                    <a:cs typeface="Times New Roman" pitchFamily="18" charset="0"/>
                  </a:rPr>
                  <a:t>. </a:t>
                </a:r>
                <a:r>
                  <a:rPr lang="en-US" i="1" dirty="0" smtClean="0">
                    <a:cs typeface="Times New Roman" pitchFamily="18" charset="0"/>
                  </a:rPr>
                  <a:t>CE</a:t>
                </a:r>
                <a:r>
                  <a:rPr lang="en-US" baseline="30000" dirty="0" smtClean="0">
                    <a:cs typeface="Times New Roman" pitchFamily="18" charset="0"/>
                  </a:rPr>
                  <a:t>2</a:t>
                </a:r>
                <a:r>
                  <a:rPr lang="en-US" dirty="0" smtClean="0"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𝐴𝐸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𝐵𝐸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 = </a:t>
                </a:r>
                <a:r>
                  <a:rPr lang="en-US" i="1" dirty="0" smtClean="0">
                    <a:cs typeface="Times New Roman" pitchFamily="18" charset="0"/>
                  </a:rPr>
                  <a:t>DE</a:t>
                </a:r>
                <a:r>
                  <a:rPr lang="en-US" baseline="30000" dirty="0" smtClean="0">
                    <a:cs typeface="Times New Roman" pitchFamily="18" charset="0"/>
                  </a:rPr>
                  <a:t>2</a:t>
                </a:r>
                <a:r>
                  <a:rPr lang="en-US" dirty="0" smtClean="0">
                    <a:cs typeface="Times New Roman" pitchFamily="18" charset="0"/>
                  </a:rPr>
                  <a:t>. </a:t>
                </a:r>
                <a:r>
                  <a:rPr lang="ru-RU" dirty="0" smtClean="0">
                    <a:cs typeface="Times New Roman" pitchFamily="18" charset="0"/>
                  </a:rPr>
                  <a:t>Следовательно, </a:t>
                </a:r>
                <a:r>
                  <a:rPr lang="en-US" i="1" dirty="0" smtClean="0">
                    <a:cs typeface="Times New Roman" pitchFamily="18" charset="0"/>
                  </a:rPr>
                  <a:t>CE = DE</a:t>
                </a:r>
                <a:r>
                  <a:rPr lang="en-US" dirty="0" smtClean="0">
                    <a:cs typeface="Times New Roman" pitchFamily="18" charset="0"/>
                  </a:rPr>
                  <a:t>.  </a:t>
                </a:r>
                <a:r>
                  <a:rPr lang="ru-RU" dirty="0" smtClean="0">
                    <a:cs typeface="Times New Roman" pitchFamily="18" charset="0"/>
                  </a:rPr>
                  <a:t>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7468"/>
                <a:ext cx="9144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23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707010" cy="258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8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7989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>
                <a:cs typeface="Times New Roman" pitchFamily="18" charset="0"/>
              </a:rPr>
              <a:t>	8. </a:t>
            </a:r>
            <a:r>
              <a:rPr lang="ru-RU" dirty="0" smtClean="0"/>
              <a:t>Точка </a:t>
            </a:r>
            <a:r>
              <a:rPr lang="en-US" i="1" dirty="0"/>
              <a:t>E</a:t>
            </a:r>
            <a:r>
              <a:rPr lang="ru-RU" i="1" dirty="0" smtClean="0"/>
              <a:t> </a:t>
            </a:r>
            <a:r>
              <a:rPr lang="ru-RU" dirty="0"/>
              <a:t>внутри окружности делит </a:t>
            </a:r>
            <a:r>
              <a:rPr lang="ru-RU" dirty="0" smtClean="0"/>
              <a:t>хорду </a:t>
            </a:r>
            <a:r>
              <a:rPr lang="en-US" i="1" dirty="0" smtClean="0"/>
              <a:t>AB </a:t>
            </a:r>
            <a:r>
              <a:rPr lang="ru-RU" dirty="0" smtClean="0"/>
              <a:t>этой </a:t>
            </a:r>
            <a:r>
              <a:rPr lang="ru-RU" dirty="0"/>
              <a:t>окружности на отрезки, равные </a:t>
            </a:r>
            <a:r>
              <a:rPr lang="en-US" dirty="0"/>
              <a:t>2</a:t>
            </a:r>
            <a:r>
              <a:rPr lang="ru-RU" i="1" dirty="0" smtClean="0"/>
              <a:t> </a:t>
            </a:r>
            <a:r>
              <a:rPr lang="ru-RU" dirty="0"/>
              <a:t>и </a:t>
            </a:r>
            <a:r>
              <a:rPr lang="en-US" dirty="0"/>
              <a:t>5</a:t>
            </a:r>
            <a:r>
              <a:rPr lang="ru-RU" dirty="0" smtClean="0"/>
              <a:t>. Через </a:t>
            </a:r>
            <a:r>
              <a:rPr lang="ru-RU" dirty="0"/>
              <a:t>точку </a:t>
            </a:r>
            <a:r>
              <a:rPr lang="en-US" i="1" dirty="0"/>
              <a:t>E</a:t>
            </a:r>
            <a:r>
              <a:rPr lang="ru-RU" i="1" dirty="0" smtClean="0"/>
              <a:t> </a:t>
            </a:r>
            <a:r>
              <a:rPr lang="ru-RU" dirty="0"/>
              <a:t>проведена хорда </a:t>
            </a:r>
            <a:r>
              <a:rPr lang="en-US" i="1" dirty="0" smtClean="0"/>
              <a:t>CD</a:t>
            </a:r>
            <a:r>
              <a:rPr lang="ru-RU" dirty="0" smtClean="0"/>
              <a:t>, делящаяся точкой </a:t>
            </a:r>
            <a:r>
              <a:rPr lang="en-US" i="1" dirty="0"/>
              <a:t>E</a:t>
            </a:r>
            <a:r>
              <a:rPr lang="ru-RU" i="1" dirty="0" smtClean="0"/>
              <a:t> </a:t>
            </a:r>
            <a:r>
              <a:rPr lang="ru-RU" dirty="0"/>
              <a:t>пополам. Найдите </a:t>
            </a:r>
            <a:r>
              <a:rPr lang="ru-RU" dirty="0" smtClean="0"/>
              <a:t>длину хорды </a:t>
            </a:r>
            <a:r>
              <a:rPr lang="en-US" i="1" dirty="0" smtClean="0"/>
              <a:t>CD</a:t>
            </a:r>
            <a:r>
              <a:rPr lang="ru-RU" dirty="0" smtClean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1133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260648"/>
                <a:ext cx="828092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Ответ</a:t>
                </a:r>
                <a:r>
                  <a:rPr lang="ru-RU" dirty="0" smtClean="0"/>
                  <a:t>.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0648"/>
                <a:ext cx="8280920" cy="513602"/>
              </a:xfrm>
              <a:prstGeom prst="rect">
                <a:avLst/>
              </a:prstGeom>
              <a:blipFill>
                <a:blip r:embed="rId4"/>
                <a:stretch>
                  <a:fillRect l="-1178" t="-2381" b="-2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5712685"/>
                <a:ext cx="828092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Ответ</a:t>
                </a:r>
                <a:r>
                  <a:rPr lang="ru-RU" dirty="0" smtClean="0"/>
                  <a:t>.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712685"/>
                <a:ext cx="8280920" cy="513602"/>
              </a:xfrm>
              <a:prstGeom prst="rect">
                <a:avLst/>
              </a:prstGeom>
              <a:blipFill>
                <a:blip r:embed="rId5"/>
                <a:stretch>
                  <a:fillRect l="-1178" t="-2381" b="-2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Text Box 3"/>
              <p:cNvSpPr txBox="1">
                <a:spLocks noChangeArrowheads="1"/>
              </p:cNvSpPr>
              <p:nvPr/>
            </p:nvSpPr>
            <p:spPr bwMode="auto">
              <a:xfrm>
                <a:off x="0" y="980728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 smtClean="0">
                    <a:cs typeface="Times New Roman" pitchFamily="18" charset="0"/>
                  </a:rPr>
                  <a:t>	</a:t>
                </a:r>
                <a:r>
                  <a:rPr lang="ru-RU" dirty="0">
                    <a:cs typeface="Times New Roman" pitchFamily="18" charset="0"/>
                  </a:rPr>
                  <a:t>9</a:t>
                </a:r>
                <a:r>
                  <a:rPr lang="ru-RU" dirty="0" smtClean="0">
                    <a:cs typeface="Times New Roman" pitchFamily="18" charset="0"/>
                  </a:rPr>
                  <a:t>. Точка </a:t>
                </a:r>
                <a:r>
                  <a:rPr lang="en-US" i="1" dirty="0" smtClean="0">
                    <a:cs typeface="Times New Roman" pitchFamily="18" charset="0"/>
                  </a:rPr>
                  <a:t>C </a:t>
                </a:r>
                <a:r>
                  <a:rPr lang="ru-RU" dirty="0" smtClean="0">
                    <a:cs typeface="Times New Roman" pitchFamily="18" charset="0"/>
                  </a:rPr>
                  <a:t>принадлежит хорде </a:t>
                </a:r>
                <a:r>
                  <a:rPr lang="en-US" i="1" dirty="0" smtClean="0">
                    <a:cs typeface="Times New Roman" pitchFamily="18" charset="0"/>
                  </a:rPr>
                  <a:t>AB </a:t>
                </a:r>
                <a:r>
                  <a:rPr lang="ru-RU" dirty="0" smtClean="0">
                    <a:cs typeface="Times New Roman" pitchFamily="18" charset="0"/>
                  </a:rPr>
                  <a:t>окружности радиусом 4. Найдите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ru-RU" dirty="0" smtClean="0">
                    <a:cs typeface="Times New Roman" pitchFamily="18" charset="0"/>
                  </a:rPr>
                  <a:t>, если точка </a:t>
                </a:r>
                <a:r>
                  <a:rPr lang="en-US" i="1" dirty="0" smtClean="0">
                    <a:cs typeface="Times New Roman" pitchFamily="18" charset="0"/>
                  </a:rPr>
                  <a:t>C </a:t>
                </a:r>
                <a:r>
                  <a:rPr lang="ru-RU" dirty="0" smtClean="0">
                    <a:cs typeface="Times New Roman" pitchFamily="18" charset="0"/>
                  </a:rPr>
                  <a:t>удалена от центра окружности на расстояние, равное 2.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7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80728"/>
                <a:ext cx="9144000" cy="1200329"/>
              </a:xfrm>
              <a:prstGeom prst="rect">
                <a:avLst/>
              </a:prstGeom>
              <a:blipFill>
                <a:blip r:embed="rId3"/>
                <a:stretch>
                  <a:fillRect l="-1000" t="-4061" r="-1000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1654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2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Решение.</a:t>
                </a:r>
                <a:r>
                  <a:rPr lang="en-US" dirty="0" smtClean="0"/>
                  <a:t> </a:t>
                </a:r>
                <a:r>
                  <a:rPr lang="ru-RU" dirty="0" smtClean="0"/>
                  <a:t>Через точку </a:t>
                </a:r>
                <a:r>
                  <a:rPr lang="en-US" i="1" dirty="0" smtClean="0"/>
                  <a:t>C </a:t>
                </a:r>
                <a:r>
                  <a:rPr lang="ru-RU" dirty="0" smtClean="0"/>
                  <a:t>проведём диаметр </a:t>
                </a:r>
                <a:r>
                  <a:rPr lang="en-US" i="1" dirty="0" smtClean="0"/>
                  <a:t>DE</a:t>
                </a:r>
                <a:r>
                  <a:rPr lang="en-US" dirty="0" smtClean="0"/>
                  <a:t>. </a:t>
                </a:r>
                <a:r>
                  <a:rPr lang="ru-RU" dirty="0" smtClean="0"/>
                  <a:t>Тогда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𝐴𝐶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𝐷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𝐶𝐸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=12.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830997"/>
              </a:xfrm>
              <a:prstGeom prst="rect">
                <a:avLst/>
              </a:prstGeom>
              <a:blipFill>
                <a:blip r:embed="rId3"/>
                <a:stretch>
                  <a:fillRect l="-133" t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57098"/>
            <a:ext cx="306673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7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502" y="95872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/>
              <a:t> </a:t>
            </a:r>
            <a:r>
              <a:rPr lang="ru-RU" dirty="0" smtClean="0"/>
              <a:t>10. В </a:t>
            </a:r>
            <a:r>
              <a:rPr lang="ru-RU" dirty="0"/>
              <a:t>окружности с центром </a:t>
            </a:r>
            <a:r>
              <a:rPr lang="ru-RU" i="1" dirty="0"/>
              <a:t>O </a:t>
            </a:r>
            <a:r>
              <a:rPr lang="ru-RU" dirty="0"/>
              <a:t>проведены хорды </a:t>
            </a:r>
            <a:r>
              <a:rPr lang="ru-RU" i="1" dirty="0"/>
              <a:t>AB </a:t>
            </a:r>
            <a:r>
              <a:rPr lang="ru-RU" dirty="0"/>
              <a:t>и </a:t>
            </a:r>
            <a:r>
              <a:rPr lang="ru-RU" i="1" dirty="0"/>
              <a:t>CD</a:t>
            </a:r>
            <a:r>
              <a:rPr lang="ru-RU" dirty="0"/>
              <a:t>, </a:t>
            </a:r>
            <a:r>
              <a:rPr lang="ru-RU" dirty="0" smtClean="0"/>
              <a:t>пересекающиеся </a:t>
            </a:r>
            <a:r>
              <a:rPr lang="ru-RU" dirty="0"/>
              <a:t>в точке </a:t>
            </a:r>
            <a:r>
              <a:rPr lang="en-US" i="1" dirty="0"/>
              <a:t>E</a:t>
            </a:r>
            <a:r>
              <a:rPr lang="ru-RU" dirty="0" smtClean="0"/>
              <a:t>, </a:t>
            </a:r>
            <a:r>
              <a:rPr lang="ru-RU" dirty="0"/>
              <a:t>причём </a:t>
            </a:r>
            <a:r>
              <a:rPr lang="ru-RU" i="1" dirty="0" smtClean="0"/>
              <a:t>A</a:t>
            </a:r>
            <a:r>
              <a:rPr lang="en-US" i="1" dirty="0" smtClean="0"/>
              <a:t>E</a:t>
            </a:r>
            <a:r>
              <a:rPr lang="ru-RU" i="1" dirty="0" smtClean="0"/>
              <a:t> </a:t>
            </a:r>
            <a:r>
              <a:rPr lang="ru-RU" dirty="0"/>
              <a:t>= 4, </a:t>
            </a:r>
            <a:r>
              <a:rPr lang="en-US" i="1" dirty="0"/>
              <a:t>E</a:t>
            </a:r>
            <a:r>
              <a:rPr lang="ru-RU" i="1" dirty="0" smtClean="0"/>
              <a:t>B </a:t>
            </a:r>
            <a:r>
              <a:rPr lang="ru-RU" dirty="0"/>
              <a:t>= 1, </a:t>
            </a:r>
            <a:r>
              <a:rPr lang="ru-RU" i="1" dirty="0" smtClean="0"/>
              <a:t>C</a:t>
            </a:r>
            <a:r>
              <a:rPr lang="en-US" i="1" dirty="0" smtClean="0"/>
              <a:t>E</a:t>
            </a:r>
            <a:r>
              <a:rPr lang="ru-RU" i="1" dirty="0" smtClean="0"/>
              <a:t> </a:t>
            </a:r>
            <a:r>
              <a:rPr lang="ru-RU" dirty="0"/>
              <a:t>= 2. </a:t>
            </a:r>
            <a:r>
              <a:rPr lang="ru-RU" dirty="0" smtClean="0"/>
              <a:t>Найдите</a:t>
            </a:r>
            <a:r>
              <a:rPr lang="en-US" dirty="0" smtClean="0"/>
              <a:t> </a:t>
            </a:r>
            <a:r>
              <a:rPr lang="ru-RU" dirty="0" smtClean="0"/>
              <a:t>угол </a:t>
            </a:r>
            <a:r>
              <a:rPr lang="en-US" i="1" dirty="0" smtClean="0"/>
              <a:t>OEC</a:t>
            </a:r>
            <a:r>
              <a:rPr lang="en-US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05" y="2276872"/>
            <a:ext cx="306799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3625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Ответ: </a:t>
            </a:r>
            <a:r>
              <a:rPr lang="ru-RU" dirty="0" smtClean="0"/>
              <a:t>90</a:t>
            </a:r>
            <a:r>
              <a:rPr lang="ru-RU" baseline="30000" dirty="0" smtClean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64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2091" y="8325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11. На </a:t>
            </a:r>
            <a:r>
              <a:rPr lang="ru-RU" dirty="0"/>
              <a:t>прямой расположены точки </a:t>
            </a:r>
            <a:r>
              <a:rPr lang="ru-RU" i="1" dirty="0"/>
              <a:t>A</a:t>
            </a:r>
            <a:r>
              <a:rPr lang="ru-RU" dirty="0"/>
              <a:t>, </a:t>
            </a:r>
            <a:r>
              <a:rPr lang="ru-RU" i="1" dirty="0"/>
              <a:t>B</a:t>
            </a:r>
            <a:r>
              <a:rPr lang="ru-RU" dirty="0"/>
              <a:t>, </a:t>
            </a:r>
            <a:r>
              <a:rPr lang="ru-RU" i="1" dirty="0"/>
              <a:t>C </a:t>
            </a:r>
            <a:r>
              <a:rPr lang="ru-RU" dirty="0"/>
              <a:t>и </a:t>
            </a:r>
            <a:r>
              <a:rPr lang="ru-RU" i="1" dirty="0"/>
              <a:t>D</a:t>
            </a:r>
            <a:r>
              <a:rPr lang="ru-RU" dirty="0"/>
              <a:t>, следующие </a:t>
            </a:r>
            <a:r>
              <a:rPr lang="ru-RU" dirty="0" smtClean="0"/>
              <a:t>друг за </a:t>
            </a:r>
            <a:r>
              <a:rPr lang="ru-RU" dirty="0"/>
              <a:t>другом в указанном порядке. Известно, что </a:t>
            </a:r>
            <a:r>
              <a:rPr lang="en-US" i="1" dirty="0" smtClean="0"/>
              <a:t>AB</a:t>
            </a:r>
            <a:r>
              <a:rPr lang="ru-RU" i="1" dirty="0" smtClean="0"/>
              <a:t> </a:t>
            </a:r>
            <a:r>
              <a:rPr lang="ru-RU" dirty="0"/>
              <a:t>=3, </a:t>
            </a:r>
            <a:r>
              <a:rPr lang="en-US" i="1" dirty="0" smtClean="0"/>
              <a:t>BC </a:t>
            </a:r>
            <a:r>
              <a:rPr lang="ru-RU" dirty="0" smtClean="0"/>
              <a:t>=</a:t>
            </a:r>
            <a:r>
              <a:rPr lang="en-US" dirty="0" smtClean="0"/>
              <a:t> 1, </a:t>
            </a:r>
            <a:r>
              <a:rPr lang="en-US" i="1" dirty="0" smtClean="0"/>
              <a:t>CD = </a:t>
            </a:r>
            <a:r>
              <a:rPr lang="en-US" dirty="0" smtClean="0"/>
              <a:t>2</a:t>
            </a:r>
            <a:r>
              <a:rPr lang="ru-RU" dirty="0" smtClean="0"/>
              <a:t>. Через</a:t>
            </a:r>
            <a:r>
              <a:rPr lang="en-US" dirty="0" smtClean="0"/>
              <a:t> </a:t>
            </a:r>
            <a:r>
              <a:rPr lang="ru-RU" dirty="0" smtClean="0"/>
              <a:t>точки </a:t>
            </a:r>
            <a:r>
              <a:rPr lang="ru-RU" i="1" dirty="0"/>
              <a:t>A </a:t>
            </a:r>
            <a:r>
              <a:rPr lang="ru-RU" dirty="0"/>
              <a:t>и </a:t>
            </a:r>
            <a:r>
              <a:rPr lang="ru-RU" i="1" dirty="0"/>
              <a:t>C </a:t>
            </a:r>
            <a:r>
              <a:rPr lang="ru-RU" dirty="0"/>
              <a:t>проведена некоторая окружность, а через точки </a:t>
            </a:r>
            <a:r>
              <a:rPr lang="ru-RU" i="1" dirty="0"/>
              <a:t>B </a:t>
            </a:r>
            <a:r>
              <a:rPr lang="ru-RU" dirty="0"/>
              <a:t>и </a:t>
            </a:r>
            <a:r>
              <a:rPr lang="ru-RU" i="1" dirty="0" smtClean="0"/>
              <a:t>D</a:t>
            </a:r>
            <a:r>
              <a:rPr lang="en-US" i="1" dirty="0" smtClean="0"/>
              <a:t> – </a:t>
            </a:r>
            <a:r>
              <a:rPr lang="ru-RU" dirty="0" smtClean="0"/>
              <a:t>другая</a:t>
            </a:r>
            <a:r>
              <a:rPr lang="ru-RU" dirty="0"/>
              <a:t>. Их общая хорда </a:t>
            </a:r>
            <a:r>
              <a:rPr lang="en-US" i="1" dirty="0" smtClean="0"/>
              <a:t>EF </a:t>
            </a:r>
            <a:r>
              <a:rPr lang="ru-RU" dirty="0" smtClean="0"/>
              <a:t>пересекает </a:t>
            </a:r>
            <a:r>
              <a:rPr lang="ru-RU" dirty="0"/>
              <a:t>отрезок </a:t>
            </a:r>
            <a:r>
              <a:rPr lang="ru-RU" i="1" dirty="0"/>
              <a:t>BC </a:t>
            </a:r>
            <a:r>
              <a:rPr lang="ru-RU" dirty="0"/>
              <a:t>в точке </a:t>
            </a:r>
            <a:r>
              <a:rPr lang="en-US" i="1" dirty="0"/>
              <a:t>G</a:t>
            </a:r>
            <a:r>
              <a:rPr lang="ru-RU" dirty="0" smtClean="0"/>
              <a:t>. </a:t>
            </a:r>
            <a:r>
              <a:rPr lang="ru-RU" dirty="0"/>
              <a:t>Найдите </a:t>
            </a:r>
            <a:r>
              <a:rPr lang="ru-RU" i="1" dirty="0" smtClean="0"/>
              <a:t>B</a:t>
            </a:r>
            <a:r>
              <a:rPr lang="en-US" i="1" dirty="0" smtClean="0"/>
              <a:t>G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553616" cy="26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941168"/>
                <a:ext cx="9144000" cy="17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 smtClean="0"/>
                  <a:t>Обозначим </a:t>
                </a:r>
                <a:r>
                  <a:rPr lang="en-US" i="1" dirty="0" smtClean="0"/>
                  <a:t>BG = x</a:t>
                </a:r>
                <a:r>
                  <a:rPr lang="en-US" dirty="0" smtClean="0"/>
                  <a:t>. </a:t>
                </a:r>
                <a:r>
                  <a:rPr lang="ru-RU" dirty="0" smtClean="0"/>
                  <a:t>Воспользуемся равенствами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𝐺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𝐺𝐶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𝐸𝐺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𝐺𝐹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𝐵𝐺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𝐺𝐷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/>
                  <a:cs typeface="Times New Roman" pitchFamily="18" charset="0"/>
                </a:endParaRPr>
              </a:p>
              <a:p>
                <a:pPr algn="just"/>
                <a:r>
                  <a:rPr lang="en-US" dirty="0" smtClean="0"/>
                  <a:t>	</a:t>
                </a:r>
                <a:r>
                  <a:rPr lang="ru-RU" dirty="0" smtClean="0"/>
                  <a:t>Получим уравнение (</a:t>
                </a:r>
                <a:r>
                  <a:rPr lang="en-US" dirty="0" smtClean="0"/>
                  <a:t>3 +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)(1 –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=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(3 –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), </a:t>
                </a:r>
                <a:r>
                  <a:rPr lang="ru-RU" dirty="0" smtClean="0"/>
                  <a:t>решая которое, находим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1168"/>
                <a:ext cx="9144000" cy="1755352"/>
              </a:xfrm>
              <a:prstGeom prst="rect">
                <a:avLst/>
              </a:prstGeom>
              <a:blipFill>
                <a:blip r:embed="rId4"/>
                <a:stretch>
                  <a:fillRect l="-1000" t="-2778" r="-1000" b="-6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8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6879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 </a:t>
            </a:r>
            <a:r>
              <a:rPr lang="ru-RU" dirty="0" smtClean="0"/>
              <a:t>12. В </a:t>
            </a:r>
            <a:r>
              <a:rPr lang="ru-RU" dirty="0"/>
              <a:t>равнобедренном треугольнике </a:t>
            </a:r>
            <a:r>
              <a:rPr lang="ru-RU" i="1" dirty="0"/>
              <a:t>ABC </a:t>
            </a:r>
            <a:r>
              <a:rPr lang="ru-RU" dirty="0"/>
              <a:t>(</a:t>
            </a:r>
            <a:r>
              <a:rPr lang="ru-RU" i="1" dirty="0" smtClean="0"/>
              <a:t>AB</a:t>
            </a:r>
            <a:r>
              <a:rPr lang="en-US" i="1" dirty="0" smtClean="0"/>
              <a:t> </a:t>
            </a:r>
            <a:r>
              <a:rPr lang="ru-RU" dirty="0" smtClean="0"/>
              <a:t>= </a:t>
            </a:r>
            <a:r>
              <a:rPr lang="ru-RU" i="1" dirty="0"/>
              <a:t>AC</a:t>
            </a:r>
            <a:r>
              <a:rPr lang="ru-RU" dirty="0"/>
              <a:t>) </a:t>
            </a:r>
            <a:r>
              <a:rPr lang="ru-RU" dirty="0" smtClean="0"/>
              <a:t>проведены биссектрисы </a:t>
            </a:r>
            <a:r>
              <a:rPr lang="ru-RU" i="1" dirty="0"/>
              <a:t>AD</a:t>
            </a:r>
            <a:r>
              <a:rPr lang="ru-RU" dirty="0"/>
              <a:t>, </a:t>
            </a:r>
            <a:r>
              <a:rPr lang="ru-RU" i="1" dirty="0"/>
              <a:t>BE</a:t>
            </a:r>
            <a:r>
              <a:rPr lang="ru-RU" dirty="0"/>
              <a:t>, </a:t>
            </a:r>
            <a:r>
              <a:rPr lang="ru-RU" i="1" dirty="0"/>
              <a:t>CF</a:t>
            </a:r>
            <a:r>
              <a:rPr lang="ru-RU" dirty="0"/>
              <a:t>. Найдите </a:t>
            </a:r>
            <a:r>
              <a:rPr lang="en-US" i="1" dirty="0"/>
              <a:t>A</a:t>
            </a:r>
            <a:r>
              <a:rPr lang="ru-RU" i="1" dirty="0" smtClean="0"/>
              <a:t>C</a:t>
            </a:r>
            <a:r>
              <a:rPr lang="ru-RU" dirty="0"/>
              <a:t>, если известно, что </a:t>
            </a:r>
            <a:r>
              <a:rPr lang="ru-RU" i="1" dirty="0" smtClean="0"/>
              <a:t>A</a:t>
            </a:r>
            <a:r>
              <a:rPr lang="en-US" i="1" dirty="0" smtClean="0"/>
              <a:t>B</a:t>
            </a:r>
            <a:r>
              <a:rPr lang="ru-RU" i="1" dirty="0" smtClean="0"/>
              <a:t> </a:t>
            </a:r>
            <a:r>
              <a:rPr lang="ru-RU" dirty="0" smtClean="0"/>
              <a:t>=</a:t>
            </a:r>
            <a:r>
              <a:rPr lang="en-US" dirty="0" smtClean="0"/>
              <a:t> </a:t>
            </a:r>
            <a:r>
              <a:rPr lang="ru-RU" dirty="0" smtClean="0"/>
              <a:t>1</a:t>
            </a:r>
            <a:r>
              <a:rPr lang="en-US" dirty="0" smtClean="0"/>
              <a:t>0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smtClean="0"/>
              <a:t>вершина </a:t>
            </a:r>
            <a:r>
              <a:rPr lang="en-US" i="1" dirty="0"/>
              <a:t>C</a:t>
            </a:r>
            <a:r>
              <a:rPr lang="ru-RU" i="1" dirty="0" smtClean="0"/>
              <a:t> </a:t>
            </a:r>
            <a:r>
              <a:rPr lang="ru-RU" dirty="0"/>
              <a:t>лежит на окружности, проходящей через точки </a:t>
            </a:r>
            <a:r>
              <a:rPr lang="ru-RU" i="1" dirty="0"/>
              <a:t>D</a:t>
            </a:r>
            <a:r>
              <a:rPr lang="ru-RU" dirty="0"/>
              <a:t>, </a:t>
            </a:r>
            <a:r>
              <a:rPr lang="ru-RU" i="1" dirty="0"/>
              <a:t>E </a:t>
            </a:r>
            <a:r>
              <a:rPr lang="ru-RU" dirty="0"/>
              <a:t>и </a:t>
            </a:r>
            <a:r>
              <a:rPr lang="ru-RU" i="1" dirty="0"/>
              <a:t>F</a:t>
            </a:r>
            <a:r>
              <a:rPr lang="ru-RU" dirty="0"/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633755"/>
            <a:ext cx="4608512" cy="22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0" y="4077072"/>
                <a:ext cx="9144000" cy="2471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 smtClean="0">
                    <a:cs typeface="Times New Roman" pitchFamily="18" charset="0"/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  <a:cs typeface="Times New Roman" pitchFamily="18" charset="0"/>
                  </a:rPr>
                  <a:t>Решение. </a:t>
                </a:r>
                <a:r>
                  <a:rPr lang="ru-RU" dirty="0" smtClean="0">
                    <a:cs typeface="Times New Roman" pitchFamily="18" charset="0"/>
                  </a:rPr>
                  <a:t>Имеем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𝐴𝐸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𝐴𝐶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i="1" dirty="0" smtClean="0">
                    <a:cs typeface="Times New Roman" pitchFamily="18" charset="0"/>
                  </a:rPr>
                  <a:t>AF</a:t>
                </a:r>
                <a:r>
                  <a:rPr lang="en-US" baseline="30000" dirty="0" smtClean="0">
                    <a:cs typeface="Times New Roman" pitchFamily="18" charset="0"/>
                  </a:rPr>
                  <a:t>2</a:t>
                </a:r>
                <a:r>
                  <a:rPr lang="en-US" dirty="0" smtClean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𝐸𝐶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ru-RU" dirty="0" smtClean="0">
                    <a:cs typeface="Times New Roman" pitchFamily="18" charset="0"/>
                  </a:rPr>
                  <a:t>Обозначим </a:t>
                </a:r>
                <a:r>
                  <a:rPr lang="en-US" i="1" dirty="0" smtClean="0">
                    <a:cs typeface="Times New Roman" pitchFamily="18" charset="0"/>
                  </a:rPr>
                  <a:t>AC = x</a:t>
                </a:r>
                <a:r>
                  <a:rPr lang="en-US" dirty="0" smtClean="0">
                    <a:cs typeface="Times New Roman" pitchFamily="18" charset="0"/>
                  </a:rPr>
                  <a:t>. </a:t>
                </a:r>
                <a:r>
                  <a:rPr lang="ru-RU" dirty="0" smtClean="0">
                    <a:cs typeface="Times New Roman" pitchFamily="18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𝐴𝐸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dirty="0" smtClean="0">
                    <a:cs typeface="Times New Roman" pitchFamily="18" charset="0"/>
                  </a:rPr>
                  <a:t>25,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ru-RU" dirty="0" smtClean="0">
                    <a:cs typeface="Times New Roman" pitchFamily="18" charset="0"/>
                  </a:rPr>
                  <a:t>Подставляя во второе равенство выражение </a:t>
                </a:r>
                <a:r>
                  <a:rPr lang="en-US" i="1" dirty="0" smtClean="0">
                    <a:cs typeface="Times New Roman" pitchFamily="18" charset="0"/>
                  </a:rPr>
                  <a:t>AE </a:t>
                </a:r>
                <a:r>
                  <a:rPr lang="ru-RU" dirty="0" smtClean="0">
                    <a:cs typeface="Times New Roman" pitchFamily="18" charset="0"/>
                  </a:rPr>
                  <a:t>из первого равенства, получим уравнение </a:t>
                </a:r>
                <a:endParaRPr lang="en-US" dirty="0" smtClean="0">
                  <a:cs typeface="Times New Roman" pitchFamily="18" charset="0"/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ru-RU" dirty="0" smtClean="0">
                    <a:cs typeface="Times New Roman" pitchFamily="18" charset="0"/>
                  </a:rPr>
                  <a:t>2</a:t>
                </a:r>
                <a:r>
                  <a:rPr lang="en-US" i="1" dirty="0" smtClean="0">
                    <a:cs typeface="Times New Roman" pitchFamily="18" charset="0"/>
                  </a:rPr>
                  <a:t>x</a:t>
                </a:r>
                <a:r>
                  <a:rPr lang="en-US" baseline="30000" dirty="0" smtClean="0">
                    <a:cs typeface="Times New Roman" pitchFamily="18" charset="0"/>
                  </a:rPr>
                  <a:t>2</a:t>
                </a:r>
                <a:r>
                  <a:rPr lang="en-US" dirty="0" smtClean="0">
                    <a:cs typeface="Times New Roman" pitchFamily="18" charset="0"/>
                  </a:rPr>
                  <a:t> – 5</a:t>
                </a:r>
                <a:r>
                  <a:rPr lang="en-US" i="1" dirty="0" smtClean="0">
                    <a:cs typeface="Times New Roman" pitchFamily="18" charset="0"/>
                  </a:rPr>
                  <a:t>x</a:t>
                </a:r>
                <a:r>
                  <a:rPr lang="en-US" dirty="0" smtClean="0">
                    <a:cs typeface="Times New Roman" pitchFamily="18" charset="0"/>
                  </a:rPr>
                  <a:t> – 50 = 0.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n-US" dirty="0" smtClean="0">
                    <a:cs typeface="Times New Roman" pitchFamily="18" charset="0"/>
                  </a:rPr>
                  <a:t>	</a:t>
                </a:r>
                <a:r>
                  <a:rPr lang="ru-RU" dirty="0" smtClean="0">
                    <a:cs typeface="Times New Roman" pitchFamily="18" charset="0"/>
                  </a:rPr>
                  <a:t>Решая его, находим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5+5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77072"/>
                <a:ext cx="9144000" cy="2471895"/>
              </a:xfrm>
              <a:prstGeom prst="rect">
                <a:avLst/>
              </a:prstGeom>
              <a:blipFill>
                <a:blip r:embed="rId4"/>
                <a:stretch>
                  <a:fillRect l="-1000" r="-1000" b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0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5914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>
                <a:cs typeface="Times New Roman" pitchFamily="18" charset="0"/>
              </a:rPr>
              <a:t>	13. </a:t>
            </a:r>
            <a:r>
              <a:rPr lang="ru-RU" dirty="0" smtClean="0"/>
              <a:t>В </a:t>
            </a:r>
            <a:r>
              <a:rPr lang="ru-RU" dirty="0"/>
              <a:t>квадрат </a:t>
            </a:r>
            <a:r>
              <a:rPr lang="ru-RU" i="1" dirty="0"/>
              <a:t>ABCD </a:t>
            </a:r>
            <a:r>
              <a:rPr lang="ru-RU" dirty="0"/>
              <a:t>со стороной </a:t>
            </a:r>
            <a:r>
              <a:rPr lang="ru-RU" dirty="0" smtClean="0"/>
              <a:t>4 вписана </a:t>
            </a:r>
            <a:r>
              <a:rPr lang="ru-RU" dirty="0"/>
              <a:t>окружность, </a:t>
            </a:r>
            <a:r>
              <a:rPr lang="ru-RU" dirty="0" smtClean="0"/>
              <a:t>которая касается </a:t>
            </a:r>
            <a:r>
              <a:rPr lang="ru-RU" dirty="0"/>
              <a:t>стороны </a:t>
            </a:r>
            <a:r>
              <a:rPr lang="en-US" i="1" dirty="0" smtClean="0"/>
              <a:t>AB</a:t>
            </a:r>
            <a:r>
              <a:rPr lang="ru-RU" i="1" dirty="0" smtClean="0"/>
              <a:t> </a:t>
            </a:r>
            <a:r>
              <a:rPr lang="ru-RU" dirty="0"/>
              <a:t>в точке </a:t>
            </a:r>
            <a:r>
              <a:rPr lang="en-US" i="1" dirty="0"/>
              <a:t>F</a:t>
            </a:r>
            <a:r>
              <a:rPr lang="ru-RU" dirty="0" smtClean="0"/>
              <a:t>. </a:t>
            </a:r>
            <a:r>
              <a:rPr lang="ru-RU" dirty="0"/>
              <a:t>Найдите </a:t>
            </a:r>
            <a:r>
              <a:rPr lang="ru-RU" dirty="0" smtClean="0"/>
              <a:t>хорду </a:t>
            </a:r>
            <a:r>
              <a:rPr lang="en-US" i="1" dirty="0" smtClean="0"/>
              <a:t>EF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ru-RU" dirty="0" smtClean="0"/>
              <a:t>соединяющую </a:t>
            </a:r>
            <a:r>
              <a:rPr lang="ru-RU" dirty="0"/>
              <a:t>точки</a:t>
            </a:r>
            <a:r>
              <a:rPr lang="ru-RU" dirty="0" smtClean="0"/>
              <a:t>, в </a:t>
            </a:r>
            <a:r>
              <a:rPr lang="ru-RU" dirty="0"/>
              <a:t>которых окружность пересекается с прямой </a:t>
            </a:r>
            <a:r>
              <a:rPr lang="en-US" i="1" dirty="0" smtClean="0"/>
              <a:t>DF</a:t>
            </a:r>
            <a:r>
              <a:rPr lang="ru-RU" dirty="0" smtClean="0"/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318422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5053971"/>
                <a:ext cx="9144000" cy="1122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 smtClean="0">
                    <a:cs typeface="Times New Roman" pitchFamily="18" charset="0"/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  <a:cs typeface="Times New Roman" pitchFamily="18" charset="0"/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𝐷𝐹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rad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ru-RU" dirty="0" smtClean="0">
                    <a:cs typeface="Times New Roman" pitchFamily="18" charset="0"/>
                  </a:rPr>
                  <a:t>Обозначим </a:t>
                </a:r>
                <a:r>
                  <a:rPr lang="en-US" i="1" dirty="0" smtClean="0">
                    <a:cs typeface="Times New Roman" pitchFamily="18" charset="0"/>
                  </a:rPr>
                  <a:t>EF = x. </a:t>
                </a:r>
                <a:r>
                  <a:rPr lang="ru-RU" dirty="0" smtClean="0">
                    <a:cs typeface="Times New Roman" pitchFamily="18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rad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=4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ru-RU" dirty="0" smtClean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cs typeface="Times New Roman" pitchFamily="18" charset="0"/>
                  </a:rPr>
                  <a:t>.</a:t>
                </a:r>
                <a:r>
                  <a:rPr lang="ru-RU" dirty="0" smtClean="0">
                    <a:cs typeface="Times New Roman" pitchFamily="18" charset="0"/>
                  </a:rPr>
                  <a:t>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53971"/>
                <a:ext cx="9144000" cy="1122102"/>
              </a:xfrm>
              <a:prstGeom prst="rect">
                <a:avLst/>
              </a:prstGeom>
              <a:blipFill>
                <a:blip r:embed="rId4"/>
                <a:stretch>
                  <a:fillRect t="-72283" r="-1000" b="-565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3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6763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14. </a:t>
            </a:r>
            <a:r>
              <a:rPr lang="ru-RU" dirty="0" smtClean="0"/>
              <a:t>В </a:t>
            </a:r>
            <a:r>
              <a:rPr lang="ru-RU" dirty="0"/>
              <a:t>прямоугольном треугольнике </a:t>
            </a:r>
            <a:r>
              <a:rPr lang="ru-RU" i="1" dirty="0"/>
              <a:t>ABC </a:t>
            </a:r>
            <a:r>
              <a:rPr lang="ru-RU" dirty="0"/>
              <a:t>угол </a:t>
            </a:r>
            <a:r>
              <a:rPr lang="en-US" i="1" dirty="0"/>
              <a:t>C</a:t>
            </a:r>
            <a:r>
              <a:rPr lang="ru-RU" i="1" dirty="0" smtClean="0"/>
              <a:t> </a:t>
            </a:r>
            <a:r>
              <a:rPr lang="ru-RU" dirty="0"/>
              <a:t>прямой, катет </a:t>
            </a:r>
            <a:r>
              <a:rPr lang="en-US" i="1" dirty="0"/>
              <a:t>B</a:t>
            </a:r>
            <a:r>
              <a:rPr lang="en-US" i="1" dirty="0" smtClean="0"/>
              <a:t>C </a:t>
            </a:r>
            <a:r>
              <a:rPr lang="ru-RU" dirty="0" smtClean="0"/>
              <a:t>равен </a:t>
            </a:r>
            <a:r>
              <a:rPr lang="en-US" dirty="0" smtClean="0"/>
              <a:t>6</a:t>
            </a:r>
            <a:r>
              <a:rPr lang="ru-RU" dirty="0" smtClean="0"/>
              <a:t>, </a:t>
            </a:r>
            <a:r>
              <a:rPr lang="ru-RU" dirty="0"/>
              <a:t>радиус вписанной окружности равен </a:t>
            </a:r>
            <a:r>
              <a:rPr lang="en-US" dirty="0"/>
              <a:t>2</a:t>
            </a:r>
            <a:r>
              <a:rPr lang="ru-RU" dirty="0" smtClean="0"/>
              <a:t>. </a:t>
            </a:r>
            <a:r>
              <a:rPr lang="ru-RU" dirty="0"/>
              <a:t>Вписанная </a:t>
            </a:r>
            <a:r>
              <a:rPr lang="ru-RU" dirty="0" smtClean="0"/>
              <a:t>окружность </a:t>
            </a:r>
            <a:r>
              <a:rPr lang="ru-RU" dirty="0"/>
              <a:t>касается катета </a:t>
            </a:r>
            <a:r>
              <a:rPr lang="ru-RU" i="1" dirty="0"/>
              <a:t>AC </a:t>
            </a:r>
            <a:r>
              <a:rPr lang="ru-RU" dirty="0"/>
              <a:t>в точке </a:t>
            </a:r>
            <a:r>
              <a:rPr lang="ru-RU" i="1" dirty="0"/>
              <a:t>D</a:t>
            </a:r>
            <a:r>
              <a:rPr lang="ru-RU" dirty="0"/>
              <a:t>. Найдите </a:t>
            </a:r>
            <a:r>
              <a:rPr lang="ru-RU" dirty="0" smtClean="0"/>
              <a:t>хорду</a:t>
            </a:r>
            <a:r>
              <a:rPr lang="en-US" dirty="0" smtClean="0"/>
              <a:t> </a:t>
            </a:r>
            <a:r>
              <a:rPr lang="en-US" i="1" dirty="0" smtClean="0"/>
              <a:t>DE</a:t>
            </a:r>
            <a:r>
              <a:rPr lang="ru-RU" dirty="0" smtClean="0"/>
              <a:t>, соединяющую</a:t>
            </a:r>
            <a:r>
              <a:rPr lang="en-US" dirty="0" smtClean="0"/>
              <a:t> </a:t>
            </a:r>
            <a:r>
              <a:rPr lang="ru-RU" dirty="0" smtClean="0"/>
              <a:t>точки </a:t>
            </a:r>
            <a:r>
              <a:rPr lang="ru-RU" dirty="0"/>
              <a:t>пересечения окружности с прямой </a:t>
            </a:r>
            <a:r>
              <a:rPr lang="ru-RU" i="1" dirty="0"/>
              <a:t>BD</a:t>
            </a:r>
            <a:r>
              <a:rPr lang="ru-RU" dirty="0"/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69858"/>
            <a:ext cx="343177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4788801"/>
                <a:ext cx="9144000" cy="1086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 smtClean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𝐵𝐷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</m:rad>
                    <m:r>
                      <a:rPr lang="en-US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Обозначим </a:t>
                </a:r>
                <a:r>
                  <a:rPr lang="en-US" i="1" dirty="0" smtClean="0">
                    <a:cs typeface="Times New Roman" pitchFamily="18" charset="0"/>
                  </a:rPr>
                  <a:t>DE </a:t>
                </a:r>
                <a:r>
                  <a:rPr lang="en-US" i="1" dirty="0">
                    <a:cs typeface="Times New Roman" pitchFamily="18" charset="0"/>
                  </a:rPr>
                  <a:t>= x.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cs typeface="Times New Roman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</m:rad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16</m:t>
                    </m:r>
                    <m:r>
                      <a:rPr lang="en-US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88801"/>
                <a:ext cx="9144000" cy="1086131"/>
              </a:xfrm>
              <a:prstGeom prst="rect">
                <a:avLst/>
              </a:prstGeom>
              <a:blipFill>
                <a:blip r:embed="rId4"/>
                <a:stretch>
                  <a:fillRect t="-1124" r="-1000" b="-4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2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6524" y="1265655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 smtClean="0"/>
              <a:t>В прямоугольном треугольнике </a:t>
            </a:r>
            <a:r>
              <a:rPr lang="en-US" i="1" dirty="0" smtClean="0"/>
              <a:t>ABC </a:t>
            </a:r>
            <a:r>
              <a:rPr lang="ru-RU" dirty="0" smtClean="0"/>
              <a:t>на катете </a:t>
            </a:r>
            <a:r>
              <a:rPr lang="en-US" i="1" dirty="0" smtClean="0"/>
              <a:t>AC </a:t>
            </a:r>
            <a:r>
              <a:rPr lang="ru-RU" dirty="0" smtClean="0"/>
              <a:t>как на диаметре построена окружность, которая пересекает гипотенузу </a:t>
            </a:r>
            <a:r>
              <a:rPr lang="en-US" i="1" dirty="0" smtClean="0"/>
              <a:t>AB</a:t>
            </a:r>
            <a:r>
              <a:rPr lang="ru-RU" dirty="0" smtClean="0"/>
              <a:t> в точке </a:t>
            </a:r>
            <a:r>
              <a:rPr lang="en-US" i="1" dirty="0" smtClean="0"/>
              <a:t>D. </a:t>
            </a:r>
            <a:r>
              <a:rPr lang="ru-RU" dirty="0" smtClean="0"/>
              <a:t>Через точку </a:t>
            </a:r>
            <a:r>
              <a:rPr lang="en-US" i="1" dirty="0" smtClean="0"/>
              <a:t>D </a:t>
            </a:r>
            <a:r>
              <a:rPr lang="ru-RU" dirty="0" smtClean="0"/>
              <a:t>проведена касательная к окружности, которая пересекает катет </a:t>
            </a:r>
            <a:r>
              <a:rPr lang="en-US" i="1" dirty="0" smtClean="0"/>
              <a:t>BC</a:t>
            </a:r>
            <a:r>
              <a:rPr lang="ru-RU" dirty="0" smtClean="0"/>
              <a:t> в точке </a:t>
            </a:r>
            <a:r>
              <a:rPr lang="en-US" i="1" dirty="0" smtClean="0"/>
              <a:t>E</a:t>
            </a:r>
            <a:r>
              <a:rPr lang="en-US" dirty="0" smtClean="0"/>
              <a:t>. </a:t>
            </a:r>
            <a:r>
              <a:rPr lang="ru-RU" dirty="0" smtClean="0"/>
              <a:t>Найдите длину отрезка </a:t>
            </a:r>
            <a:r>
              <a:rPr lang="en-US" i="1" dirty="0" smtClean="0"/>
              <a:t>BE</a:t>
            </a:r>
            <a:r>
              <a:rPr lang="ru-RU" dirty="0" smtClean="0"/>
              <a:t>, если </a:t>
            </a:r>
            <a:r>
              <a:rPr lang="en-US" i="1" dirty="0" smtClean="0"/>
              <a:t>AD = </a:t>
            </a:r>
            <a:r>
              <a:rPr lang="en-US" dirty="0" smtClean="0"/>
              <a:t>2, </a:t>
            </a:r>
            <a:r>
              <a:rPr lang="en-US" i="1" dirty="0" smtClean="0"/>
              <a:t>DB = </a:t>
            </a:r>
            <a:r>
              <a:rPr lang="en-US" dirty="0" smtClean="0"/>
              <a:t>6.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771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Приведём пример задачи, </a:t>
            </a:r>
            <a:r>
              <a:rPr lang="ru-RU" dirty="0">
                <a:cs typeface="Times New Roman" pitchFamily="18" charset="0"/>
              </a:rPr>
              <a:t>к</a:t>
            </a:r>
            <a:r>
              <a:rPr lang="ru-RU" dirty="0" smtClean="0">
                <a:cs typeface="Times New Roman" pitchFamily="18" charset="0"/>
              </a:rPr>
              <a:t>оторая предлагалась в этом году на Объединенной межвузовской математической олимпиаде (ОММО).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540051" cy="22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723528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9. Хорда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делит окружность на две части, градусные величины которых относятся как 5 : 7. Под какими углами видна эта хорда из точек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меньшей дуги окружности? </a:t>
            </a:r>
          </a:p>
        </p:txBody>
      </p:sp>
      <p:pic>
        <p:nvPicPr>
          <p:cNvPr id="2355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80928"/>
            <a:ext cx="2743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43003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 </a:t>
            </a:r>
            <a:r>
              <a:rPr lang="ru-RU" dirty="0" smtClean="0"/>
              <a:t>105</a:t>
            </a:r>
            <a:r>
              <a:rPr lang="ru-RU" baseline="30000" dirty="0" smtClean="0"/>
              <a:t>о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26524" y="1265655"/>
                <a:ext cx="9144000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 smtClean="0">
                    <a:cs typeface="Times New Roman" pitchFamily="18" charset="0"/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 smtClean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𝐵𝐴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𝐵𝐷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/>
                  <a:t>EC = ED. </a:t>
                </a:r>
                <a:r>
                  <a:rPr lang="ru-RU" dirty="0" smtClean="0"/>
                  <a:t>Следовательно, </a:t>
                </a:r>
                <a:r>
                  <a:rPr lang="en-US" i="1" dirty="0" smtClean="0"/>
                  <a:t>E </a:t>
                </a:r>
                <a:r>
                  <a:rPr lang="ru-RU" dirty="0" smtClean="0"/>
                  <a:t>– середина отрезка </a:t>
                </a:r>
                <a:r>
                  <a:rPr lang="en-US" i="1" dirty="0" smtClean="0"/>
                  <a:t>BC</a:t>
                </a:r>
                <a:r>
                  <a:rPr lang="en-US" dirty="0" smtClean="0"/>
                  <a:t>. </a:t>
                </a:r>
                <a:r>
                  <a:rPr lang="en-US" i="1" dirty="0" smtClean="0"/>
                  <a:t> </a:t>
                </a:r>
                <a:r>
                  <a:rPr lang="ru-RU" dirty="0" smtClean="0"/>
                  <a:t>Значит, </a:t>
                </a:r>
                <a:r>
                  <a:rPr lang="en-US" i="1" dirty="0" smtClean="0"/>
                  <a:t>BE = </a:t>
                </a:r>
                <a:r>
                  <a:rPr lang="ru-RU" dirty="0" smtClean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 smtClean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6524" y="1265655"/>
                <a:ext cx="9144000" cy="901785"/>
              </a:xfrm>
              <a:prstGeom prst="rect">
                <a:avLst/>
              </a:prstGeom>
              <a:blipFill>
                <a:blip r:embed="rId3"/>
                <a:stretch>
                  <a:fillRect l="-1067" t="-1351" r="-1000" b="-148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7762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9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3954</TotalTime>
  <Words>1217</Words>
  <Application>Microsoft Office PowerPoint</Application>
  <PresentationFormat>Экран (4:3)</PresentationFormat>
  <Paragraphs>345</Paragraphs>
  <Slides>90</Slides>
  <Notes>89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90</vt:i4>
      </vt:variant>
    </vt:vector>
  </HeadingPairs>
  <TitlesOfParts>
    <vt:vector size="95" baseType="lpstr">
      <vt:lpstr>Cambria Math</vt:lpstr>
      <vt:lpstr>Times New Roman</vt:lpstr>
      <vt:lpstr>Оформление по умолчанию</vt:lpstr>
      <vt:lpstr>Equation</vt:lpstr>
      <vt:lpstr>Точечный рисунок</vt:lpstr>
      <vt:lpstr>Углы и отрезки,  связанные с окружностью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Ответ. Окружность.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225</cp:revision>
  <dcterms:created xsi:type="dcterms:W3CDTF">2008-04-30T05:51:18Z</dcterms:created>
  <dcterms:modified xsi:type="dcterms:W3CDTF">2020-11-13T05:50:56Z</dcterms:modified>
</cp:coreProperties>
</file>