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694" r:id="rId2"/>
    <p:sldId id="691" r:id="rId3"/>
    <p:sldId id="692" r:id="rId4"/>
    <p:sldId id="645" r:id="rId5"/>
    <p:sldId id="646" r:id="rId6"/>
    <p:sldId id="649" r:id="rId7"/>
    <p:sldId id="647" r:id="rId8"/>
    <p:sldId id="650" r:id="rId9"/>
    <p:sldId id="651" r:id="rId10"/>
    <p:sldId id="648" r:id="rId11"/>
    <p:sldId id="652" r:id="rId12"/>
    <p:sldId id="653" r:id="rId13"/>
    <p:sldId id="654" r:id="rId14"/>
    <p:sldId id="655" r:id="rId15"/>
    <p:sldId id="656" r:id="rId16"/>
    <p:sldId id="658" r:id="rId17"/>
    <p:sldId id="659" r:id="rId18"/>
    <p:sldId id="662" r:id="rId19"/>
    <p:sldId id="663" r:id="rId20"/>
    <p:sldId id="664" r:id="rId21"/>
    <p:sldId id="665" r:id="rId22"/>
    <p:sldId id="666" r:id="rId23"/>
    <p:sldId id="667" r:id="rId24"/>
    <p:sldId id="660" r:id="rId25"/>
    <p:sldId id="661" r:id="rId26"/>
    <p:sldId id="668" r:id="rId27"/>
    <p:sldId id="670" r:id="rId28"/>
    <p:sldId id="675" r:id="rId29"/>
    <p:sldId id="672" r:id="rId30"/>
    <p:sldId id="677" r:id="rId31"/>
    <p:sldId id="678" r:id="rId32"/>
    <p:sldId id="679" r:id="rId33"/>
    <p:sldId id="673" r:id="rId34"/>
    <p:sldId id="680" r:id="rId35"/>
    <p:sldId id="674" r:id="rId36"/>
    <p:sldId id="681" r:id="rId37"/>
    <p:sldId id="686" r:id="rId38"/>
    <p:sldId id="687" r:id="rId39"/>
    <p:sldId id="684" r:id="rId40"/>
    <p:sldId id="685" r:id="rId41"/>
    <p:sldId id="697" r:id="rId42"/>
    <p:sldId id="698" r:id="rId43"/>
    <p:sldId id="718" r:id="rId44"/>
    <p:sldId id="699" r:id="rId45"/>
    <p:sldId id="719" r:id="rId46"/>
    <p:sldId id="701" r:id="rId47"/>
    <p:sldId id="720" r:id="rId48"/>
    <p:sldId id="702" r:id="rId49"/>
    <p:sldId id="721" r:id="rId50"/>
    <p:sldId id="723" r:id="rId51"/>
    <p:sldId id="724" r:id="rId52"/>
    <p:sldId id="704" r:id="rId53"/>
    <p:sldId id="722" r:id="rId54"/>
    <p:sldId id="711" r:id="rId5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0" autoAdjust="0"/>
    <p:restoredTop sz="86455" autoAdjust="0"/>
  </p:normalViewPr>
  <p:slideViewPr>
    <p:cSldViewPr>
      <p:cViewPr varScale="1">
        <p:scale>
          <a:sx n="93" d="100"/>
          <a:sy n="93" d="100"/>
        </p:scale>
        <p:origin x="3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418A50-AA2F-4768-B350-88E8857D2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0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1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57011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9864A-4D01-4141-83F4-98EE5A011B3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69514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2FE22-EB7B-49FB-93C7-B3C561477CA1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4738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2FE22-EB7B-49FB-93C7-B3C561477CA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7907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63225-9C41-4CB0-B9F7-E3EF34D2713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81319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FF22D-37BA-4974-BAB0-7B36DF554EF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62592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044804-4133-4158-B2B1-CC4CDC6AD71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54256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C2DBB-42FF-42C5-8C9E-5A98CCF096A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976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92525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46CA65-B857-4F97-97A6-C581D1D4D64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8200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F2963-0CCB-456D-AE32-A074765AEE2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017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0302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F2963-0CCB-456D-AE32-A074765AEE24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017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2397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27DA3-1B15-451D-AE00-B57250301FB0}" type="slidenum">
              <a:rPr lang="ru-RU"/>
              <a:pPr/>
              <a:t>2</a:t>
            </a:fld>
            <a:endParaRPr lang="ru-RU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6499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8DAE3-F46A-4410-8C66-77EEE7343BB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88032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8DAE3-F46A-4410-8C66-77EEE7343BB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350998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19757-88C4-4928-85DB-ACB160FF030E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66808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19757-88C4-4928-85DB-ACB160FF030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009026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6FD81-83BA-4348-BBF4-ED043635E2D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99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224093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66899-B013-4927-88B8-6589428AE8E0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157863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B4388-62BF-487D-A7D5-DF60FA58F635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639277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FD439-06A9-47DE-8EA5-26181A4F3B4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200715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FD439-06A9-47DE-8EA5-26181A4F3B4C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83214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7C609-2C95-4105-AECC-9B783A1C1521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2726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27DA3-1B15-451D-AE00-B57250301FB0}" type="slidenum">
              <a:rPr lang="ru-RU"/>
              <a:pPr/>
              <a:t>3</a:t>
            </a:fld>
            <a:endParaRPr lang="ru-RU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678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7C609-2C95-4105-AECC-9B783A1C1521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627441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A2884-6E20-45CF-B5A6-68096C46E866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304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97288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A2884-6E20-45CF-B5A6-68096C46E866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2304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3270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0A3-A2CD-4774-97D0-2285C68F3ECA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2324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709189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0A3-A2CD-4774-97D0-2285C68F3ECA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2324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80514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82A15-F220-4CA7-B363-68A554387D54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966937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29604-38D7-425A-9CBC-308B3892817C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269229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29604-38D7-425A-9CBC-308B3892817C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75974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78E3A-8C8D-49A0-BBF2-8D893F85AC67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797630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51935-75F5-4FB8-A89B-E2AA9B4F1321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08381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53AD6-3BC1-422E-B9D0-76442D3DFA6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180939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2D354-FAA6-4C02-A783-7E7DDEF9919A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2344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94651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8B64F-147B-4EEA-B373-8A4FE1B076E6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598098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60640-46B5-49C8-96CF-CC61D9C6B268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647123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60640-46B5-49C8-96CF-CC61D9C6B268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961607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BCC33-489E-429D-9135-743FE054FE81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29022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BCC33-489E-429D-9135-743FE054FE81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08494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C481C-7B0D-4581-BD4F-D0DA2276E61A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910474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C481C-7B0D-4581-BD4F-D0DA2276E61A}" type="slidenum">
              <a:rPr lang="ru-RU" altLang="ru-RU"/>
              <a:pPr/>
              <a:t>47</a:t>
            </a:fld>
            <a:endParaRPr lang="ru-RU" altLang="ru-RU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529152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540C8-3ECE-4C77-BB88-A488B25DA326}" type="slidenum">
              <a:rPr lang="ru-RU" altLang="ru-RU"/>
              <a:pPr/>
              <a:t>48</a:t>
            </a:fld>
            <a:endParaRPr lang="ru-RU" altLang="ru-RU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042346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540C8-3ECE-4C77-BB88-A488B25DA326}" type="slidenum">
              <a:rPr lang="ru-RU" altLang="ru-RU"/>
              <a:pPr/>
              <a:t>49</a:t>
            </a:fld>
            <a:endParaRPr lang="ru-RU" altLang="ru-RU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36916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F58E9-618B-40BC-B7CB-B9E829396D0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514988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D4CC5-6395-42C2-AD36-0C99EDDA0A42}" type="slidenum">
              <a:rPr lang="ru-RU" altLang="ru-RU"/>
              <a:pPr/>
              <a:t>50</a:t>
            </a:fld>
            <a:endParaRPr lang="ru-RU" altLang="ru-RU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9742214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D4CC5-6395-42C2-AD36-0C99EDDA0A42}" type="slidenum">
              <a:rPr lang="ru-RU" altLang="ru-RU"/>
              <a:pPr/>
              <a:t>51</a:t>
            </a:fld>
            <a:endParaRPr lang="ru-RU" altLang="ru-RU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686514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EA78B-CC6C-4058-B942-94F5295A5E45}" type="slidenum">
              <a:rPr lang="ru-RU" altLang="ru-RU"/>
              <a:pPr/>
              <a:t>52</a:t>
            </a:fld>
            <a:endParaRPr lang="ru-RU" alt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882496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EA78B-CC6C-4058-B942-94F5295A5E45}" type="slidenum">
              <a:rPr lang="ru-RU" altLang="ru-RU"/>
              <a:pPr/>
              <a:t>53</a:t>
            </a:fld>
            <a:endParaRPr lang="ru-RU" alt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448152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03041-F9C6-4033-B377-AF793D7161A9}" type="slidenum">
              <a:rPr lang="ru-RU" altLang="ru-RU"/>
              <a:pPr/>
              <a:t>54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92775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F58E9-618B-40BC-B7CB-B9E829396D0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2419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611C5-F197-481E-AAC7-8A401EF98DA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04564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611C5-F197-481E-AAC7-8A401EF98DA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43928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611C5-F197-481E-AAC7-8A401EF98DA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9375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78CE-A18B-4E4C-9B94-BA212932A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7F38D-407A-4359-8C9E-CD66DB53E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0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A33A2-EE0B-4A70-A6C8-F482B8ECF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193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2C143-9BCA-40AD-863B-8DF3257D9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2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AFD0E-BAF1-458C-AA56-D78665721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50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0D4C2-DD84-4033-88B0-D19917AA9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3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EE85-EEA1-4F08-A31F-B3286C306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68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F7C78-CEC6-4E57-8293-A7B37F4AE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C7C87-6E9C-464B-8757-E810159E9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4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B1EB8-615C-4550-8A49-4B132F8D5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55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712F-8924-43F1-A69F-C3FC11D02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2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A685-3CB4-4C47-9C79-E2B051CEB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0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22DFCB8-02B3-4CAF-8754-C9042E1FB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5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49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5.png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6.png"/><Relationship Id="rId4" Type="http://schemas.openxmlformats.org/officeDocument/2006/relationships/oleObject" Target="../embeddings/oleObject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6.png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7.png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7.png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54868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Окружность. Задачи на построение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7504" y="2044005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800" dirty="0" smtClean="0">
                <a:solidFill>
                  <a:srgbClr val="FF3300"/>
                </a:solidFill>
              </a:rPr>
              <a:t>	Окружность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smtClean="0"/>
              <a:t>фигура, состоящая из всех точек плоскости, </a:t>
            </a:r>
            <a:r>
              <a:rPr lang="ru-RU" sz="2800" dirty="0"/>
              <a:t>удаленных от данной точки на данное </a:t>
            </a:r>
            <a:r>
              <a:rPr lang="ru-RU" sz="2800" dirty="0" smtClean="0"/>
              <a:t>расстояние.</a:t>
            </a:r>
            <a:endParaRPr lang="ru-RU" sz="2800" dirty="0"/>
          </a:p>
        </p:txBody>
      </p:sp>
      <p:pic>
        <p:nvPicPr>
          <p:cNvPr id="7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2649538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8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Теорема 4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3200" dirty="0">
                <a:cs typeface="Times New Roman" panose="02020603050405020304" pitchFamily="18" charset="0"/>
              </a:rPr>
              <a:t>расстояние от центра окружности до прямой меньше радиуса окружности, то прямая и окружность пересекаются.</a:t>
            </a:r>
          </a:p>
        </p:txBody>
      </p:sp>
      <p:pic>
        <p:nvPicPr>
          <p:cNvPr id="1925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03060"/>
            <a:ext cx="3456384" cy="276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15719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Доказательство выходит за рамки школьного курса математики.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38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Теорема </a:t>
            </a:r>
            <a:r>
              <a:rPr lang="ru-RU" altLang="ru-RU" sz="3600" dirty="0" smtClean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0" y="6206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О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трезки </a:t>
            </a:r>
            <a:r>
              <a:rPr lang="ru-RU" altLang="ru-RU" sz="2800" dirty="0">
                <a:cs typeface="Times New Roman" panose="02020603050405020304" pitchFamily="18" charset="0"/>
              </a:rPr>
              <a:t>касательных, </a:t>
            </a:r>
            <a:r>
              <a:rPr lang="ru-RU" altLang="ru-RU" sz="2800" dirty="0"/>
              <a:t>проведенных к окружности из одной точки,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5360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2204864"/>
            <a:ext cx="39751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2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64904"/>
            <a:ext cx="39751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Рассмотрим две касательные к окружности с центром в точке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проведенные из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касающиеся окружности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АОВ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АОС</a:t>
            </a:r>
            <a:r>
              <a:rPr lang="ru-RU" altLang="ru-RU" dirty="0">
                <a:cs typeface="Times New Roman" panose="02020603050405020304" pitchFamily="18" charset="0"/>
              </a:rPr>
              <a:t> прямоугольные, </a:t>
            </a:r>
            <a:r>
              <a:rPr lang="ru-RU" altLang="ru-RU" i="1" dirty="0">
                <a:cs typeface="Times New Roman" panose="02020603050405020304" pitchFamily="18" charset="0"/>
              </a:rPr>
              <a:t>ОВ=ОС</a:t>
            </a:r>
            <a:r>
              <a:rPr lang="ru-RU" altLang="ru-RU" dirty="0">
                <a:cs typeface="Times New Roman" panose="02020603050405020304" pitchFamily="18" charset="0"/>
              </a:rPr>
              <a:t> и сторона </a:t>
            </a:r>
            <a:r>
              <a:rPr lang="ru-RU" altLang="ru-RU" i="1" dirty="0">
                <a:cs typeface="Times New Roman" panose="02020603050405020304" pitchFamily="18" charset="0"/>
              </a:rPr>
              <a:t>АО</a:t>
            </a:r>
            <a:r>
              <a:rPr lang="ru-RU" altLang="ru-RU" dirty="0">
                <a:cs typeface="Times New Roman" panose="02020603050405020304" pitchFamily="18" charset="0"/>
              </a:rPr>
              <a:t> общая. По признаку равенства прямоугольных треугольников (по катету и гипотенузе), они равны. Следовательно, </a:t>
            </a:r>
            <a:r>
              <a:rPr lang="ru-RU" altLang="ru-RU" i="1" dirty="0">
                <a:cs typeface="Times New Roman" panose="02020603050405020304" pitchFamily="18" charset="0"/>
              </a:rPr>
              <a:t>АВ=АС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989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 smtClean="0">
                <a:solidFill>
                  <a:srgbClr val="FF3300"/>
                </a:solidFill>
              </a:rPr>
              <a:t>Упражнения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1. На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MA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MC</a:t>
            </a:r>
            <a:r>
              <a:rPr lang="ru-RU" altLang="ru-RU" sz="3200" dirty="0">
                <a:cs typeface="Times New Roman" panose="02020603050405020304" pitchFamily="18" charset="0"/>
              </a:rPr>
              <a:t> - касательные. </a:t>
            </a:r>
            <a:r>
              <a:rPr lang="ru-RU" altLang="ru-RU" sz="3200" dirty="0"/>
              <a:t>Верно ли, что </a:t>
            </a:r>
            <a:r>
              <a:rPr lang="en-US" altLang="ru-RU" sz="3200" i="1" dirty="0"/>
              <a:t>MA =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en-US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22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75780"/>
            <a:ext cx="2874963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5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2. На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MA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MC</a:t>
            </a:r>
            <a:r>
              <a:rPr lang="ru-RU" altLang="ru-RU" sz="3200" dirty="0">
                <a:cs typeface="Times New Roman" panose="02020603050405020304" pitchFamily="18" charset="0"/>
              </a:rPr>
              <a:t> - касательные. </a:t>
            </a:r>
            <a:r>
              <a:rPr lang="ru-RU" altLang="ru-RU" sz="3200" dirty="0"/>
              <a:t>В каком отношении делит точка </a:t>
            </a:r>
            <a:r>
              <a:rPr lang="en-US" altLang="ru-RU" sz="3200" i="1" dirty="0"/>
              <a:t>M </a:t>
            </a:r>
            <a:r>
              <a:rPr lang="ru-RU" altLang="ru-RU" sz="3200" dirty="0"/>
              <a:t>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en-US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43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2281238"/>
            <a:ext cx="3430587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4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3. На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SH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SQ </a:t>
            </a:r>
            <a:r>
              <a:rPr lang="ru-RU" altLang="ru-RU" sz="3200" dirty="0">
                <a:cs typeface="Times New Roman" panose="02020603050405020304" pitchFamily="18" charset="0"/>
              </a:rPr>
              <a:t>- отрезки касательных, сумма которых равна 36 см. Найдите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STU</a:t>
            </a:r>
            <a:r>
              <a:rPr lang="ru-RU" altLang="ru-RU" sz="3200" dirty="0">
                <a:cs typeface="Times New Roman" panose="02020603050405020304" pitchFamily="18" charset="0"/>
              </a:rPr>
              <a:t>, где </a:t>
            </a:r>
            <a:r>
              <a:rPr lang="en-US" altLang="ru-RU" sz="3200" i="1" dirty="0">
                <a:cs typeface="Times New Roman" panose="02020603050405020304" pitchFamily="18" charset="0"/>
              </a:rPr>
              <a:t>TU</a:t>
            </a:r>
            <a:r>
              <a:rPr lang="ru-RU" altLang="ru-RU" sz="3200" dirty="0">
                <a:cs typeface="Times New Roman" panose="02020603050405020304" pitchFamily="18" charset="0"/>
              </a:rPr>
              <a:t> – касательная к данной окружности.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863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348880"/>
            <a:ext cx="3408363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4. Докажите</a:t>
            </a:r>
            <a:r>
              <a:rPr lang="ru-RU" altLang="ru-RU" sz="3200" dirty="0">
                <a:cs typeface="Times New Roman" panose="02020603050405020304" pitchFamily="18" charset="0"/>
              </a:rPr>
              <a:t>, что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общих внутренних касательных к двум окружностям, равны.</a:t>
            </a:r>
          </a:p>
        </p:txBody>
      </p:sp>
      <p:pic>
        <p:nvPicPr>
          <p:cNvPr id="1966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3890963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0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5. Докажите</a:t>
            </a:r>
            <a:r>
              <a:rPr lang="ru-RU" altLang="ru-RU" sz="3200" dirty="0">
                <a:cs typeface="Times New Roman" panose="02020603050405020304" pitchFamily="18" charset="0"/>
              </a:rPr>
              <a:t>, что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общих пересекающихся внешних касательных к двум окружностям, равны.</a:t>
            </a:r>
          </a:p>
        </p:txBody>
      </p:sp>
      <p:pic>
        <p:nvPicPr>
          <p:cNvPr id="19047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88" y="2492896"/>
            <a:ext cx="507042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3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Text Box 1027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/>
              <a:t>	6. На </a:t>
            </a:r>
            <a:r>
              <a:rPr lang="ru-RU" altLang="ru-RU" sz="3200" dirty="0"/>
              <a:t>клетчатой бумаге через точку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касательную к данной окружности.</a:t>
            </a:r>
          </a:p>
        </p:txBody>
      </p:sp>
      <p:pic>
        <p:nvPicPr>
          <p:cNvPr id="200713" name="Picture 10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2049463"/>
            <a:ext cx="28098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4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715" name="Group 1035"/>
          <p:cNvGrpSpPr>
            <a:grpSpLocks/>
          </p:cNvGrpSpPr>
          <p:nvPr/>
        </p:nvGrpSpPr>
        <p:grpSpPr bwMode="auto">
          <a:xfrm>
            <a:off x="539552" y="1340768"/>
            <a:ext cx="8305800" cy="3475038"/>
            <a:chOff x="336" y="1296"/>
            <a:chExt cx="5232" cy="2189"/>
          </a:xfrm>
        </p:grpSpPr>
        <p:sp>
          <p:nvSpPr>
            <p:cNvPr id="200708" name="Text Box 1028"/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0714" name="Picture 10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70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1972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61180"/>
            <a:ext cx="7772400" cy="582195"/>
          </a:xfrm>
        </p:spPr>
        <p:txBody>
          <a:bodyPr/>
          <a:lstStyle/>
          <a:p>
            <a:r>
              <a:rPr lang="ru-RU" sz="2800" dirty="0" smtClean="0">
                <a:solidFill>
                  <a:srgbClr val="FF3300"/>
                </a:solidFill>
              </a:rPr>
              <a:t>(Демоверсия 2019, задача 18)</a:t>
            </a:r>
            <a:endParaRPr 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0435" name="Text Box 3"/>
              <p:cNvSpPr txBox="1">
                <a:spLocks noChangeArrowheads="1"/>
              </p:cNvSpPr>
              <p:nvPr/>
            </p:nvSpPr>
            <p:spPr bwMode="auto">
              <a:xfrm>
                <a:off x="0" y="1412776"/>
                <a:ext cx="9144000" cy="22211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sz="2800" dirty="0" smtClean="0"/>
                  <a:t>	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1. </a:t>
                </a:r>
                <a:r>
                  <a:rPr lang="ru-RU" dirty="0" smtClean="0"/>
                  <a:t>Найдите все положительные значения </a:t>
                </a:r>
                <a:r>
                  <a:rPr lang="en-US" i="1" dirty="0" smtClean="0"/>
                  <a:t>a</a:t>
                </a:r>
                <a:r>
                  <a:rPr lang="ru-RU" dirty="0"/>
                  <a:t>, при </a:t>
                </a:r>
                <a:r>
                  <a:rPr lang="ru-RU" dirty="0" smtClean="0"/>
                  <a:t>каждом из которых </a:t>
                </a:r>
                <a:r>
                  <a:rPr lang="ru-RU" dirty="0"/>
                  <a:t>система </a:t>
                </a:r>
                <a:r>
                  <a:rPr lang="ru-RU" dirty="0" smtClean="0"/>
                  <a:t>уравнений</a:t>
                </a:r>
              </a:p>
              <a:p>
                <a:pPr algn="just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|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|−5)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=9,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 smtClean="0"/>
              </a:p>
              <a:p>
                <a:pPr algn="just">
                  <a:spcBef>
                    <a:spcPts val="0"/>
                  </a:spcBef>
                </a:pPr>
                <a:r>
                  <a:rPr lang="ru-RU" dirty="0"/>
                  <a:t>имеет </a:t>
                </a:r>
                <a:r>
                  <a:rPr lang="ru-RU" dirty="0" smtClean="0"/>
                  <a:t>единственное решение.</a:t>
                </a:r>
                <a:endParaRPr lang="ru-RU" dirty="0"/>
              </a:p>
            </p:txBody>
          </p:sp>
        </mc:Choice>
        <mc:Fallback xmlns="">
          <p:sp>
            <p:nvSpPr>
              <p:cNvPr id="5304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412776"/>
                <a:ext cx="9144000" cy="2221121"/>
              </a:xfrm>
              <a:prstGeom prst="rect">
                <a:avLst/>
              </a:prstGeom>
              <a:blipFill>
                <a:blip r:embed="rId3"/>
                <a:stretch>
                  <a:fillRect l="-1000" r="-1000" b="-54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33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/>
              <a:t>	7. На </a:t>
            </a:r>
            <a:r>
              <a:rPr lang="ru-RU" altLang="ru-RU" sz="3200" dirty="0"/>
              <a:t>клетчатой бумаге из точки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касательные к данной окружности.</a:t>
            </a:r>
          </a:p>
        </p:txBody>
      </p:sp>
      <p:pic>
        <p:nvPicPr>
          <p:cNvPr id="206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049463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7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53" name="Group 5"/>
          <p:cNvGrpSpPr>
            <a:grpSpLocks/>
          </p:cNvGrpSpPr>
          <p:nvPr/>
        </p:nvGrpSpPr>
        <p:grpSpPr bwMode="auto">
          <a:xfrm>
            <a:off x="539552" y="1340768"/>
            <a:ext cx="8305800" cy="3475038"/>
            <a:chOff x="336" y="1296"/>
            <a:chExt cx="5232" cy="2189"/>
          </a:xfrm>
        </p:grpSpPr>
        <p:sp>
          <p:nvSpPr>
            <p:cNvPr id="206854" name="Text Box 6"/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68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64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1226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/>
              <a:t>	8. На </a:t>
            </a:r>
            <a:r>
              <a:rPr lang="ru-RU" altLang="ru-RU" sz="3200" dirty="0"/>
              <a:t>клетчатой бумаге из точки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касательные к данной окружности.</a:t>
            </a:r>
          </a:p>
        </p:txBody>
      </p:sp>
      <p:pic>
        <p:nvPicPr>
          <p:cNvPr id="20276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2049463"/>
            <a:ext cx="305593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9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762" name="Group 10"/>
          <p:cNvGrpSpPr>
            <a:grpSpLocks/>
          </p:cNvGrpSpPr>
          <p:nvPr/>
        </p:nvGrpSpPr>
        <p:grpSpPr bwMode="auto">
          <a:xfrm>
            <a:off x="683568" y="1628800"/>
            <a:ext cx="8305800" cy="3475038"/>
            <a:chOff x="336" y="1296"/>
            <a:chExt cx="5232" cy="2189"/>
          </a:xfrm>
        </p:grpSpPr>
        <p:sp>
          <p:nvSpPr>
            <p:cNvPr id="202758" name="Text Box 6"/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276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96"/>
              <a:ext cx="1925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823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Text Box 1027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/>
              <a:t>	9. Найдите </a:t>
            </a:r>
            <a:r>
              <a:rPr lang="ru-RU" altLang="ru-RU" sz="3200" dirty="0"/>
              <a:t>длину отрезка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касательной. Стороны клеток равны 1.</a:t>
            </a:r>
          </a:p>
        </p:txBody>
      </p:sp>
      <p:pic>
        <p:nvPicPr>
          <p:cNvPr id="198663" name="Picture 1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049463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526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/>
              <a:t>	10. Найдите </a:t>
            </a:r>
            <a:r>
              <a:rPr lang="ru-RU" altLang="ru-RU" sz="3200" dirty="0"/>
              <a:t>длину отрезка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касательной. Стороны клеток равны 1.</a:t>
            </a:r>
          </a:p>
        </p:txBody>
      </p:sp>
      <p:pic>
        <p:nvPicPr>
          <p:cNvPr id="20480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13" y="2049463"/>
            <a:ext cx="282098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Две окружности</a:t>
            </a:r>
          </a:p>
        </p:txBody>
      </p:sp>
      <p:sp>
        <p:nvSpPr>
          <p:cNvPr id="55332" name="Text Box 1060"/>
          <p:cNvSpPr txBox="1">
            <a:spLocks noChangeArrowheads="1"/>
          </p:cNvSpPr>
          <p:nvPr/>
        </p:nvSpPr>
        <p:spPr bwMode="auto">
          <a:xfrm>
            <a:off x="457200" y="8382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Две окружности могут:</a:t>
            </a:r>
          </a:p>
        </p:txBody>
      </p:sp>
      <p:grpSp>
        <p:nvGrpSpPr>
          <p:cNvPr id="55342" name="Group 1070"/>
          <p:cNvGrpSpPr>
            <a:grpSpLocks/>
          </p:cNvGrpSpPr>
          <p:nvPr/>
        </p:nvGrpSpPr>
        <p:grpSpPr bwMode="auto">
          <a:xfrm>
            <a:off x="533400" y="609600"/>
            <a:ext cx="7739063" cy="2711450"/>
            <a:chOff x="336" y="384"/>
            <a:chExt cx="4875" cy="1708"/>
          </a:xfrm>
        </p:grpSpPr>
        <p:sp>
          <p:nvSpPr>
            <p:cNvPr id="55331" name="Text Box 1059"/>
            <p:cNvSpPr txBox="1">
              <a:spLocks noChangeArrowheads="1"/>
            </p:cNvSpPr>
            <p:nvPr/>
          </p:nvSpPr>
          <p:spPr bwMode="auto">
            <a:xfrm>
              <a:off x="336" y="1056"/>
              <a:ext cx="30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а</a:t>
              </a:r>
              <a:r>
                <a:rPr lang="en-US" altLang="ru-RU" sz="2800"/>
                <a:t>) </a:t>
              </a:r>
              <a:r>
                <a:rPr lang="ru-RU" altLang="ru-RU" sz="2800"/>
                <a:t>не иметь общих точек;</a:t>
              </a:r>
            </a:p>
          </p:txBody>
        </p:sp>
        <p:pic>
          <p:nvPicPr>
            <p:cNvPr id="55339" name="Picture 106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384"/>
              <a:ext cx="1467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5343" name="Group 1071"/>
          <p:cNvGrpSpPr>
            <a:grpSpLocks/>
          </p:cNvGrpSpPr>
          <p:nvPr/>
        </p:nvGrpSpPr>
        <p:grpSpPr bwMode="auto">
          <a:xfrm>
            <a:off x="457200" y="2514600"/>
            <a:ext cx="8543925" cy="2371725"/>
            <a:chOff x="288" y="1584"/>
            <a:chExt cx="5382" cy="1494"/>
          </a:xfrm>
        </p:grpSpPr>
        <p:sp>
          <p:nvSpPr>
            <p:cNvPr id="55333" name="Text Box 1061"/>
            <p:cNvSpPr txBox="1">
              <a:spLocks noChangeArrowheads="1"/>
            </p:cNvSpPr>
            <p:nvPr/>
          </p:nvSpPr>
          <p:spPr bwMode="auto">
            <a:xfrm>
              <a:off x="288" y="1584"/>
              <a:ext cx="3024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б</a:t>
              </a:r>
              <a:r>
                <a:rPr lang="en-US" altLang="ru-RU" sz="2800"/>
                <a:t>) </a:t>
              </a:r>
              <a:r>
                <a:rPr lang="ru-RU" altLang="ru-RU" sz="2800"/>
                <a:t>иметь только одну общую точку. В этом случае  окружности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касаются </a:t>
              </a:r>
              <a:r>
                <a:rPr lang="ru-RU" altLang="ru-RU" sz="2800"/>
                <a:t>к окружности. Общая точка называется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точкой касания</a:t>
              </a:r>
              <a:r>
                <a:rPr lang="ru-RU" altLang="ru-RU" sz="2800"/>
                <a:t>;</a:t>
              </a:r>
            </a:p>
          </p:txBody>
        </p:sp>
        <p:pic>
          <p:nvPicPr>
            <p:cNvPr id="55340" name="Picture 106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2208"/>
              <a:ext cx="2262" cy="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5344" name="Group 1072"/>
          <p:cNvGrpSpPr>
            <a:grpSpLocks/>
          </p:cNvGrpSpPr>
          <p:nvPr/>
        </p:nvGrpSpPr>
        <p:grpSpPr bwMode="auto">
          <a:xfrm>
            <a:off x="533400" y="5029200"/>
            <a:ext cx="8150225" cy="1487488"/>
            <a:chOff x="336" y="3168"/>
            <a:chExt cx="5134" cy="937"/>
          </a:xfrm>
        </p:grpSpPr>
        <p:sp>
          <p:nvSpPr>
            <p:cNvPr id="55334" name="Text Box 1062"/>
            <p:cNvSpPr txBox="1">
              <a:spLocks noChangeArrowheads="1"/>
            </p:cNvSpPr>
            <p:nvPr/>
          </p:nvSpPr>
          <p:spPr bwMode="auto">
            <a:xfrm>
              <a:off x="336" y="3216"/>
              <a:ext cx="316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в</a:t>
              </a:r>
              <a:r>
                <a:rPr lang="en-US" altLang="ru-RU" sz="2800"/>
                <a:t>) </a:t>
              </a:r>
              <a:r>
                <a:rPr lang="ru-RU" altLang="ru-RU" sz="2800"/>
                <a:t>иметь две общие точки. В этом случае говорят, что окружности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пересекаются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55341" name="Picture 106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3168"/>
              <a:ext cx="1198" cy="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4492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1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между центрами двух окружностей больше суммы их радиусов, то эти окружности не имеют общих точек.</a:t>
            </a:r>
          </a:p>
        </p:txBody>
      </p:sp>
      <p:graphicFrame>
        <p:nvGraphicFramePr>
          <p:cNvPr id="983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021867"/>
              </p:ext>
            </p:extLst>
          </p:nvPr>
        </p:nvGraphicFramePr>
        <p:xfrm>
          <a:off x="2483767" y="2101174"/>
          <a:ext cx="4133255" cy="247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Точечный рисунок" r:id="rId4" imgW="3381847" imgH="2029108" progId="Paint.Picture">
                  <p:embed/>
                </p:oleObj>
              </mc:Choice>
              <mc:Fallback>
                <p:oleObj name="Точечный рисунок" r:id="rId4" imgW="3381847" imgH="2029108" progId="Paint.Picture">
                  <p:embed/>
                  <p:pic>
                    <p:nvPicPr>
                      <p:cNvPr id="983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7" y="2101174"/>
                        <a:ext cx="4133255" cy="2479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6475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0" y="-31791"/>
            <a:ext cx="9067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&gt; 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первой окружности,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Тогда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  &gt;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эти окружности не имеют общих точек.</a:t>
            </a:r>
            <a:r>
              <a:rPr lang="ru-RU" altLang="ru-RU" dirty="0"/>
              <a:t> </a:t>
            </a:r>
          </a:p>
        </p:txBody>
      </p:sp>
      <p:graphicFrame>
        <p:nvGraphicFramePr>
          <p:cNvPr id="983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680181"/>
              </p:ext>
            </p:extLst>
          </p:nvPr>
        </p:nvGraphicFramePr>
        <p:xfrm>
          <a:off x="2628900" y="2564904"/>
          <a:ext cx="3810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Точечный рисунок" r:id="rId4" imgW="3381847" imgH="2029108" progId="Paint.Picture">
                  <p:embed/>
                </p:oleObj>
              </mc:Choice>
              <mc:Fallback>
                <p:oleObj name="Точечный рисунок" r:id="rId4" imgW="3381847" imgH="2029108" progId="Paint.Picture">
                  <p:embed/>
                  <p:pic>
                    <p:nvPicPr>
                      <p:cNvPr id="983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2564904"/>
                        <a:ext cx="3810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535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2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между центрами двух окружностей равно сумме их радиусов, то эти окружности касаются. </a:t>
            </a:r>
          </a:p>
        </p:txBody>
      </p:sp>
      <p:graphicFrame>
        <p:nvGraphicFramePr>
          <p:cNvPr id="151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824136"/>
              </p:ext>
            </p:extLst>
          </p:nvPr>
        </p:nvGraphicFramePr>
        <p:xfrm>
          <a:off x="2705100" y="1844824"/>
          <a:ext cx="3733800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Точечный рисунок" r:id="rId4" imgW="3228571" imgH="2010056" progId="Paint.Picture">
                  <p:embed/>
                </p:oleObj>
              </mc:Choice>
              <mc:Fallback>
                <p:oleObj name="Точечный рисунок" r:id="rId4" imgW="3228571" imgH="2010056" progId="Paint.Picture">
                  <p:embed/>
                  <p:pic>
                    <p:nvPicPr>
                      <p:cNvPr id="1515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1844824"/>
                        <a:ext cx="3733800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51520" y="1700808"/>
            <a:ext cx="8640960" cy="3480484"/>
            <a:chOff x="107504" y="3284984"/>
            <a:chExt cx="8640960" cy="34804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07504" y="3601747"/>
                  <a:ext cx="8640960" cy="513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rgbClr val="FF0000"/>
                      </a:solidFill>
                    </a:rPr>
                    <a:t>Ответ.</a:t>
                  </a:r>
                  <a:r>
                    <a:rPr lang="ru-RU" dirty="0" smtClean="0"/>
                    <a:t> 2,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/>
                            </a:rPr>
                            <m:t>65</m:t>
                          </m:r>
                        </m:e>
                      </m:rad>
                      <m:r>
                        <a:rPr lang="ru-RU" b="0" i="1" smtClean="0">
                          <a:latin typeface="Cambria Math"/>
                        </a:rPr>
                        <m:t>+3.</m:t>
                      </m:r>
                    </m:oMath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3601747"/>
                  <a:ext cx="8640960" cy="513602"/>
                </a:xfrm>
                <a:prstGeom prst="rect">
                  <a:avLst/>
                </a:prstGeom>
                <a:blipFill>
                  <a:blip r:embed="rId4"/>
                  <a:stretch>
                    <a:fillRect l="-1129" t="-1190" b="-25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03848" y="3284984"/>
              <a:ext cx="3526160" cy="34804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134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0" y="-21961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+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отрезке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для которой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Она будет общей точкой для данных окружностей. Если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– точка на первой окружности, отличная от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, то из неравенства треугольника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ледовательно, точка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данные окружности имеют только одну общую точку, т.е. касаются. </a:t>
            </a:r>
          </a:p>
        </p:txBody>
      </p:sp>
      <p:graphicFrame>
        <p:nvGraphicFramePr>
          <p:cNvPr id="151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578755"/>
              </p:ext>
            </p:extLst>
          </p:nvPr>
        </p:nvGraphicFramePr>
        <p:xfrm>
          <a:off x="2705100" y="3372487"/>
          <a:ext cx="3733800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Точечный рисунок" r:id="rId4" imgW="3228571" imgH="2010056" progId="Paint.Picture">
                  <p:embed/>
                </p:oleObj>
              </mc:Choice>
              <mc:Fallback>
                <p:oleObj name="Точечный рисунок" r:id="rId4" imgW="3228571" imgH="2010056" progId="Paint.Picture">
                  <p:embed/>
                  <p:pic>
                    <p:nvPicPr>
                      <p:cNvPr id="1515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372487"/>
                        <a:ext cx="3733800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943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512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1</a:t>
            </a:r>
            <a:r>
              <a:rPr lang="en-US" altLang="ru-RU" sz="3600">
                <a:solidFill>
                  <a:srgbClr val="FF3300"/>
                </a:solidFill>
              </a:rPr>
              <a:t>’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29379" name="Text Box 5123"/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</a:t>
            </a:r>
            <a:r>
              <a:rPr lang="ru-RU" altLang="ru-RU" sz="2800" dirty="0"/>
              <a:t>меньше разности</a:t>
            </a:r>
            <a:r>
              <a:rPr lang="ru-RU" altLang="ru-RU" sz="2800" dirty="0">
                <a:cs typeface="Times New Roman" panose="02020603050405020304" pitchFamily="18" charset="0"/>
              </a:rPr>
              <a:t> их радиусов, то эти окружности не имеют общих точек.</a:t>
            </a:r>
          </a:p>
        </p:txBody>
      </p:sp>
      <p:graphicFrame>
        <p:nvGraphicFramePr>
          <p:cNvPr id="229382" name="Object 5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357756"/>
              </p:ext>
            </p:extLst>
          </p:nvPr>
        </p:nvGraphicFramePr>
        <p:xfrm>
          <a:off x="3131840" y="1988840"/>
          <a:ext cx="2444753" cy="24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Точечный рисунок" r:id="rId4" imgW="1961905" imgH="1980952" progId="Paint.Picture">
                  <p:embed/>
                </p:oleObj>
              </mc:Choice>
              <mc:Fallback>
                <p:oleObj name="Точечный рисунок" r:id="rId4" imgW="1961905" imgH="1980952" progId="Paint.Picture">
                  <p:embed/>
                  <p:pic>
                    <p:nvPicPr>
                      <p:cNvPr id="229382" name="Object 5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88840"/>
                        <a:ext cx="2444753" cy="24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89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Text Box 5124"/>
          <p:cNvSpPr txBox="1">
            <a:spLocks noChangeArrowheads="1"/>
          </p:cNvSpPr>
          <p:nvPr/>
        </p:nvSpPr>
        <p:spPr bwMode="auto">
          <a:xfrm>
            <a:off x="0" y="0"/>
            <a:ext cx="9067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&gt;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&lt;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первой окружности,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Тогда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  &gt;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&gt;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эти окружности не имеют общих точек.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Аналогичным образом доказывается, что если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&lt;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-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то окружности также не имеют общих точек</a:t>
            </a:r>
            <a:r>
              <a:rPr lang="ru-RU" altLang="ru-RU" dirty="0"/>
              <a:t>.</a:t>
            </a:r>
          </a:p>
        </p:txBody>
      </p:sp>
      <p:graphicFrame>
        <p:nvGraphicFramePr>
          <p:cNvPr id="229382" name="Object 5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44386"/>
              </p:ext>
            </p:extLst>
          </p:nvPr>
        </p:nvGraphicFramePr>
        <p:xfrm>
          <a:off x="3275856" y="3068960"/>
          <a:ext cx="2638678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Точечный рисунок" r:id="rId4" imgW="1961905" imgH="1980952" progId="Paint.Picture">
                  <p:embed/>
                </p:oleObj>
              </mc:Choice>
              <mc:Fallback>
                <p:oleObj name="Точечный рисунок" r:id="rId4" imgW="1961905" imgH="1980952" progId="Paint.Picture">
                  <p:embed/>
                  <p:pic>
                    <p:nvPicPr>
                      <p:cNvPr id="229382" name="Object 5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068960"/>
                        <a:ext cx="2638678" cy="2664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460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2</a:t>
            </a:r>
            <a:r>
              <a:rPr lang="en-US" altLang="ru-RU" sz="3600">
                <a:solidFill>
                  <a:srgbClr val="FF3300"/>
                </a:solidFill>
              </a:rPr>
              <a:t>’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между центрами двух окружностей равно разности их радиусов, то эти окружности касаются. </a:t>
            </a:r>
          </a:p>
        </p:txBody>
      </p:sp>
      <p:graphicFrame>
        <p:nvGraphicFramePr>
          <p:cNvPr id="2314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072224"/>
              </p:ext>
            </p:extLst>
          </p:nvPr>
        </p:nvGraphicFramePr>
        <p:xfrm>
          <a:off x="3059832" y="1744450"/>
          <a:ext cx="3046968" cy="262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Точечный рисунок" r:id="rId4" imgW="2476190" imgH="2133898" progId="Paint.Picture">
                  <p:embed/>
                </p:oleObj>
              </mc:Choice>
              <mc:Fallback>
                <p:oleObj name="Точечный рисунок" r:id="rId4" imgW="2476190" imgH="2133898" progId="Paint.Picture">
                  <p:embed/>
                  <p:pic>
                    <p:nvPicPr>
                      <p:cNvPr id="2314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744450"/>
                        <a:ext cx="3046968" cy="2625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03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– 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отрезке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для которой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Она будет общей точкой для данных окружностей. Если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– точка на первой окружности, отличная от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, то из неравенства треугольника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–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ледовательно, точка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данные окружности имеют только одну общую точку, т.е. касаются. </a:t>
            </a:r>
          </a:p>
        </p:txBody>
      </p:sp>
      <p:graphicFrame>
        <p:nvGraphicFramePr>
          <p:cNvPr id="2314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600643"/>
              </p:ext>
            </p:extLst>
          </p:nvPr>
        </p:nvGraphicFramePr>
        <p:xfrm>
          <a:off x="2987824" y="3378199"/>
          <a:ext cx="2808312" cy="2419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Точечный рисунок" r:id="rId4" imgW="2476190" imgH="2133898" progId="Paint.Picture">
                  <p:embed/>
                </p:oleObj>
              </mc:Choice>
              <mc:Fallback>
                <p:oleObj name="Точечный рисунок" r:id="rId4" imgW="2476190" imgH="2133898" progId="Paint.Picture">
                  <p:embed/>
                  <p:pic>
                    <p:nvPicPr>
                      <p:cNvPr id="2314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378199"/>
                        <a:ext cx="2808312" cy="2419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8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3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3200" dirty="0">
                <a:cs typeface="Times New Roman" panose="02020603050405020304" pitchFamily="18" charset="0"/>
              </a:rPr>
              <a:t>расстояние между центрами двух окружностей меньше суммы радиусов и больше их разностей, то эти окружности пересекаются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925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362200"/>
            <a:ext cx="3954463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4941168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Доказательство выходит за рамки школьного курса математики.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9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 smtClean="0">
                <a:solidFill>
                  <a:srgbClr val="FF3300"/>
                </a:solidFill>
              </a:rPr>
              <a:t>Упражнения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1. Дана </a:t>
            </a:r>
            <a:r>
              <a:rPr lang="ru-RU" altLang="ru-RU" sz="2800" dirty="0">
                <a:cs typeface="Times New Roman" panose="02020603050405020304" pitchFamily="18" charset="0"/>
              </a:rPr>
              <a:t>окружность радиуса 3 см и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расстоянии, равном 5 см, от центра окружности. Найдите радиус окружности, касающейся данной и имеющей центр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6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04" name="Group 12"/>
          <p:cNvGrpSpPr>
            <a:grpSpLocks/>
          </p:cNvGrpSpPr>
          <p:nvPr/>
        </p:nvGrpSpPr>
        <p:grpSpPr bwMode="auto">
          <a:xfrm>
            <a:off x="611560" y="117252"/>
            <a:ext cx="7704138" cy="3479800"/>
            <a:chOff x="48" y="1000"/>
            <a:chExt cx="4853" cy="2192"/>
          </a:xfrm>
        </p:grpSpPr>
        <p:sp>
          <p:nvSpPr>
            <p:cNvPr id="110596" name="Text Box 4"/>
            <p:cNvSpPr txBox="1">
              <a:spLocks noChangeArrowheads="1"/>
            </p:cNvSpPr>
            <p:nvPr/>
          </p:nvSpPr>
          <p:spPr bwMode="auto">
            <a:xfrm>
              <a:off x="48" y="2229"/>
              <a:ext cx="24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2 см или 8 см.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11060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9" y="1000"/>
              <a:ext cx="2222" cy="2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548" y="4005064"/>
            <a:ext cx="903548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2. Расстояние </a:t>
            </a:r>
            <a:r>
              <a:rPr lang="ru-RU" altLang="ru-RU" sz="3200" dirty="0">
                <a:cs typeface="Times New Roman" panose="02020603050405020304" pitchFamily="18" charset="0"/>
              </a:rPr>
              <a:t>между центрами двух окружностей равно 5 см. Как расположены эти окружности по отношению друг к другу, если их радиусы равны: а) 2 см и 3 см; б) 2 см и 2 см?</a:t>
            </a:r>
          </a:p>
        </p:txBody>
      </p:sp>
    </p:spTree>
    <p:extLst>
      <p:ext uri="{BB962C8B-B14F-4D97-AF65-F5344CB8AC3E}">
        <p14:creationId xmlns:p14="http://schemas.microsoft.com/office/powerpoint/2010/main" val="113741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9600" y="260648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Касаются;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1828800" y="717848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 имеют общих точек.</a:t>
            </a:r>
            <a:endParaRPr lang="ru-RU" alt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060848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3. Расстояние </a:t>
            </a:r>
            <a:r>
              <a:rPr lang="ru-RU" altLang="ru-RU" sz="3200" dirty="0">
                <a:cs typeface="Times New Roman" panose="02020603050405020304" pitchFamily="18" charset="0"/>
              </a:rPr>
              <a:t>между центрами двух окружностей равно 2 см. Как расположены эти окружности по отношению друг к другу, если их радиусы равны: а) 3 см и 5 см; б) 2 см и 5 см?</a:t>
            </a:r>
          </a:p>
        </p:txBody>
      </p:sp>
    </p:spTree>
    <p:extLst>
      <p:ext uri="{BB962C8B-B14F-4D97-AF65-F5344CB8AC3E}">
        <p14:creationId xmlns:p14="http://schemas.microsoft.com/office/powerpoint/2010/main" val="13186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  <p:bldP spid="198661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0" y="1916832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4. Чему </a:t>
            </a:r>
            <a:r>
              <a:rPr lang="ru-RU" altLang="ru-RU" sz="3200" dirty="0">
                <a:cs typeface="Times New Roman" panose="02020603050405020304" pitchFamily="18" charset="0"/>
              </a:rPr>
              <a:t>равно расстояние между центрами двух окружностей, радиусы которых равны 4 см и 6 см, если окружности: а) касаются </a:t>
            </a:r>
            <a:r>
              <a:rPr lang="ru-RU" altLang="ru-RU" sz="3200" dirty="0" smtClean="0">
                <a:cs typeface="Times New Roman" panose="02020603050405020304" pitchFamily="18" charset="0"/>
              </a:rPr>
              <a:t>внешним образом; </a:t>
            </a:r>
            <a:r>
              <a:rPr lang="ru-RU" altLang="ru-RU" sz="3200" dirty="0">
                <a:cs typeface="Times New Roman" panose="02020603050405020304" pitchFamily="18" charset="0"/>
              </a:rPr>
              <a:t>б) касаются </a:t>
            </a:r>
            <a:r>
              <a:rPr lang="ru-RU" altLang="ru-RU" sz="3200" dirty="0" smtClean="0">
                <a:cs typeface="Times New Roman" panose="02020603050405020304" pitchFamily="18" charset="0"/>
              </a:rPr>
              <a:t>внутренним образом?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44876" y="116632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Касаются;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64076" y="573832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 имеют общих точек.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89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Прямая и окружность</a:t>
            </a:r>
          </a:p>
        </p:txBody>
      </p:sp>
      <p:sp>
        <p:nvSpPr>
          <p:cNvPr id="55331" name="Text Box 35"/>
          <p:cNvSpPr txBox="1">
            <a:spLocks noChangeArrowheads="1"/>
          </p:cNvSpPr>
          <p:nvPr/>
        </p:nvSpPr>
        <p:spPr bwMode="auto">
          <a:xfrm>
            <a:off x="4800600" y="32766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а</a:t>
            </a:r>
            <a:r>
              <a:rPr lang="en-US" altLang="ru-RU" sz="2800"/>
              <a:t>) </a:t>
            </a:r>
            <a:r>
              <a:rPr lang="ru-RU" altLang="ru-RU" sz="2800"/>
              <a:t>не иметь общих точек;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304800" y="3657600"/>
            <a:ext cx="8305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</a:t>
            </a:r>
            <a:r>
              <a:rPr lang="en-US" altLang="ru-RU" sz="2800" dirty="0"/>
              <a:t>) </a:t>
            </a:r>
            <a:r>
              <a:rPr lang="ru-RU" altLang="ru-RU" sz="2800" dirty="0"/>
              <a:t>иметь только одну общую точку. В этом случае  прямая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касательной </a:t>
            </a:r>
            <a:r>
              <a:rPr lang="ru-RU" altLang="ru-RU" sz="2800" dirty="0"/>
              <a:t>к окружности. Общая точка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точкой касания</a:t>
            </a:r>
            <a:r>
              <a:rPr lang="ru-RU" altLang="ru-RU" sz="2800" dirty="0"/>
              <a:t>;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304800" y="48768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в</a:t>
            </a:r>
            <a:r>
              <a:rPr lang="en-US" altLang="ru-RU" sz="2800" dirty="0"/>
              <a:t>) </a:t>
            </a:r>
            <a:r>
              <a:rPr lang="ru-RU" altLang="ru-RU" sz="2800" dirty="0"/>
              <a:t>иметь две общие точки. В этом случае говорят, что прямая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пересекает </a:t>
            </a:r>
            <a:r>
              <a:rPr lang="ru-RU" altLang="ru-RU" sz="2800" dirty="0"/>
              <a:t>окружность.</a:t>
            </a:r>
          </a:p>
        </p:txBody>
      </p:sp>
      <p:pic>
        <p:nvPicPr>
          <p:cNvPr id="5533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727950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304800" y="32766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Прямая и окружность могут:</a:t>
            </a:r>
          </a:p>
        </p:txBody>
      </p:sp>
    </p:spTree>
    <p:extLst>
      <p:ext uri="{BB962C8B-B14F-4D97-AF65-F5344CB8AC3E}">
        <p14:creationId xmlns:p14="http://schemas.microsoft.com/office/powerpoint/2010/main" val="89933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1" grpId="0" autoUpdateAnimBg="0"/>
      <p:bldP spid="55333" grpId="0" autoUpdateAnimBg="0"/>
      <p:bldP spid="55334" grpId="0" autoUpdateAnimBg="0"/>
      <p:bldP spid="55338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0" y="1116408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5. Земля </a:t>
            </a:r>
            <a:r>
              <a:rPr lang="ru-RU" altLang="ru-RU" sz="2800" dirty="0">
                <a:cs typeface="Times New Roman" panose="02020603050405020304" pitchFamily="18" charset="0"/>
              </a:rPr>
              <a:t>и Марс обращаются вокруг Солнца по круговым (почти) орбитам радиусов 150 и 228 миллионов километров</a:t>
            </a:r>
            <a:r>
              <a:rPr lang="ru-RU" altLang="ru-RU" sz="2800" dirty="0"/>
              <a:t> с разными угловыми скоростями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наибольшее и наименьшее расстояния между Землей и Марсом.</a:t>
            </a:r>
          </a:p>
        </p:txBody>
      </p:sp>
      <p:pic>
        <p:nvPicPr>
          <p:cNvPr id="2334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3374059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576" y="88106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10 см;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574976" y="88106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4 см.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592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Задачи на построение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304800" y="762000"/>
            <a:ext cx="8305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Основными чертежными инструментами, с помощью которых производятся геометрические построения, являются</a:t>
            </a:r>
            <a:r>
              <a:rPr lang="ru-RU" altLang="ru-RU" sz="28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линейка</a:t>
            </a:r>
            <a:r>
              <a:rPr lang="ru-RU" altLang="ru-RU" sz="28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и</a:t>
            </a:r>
            <a:r>
              <a:rPr lang="ru-RU" altLang="ru-RU" sz="28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циркуль.</a:t>
            </a:r>
            <a:endParaRPr lang="en-US" altLang="ru-RU" sz="280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304800" y="3657600"/>
            <a:ext cx="853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С помощью циркуля проводят окружности с данным центром и данного радиуса. В частности, с помощью циркуля на луче от его начала можно отложить отрезок, равный данному.</a:t>
            </a: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381000" y="25146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С помощью линейки через две заданные точки проводят прямую.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8506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 smtClean="0">
                <a:solidFill>
                  <a:srgbClr val="FF3300"/>
                </a:solidFill>
              </a:rPr>
              <a:t>Упражнения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1052736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1. П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остройте </a:t>
            </a:r>
            <a:r>
              <a:rPr lang="ru-RU" altLang="ru-RU" sz="2800" dirty="0">
                <a:cs typeface="Times New Roman" panose="02020603050405020304" pitchFamily="18" charset="0"/>
              </a:rPr>
              <a:t>серединный перпендикуляр к заданному отрезку</a:t>
            </a:r>
            <a:r>
              <a:rPr lang="ru-RU" altLang="ru-RU" sz="2800" dirty="0"/>
              <a:t> </a:t>
            </a:r>
            <a:r>
              <a:rPr lang="en-US" altLang="ru-RU" sz="2800" i="1" dirty="0"/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356992"/>
            <a:ext cx="4266396" cy="16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17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348880"/>
            <a:ext cx="327025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0" y="-99392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Решение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Опишем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и радиусом, большим половины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. Обозначим точки их пересечения, лежащие по разные стороны от прямой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, через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baseline="-25000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Точки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одинаково удалены от концов отрезка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они принадлежат серединному перпендикуляру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к этому отрезку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З</a:t>
            </a:r>
            <a:r>
              <a:rPr lang="ru-RU" altLang="ru-RU" dirty="0">
                <a:cs typeface="Times New Roman" panose="02020603050405020304" pitchFamily="18" charset="0"/>
              </a:rPr>
              <a:t>начит,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25000" dirty="0"/>
              <a:t>1</a:t>
            </a:r>
            <a:r>
              <a:rPr lang="ru-RU" altLang="ru-RU" i="1" dirty="0"/>
              <a:t>С</a:t>
            </a:r>
            <a:r>
              <a:rPr lang="ru-RU" altLang="ru-RU" baseline="-25000" dirty="0"/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будет искомым серединным перпендикуляром.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0577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8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Text Box 2051"/>
          <p:cNvSpPr txBox="1">
            <a:spLocks noChangeArrowheads="1"/>
          </p:cNvSpPr>
          <p:nvPr/>
        </p:nvSpPr>
        <p:spPr bwMode="auto">
          <a:xfrm>
            <a:off x="0" y="6096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2. П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остройте </a:t>
            </a:r>
            <a:r>
              <a:rPr lang="ru-RU" altLang="ru-RU" sz="2800" dirty="0">
                <a:cs typeface="Times New Roman" panose="02020603050405020304" pitchFamily="18" charset="0"/>
              </a:rPr>
              <a:t>середин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 заданно</a:t>
            </a:r>
            <a:r>
              <a:rPr lang="ru-RU" altLang="ru-RU" sz="2800" dirty="0"/>
              <a:t>го</a:t>
            </a:r>
            <a:r>
              <a:rPr lang="ru-RU" altLang="ru-RU" sz="2800" dirty="0">
                <a:cs typeface="Times New Roman" panose="02020603050405020304" pitchFamily="18" charset="0"/>
              </a:rPr>
              <a:t> отрезк</a:t>
            </a:r>
            <a:r>
              <a:rPr lang="ru-RU" altLang="ru-RU" sz="2800" dirty="0"/>
              <a:t>а </a:t>
            </a:r>
            <a:r>
              <a:rPr lang="en-US" altLang="ru-RU" sz="2800" i="1" dirty="0"/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802" y="2132856"/>
            <a:ext cx="4266396" cy="16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6" name="Picture 20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5" y="2005683"/>
            <a:ext cx="327025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037" name="Text Box 2053"/>
          <p:cNvSpPr txBox="1">
            <a:spLocks noChangeArrowheads="1"/>
          </p:cNvSpPr>
          <p:nvPr/>
        </p:nvSpPr>
        <p:spPr bwMode="auto">
          <a:xfrm>
            <a:off x="0" y="62068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sz="2800" dirty="0">
                <a:solidFill>
                  <a:srgbClr val="FF3300"/>
                </a:solidFill>
              </a:rPr>
              <a:t>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Строим серединный перпендикуляр к данному отрезку и находим его точку пересечения с этим отрезком. Она и будет искомой серединой.</a:t>
            </a:r>
          </a:p>
        </p:txBody>
      </p:sp>
    </p:spTree>
    <p:extLst>
      <p:ext uri="{BB962C8B-B14F-4D97-AF65-F5344CB8AC3E}">
        <p14:creationId xmlns:p14="http://schemas.microsoft.com/office/powerpoint/2010/main" val="340762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0" y="3810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3. И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з </a:t>
            </a:r>
            <a:r>
              <a:rPr lang="ru-RU" altLang="ru-RU" sz="2800" dirty="0">
                <a:cs typeface="Times New Roman" panose="02020603050405020304" pitchFamily="18" charset="0"/>
              </a:rPr>
              <a:t>данной точки</a:t>
            </a:r>
            <a:r>
              <a:rPr lang="ru-RU" altLang="ru-RU" sz="2800" dirty="0"/>
              <a:t> </a:t>
            </a:r>
            <a:r>
              <a:rPr lang="en-US" altLang="ru-RU" sz="2800" i="1" dirty="0"/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не принадлежащей данной прямой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опустите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 на эту прямую.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060848"/>
            <a:ext cx="3627011" cy="314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29000"/>
            <a:ext cx="44243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0" y="90872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cs typeface="Times New Roman" panose="02020603050405020304" pitchFamily="18" charset="0"/>
              </a:rPr>
              <a:t>	В </a:t>
            </a:r>
            <a:r>
              <a:rPr lang="ru-RU" altLang="ru-RU" dirty="0">
                <a:cs typeface="Times New Roman" panose="02020603050405020304" pitchFamily="18" charset="0"/>
              </a:rPr>
              <a:t>противном случае проведем окружность с центром в точке </a:t>
            </a:r>
            <a:r>
              <a:rPr lang="en-US" altLang="ru-RU" i="1" dirty="0">
                <a:cs typeface="Times New Roman" panose="02020603050405020304" pitchFamily="18" charset="0"/>
              </a:rPr>
              <a:t>O </a:t>
            </a:r>
            <a:r>
              <a:rPr lang="ru-RU" altLang="ru-RU" dirty="0">
                <a:cs typeface="Times New Roman" panose="02020603050405020304" pitchFamily="18" charset="0"/>
              </a:rPr>
              <a:t>и радиусом </a:t>
            </a:r>
            <a:r>
              <a:rPr lang="en-US" altLang="ru-RU" i="1" dirty="0">
                <a:cs typeface="Times New Roman" panose="02020603050405020304" pitchFamily="18" charset="0"/>
              </a:rPr>
              <a:t>OA</a:t>
            </a:r>
            <a:r>
              <a:rPr lang="ru-RU" altLang="ru-RU" dirty="0">
                <a:cs typeface="Times New Roman" panose="02020603050405020304" pitchFamily="18" charset="0"/>
              </a:rPr>
              <a:t>. Она пересечет прямую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в точке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некоторой точке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Так как </a:t>
            </a:r>
            <a:r>
              <a:rPr lang="en-US" altLang="ru-RU" i="1" dirty="0">
                <a:cs typeface="Times New Roman" panose="02020603050405020304" pitchFamily="18" charset="0"/>
              </a:rPr>
              <a:t>OA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OB</a:t>
            </a:r>
            <a:r>
              <a:rPr lang="ru-RU" altLang="ru-RU" dirty="0">
                <a:cs typeface="Times New Roman" panose="02020603050405020304" pitchFamily="18" charset="0"/>
              </a:rPr>
              <a:t>, то точка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принадлежит серединному перпендикуляру к отрезку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скомый перпендикуляр будет лежать на серединном перпендикуляре к отрезку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. После этого можно воспользоваться построением серединного перпендикуляра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0" y="18864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Решение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На прямой </a:t>
            </a:r>
            <a:r>
              <a:rPr lang="en-US" altLang="ru-RU" i="1" dirty="0"/>
              <a:t>a </a:t>
            </a:r>
            <a:r>
              <a:rPr lang="ru-RU" altLang="ru-RU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тметим какую-нибудь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. Если отрезок </a:t>
            </a:r>
            <a:r>
              <a:rPr lang="en-US" altLang="ru-RU" i="1" dirty="0">
                <a:cs typeface="Times New Roman" panose="02020603050405020304" pitchFamily="18" charset="0"/>
              </a:rPr>
              <a:t>OA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перпендикулярен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то он является искомым.</a:t>
            </a:r>
          </a:p>
        </p:txBody>
      </p:sp>
    </p:spTree>
    <p:extLst>
      <p:ext uri="{BB962C8B-B14F-4D97-AF65-F5344CB8AC3E}">
        <p14:creationId xmlns:p14="http://schemas.microsoft.com/office/powerpoint/2010/main" val="42800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251520" y="295201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 smtClean="0"/>
              <a:t>4. П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остройте </a:t>
            </a:r>
            <a:r>
              <a:rPr lang="ru-RU" altLang="ru-RU" sz="2800" dirty="0">
                <a:cs typeface="Times New Roman" panose="02020603050405020304" pitchFamily="18" charset="0"/>
              </a:rPr>
              <a:t>биссектрису данного угла.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628800"/>
            <a:ext cx="4116217" cy="348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666972"/>
            <a:ext cx="38862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0" y="-28575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Решение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Опишем  окружность с центром в вершине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данного угла, пересекающую стороны угла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. Затем этим же раствором циркуля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опишем еще две окружности. Их точку пересечения, отличную от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обозначим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</a:t>
            </a:r>
            <a:r>
              <a:rPr lang="ru-RU" altLang="ru-RU" dirty="0">
                <a:cs typeface="Times New Roman" panose="02020603050405020304" pitchFamily="18" charset="0"/>
              </a:rPr>
              <a:t>роведем луч </a:t>
            </a:r>
            <a:r>
              <a:rPr lang="ru-RU" altLang="ru-RU" i="1" dirty="0">
                <a:cs typeface="Times New Roman" panose="02020603050405020304" pitchFamily="18" charset="0"/>
              </a:rPr>
              <a:t>ОС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ОАС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ОВС</a:t>
            </a:r>
            <a:r>
              <a:rPr lang="ru-RU" altLang="ru-RU" dirty="0">
                <a:cs typeface="Times New Roman" panose="02020603050405020304" pitchFamily="18" charset="0"/>
              </a:rPr>
              <a:t> равны по третьему признаку равенства треугольников.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BOC</a:t>
            </a:r>
            <a:r>
              <a:rPr lang="ru-RU" altLang="ru-RU" dirty="0">
                <a:cs typeface="Times New Roman" panose="02020603050405020304" pitchFamily="18" charset="0"/>
              </a:rPr>
              <a:t>, т.е. луч </a:t>
            </a:r>
            <a:r>
              <a:rPr lang="ru-RU" altLang="ru-RU" i="1" dirty="0">
                <a:cs typeface="Times New Roman" panose="02020603050405020304" pitchFamily="18" charset="0"/>
              </a:rPr>
              <a:t>ОС</a:t>
            </a:r>
            <a:r>
              <a:rPr lang="ru-RU" altLang="ru-RU" dirty="0">
                <a:cs typeface="Times New Roman" panose="02020603050405020304" pitchFamily="18" charset="0"/>
              </a:rPr>
              <a:t> является искомой биссектрисой</a:t>
            </a:r>
            <a:r>
              <a:rPr lang="ru-RU" alt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1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от центра окружности до прямой больше радиуса окружности, то эти прямая и окружность не имеют общих точек.</a:t>
            </a:r>
          </a:p>
        </p:txBody>
      </p:sp>
      <p:pic>
        <p:nvPicPr>
          <p:cNvPr id="9831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63405"/>
            <a:ext cx="3472251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89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5. Постройте </a:t>
            </a:r>
            <a:r>
              <a:rPr lang="ru-RU" altLang="ru-RU" sz="2800" dirty="0"/>
              <a:t>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трем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76872"/>
            <a:ext cx="30035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0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30035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dirty="0">
                <a:solidFill>
                  <a:srgbClr val="FF3300"/>
                </a:solidFill>
              </a:rPr>
              <a:t>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 прямой отложим отрезок </a:t>
            </a:r>
            <a:r>
              <a:rPr lang="en-US" altLang="ru-RU" i="1" dirty="0"/>
              <a:t>AB = c</a:t>
            </a:r>
            <a:r>
              <a:rPr lang="en-US" altLang="ru-RU" dirty="0"/>
              <a:t>. </a:t>
            </a:r>
            <a:r>
              <a:rPr lang="ru-RU" altLang="ru-RU" dirty="0"/>
              <a:t>С центром в точке </a:t>
            </a:r>
            <a:r>
              <a:rPr lang="en-US" altLang="ru-RU" i="1" dirty="0"/>
              <a:t>A </a:t>
            </a:r>
            <a:r>
              <a:rPr lang="ru-RU" altLang="ru-RU" dirty="0"/>
              <a:t>проведем дугу окружности радиуса </a:t>
            </a:r>
            <a:r>
              <a:rPr lang="en-US" altLang="ru-RU" i="1" dirty="0"/>
              <a:t>b</a:t>
            </a:r>
            <a:r>
              <a:rPr lang="en-US" altLang="ru-RU" dirty="0"/>
              <a:t>. </a:t>
            </a:r>
            <a:r>
              <a:rPr lang="ru-RU" altLang="ru-RU" dirty="0"/>
              <a:t>С центром в точке </a:t>
            </a:r>
            <a:r>
              <a:rPr lang="en-US" altLang="ru-RU" i="1" dirty="0"/>
              <a:t>B </a:t>
            </a:r>
            <a:r>
              <a:rPr lang="ru-RU" altLang="ru-RU" dirty="0"/>
              <a:t>проведем дугу окружности радиуса </a:t>
            </a:r>
            <a:r>
              <a:rPr lang="en-US" altLang="ru-RU" i="1" dirty="0"/>
              <a:t>a</a:t>
            </a:r>
            <a:r>
              <a:rPr lang="ru-RU" altLang="ru-RU" dirty="0"/>
              <a:t>. Обозначим </a:t>
            </a:r>
            <a:r>
              <a:rPr lang="en-US" altLang="ru-RU" i="1" dirty="0"/>
              <a:t>C </a:t>
            </a:r>
            <a:r>
              <a:rPr lang="ru-RU" altLang="ru-RU" dirty="0"/>
              <a:t>их точку пересечения. Соединим ее отрезками с точками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ru-RU" altLang="ru-RU" dirty="0"/>
              <a:t>. Полученный треугольник будет искомым. Заметим, что решение существует в случае, если </a:t>
            </a:r>
            <a:r>
              <a:rPr lang="en-US" altLang="ru-RU" i="1" dirty="0"/>
              <a:t>a – b &lt; c &lt; a + b</a:t>
            </a:r>
            <a:r>
              <a:rPr lang="ru-RU" altLang="ru-RU" dirty="0"/>
              <a:t>.</a:t>
            </a:r>
          </a:p>
        </p:txBody>
      </p:sp>
      <p:pic>
        <p:nvPicPr>
          <p:cNvPr id="14951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08920"/>
            <a:ext cx="3376613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3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0" y="609600"/>
            <a:ext cx="8991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6. П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остройте </a:t>
            </a:r>
            <a:r>
              <a:rPr lang="ru-RU" altLang="ru-RU" sz="2800" dirty="0">
                <a:cs typeface="Times New Roman" panose="02020603050405020304" pitchFamily="18" charset="0"/>
              </a:rPr>
              <a:t>касательн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к данной окружности, проходящ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через данную точку вне этой окружности.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132856"/>
            <a:ext cx="5296639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52936"/>
            <a:ext cx="3836640" cy="344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0" y="-2365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dirty="0">
                <a:solidFill>
                  <a:srgbClr val="FF3300"/>
                </a:solidFill>
              </a:rPr>
              <a:t>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дана окружность с центром </a:t>
            </a:r>
            <a:r>
              <a:rPr lang="en-US" altLang="ru-RU" i="1" dirty="0"/>
              <a:t>O </a:t>
            </a:r>
            <a:r>
              <a:rPr lang="ru-RU" altLang="ru-RU" dirty="0"/>
              <a:t>и радиусом </a:t>
            </a:r>
            <a:r>
              <a:rPr lang="en-US" altLang="ru-RU" i="1" dirty="0"/>
              <a:t>R</a:t>
            </a:r>
            <a:r>
              <a:rPr lang="en-US" altLang="ru-RU" dirty="0"/>
              <a:t>. </a:t>
            </a:r>
            <a:r>
              <a:rPr lang="ru-RU" altLang="ru-RU" dirty="0"/>
              <a:t>Точка </a:t>
            </a:r>
            <a:r>
              <a:rPr lang="en-US" altLang="ru-RU" i="1" dirty="0"/>
              <a:t>A </a:t>
            </a:r>
            <a:r>
              <a:rPr lang="ru-RU" altLang="ru-RU" dirty="0"/>
              <a:t>лежит вне этой окружности. По</a:t>
            </a:r>
            <a:r>
              <a:rPr lang="ru-RU" altLang="ru-RU" dirty="0">
                <a:cs typeface="Times New Roman" panose="02020603050405020304" pitchFamily="18" charset="0"/>
              </a:rPr>
              <a:t>строим окружность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и радиусом 2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радиусом </a:t>
            </a:r>
            <a:r>
              <a:rPr lang="en-US" altLang="ru-RU" i="1" dirty="0">
                <a:cs typeface="Times New Roman" panose="02020603050405020304" pitchFamily="18" charset="0"/>
              </a:rPr>
              <a:t>AO</a:t>
            </a:r>
            <a:r>
              <a:rPr lang="ru-RU" altLang="ru-RU" dirty="0">
                <a:cs typeface="Times New Roman" panose="02020603050405020304" pitchFamily="18" charset="0"/>
              </a:rPr>
              <a:t>. Эти окружности пересекаются в двух точках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оединяем эти точки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бознач</a:t>
            </a:r>
            <a:r>
              <a:rPr lang="ru-RU" altLang="ru-RU" dirty="0"/>
              <a:t>им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точки пересечения отрезков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с окружностью. Они и будут искомыми точками касания. 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будут искомыми касательными.</a:t>
            </a:r>
          </a:p>
        </p:txBody>
      </p:sp>
    </p:spTree>
    <p:extLst>
      <p:ext uri="{BB962C8B-B14F-4D97-AF65-F5344CB8AC3E}">
        <p14:creationId xmlns:p14="http://schemas.microsoft.com/office/powerpoint/2010/main" val="11493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7. Постройте </a:t>
            </a:r>
            <a:r>
              <a:rPr lang="ru-RU" altLang="ru-RU" sz="2800" dirty="0"/>
              <a:t>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</a:t>
            </a:r>
            <a:r>
              <a:rPr lang="ru-RU" altLang="ru-RU" sz="2800" dirty="0" smtClean="0"/>
              <a:t>сторонам</a:t>
            </a:r>
            <a:r>
              <a:rPr lang="en-US" altLang="ru-RU" sz="2800" dirty="0" smtClean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медиане </a:t>
            </a:r>
            <a:r>
              <a:rPr lang="en-US" altLang="ru-RU" sz="2800" i="1" dirty="0"/>
              <a:t>CD = m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85574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8. Постройте </a:t>
            </a:r>
            <a:r>
              <a:rPr lang="ru-RU" altLang="ru-RU" sz="2800" dirty="0"/>
              <a:t>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</a:t>
            </a:r>
            <a:r>
              <a:rPr lang="ru-RU" altLang="ru-RU" sz="2800" dirty="0" smtClean="0"/>
              <a:t>сторонам</a:t>
            </a:r>
            <a:r>
              <a:rPr lang="en-US" altLang="ru-RU" sz="2800" dirty="0" smtClean="0"/>
              <a:t> </a:t>
            </a:r>
            <a:r>
              <a:rPr lang="en-US" altLang="ru-RU" sz="2800" i="1" dirty="0"/>
              <a:t>B</a:t>
            </a:r>
            <a:r>
              <a:rPr lang="ru-RU" altLang="ru-RU" sz="2800" i="1" dirty="0" smtClean="0"/>
              <a:t>С</a:t>
            </a:r>
            <a:r>
              <a:rPr lang="en-US" altLang="ru-RU" sz="2800" i="1" dirty="0" smtClean="0"/>
              <a:t> </a:t>
            </a:r>
            <a:r>
              <a:rPr lang="en-US" altLang="ru-RU" sz="2800" i="1" dirty="0"/>
              <a:t>= </a:t>
            </a:r>
            <a:r>
              <a:rPr lang="en-US" altLang="ru-RU" sz="2800" i="1" dirty="0" smtClean="0"/>
              <a:t>a</a:t>
            </a:r>
            <a:r>
              <a:rPr lang="en-US" altLang="ru-RU" sz="2800" dirty="0" smtClean="0"/>
              <a:t>, </a:t>
            </a:r>
            <a:r>
              <a:rPr lang="en-US" altLang="ru-RU" sz="2800" i="1" dirty="0"/>
              <a:t>B</a:t>
            </a:r>
            <a:r>
              <a:rPr lang="en-US" altLang="ru-RU" sz="2800" i="1" dirty="0" smtClean="0"/>
              <a:t>C </a:t>
            </a:r>
            <a:r>
              <a:rPr lang="en-US" altLang="ru-RU" sz="2800" i="1" dirty="0"/>
              <a:t>= b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высоте </a:t>
            </a:r>
            <a:r>
              <a:rPr lang="en-US" altLang="ru-RU" sz="2800" i="1" dirty="0"/>
              <a:t>CH = h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06896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/>
              <a:t>	</a:t>
            </a:r>
            <a:r>
              <a:rPr lang="en-US" altLang="ru-RU" sz="2800" dirty="0" smtClean="0"/>
              <a:t>9*</a:t>
            </a:r>
            <a:r>
              <a:rPr lang="ru-RU" altLang="ru-RU" sz="2800" dirty="0" smtClean="0"/>
              <a:t>. Постройте </a:t>
            </a:r>
            <a:r>
              <a:rPr lang="ru-RU" altLang="ru-RU" sz="2800" dirty="0"/>
              <a:t>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м</a:t>
            </a:r>
            <a:r>
              <a:rPr lang="ru-RU" altLang="ru-RU" sz="2800" dirty="0" smtClean="0"/>
              <a:t>едиане</a:t>
            </a:r>
            <a:r>
              <a:rPr lang="en-US" altLang="ru-RU" sz="2800" dirty="0" smtClean="0"/>
              <a:t> </a:t>
            </a:r>
            <a:r>
              <a:rPr lang="en-US" altLang="ru-RU" sz="2800" i="1" dirty="0" smtClean="0"/>
              <a:t>CM </a:t>
            </a:r>
            <a:r>
              <a:rPr lang="en-US" altLang="ru-RU" sz="2800" i="1" dirty="0"/>
              <a:t>= </a:t>
            </a:r>
            <a:r>
              <a:rPr lang="en-US" altLang="ru-RU" sz="2800" i="1" dirty="0" smtClean="0"/>
              <a:t>m</a:t>
            </a:r>
            <a:r>
              <a:rPr lang="en-US" altLang="ru-RU" sz="2800" dirty="0" smtClean="0"/>
              <a:t>, </a:t>
            </a:r>
            <a:r>
              <a:rPr lang="ru-RU" altLang="ru-RU" sz="2800" dirty="0" smtClean="0"/>
              <a:t>биссектрисе </a:t>
            </a:r>
            <a:r>
              <a:rPr lang="en-US" altLang="ru-RU" sz="2800" i="1" dirty="0" smtClean="0"/>
              <a:t>CD </a:t>
            </a:r>
            <a:r>
              <a:rPr lang="en-US" altLang="ru-RU" sz="2800" i="1" dirty="0"/>
              <a:t>= l</a:t>
            </a:r>
            <a:r>
              <a:rPr lang="ru-RU" altLang="ru-RU" sz="2800" i="1" dirty="0" smtClean="0"/>
              <a:t> </a:t>
            </a:r>
            <a:r>
              <a:rPr lang="ru-RU" altLang="ru-RU" sz="2800" dirty="0"/>
              <a:t>и высоте </a:t>
            </a:r>
            <a:r>
              <a:rPr lang="en-US" altLang="ru-RU" sz="2800" i="1" dirty="0"/>
              <a:t>CH = h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1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3240360" cy="295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0" y="16291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расстояние от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окружности до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больше радиуса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окружности. Опустим из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на эту прямую. Тогда </a:t>
            </a:r>
            <a:r>
              <a:rPr lang="ru-RU" altLang="ru-RU" i="1" dirty="0">
                <a:cs typeface="Times New Roman" panose="02020603050405020304" pitchFamily="18" charset="0"/>
              </a:rPr>
              <a:t>ОА &gt; R</a:t>
            </a:r>
            <a:r>
              <a:rPr lang="ru-RU" altLang="ru-RU" dirty="0">
                <a:cs typeface="Times New Roman" panose="02020603050405020304" pitchFamily="18" charset="0"/>
              </a:rPr>
              <a:t>. Для любой другой точки </a:t>
            </a:r>
            <a:r>
              <a:rPr lang="ru-RU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на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наклонная </a:t>
            </a:r>
            <a:r>
              <a:rPr lang="ru-RU" altLang="ru-RU" i="1" dirty="0">
                <a:cs typeface="Times New Roman" panose="02020603050405020304" pitchFamily="18" charset="0"/>
              </a:rPr>
              <a:t>ОB</a:t>
            </a:r>
            <a:r>
              <a:rPr lang="ru-RU" altLang="ru-RU" dirty="0">
                <a:cs typeface="Times New Roman" panose="02020603050405020304" pitchFamily="18" charset="0"/>
              </a:rPr>
              <a:t> будет больше перпендикуляра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больше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расстояние от любой точки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до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больше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Значит,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не имеют общих точек. </a:t>
            </a:r>
          </a:p>
        </p:txBody>
      </p:sp>
    </p:spTree>
    <p:extLst>
      <p:ext uri="{BB962C8B-B14F-4D97-AF65-F5344CB8AC3E}">
        <p14:creationId xmlns:p14="http://schemas.microsoft.com/office/powerpoint/2010/main" val="5108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2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Если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от центра окружности до прямой равно радиусу окружности, то эта прямая является касательной к окружности.</a:t>
            </a:r>
          </a:p>
        </p:txBody>
      </p:sp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32004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52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40968"/>
            <a:ext cx="32004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Пусть расстояние от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окружности до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равно радиусу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окружности. Опустим из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на эту прямую. Тогда </a:t>
            </a:r>
            <a:r>
              <a:rPr lang="ru-RU" altLang="ru-RU" i="1" dirty="0">
                <a:cs typeface="Times New Roman" panose="02020603050405020304" pitchFamily="18" charset="0"/>
              </a:rPr>
              <a:t>ОА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Для любой другой точки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на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наклонная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будет больше перпендикуляра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больше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расстояние от любой точки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отличной от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до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больше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Значит,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имеют одну общую точку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т.е. прямая касается окружности. </a:t>
            </a:r>
          </a:p>
        </p:txBody>
      </p:sp>
    </p:spTree>
    <p:extLst>
      <p:ext uri="{BB962C8B-B14F-4D97-AF65-F5344CB8AC3E}">
        <p14:creationId xmlns:p14="http://schemas.microsoft.com/office/powerpoint/2010/main" val="181890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 smtClean="0">
                <a:solidFill>
                  <a:srgbClr val="FF3300"/>
                </a:solidFill>
              </a:rPr>
              <a:t>Теорема 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0" y="52501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Касательной к окружности является прямая, проходящая через точку окружности, и перпендикулярная радиусу, проведённому в эту точку.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32004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3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763</Words>
  <Application>Microsoft Office PowerPoint</Application>
  <PresentationFormat>Экран (4:3)</PresentationFormat>
  <Paragraphs>202</Paragraphs>
  <Slides>54</Slides>
  <Notes>54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8" baseType="lpstr">
      <vt:lpstr>Cambria Math</vt:lpstr>
      <vt:lpstr>Times New Roman</vt:lpstr>
      <vt:lpstr>Оформление по умолчанию</vt:lpstr>
      <vt:lpstr>Точечный рисунок</vt:lpstr>
      <vt:lpstr>Презентация PowerPoint</vt:lpstr>
      <vt:lpstr>(Демоверсия 2019, задача 18)</vt:lpstr>
      <vt:lpstr>Презентация PowerPoint</vt:lpstr>
      <vt:lpstr>Прямая и окружность</vt:lpstr>
      <vt:lpstr>Теорема 1</vt:lpstr>
      <vt:lpstr>Презентация PowerPoint</vt:lpstr>
      <vt:lpstr>Теорема 2</vt:lpstr>
      <vt:lpstr>Презентация PowerPoint</vt:lpstr>
      <vt:lpstr>Теорема 3</vt:lpstr>
      <vt:lpstr>Теорема 4</vt:lpstr>
      <vt:lpstr>Теорема 5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Две окружности</vt:lpstr>
      <vt:lpstr>Теорема 1</vt:lpstr>
      <vt:lpstr>Презентация PowerPoint</vt:lpstr>
      <vt:lpstr>Теорема 2</vt:lpstr>
      <vt:lpstr>Презентация PowerPoint</vt:lpstr>
      <vt:lpstr>Теорема 1’</vt:lpstr>
      <vt:lpstr>Презентация PowerPoint</vt:lpstr>
      <vt:lpstr>Теорема 2’</vt:lpstr>
      <vt:lpstr>Презентация PowerPoint</vt:lpstr>
      <vt:lpstr>Теорема 3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построение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Пользователь</cp:lastModifiedBy>
  <cp:revision>173</cp:revision>
  <dcterms:created xsi:type="dcterms:W3CDTF">2008-04-30T05:51:18Z</dcterms:created>
  <dcterms:modified xsi:type="dcterms:W3CDTF">2020-10-02T15:22:42Z</dcterms:modified>
</cp:coreProperties>
</file>