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538" r:id="rId2"/>
    <p:sldId id="650" r:id="rId3"/>
    <p:sldId id="496" r:id="rId4"/>
    <p:sldId id="608" r:id="rId5"/>
    <p:sldId id="487" r:id="rId6"/>
    <p:sldId id="556" r:id="rId7"/>
    <p:sldId id="609" r:id="rId8"/>
    <p:sldId id="532" r:id="rId9"/>
    <p:sldId id="557" r:id="rId10"/>
    <p:sldId id="611" r:id="rId11"/>
    <p:sldId id="612" r:id="rId12"/>
    <p:sldId id="340" r:id="rId13"/>
    <p:sldId id="613" r:id="rId14"/>
    <p:sldId id="329" r:id="rId15"/>
    <p:sldId id="614" r:id="rId16"/>
    <p:sldId id="637" r:id="rId17"/>
    <p:sldId id="426" r:id="rId18"/>
    <p:sldId id="330" r:id="rId19"/>
    <p:sldId id="539" r:id="rId20"/>
    <p:sldId id="617" r:id="rId21"/>
    <p:sldId id="550" r:id="rId22"/>
    <p:sldId id="620" r:id="rId23"/>
    <p:sldId id="639" r:id="rId24"/>
    <p:sldId id="638" r:id="rId25"/>
    <p:sldId id="641" r:id="rId26"/>
    <p:sldId id="640" r:id="rId27"/>
    <p:sldId id="525" r:id="rId28"/>
    <p:sldId id="621" r:id="rId29"/>
    <p:sldId id="643" r:id="rId30"/>
    <p:sldId id="642" r:id="rId31"/>
    <p:sldId id="645" r:id="rId32"/>
    <p:sldId id="646" r:id="rId33"/>
    <p:sldId id="527" r:id="rId34"/>
    <p:sldId id="332" r:id="rId35"/>
    <p:sldId id="622" r:id="rId36"/>
    <p:sldId id="540" r:id="rId37"/>
    <p:sldId id="560" r:id="rId38"/>
    <p:sldId id="623" r:id="rId39"/>
    <p:sldId id="561" r:id="rId40"/>
    <p:sldId id="624" r:id="rId41"/>
    <p:sldId id="554" r:id="rId42"/>
    <p:sldId id="625" r:id="rId43"/>
    <p:sldId id="555" r:id="rId44"/>
    <p:sldId id="626" r:id="rId45"/>
    <p:sldId id="551" r:id="rId46"/>
    <p:sldId id="627" r:id="rId47"/>
    <p:sldId id="490" r:id="rId48"/>
    <p:sldId id="606" r:id="rId49"/>
    <p:sldId id="607" r:id="rId50"/>
    <p:sldId id="370" r:id="rId51"/>
    <p:sldId id="431" r:id="rId52"/>
    <p:sldId id="533" r:id="rId53"/>
    <p:sldId id="382" r:id="rId54"/>
    <p:sldId id="383" r:id="rId55"/>
    <p:sldId id="432" r:id="rId56"/>
    <p:sldId id="399" r:id="rId57"/>
    <p:sldId id="434" r:id="rId58"/>
    <p:sldId id="389" r:id="rId59"/>
    <p:sldId id="598" r:id="rId60"/>
    <p:sldId id="390" r:id="rId61"/>
    <p:sldId id="443" r:id="rId62"/>
    <p:sldId id="542" r:id="rId63"/>
    <p:sldId id="534" r:id="rId64"/>
    <p:sldId id="535" r:id="rId65"/>
    <p:sldId id="544" r:id="rId66"/>
    <p:sldId id="629" r:id="rId67"/>
    <p:sldId id="545" r:id="rId68"/>
    <p:sldId id="409" r:id="rId69"/>
    <p:sldId id="599" r:id="rId70"/>
    <p:sldId id="410" r:id="rId71"/>
    <p:sldId id="595" r:id="rId72"/>
    <p:sldId id="546" r:id="rId73"/>
    <p:sldId id="536" r:id="rId74"/>
    <p:sldId id="547" r:id="rId75"/>
    <p:sldId id="630" r:id="rId76"/>
    <p:sldId id="548" r:id="rId77"/>
    <p:sldId id="453" r:id="rId78"/>
    <p:sldId id="600" r:id="rId79"/>
    <p:sldId id="454" r:id="rId80"/>
    <p:sldId id="466" r:id="rId81"/>
    <p:sldId id="499" r:id="rId82"/>
    <p:sldId id="592" r:id="rId83"/>
    <p:sldId id="577" r:id="rId84"/>
    <p:sldId id="591" r:id="rId85"/>
    <p:sldId id="578" r:id="rId86"/>
    <p:sldId id="590" r:id="rId87"/>
    <p:sldId id="579" r:id="rId88"/>
    <p:sldId id="589" r:id="rId89"/>
    <p:sldId id="580" r:id="rId90"/>
    <p:sldId id="631" r:id="rId91"/>
    <p:sldId id="647" r:id="rId92"/>
    <p:sldId id="648" r:id="rId93"/>
    <p:sldId id="649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86455" autoAdjust="0"/>
  </p:normalViewPr>
  <p:slideViewPr>
    <p:cSldViewPr>
      <p:cViewPr varScale="1">
        <p:scale>
          <a:sx n="93" d="100"/>
          <a:sy n="93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059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390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741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9585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2024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582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028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2052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74276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24</a:t>
            </a:fld>
            <a:endParaRPr lang="ru-RU" sz="1200" smtClean="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7905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25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5294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3BAE-5DC1-4546-9171-45000E7B41B0}" type="slidenum">
              <a:rPr lang="ru-RU" sz="1200" smtClean="0"/>
              <a:pPr eaLnBrk="1" hangingPunct="1"/>
              <a:t>26</a:t>
            </a:fld>
            <a:endParaRPr lang="ru-RU" sz="1200" smtClean="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4815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27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28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037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559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30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2098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31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8057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2D0E6-E9D3-4AC8-A7AC-E19F71BD6003}" type="slidenum">
              <a:rPr lang="ru-RU" sz="1200" smtClean="0"/>
              <a:pPr eaLnBrk="1" hangingPunct="1"/>
              <a:t>32</a:t>
            </a:fld>
            <a:endParaRPr lang="ru-RU" sz="1200" smtClean="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1446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33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34</a:t>
            </a:fld>
            <a:endParaRPr lang="ru-RU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35</a:t>
            </a:fld>
            <a:endParaRPr lang="ru-RU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9014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36</a:t>
            </a:fld>
            <a:endParaRPr lang="ru-RU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37</a:t>
            </a:fld>
            <a:endParaRPr lang="ru-RU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38</a:t>
            </a:fld>
            <a:endParaRPr lang="ru-RU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3789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39</a:t>
            </a:fld>
            <a:endParaRPr lang="ru-RU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559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40</a:t>
            </a:fld>
            <a:endParaRPr lang="ru-RU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645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41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42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16572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43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44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6684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45</a:t>
            </a:fld>
            <a:endParaRPr lang="ru-RU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46</a:t>
            </a:fld>
            <a:endParaRPr lang="ru-RU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8020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706BB2-7F79-480E-94FC-407ED6E37A98}" type="slidenum">
              <a:rPr lang="ru-RU" sz="1200" smtClean="0"/>
              <a:pPr eaLnBrk="1" hangingPunct="1"/>
              <a:t>47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48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6089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49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259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D62B19-689F-4197-99A7-CE94C7D6CE53}" type="slidenum">
              <a:rPr lang="ru-RU" sz="1200" smtClean="0"/>
              <a:pPr eaLnBrk="1" hangingPunct="1"/>
              <a:t>50</a:t>
            </a:fld>
            <a:endParaRPr lang="ru-RU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AEE747-701F-42B7-9DAA-DE093EE4E702}" type="slidenum">
              <a:rPr lang="ru-RU" sz="1200"/>
              <a:pPr eaLnBrk="1" hangingPunct="1"/>
              <a:t>51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0E7854-3659-4755-8E7C-819C457AAE00}" type="slidenum">
              <a:rPr lang="ru-RU" sz="1200"/>
              <a:pPr eaLnBrk="1" hangingPunct="1"/>
              <a:t>52</a:t>
            </a:fld>
            <a:endParaRPr lang="ru-RU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BCA1AD-4F66-4AA7-8221-F9D322B7706E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7C89C-BCFB-4CF9-A534-01B4EAEF7B77}" type="slidenum">
              <a:rPr lang="ru-RU" sz="1200"/>
              <a:pPr eaLnBrk="1" hangingPunct="1"/>
              <a:t>54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7C89C-BCFB-4CF9-A534-01B4EAEF7B77}" type="slidenum">
              <a:rPr lang="ru-RU" sz="1200"/>
              <a:pPr eaLnBrk="1" hangingPunct="1"/>
              <a:t>55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C02E93-2325-4840-9821-0A0DCBA15742}" type="slidenum">
              <a:rPr lang="ru-RU" sz="1200"/>
              <a:pPr eaLnBrk="1" hangingPunct="1"/>
              <a:t>56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C02E93-2325-4840-9821-0A0DCBA15742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58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6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5CE05-01B7-446A-AD6E-3B4BA82276FB}" type="slidenum">
              <a:rPr lang="ru-RU"/>
              <a:pPr/>
              <a:t>61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5CE05-01B7-446A-AD6E-3B4BA82276FB}" type="slidenum">
              <a:rPr lang="ru-RU"/>
              <a:pPr/>
              <a:t>62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3B343-A692-47C7-91E8-1D33A7A13347}" type="slidenum">
              <a:rPr lang="ru-RU"/>
              <a:pPr/>
              <a:t>63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F3F5B-B2F0-4F01-8A2D-6A24B818B3DE}" type="slidenum">
              <a:rPr lang="ru-RU"/>
              <a:pPr/>
              <a:t>64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FB380-3E23-446C-9B76-496411E4C7D4}" type="slidenum">
              <a:rPr lang="ru-RU"/>
              <a:pPr/>
              <a:t>65</a:t>
            </a:fld>
            <a:endParaRPr 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FB380-3E23-446C-9B76-496411E4C7D4}" type="slidenum">
              <a:rPr lang="ru-RU"/>
              <a:pPr/>
              <a:t>66</a:t>
            </a:fld>
            <a:endParaRPr 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92142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3D845-AED1-4717-90F0-F6657E4F4C8E}" type="slidenum">
              <a:rPr lang="ru-RU"/>
              <a:pPr/>
              <a:t>67</a:t>
            </a:fld>
            <a:endParaRPr 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D192E-A050-4751-93E9-1AD59F2C31BA}" type="slidenum">
              <a:rPr lang="ru-RU"/>
              <a:pPr/>
              <a:t>68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D192E-A050-4751-93E9-1AD59F2C31BA}" type="slidenum">
              <a:rPr lang="ru-RU"/>
              <a:pPr/>
              <a:t>69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7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29053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B7EA5-E81E-46F2-97B9-5036A2D2EDD9}" type="slidenum">
              <a:rPr lang="ru-RU"/>
              <a:pPr/>
              <a:t>70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B7EA5-E81E-46F2-97B9-5036A2D2EDD9}" type="slidenum">
              <a:rPr lang="ru-RU"/>
              <a:pPr/>
              <a:t>71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9224B-69F5-411D-AC7D-2A5CC42B867D}" type="slidenum">
              <a:rPr lang="ru-RU"/>
              <a:pPr/>
              <a:t>72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30C2E-3230-40B3-9F4E-AB03A323A902}" type="slidenum">
              <a:rPr lang="ru-RU"/>
              <a:pPr/>
              <a:t>73</a:t>
            </a:fld>
            <a:endParaRPr lang="ru-RU"/>
          </a:p>
        </p:txBody>
      </p:sp>
      <p:sp>
        <p:nvSpPr>
          <p:cNvPr id="17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9224B-69F5-411D-AC7D-2A5CC42B867D}" type="slidenum">
              <a:rPr lang="ru-RU"/>
              <a:pPr/>
              <a:t>74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9224B-69F5-411D-AC7D-2A5CC42B867D}" type="slidenum">
              <a:rPr lang="ru-RU"/>
              <a:pPr/>
              <a:t>75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7845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17F1C-4EBA-4C72-9E64-3ED51A579F33}" type="slidenum">
              <a:rPr lang="ru-RU"/>
              <a:pPr/>
              <a:t>76</a:t>
            </a:fld>
            <a:endParaRPr 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C7092-FC52-4663-8269-B82E5A56BD61}" type="slidenum">
              <a:rPr lang="ru-RU"/>
              <a:pPr/>
              <a:t>77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C7092-FC52-4663-8269-B82E5A56BD61}" type="slidenum">
              <a:rPr lang="ru-RU"/>
              <a:pPr/>
              <a:t>78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C2178-A1D5-42D7-A2F5-FB9C3162CB5E}" type="slidenum">
              <a:rPr lang="ru-RU"/>
              <a:pPr/>
              <a:t>79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8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80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81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82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83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84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85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86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87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88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89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90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726822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91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377577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92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74719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93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702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564904"/>
            <a:ext cx="7772400" cy="457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Геометрические места точек</a:t>
            </a:r>
          </a:p>
        </p:txBody>
      </p:sp>
    </p:spTree>
    <p:extLst>
      <p:ext uri="{BB962C8B-B14F-4D97-AF65-F5344CB8AC3E}">
        <p14:creationId xmlns:p14="http://schemas.microsoft.com/office/powerpoint/2010/main" val="14345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34076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20206"/>
            <a:ext cx="2318793" cy="227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20206"/>
            <a:ext cx="2376264" cy="23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207"/>
            <a:ext cx="2295531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636912"/>
            <a:ext cx="2088232" cy="2088232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10827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</p:spTree>
    <p:extLst>
      <p:ext uri="{BB962C8B-B14F-4D97-AF65-F5344CB8AC3E}">
        <p14:creationId xmlns:p14="http://schemas.microsoft.com/office/powerpoint/2010/main" val="37258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08" y="548680"/>
            <a:ext cx="91347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Ответ</a:t>
            </a:r>
            <a:r>
              <a:rPr lang="ru-RU" sz="2800" dirty="0">
                <a:solidFill>
                  <a:srgbClr val="FF3300"/>
                </a:solidFill>
              </a:rPr>
              <a:t>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отрезку, соединяющему две данные точки.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7200"/>
            <a:ext cx="1872208" cy="27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61" y="2725763"/>
            <a:ext cx="2424684" cy="2131144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40768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72" y="13176"/>
            <a:ext cx="91227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Ответ</a:t>
            </a:r>
            <a:r>
              <a:rPr lang="ru-RU" sz="2800" dirty="0">
                <a:solidFill>
                  <a:srgbClr val="FF3300"/>
                </a:solidFill>
              </a:rPr>
              <a:t>: </a:t>
            </a:r>
            <a:r>
              <a:rPr lang="ru-RU" sz="2800" dirty="0">
                <a:cs typeface="Times New Roman" pitchFamily="18" charset="0"/>
              </a:rPr>
              <a:t>Серединный перпендикуляр к отрезку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без середины этого отрезка.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3581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638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/>
              <a:t>Для данных точек </a:t>
            </a:r>
            <a:r>
              <a:rPr lang="en-US" sz="2800" i="1" dirty="0" smtClean="0"/>
              <a:t>A </a:t>
            </a:r>
            <a:r>
              <a:rPr lang="ru-RU" sz="2800" dirty="0" smtClean="0"/>
              <a:t>и </a:t>
            </a:r>
            <a:r>
              <a:rPr lang="en-US" sz="2800" i="1" dirty="0" smtClean="0"/>
              <a:t>B </a:t>
            </a:r>
            <a:r>
              <a:rPr lang="ru-RU" sz="2800" dirty="0"/>
              <a:t>н</a:t>
            </a:r>
            <a:r>
              <a:rPr lang="ru-RU" sz="2800" dirty="0" smtClean="0"/>
              <a:t>айдите ГМТ точек, </a:t>
            </a:r>
            <a:r>
              <a:rPr lang="en-US" sz="2800" i="1" dirty="0" smtClean="0"/>
              <a:t>D </a:t>
            </a:r>
            <a:r>
              <a:rPr lang="ru-RU" sz="2800" dirty="0" smtClean="0"/>
              <a:t>расстояние от которых до точки </a:t>
            </a:r>
            <a:r>
              <a:rPr lang="en-US" sz="2800" i="1" dirty="0" smtClean="0"/>
              <a:t>A </a:t>
            </a:r>
            <a:r>
              <a:rPr lang="ru-RU" sz="2800" dirty="0" smtClean="0"/>
              <a:t>меньше чем расстояние до точки </a:t>
            </a:r>
            <a:r>
              <a:rPr lang="en-US" sz="2800" i="1" dirty="0" smtClean="0"/>
              <a:t>B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87" y="3717032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/>
              <a:t>Ответ. </a:t>
            </a:r>
            <a:r>
              <a:rPr lang="ru-RU" sz="2800" dirty="0" smtClean="0"/>
              <a:t>Полуплоскость</a:t>
            </a:r>
            <a:r>
              <a:rPr lang="ru-RU" sz="2800" dirty="0"/>
              <a:t>, ограниченная серединным перпендикуляром к отрезку </a:t>
            </a:r>
            <a:r>
              <a:rPr lang="en-US" sz="2800" i="1" dirty="0"/>
              <a:t>AB</a:t>
            </a:r>
            <a:r>
              <a:rPr lang="ru-RU" sz="2800" dirty="0"/>
              <a:t>, содержащая точку </a:t>
            </a:r>
            <a:r>
              <a:rPr lang="en-US" sz="2800" i="1" dirty="0"/>
              <a:t>A</a:t>
            </a:r>
            <a:r>
              <a:rPr lang="ru-RU" sz="2800" dirty="0"/>
              <a:t>, без этого серединного перпендикуляра.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88" y="2195340"/>
            <a:ext cx="232442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Доказательство. </a:t>
            </a:r>
            <a:r>
              <a:rPr lang="ru-RU" dirty="0" smtClean="0"/>
              <a:t>Пусть </a:t>
            </a:r>
            <a:r>
              <a:rPr lang="en-US" i="1" dirty="0" smtClean="0"/>
              <a:t>D – </a:t>
            </a:r>
            <a:r>
              <a:rPr lang="ru-RU" dirty="0" smtClean="0"/>
              <a:t>внутренняя точка этой полуплоскости. Обозначим </a:t>
            </a:r>
            <a:r>
              <a:rPr lang="en-US" i="1" dirty="0" smtClean="0"/>
              <a:t>C </a:t>
            </a:r>
            <a:r>
              <a:rPr lang="ru-RU" dirty="0" smtClean="0"/>
              <a:t>точку его пересечения с серединным перпендикуляром </a:t>
            </a:r>
            <a:r>
              <a:rPr lang="en-US" i="1" dirty="0" smtClean="0"/>
              <a:t>c</a:t>
            </a:r>
            <a:r>
              <a:rPr lang="ru-RU" dirty="0" smtClean="0"/>
              <a:t>. Воспользуемся неравенством треугольника, применённому к треугольнику </a:t>
            </a:r>
            <a:r>
              <a:rPr lang="en-US" i="1" dirty="0" smtClean="0"/>
              <a:t>ACD</a:t>
            </a:r>
            <a:r>
              <a:rPr lang="ru-RU" dirty="0" smtClean="0"/>
              <a:t>. Имеем </a:t>
            </a:r>
            <a:r>
              <a:rPr lang="en-US" i="1" dirty="0" smtClean="0"/>
              <a:t>AD &lt; AC + CD = BC + CD = BD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2" y="40954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dirty="0" smtClean="0"/>
              <a:t>Аналогичным образом доказывается, что для внутренних точек </a:t>
            </a:r>
            <a:r>
              <a:rPr lang="en-US" i="1" dirty="0" smtClean="0"/>
              <a:t>E</a:t>
            </a:r>
            <a:r>
              <a:rPr lang="ru-RU" dirty="0"/>
              <a:t> </a:t>
            </a:r>
            <a:r>
              <a:rPr lang="ru-RU" dirty="0" smtClean="0"/>
              <a:t>полуплоскости, ограниченной серединным перпендикуляром и содержащей точку </a:t>
            </a:r>
            <a:r>
              <a:rPr lang="en-US" i="1" dirty="0" smtClean="0"/>
              <a:t>B</a:t>
            </a:r>
            <a:r>
              <a:rPr lang="ru-RU" dirty="0" smtClean="0"/>
              <a:t>, выполняется неравенство </a:t>
            </a:r>
            <a:r>
              <a:rPr lang="en-US" i="1" dirty="0" smtClean="0"/>
              <a:t>AE &gt; BE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2" y="56581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Следовательно, искомым ГМТ является </a:t>
            </a:r>
            <a:r>
              <a:rPr lang="ru-RU" dirty="0"/>
              <a:t>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663771"/>
            <a:ext cx="2324424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59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Пусть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точки плоскости,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- прямая. </a:t>
            </a:r>
            <a:r>
              <a:rPr lang="ru-RU" sz="2800" dirty="0"/>
              <a:t>Укажите</a:t>
            </a:r>
            <a:r>
              <a:rPr lang="ru-RU" sz="2800" dirty="0">
                <a:cs typeface="Times New Roman" pitchFamily="18" charset="0"/>
              </a:rPr>
              <a:t> геометрическое место точек 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расположенных ближе 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, чем к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. В каком случае таких точек нет?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3448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Ответ</a:t>
            </a:r>
            <a:r>
              <a:rPr lang="ru-RU" dirty="0">
                <a:solidFill>
                  <a:srgbClr val="FF3300"/>
                </a:solidFill>
              </a:rPr>
              <a:t>: </a:t>
            </a:r>
            <a:r>
              <a:rPr lang="ru-RU" dirty="0">
                <a:cs typeface="Times New Roman" pitchFamily="18" charset="0"/>
              </a:rPr>
              <a:t>Часть прямой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лежащая внутри полуплоскости, определяемой серединным перпендикуляром к отрезку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точкой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. Если прямая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целиком лежит в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полуплоскости, определяемой серединным перпендикуляром и точкой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то таких точек нет.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42461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Г</a:t>
            </a:r>
            <a: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  <a:t>еометрическим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0" y="2286000"/>
            <a:ext cx="8915400" cy="2622550"/>
            <a:chOff x="48" y="1968"/>
            <a:chExt cx="5616" cy="1652"/>
          </a:xfrm>
        </p:grpSpPr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48" y="1968"/>
              <a:ext cx="56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 smtClean="0"/>
                <a:t>	Примерами </a:t>
              </a:r>
              <a:r>
                <a:rPr lang="ru-RU" sz="2800" dirty="0"/>
                <a:t>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96" y="2400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 smtClean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 smtClean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данное </a:t>
              </a:r>
              <a:r>
                <a:rPr lang="ru-RU" sz="2800" dirty="0" smtClean="0"/>
                <a:t>расстояние;</a:t>
              </a:r>
              <a:endParaRPr lang="ru-RU" sz="2800" dirty="0"/>
            </a:p>
          </p:txBody>
        </p:sp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96" y="3024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 smtClean="0">
                  <a:solidFill>
                    <a:srgbClr val="FF3300"/>
                  </a:solidFill>
                </a:rPr>
                <a:t>	круг</a:t>
              </a:r>
              <a:r>
                <a:rPr lang="ru-RU" sz="2800" dirty="0" smtClean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расстояние, не превосходящее данное.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7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-1" y="1484784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Найдите ГМ центров окружностей радиусом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, касающихся данной </a:t>
            </a:r>
            <a:r>
              <a:rPr lang="ru-RU" dirty="0" smtClean="0">
                <a:cs typeface="Times New Roman" pitchFamily="18" charset="0"/>
              </a:rPr>
              <a:t>окружности, радиусом </a:t>
            </a:r>
            <a:r>
              <a:rPr lang="en-US" i="1" dirty="0" smtClean="0">
                <a:cs typeface="Times New Roman" pitchFamily="18" charset="0"/>
              </a:rPr>
              <a:t>R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707" y="2924944"/>
            <a:ext cx="1838582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62" y="0"/>
                <a:ext cx="91439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 smtClean="0"/>
                  <a:t> Если </a:t>
                </a:r>
                <a:r>
                  <a:rPr lang="en-US" i="1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i="1" dirty="0" smtClean="0"/>
                  <a:t>r</a:t>
                </a:r>
                <a:r>
                  <a:rPr lang="ru-RU" i="1" dirty="0" smtClean="0"/>
                  <a:t>, </a:t>
                </a:r>
                <a:r>
                  <a:rPr lang="ru-RU" dirty="0" smtClean="0"/>
                  <a:t>то</a:t>
                </a:r>
                <a:r>
                  <a:rPr lang="en-US" i="1" dirty="0" smtClean="0"/>
                  <a:t> </a:t>
                </a:r>
                <a:r>
                  <a:rPr lang="ru-RU" dirty="0"/>
                  <a:t>д</a:t>
                </a:r>
                <a:r>
                  <a:rPr lang="ru-RU" dirty="0" smtClean="0"/>
                  <a:t>ве окружности,</a:t>
                </a:r>
                <a:r>
                  <a:rPr lang="ru-RU" dirty="0"/>
                  <a:t> </a:t>
                </a:r>
                <a:r>
                  <a:rPr lang="ru-RU" dirty="0" smtClean="0"/>
                  <a:t>если </a:t>
                </a:r>
                <a:r>
                  <a:rPr lang="en-US" i="1" dirty="0"/>
                  <a:t>R = </a:t>
                </a:r>
                <a:r>
                  <a:rPr lang="en-US" i="1" dirty="0" smtClean="0"/>
                  <a:t>r</a:t>
                </a:r>
                <a:r>
                  <a:rPr lang="ru-RU" dirty="0" smtClean="0"/>
                  <a:t>, то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одна окружность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" y="0"/>
                <a:ext cx="914399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67" t="-5882" r="-1000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11051"/>
            <a:ext cx="2684960" cy="22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30" y="1377379"/>
            <a:ext cx="2626597" cy="22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340768"/>
            <a:ext cx="2704377" cy="21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1213075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2292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847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0" y="32296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Ответы.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8473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1213075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764949" cy="272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0" y="32296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Ответы.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3322567" cy="32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0" y="1213075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Отметьте </a:t>
            </a:r>
            <a:r>
              <a:rPr lang="ru-RU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виден под углом 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9918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0" y="32296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Ответы.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35044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9780" y="896005"/>
            <a:ext cx="9154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Отметьте </a:t>
            </a:r>
            <a:r>
              <a:rPr lang="ru-RU" sz="2800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виден под углом </a:t>
            </a:r>
            <a:r>
              <a:rPr lang="ru-RU" sz="2800" dirty="0"/>
              <a:t>45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993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456" y="116632"/>
            <a:ext cx="3469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2706873" cy="266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" y="16155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 smtClean="0">
                <a:solidFill>
                  <a:srgbClr val="FF3300"/>
                </a:solidFill>
              </a:rPr>
              <a:t>	</a:t>
            </a:r>
            <a:r>
              <a:rPr lang="ru-RU" sz="2800" dirty="0" smtClean="0">
                <a:solidFill>
                  <a:srgbClr val="FF3300"/>
                </a:solidFill>
              </a:rPr>
              <a:t>Теорема</a:t>
            </a:r>
            <a:r>
              <a:rPr lang="ru-RU" sz="2800" dirty="0">
                <a:solidFill>
                  <a:srgbClr val="FF3300"/>
                </a:solidFill>
              </a:rPr>
              <a:t>. </a:t>
            </a:r>
            <a:r>
              <a:rPr lang="ru-RU" sz="2800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604838"/>
            <a:ext cx="9067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Серединным </a:t>
            </a:r>
            <a:r>
              <a:rPr lang="ru-RU" dirty="0">
                <a:solidFill>
                  <a:srgbClr val="FF3300"/>
                </a:solidFill>
              </a:rPr>
              <a:t>перпендикуляром </a:t>
            </a:r>
            <a:r>
              <a:rPr lang="ru-RU" dirty="0"/>
              <a:t>к отрезку называется</a:t>
            </a:r>
            <a:r>
              <a:rPr lang="en-US" dirty="0"/>
              <a:t> </a:t>
            </a:r>
            <a:r>
              <a:rPr lang="ru-RU" dirty="0"/>
              <a:t>прямая, перпендикулярная этому отрезку и проходящая через его середину.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780928"/>
            <a:ext cx="2565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9780" y="896005"/>
            <a:ext cx="9154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(*) </a:t>
            </a:r>
            <a:r>
              <a:rPr lang="ru-RU" sz="2800" dirty="0" smtClean="0">
                <a:cs typeface="Times New Roman" pitchFamily="18" charset="0"/>
              </a:rPr>
              <a:t>Отметьте </a:t>
            </a:r>
            <a:r>
              <a:rPr lang="ru-RU" sz="2800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виден под углом </a:t>
            </a:r>
            <a:r>
              <a:rPr lang="ru-RU" sz="2800" dirty="0"/>
              <a:t>45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2" y="1989832"/>
            <a:ext cx="2389057" cy="23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456" y="116632"/>
            <a:ext cx="3469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401075" cy="337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19780" y="896005"/>
            <a:ext cx="9154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(*) </a:t>
            </a:r>
            <a:r>
              <a:rPr lang="ru-RU" sz="2800" dirty="0" smtClean="0">
                <a:cs typeface="Times New Roman" pitchFamily="18" charset="0"/>
              </a:rPr>
              <a:t>Отметьте </a:t>
            </a:r>
            <a:r>
              <a:rPr lang="ru-RU" sz="2800" dirty="0">
                <a:cs typeface="Times New Roman" pitchFamily="18" charset="0"/>
              </a:rPr>
              <a:t>точки, расположенные в узлах сетки, из которых отрезок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виден под углом </a:t>
            </a:r>
            <a:r>
              <a:rPr lang="ru-RU" sz="2800" dirty="0"/>
              <a:t>45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76872"/>
            <a:ext cx="2650152" cy="30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456" y="116632"/>
            <a:ext cx="3469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	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74" y="548680"/>
            <a:ext cx="27154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Биссектриса угла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07504" y="457200"/>
            <a:ext cx="900318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Теорема</a:t>
            </a:r>
            <a:r>
              <a:rPr lang="ru-RU" sz="2800" dirty="0">
                <a:solidFill>
                  <a:srgbClr val="FF3300"/>
                </a:solidFill>
              </a:rPr>
              <a:t>. </a:t>
            </a:r>
            <a:r>
              <a:rPr lang="ru-RU" sz="2800" dirty="0"/>
              <a:t>Биссектриса угла является ГМТ, лежащих внутри этого угла и одинаково удаленных от его сторон.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7537"/>
            <a:ext cx="292603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5918"/>
            <a:ext cx="2971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 smtClean="0">
                <a:cs typeface="Times New Roman" pitchFamily="18" charset="0"/>
              </a:rPr>
              <a:t>	Если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CB</a:t>
            </a:r>
            <a:r>
              <a:rPr lang="ru-RU" dirty="0">
                <a:cs typeface="Times New Roman" pitchFamily="18" charset="0"/>
              </a:rPr>
              <a:t>, то прямоугольные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  <a:r>
              <a:rPr lang="ru-RU" i="1" dirty="0">
                <a:cs typeface="Times New Roman" pitchFamily="18" charset="0"/>
              </a:rPr>
              <a:t> </a:t>
            </a:r>
            <a:endParaRPr lang="ru-RU" i="1" dirty="0" smtClean="0">
              <a:cs typeface="Times New Roman" pitchFamily="18" charset="0"/>
            </a:endParaRPr>
          </a:p>
          <a:p>
            <a:pPr algn="just" eaLnBrk="1" hangingPunct="1"/>
            <a:r>
              <a:rPr lang="ru-RU" i="1" dirty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Обратно</a:t>
            </a:r>
            <a:r>
              <a:rPr lang="ru-RU" dirty="0">
                <a:cs typeface="Times New Roman" pitchFamily="18" charset="0"/>
              </a:rPr>
              <a:t>, если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угла, то 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 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  <a:cs typeface="Times New Roman" pitchFamily="18" charset="0"/>
              </a:rPr>
              <a:t>	Доказательство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Рассмотрим угол 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вершиной в точке </a:t>
            </a:r>
            <a:r>
              <a:rPr lang="ru-RU" i="1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сторонами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 Пусть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лежит внутри данного угла. Опустим из нее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перпендикуляры </a:t>
            </a:r>
            <a:r>
              <a:rPr lang="ru-RU" i="1" dirty="0">
                <a:cs typeface="Times New Roman" pitchFamily="18" charset="0"/>
              </a:rPr>
              <a:t>СА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на стороны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3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utoUpdateAnimBg="0"/>
      <p:bldP spid="2560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14831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Изобразите </a:t>
            </a:r>
            <a:r>
              <a:rPr lang="ru-RU" sz="2800" dirty="0"/>
              <a:t>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2924944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2925716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Ответ.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3201"/>
            <a:ext cx="2179916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26" y="613201"/>
            <a:ext cx="2213987" cy="21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7" y="599890"/>
            <a:ext cx="2183911" cy="21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1628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На </a:t>
            </a:r>
            <a:r>
              <a:rPr lang="ru-RU" sz="2800" dirty="0"/>
              <a:t>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 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2708920"/>
            <a:ext cx="2393181" cy="23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2692722"/>
            <a:ext cx="2336534" cy="23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Ответ.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3381"/>
            <a:ext cx="2574528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704" y="493382"/>
            <a:ext cx="2583656" cy="25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43" y="1256107"/>
            <a:ext cx="2565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0" y="35828"/>
            <a:ext cx="91582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 smtClean="0">
                <a:solidFill>
                  <a:srgbClr val="FF3300"/>
                </a:solidFill>
                <a:cs typeface="Times New Roman" pitchFamily="18" charset="0"/>
              </a:rPr>
              <a:t>	Доказательство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200" dirty="0">
                <a:cs typeface="Times New Roman" pitchFamily="18" charset="0"/>
              </a:rPr>
              <a:t> Пусть дан отрезок </a:t>
            </a:r>
            <a:r>
              <a:rPr lang="ru-RU" sz="2200" i="1" dirty="0">
                <a:cs typeface="Times New Roman" pitchFamily="18" charset="0"/>
              </a:rPr>
              <a:t>АВ</a:t>
            </a:r>
            <a:r>
              <a:rPr lang="ru-RU" sz="2200" dirty="0">
                <a:cs typeface="Times New Roman" pitchFamily="18" charset="0"/>
              </a:rPr>
              <a:t> и точка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>
                <a:cs typeface="Times New Roman" pitchFamily="18" charset="0"/>
              </a:rPr>
              <a:t> – его середина. </a:t>
            </a:r>
            <a:r>
              <a:rPr lang="ru-RU" sz="2200" dirty="0"/>
              <a:t>О</a:t>
            </a:r>
            <a:r>
              <a:rPr lang="ru-RU" sz="2200" dirty="0">
                <a:cs typeface="Times New Roman" pitchFamily="18" charset="0"/>
              </a:rPr>
              <a:t>чевидно, точка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, </a:t>
            </a:r>
            <a:r>
              <a:rPr lang="ru-RU" sz="2200" i="1" dirty="0">
                <a:cs typeface="Times New Roman" pitchFamily="18" charset="0"/>
              </a:rPr>
              <a:t>В</a:t>
            </a:r>
            <a:r>
              <a:rPr lang="ru-RU" sz="2200" dirty="0">
                <a:cs typeface="Times New Roman" pitchFamily="18" charset="0"/>
              </a:rPr>
              <a:t> и принадлежит серединному перпендикуляру. 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0" y="567055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200" dirty="0" smtClean="0"/>
              <a:t>Обратно</a:t>
            </a:r>
            <a:r>
              <a:rPr lang="ru-RU" sz="2200" dirty="0"/>
              <a:t>, пусть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 и не совпадает с </a:t>
            </a:r>
            <a:r>
              <a:rPr lang="ru-RU" sz="2200" i="1" dirty="0"/>
              <a:t>О</a:t>
            </a:r>
            <a:r>
              <a:rPr lang="ru-RU" sz="2200" dirty="0"/>
              <a:t>, тогда прямоугольные треугольники </a:t>
            </a:r>
            <a:r>
              <a:rPr lang="ru-RU" sz="2200" i="1" dirty="0"/>
              <a:t>АОС</a:t>
            </a:r>
            <a:r>
              <a:rPr lang="ru-RU" sz="2200" dirty="0"/>
              <a:t> и </a:t>
            </a:r>
            <a:r>
              <a:rPr lang="ru-RU" sz="2200" i="1" dirty="0"/>
              <a:t>ВОС</a:t>
            </a:r>
            <a:r>
              <a:rPr lang="ru-RU" sz="2200" dirty="0"/>
              <a:t> равны (по катетам). Следовательно, </a:t>
            </a:r>
            <a:r>
              <a:rPr lang="ru-RU" sz="2200" i="1" dirty="0"/>
              <a:t>АС=ВС</a:t>
            </a:r>
            <a:r>
              <a:rPr lang="ru-RU" sz="2200" dirty="0"/>
              <a:t>. 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0" y="4170094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200" dirty="0" smtClean="0"/>
              <a:t>Пусть</a:t>
            </a: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точка </a:t>
            </a:r>
            <a:r>
              <a:rPr lang="ru-RU" sz="2200" i="1" dirty="0">
                <a:cs typeface="Times New Roman" pitchFamily="18" charset="0"/>
              </a:rPr>
              <a:t>С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 и </a:t>
            </a:r>
            <a:r>
              <a:rPr lang="ru-RU" sz="2200" i="1" dirty="0">
                <a:cs typeface="Times New Roman" pitchFamily="18" charset="0"/>
              </a:rPr>
              <a:t>В</a:t>
            </a:r>
            <a:r>
              <a:rPr lang="ru-RU" sz="2200" dirty="0">
                <a:cs typeface="Times New Roman" pitchFamily="18" charset="0"/>
              </a:rPr>
              <a:t> и не совпадает с точкой </a:t>
            </a:r>
            <a:r>
              <a:rPr lang="ru-RU" sz="2200" i="1" dirty="0">
                <a:cs typeface="Times New Roman" pitchFamily="18" charset="0"/>
              </a:rPr>
              <a:t>О</a:t>
            </a:r>
            <a:r>
              <a:rPr lang="ru-RU" sz="2200" dirty="0"/>
              <a:t>.</a:t>
            </a:r>
            <a:r>
              <a:rPr lang="ru-RU" sz="2200" dirty="0">
                <a:cs typeface="Times New Roman" pitchFamily="18" charset="0"/>
              </a:rPr>
              <a:t> </a:t>
            </a:r>
            <a:r>
              <a:rPr lang="ru-RU" sz="2200" dirty="0"/>
              <a:t>Тогда треугольник </a:t>
            </a:r>
            <a:r>
              <a:rPr lang="ru-RU" sz="2200" i="1" dirty="0"/>
              <a:t>АВС</a:t>
            </a:r>
            <a:r>
              <a:rPr lang="ru-RU" sz="2200" dirty="0"/>
              <a:t> равнобедренный и </a:t>
            </a:r>
            <a:r>
              <a:rPr lang="ru-RU" sz="2200" i="1" dirty="0"/>
              <a:t>СО</a:t>
            </a:r>
            <a:r>
              <a:rPr lang="ru-RU" sz="2200" dirty="0"/>
              <a:t> – медиана. По свойству равнобедренного треугольника медиана </a:t>
            </a:r>
            <a:r>
              <a:rPr lang="ru-RU" sz="2200" dirty="0" smtClean="0"/>
              <a:t>является и </a:t>
            </a:r>
            <a:r>
              <a:rPr lang="ru-RU" sz="2200" dirty="0"/>
              <a:t>высотой. Значит,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перпендикуляру. </a:t>
            </a:r>
          </a:p>
        </p:txBody>
      </p:sp>
    </p:spTree>
    <p:extLst>
      <p:ext uri="{BB962C8B-B14F-4D97-AF65-F5344CB8AC3E}">
        <p14:creationId xmlns:p14="http://schemas.microsoft.com/office/powerpoint/2010/main" val="41543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 autoUpdateAnimBg="0"/>
      <p:bldP spid="243720" grpId="0" autoUpdateAnimBg="0"/>
      <p:bldP spid="2437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155914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</a:t>
            </a:r>
            <a:r>
              <a:rPr lang="ru-RU" sz="2800" dirty="0" smtClean="0">
                <a:cs typeface="Times New Roman" pitchFamily="18" charset="0"/>
              </a:rPr>
              <a:t>точек, </a:t>
            </a:r>
            <a:r>
              <a:rPr lang="ru-RU" sz="2800" dirty="0">
                <a:cs typeface="Times New Roman" pitchFamily="18" charset="0"/>
              </a:rPr>
              <a:t>одинаково удаленных от </a:t>
            </a:r>
            <a:r>
              <a:rPr lang="ru-RU" sz="2800" dirty="0" smtClean="0">
                <a:cs typeface="Times New Roman" pitchFamily="18" charset="0"/>
              </a:rPr>
              <a:t>двух пересекающихся прямых </a:t>
            </a:r>
            <a:r>
              <a:rPr lang="en-US" sz="2800" i="1" dirty="0" smtClean="0">
                <a:cs typeface="Times New Roman" pitchFamily="18" charset="0"/>
              </a:rPr>
              <a:t>a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708920"/>
            <a:ext cx="4230814" cy="3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9260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145416" y="0"/>
            <a:ext cx="899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Ответ. </a:t>
            </a:r>
            <a:r>
              <a:rPr lang="ru-RU" sz="2800" dirty="0" smtClean="0">
                <a:cs typeface="Times New Roman" pitchFamily="18" charset="0"/>
              </a:rPr>
              <a:t>Точки</a:t>
            </a:r>
            <a:r>
              <a:rPr lang="ru-RU" sz="2800" dirty="0">
                <a:cs typeface="Times New Roman" pitchFamily="18" charset="0"/>
              </a:rPr>
              <a:t>, принадлежащие биссектрисам четырех углов, образованных данными прямыми; </a:t>
            </a:r>
          </a:p>
        </p:txBody>
      </p:sp>
    </p:spTree>
    <p:extLst>
      <p:ext uri="{BB962C8B-B14F-4D97-AF65-F5344CB8AC3E}">
        <p14:creationId xmlns:p14="http://schemas.microsoft.com/office/powerpoint/2010/main" val="40656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90872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Для двух данных пересекающихся прямых </a:t>
            </a:r>
            <a:r>
              <a:rPr lang="en-US" sz="2800" i="1" dirty="0" smtClean="0">
                <a:cs typeface="Times New Roman" pitchFamily="18" charset="0"/>
              </a:rPr>
              <a:t>a </a:t>
            </a:r>
            <a:r>
              <a:rPr lang="ru-RU" sz="2800" dirty="0" smtClean="0">
                <a:cs typeface="Times New Roman" pitchFamily="18" charset="0"/>
              </a:rPr>
              <a:t>и 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найдите </a:t>
            </a:r>
            <a:r>
              <a:rPr lang="ru-RU" sz="2800" dirty="0">
                <a:cs typeface="Times New Roman" pitchFamily="18" charset="0"/>
              </a:rPr>
              <a:t>геометрическое место </a:t>
            </a:r>
            <a:r>
              <a:rPr lang="ru-RU" sz="2800" dirty="0" smtClean="0">
                <a:cs typeface="Times New Roman" pitchFamily="18" charset="0"/>
              </a:rPr>
              <a:t>точек, расположенных ближе к </a:t>
            </a:r>
            <a:r>
              <a:rPr lang="en-US" sz="2800" i="1" dirty="0" smtClean="0">
                <a:cs typeface="Times New Roman" pitchFamily="18" charset="0"/>
              </a:rPr>
              <a:t>a</a:t>
            </a:r>
            <a:r>
              <a:rPr lang="ru-RU" sz="2800" dirty="0" smtClean="0">
                <a:cs typeface="Times New Roman" pitchFamily="18" charset="0"/>
              </a:rPr>
              <a:t> чем к </a:t>
            </a:r>
            <a:r>
              <a:rPr lang="en-US" sz="2800" i="1" dirty="0" smtClean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93" y="2293715"/>
            <a:ext cx="4230814" cy="3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145" y="52388"/>
            <a:ext cx="9126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Ответ.</a:t>
            </a:r>
            <a:r>
              <a:rPr lang="ru-RU" sz="2800" dirty="0" smtClean="0"/>
              <a:t> </a:t>
            </a:r>
            <a:r>
              <a:rPr lang="ru-RU" sz="2800" dirty="0"/>
              <a:t>внутренности двух вертикальных углов, образованных биссектрисами. 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736304" cy="265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068960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141326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Найдите геометрическое место </a:t>
            </a:r>
            <a:r>
              <a:rPr lang="ru-RU" sz="2800" dirty="0">
                <a:cs typeface="Times New Roman" pitchFamily="18" charset="0"/>
              </a:rPr>
              <a:t>центров окружностей касающихся двух данных пересекающихся </a:t>
            </a:r>
            <a:r>
              <a:rPr lang="ru-RU" sz="2800" dirty="0" smtClean="0">
                <a:cs typeface="Times New Roman" pitchFamily="18" charset="0"/>
              </a:rPr>
              <a:t>прямых.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5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Ответ</a:t>
            </a:r>
            <a:r>
              <a:rPr lang="ru-RU" dirty="0">
                <a:solidFill>
                  <a:srgbClr val="FF3300"/>
                </a:solidFill>
              </a:rPr>
              <a:t>: </a:t>
            </a:r>
            <a:r>
              <a:rPr lang="ru-RU" dirty="0">
                <a:cs typeface="Times New Roman" pitchFamily="18" charset="0"/>
              </a:rPr>
              <a:t>Биссектрисы углов, образующихся при пересечении данных прямых</a:t>
            </a:r>
            <a:r>
              <a:rPr lang="ru-RU" dirty="0"/>
              <a:t>, без точки пересечения этих прямых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7265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40" y="1539654"/>
            <a:ext cx="915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2800" dirty="0" smtClean="0"/>
              <a:t>(*) Найдите ГМТ, равноудалённых от сторон угла </a:t>
            </a:r>
            <a:r>
              <a:rPr lang="en-US" sz="2800" i="1" dirty="0" smtClean="0"/>
              <a:t>AOB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433226" cy="2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1192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Ответ.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3456384" cy="27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9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Приведём задачу из книги Н.Б. Васильева, В.Л. </a:t>
            </a:r>
            <a:r>
              <a:rPr lang="ru-RU" dirty="0" err="1" smtClean="0"/>
              <a:t>Гутенмахера</a:t>
            </a:r>
            <a:r>
              <a:rPr lang="ru-RU" dirty="0" smtClean="0"/>
              <a:t> «Прямые и кривые».</a:t>
            </a:r>
          </a:p>
          <a:p>
            <a:pPr algn="just"/>
            <a:r>
              <a:rPr lang="ru-RU" dirty="0" smtClean="0"/>
              <a:t>	Лестница</a:t>
            </a:r>
            <a:r>
              <a:rPr lang="ru-RU" dirty="0"/>
              <a:t>, стоявшая на </a:t>
            </a:r>
            <a:r>
              <a:rPr lang="ru-RU" dirty="0" smtClean="0"/>
              <a:t>гладком </a:t>
            </a:r>
            <a:r>
              <a:rPr lang="ru-RU" dirty="0"/>
              <a:t>полу у стены, </a:t>
            </a:r>
            <a:r>
              <a:rPr lang="ru-RU" dirty="0" smtClean="0"/>
              <a:t>соскальзывает </a:t>
            </a:r>
            <a:r>
              <a:rPr lang="ru-RU" dirty="0"/>
              <a:t>вниз. По какой линии </a:t>
            </a:r>
            <a:r>
              <a:rPr lang="ru-RU" dirty="0" smtClean="0"/>
              <a:t>движется </a:t>
            </a:r>
            <a:r>
              <a:rPr lang="ru-RU" dirty="0"/>
              <a:t>котенок, сидящий на </a:t>
            </a:r>
            <a:r>
              <a:rPr lang="ru-RU" dirty="0" smtClean="0"/>
              <a:t>середине </a:t>
            </a:r>
            <a:r>
              <a:rPr lang="ru-RU" dirty="0"/>
              <a:t>лестницы?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072166" cy="342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6453" y="73099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	Ответ</a:t>
            </a:r>
            <a:r>
              <a:rPr lang="ru-RU" sz="2800" dirty="0" smtClean="0"/>
              <a:t>. Четверть окружности.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19"/>
            <a:ext cx="3744416" cy="50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4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124744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Изобразите ГМТ,  равноудаленных </a:t>
            </a:r>
            <a:r>
              <a:rPr lang="ru-RU" sz="2800" dirty="0">
                <a:cs typeface="Times New Roman" pitchFamily="18" charset="0"/>
              </a:rPr>
              <a:t>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2121760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2134182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2126554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0"/>
          <p:cNvSpPr txBox="1">
            <a:spLocks noChangeArrowheads="1"/>
          </p:cNvSpPr>
          <p:nvPr/>
        </p:nvSpPr>
        <p:spPr bwMode="auto">
          <a:xfrm>
            <a:off x="-40640" y="83671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На </a:t>
            </a:r>
            <a:r>
              <a:rPr lang="ru-RU" sz="2800" dirty="0"/>
              <a:t>клетчатой бумаге постройте несколько точек, равноудаленных от данной точки </a:t>
            </a:r>
            <a:r>
              <a:rPr lang="en-US" sz="2800" i="1" dirty="0"/>
              <a:t>F </a:t>
            </a:r>
            <a:r>
              <a:rPr lang="ru-RU" sz="2800" dirty="0"/>
              <a:t>и</a:t>
            </a:r>
            <a:r>
              <a:rPr lang="en-US" sz="2800" dirty="0"/>
              <a:t> </a:t>
            </a:r>
            <a:r>
              <a:rPr lang="ru-RU" sz="2800" dirty="0"/>
              <a:t>данной прямой </a:t>
            </a:r>
            <a:r>
              <a:rPr lang="en-US" sz="2800" i="1" dirty="0"/>
              <a:t>d</a:t>
            </a:r>
            <a:r>
              <a:rPr lang="ru-RU" sz="2800" dirty="0"/>
              <a:t>. Соедините их плавной кривой.</a:t>
            </a:r>
            <a:endParaRPr lang="en-US" sz="2800" dirty="0"/>
          </a:p>
        </p:txBody>
      </p:sp>
      <p:pic>
        <p:nvPicPr>
          <p:cNvPr id="5" name="Picture 1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3810744" cy="276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92203" name="Picture 1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17" y="980728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Парабола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Пусть </a:t>
            </a:r>
            <a:r>
              <a:rPr lang="ru-RU" sz="2800" dirty="0">
                <a:cs typeface="Times New Roman" pitchFamily="18" charset="0"/>
              </a:rPr>
              <a:t>на плоскости задана прямая </a:t>
            </a:r>
            <a:r>
              <a:rPr lang="ru-RU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и точка </a:t>
            </a:r>
            <a:r>
              <a:rPr lang="ru-RU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, не принадлежащая этой прямой. Геометрическое место точек, равноудаленных от прямой </a:t>
            </a:r>
            <a:r>
              <a:rPr lang="ru-RU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и точки </a:t>
            </a:r>
            <a:r>
              <a:rPr lang="ru-RU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параболой</a:t>
            </a:r>
            <a:r>
              <a:rPr lang="ru-RU" sz="2800" dirty="0">
                <a:cs typeface="Times New Roman" pitchFamily="18" charset="0"/>
              </a:rPr>
              <a:t>. Прямая </a:t>
            </a:r>
            <a:r>
              <a:rPr lang="ru-RU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директрисой</a:t>
            </a:r>
            <a:r>
              <a:rPr lang="ru-RU" sz="2800" dirty="0">
                <a:cs typeface="Times New Roman" pitchFamily="18" charset="0"/>
              </a:rPr>
              <a:t>, а точка </a:t>
            </a:r>
            <a:r>
              <a:rPr lang="ru-RU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 -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фокусом</a:t>
            </a:r>
            <a:r>
              <a:rPr lang="ru-RU" sz="2800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параболы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94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" y="2492896"/>
            <a:ext cx="4181703" cy="27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42839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/>
              <a:t>Параболу </a:t>
            </a:r>
            <a:r>
              <a:rPr lang="ru-RU" sz="2800" dirty="0"/>
              <a:t>можно нарисовать с помощью линейки, угольника, кнопок, нитки и карандаша.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5351" y="22136"/>
            <a:ext cx="4588649" cy="1386057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Параболу можно получить в программе </a:t>
            </a:r>
            <a:r>
              <a:rPr lang="en-US" sz="2800" dirty="0" err="1" smtClean="0">
                <a:solidFill>
                  <a:schemeClr val="tx1"/>
                </a:solidFill>
              </a:rPr>
              <a:t>GeoGebra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20" y="1772816"/>
            <a:ext cx="4377831" cy="39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6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Укажите </a:t>
            </a:r>
            <a:r>
              <a:rPr lang="ru-RU" sz="2800" dirty="0"/>
              <a:t>ГМТ </a:t>
            </a:r>
            <a:r>
              <a:rPr lang="en-US" sz="2800" i="1" dirty="0"/>
              <a:t>A’</a:t>
            </a:r>
            <a:r>
              <a:rPr lang="ru-RU" sz="2800" dirty="0"/>
              <a:t>, для которых расстояние до </a:t>
            </a:r>
            <a:r>
              <a:rPr lang="ru-RU" sz="2800" dirty="0" smtClean="0"/>
              <a:t>фокуса: а) меньше; б) больше </a:t>
            </a:r>
            <a:r>
              <a:rPr lang="ru-RU" sz="2800" dirty="0"/>
              <a:t>расстояния до директрисы.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6148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Ответ.</a:t>
            </a:r>
          </a:p>
        </p:txBody>
      </p:sp>
      <p:pic>
        <p:nvPicPr>
          <p:cNvPr id="6150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1" y="1124744"/>
            <a:ext cx="4148294" cy="28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67748" y="4433656"/>
            <a:ext cx="4345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а</a:t>
            </a:r>
            <a:r>
              <a:rPr lang="ru-RU" dirty="0" smtClean="0"/>
              <a:t>) точки </a:t>
            </a:r>
            <a:r>
              <a:rPr lang="en-US" i="1" dirty="0" smtClean="0"/>
              <a:t> </a:t>
            </a:r>
            <a:r>
              <a:rPr lang="en-US" i="1" dirty="0"/>
              <a:t>A’</a:t>
            </a:r>
            <a:r>
              <a:rPr lang="ru-RU" dirty="0"/>
              <a:t>, расположенные выше параболы.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89" y="1124744"/>
            <a:ext cx="4105236" cy="28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65964" y="4474309"/>
            <a:ext cx="44780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б</a:t>
            </a:r>
            <a:r>
              <a:rPr lang="ru-RU" dirty="0" smtClean="0"/>
              <a:t>) точки </a:t>
            </a:r>
            <a:r>
              <a:rPr lang="en-US" i="1" dirty="0" smtClean="0"/>
              <a:t> </a:t>
            </a:r>
            <a:r>
              <a:rPr lang="en-US" i="1" dirty="0"/>
              <a:t>A”</a:t>
            </a:r>
            <a:r>
              <a:rPr lang="ru-RU" dirty="0"/>
              <a:t>, расположенные ниже параболы.</a:t>
            </a:r>
          </a:p>
        </p:txBody>
      </p:sp>
    </p:spTree>
    <p:extLst>
      <p:ext uri="{BB962C8B-B14F-4D97-AF65-F5344CB8AC3E}">
        <p14:creationId xmlns:p14="http://schemas.microsoft.com/office/powerpoint/2010/main" val="3394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данную точку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, и касающуюся данной прямой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/>
              <a:t>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35175"/>
            <a:ext cx="4238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2257" y="67469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</a:t>
            </a:r>
            <a:r>
              <a:rPr lang="ru-RU" sz="2800" dirty="0" smtClean="0"/>
              <a:t>Искомым </a:t>
            </a:r>
            <a:r>
              <a:rPr lang="ru-RU" sz="2800" dirty="0"/>
              <a:t>ГМТ является парабола</a:t>
            </a:r>
            <a:r>
              <a:rPr lang="en-US" sz="2800" dirty="0"/>
              <a:t> </a:t>
            </a:r>
            <a:r>
              <a:rPr lang="ru-RU" sz="2800" dirty="0"/>
              <a:t>с фокусом </a:t>
            </a:r>
            <a:r>
              <a:rPr lang="en-US" sz="2800" i="1" dirty="0"/>
              <a:t>F </a:t>
            </a:r>
            <a:r>
              <a:rPr lang="ru-RU" sz="2800" dirty="0"/>
              <a:t>и директрисой </a:t>
            </a:r>
            <a:r>
              <a:rPr lang="en-US" sz="2800" i="1" dirty="0"/>
              <a:t>d</a:t>
            </a:r>
            <a:r>
              <a:rPr lang="ru-RU" sz="2800" dirty="0"/>
              <a:t>.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76" y="1916832"/>
            <a:ext cx="4238625" cy="349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1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Прямая</a:t>
            </a:r>
            <a:r>
              <a:rPr lang="ru-RU" sz="2800" dirty="0">
                <a:cs typeface="Times New Roman" pitchFamily="18" charset="0"/>
              </a:rPr>
              <a:t>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4362"/>
            <a:ext cx="46558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3300"/>
                </a:solidFill>
                <a:cs typeface="Times New Roman" pitchFamily="18" charset="0"/>
              </a:rPr>
              <a:t>Теорема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Пусть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– точка на параболе с фокусом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 и директрисой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– перпендикуляр, опущенный на директрису. Тогда касательной к параболе, проходящей через 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будет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687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81000" y="571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Проведите доказательство теоремы, используя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0999" y="620688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4896"/>
            <a:ext cx="2174875" cy="21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44896"/>
            <a:ext cx="2232248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218420" cy="219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Если </a:t>
            </a:r>
            <a:r>
              <a:rPr lang="ru-RU" sz="2800" dirty="0">
                <a:cs typeface="Times New Roman" pitchFamily="18" charset="0"/>
              </a:rPr>
              <a:t>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Фокальное </a:t>
            </a:r>
            <a:r>
              <a:rPr lang="ru-RU" dirty="0">
                <a:cs typeface="Times New Roman" pitchFamily="18" charset="0"/>
              </a:rPr>
              <a:t>свойство параболы используется при изготовлении отражающих поверхностей прожекторов, автомобильных фар, карманных фонариков, телескопов, параболических антенн и т</a:t>
            </a:r>
            <a:r>
              <a:rPr lang="ru-RU" dirty="0" smtClean="0">
                <a:cs typeface="Times New Roman" pitchFamily="18" charset="0"/>
              </a:rPr>
              <a:t>. д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040"/>
          <p:cNvSpPr txBox="1">
            <a:spLocks noChangeArrowheads="1"/>
          </p:cNvSpPr>
          <p:nvPr/>
        </p:nvSpPr>
        <p:spPr bwMode="auto">
          <a:xfrm>
            <a:off x="0" y="18864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На </a:t>
            </a:r>
            <a:r>
              <a:rPr lang="ru-RU" sz="2800" dirty="0"/>
              <a:t>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ru-RU" sz="2800" dirty="0"/>
              <a:t>равна </a:t>
            </a:r>
            <a:r>
              <a:rPr lang="en-US" sz="2800" dirty="0"/>
              <a:t>6</a:t>
            </a:r>
            <a:r>
              <a:rPr lang="ru-RU" sz="2800" dirty="0"/>
              <a:t> (стороны клеток равны 1)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/>
              <a:t>Соедините их плавной кривой.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132856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040"/>
          <p:cNvSpPr txBox="1">
            <a:spLocks noChangeArrowheads="1"/>
          </p:cNvSpPr>
          <p:nvPr/>
        </p:nvSpPr>
        <p:spPr bwMode="auto">
          <a:xfrm>
            <a:off x="0" y="1886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Ответ.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1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368090" cy="304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024336" cy="273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14" y="836711"/>
            <a:ext cx="3024336" cy="273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Эллипс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Геометрическое </a:t>
            </a:r>
            <a:r>
              <a:rPr lang="ru-RU" sz="2800" dirty="0">
                <a:cs typeface="Times New Roman" pitchFamily="18" charset="0"/>
              </a:rPr>
              <a:t>место точек плоскости, сумма расстояний от которых до двух заданных точек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есть величина постоянная,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эллипсом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Точки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называются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фокусами</a:t>
            </a:r>
            <a:r>
              <a:rPr lang="ru-RU" sz="2800" b="1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эллипса.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6794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/>
          <p:cNvSpPr txBox="1">
            <a:spLocks noChangeArrowheads="1"/>
          </p:cNvSpPr>
          <p:nvPr/>
        </p:nvSpPr>
        <p:spPr bwMode="auto">
          <a:xfrm>
            <a:off x="0" y="52578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Таким </a:t>
            </a:r>
            <a:r>
              <a:rPr lang="ru-RU" sz="2800" dirty="0">
                <a:cs typeface="Times New Roman" pitchFamily="18" charset="0"/>
              </a:rPr>
              <a:t>образом, для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эллипса с фокусами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сумма </a:t>
            </a:r>
            <a:r>
              <a:rPr lang="en-US" sz="2800" i="1" dirty="0">
                <a:cs typeface="Times New Roman" pitchFamily="18" charset="0"/>
              </a:rPr>
              <a:t>AF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+ </a:t>
            </a:r>
            <a:r>
              <a:rPr lang="en-US" sz="2800" i="1" dirty="0">
                <a:cs typeface="Times New Roman" pitchFamily="18" charset="0"/>
              </a:rPr>
              <a:t>AF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постоянна и равна некоторому заданному отрезку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, большему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2256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28600" y="4480"/>
            <a:ext cx="39833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Эллипс можно нарисовать </a:t>
            </a:r>
            <a:r>
              <a:rPr lang="ru-RU" sz="2800" dirty="0"/>
              <a:t>с помощью кнопок, нитки и карандаша.</a:t>
            </a:r>
          </a:p>
        </p:txBody>
      </p:sp>
      <p:pic>
        <p:nvPicPr>
          <p:cNvPr id="5942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2816"/>
            <a:ext cx="391338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30" y="1136199"/>
            <a:ext cx="45417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788024" y="4480"/>
            <a:ext cx="3983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Эллипс можно получить в программе </a:t>
            </a:r>
            <a:r>
              <a:rPr lang="en-US" sz="2800" dirty="0" err="1" smtClean="0"/>
              <a:t>GeoGebra</a:t>
            </a:r>
            <a:endParaRPr lang="ru-RU" sz="28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" y="452743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Для </a:t>
            </a:r>
            <a:r>
              <a:rPr lang="ru-RU" sz="2800" dirty="0">
                <a:cs typeface="Times New Roman" pitchFamily="18" charset="0"/>
              </a:rPr>
              <a:t>точ</a:t>
            </a:r>
            <a:r>
              <a:rPr lang="ru-RU" sz="2800" dirty="0"/>
              <a:t>ек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25000" dirty="0"/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ru-RU" sz="2800" dirty="0"/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</a:t>
            </a:r>
            <a:r>
              <a:rPr lang="ru-RU" sz="2800" dirty="0"/>
              <a:t>сумма </a:t>
            </a:r>
            <a:r>
              <a:rPr lang="ru-RU" sz="2800" dirty="0">
                <a:cs typeface="Times New Roman" pitchFamily="18" charset="0"/>
              </a:rPr>
              <a:t>расстояни</a:t>
            </a:r>
            <a:r>
              <a:rPr lang="ru-RU" sz="2800" dirty="0"/>
              <a:t>й</a:t>
            </a:r>
            <a:r>
              <a:rPr lang="ru-RU" sz="2800" dirty="0">
                <a:cs typeface="Times New Roman" pitchFamily="18" charset="0"/>
              </a:rPr>
              <a:t> от которых до точ</a:t>
            </a:r>
            <a:r>
              <a:rPr lang="ru-RU" sz="2800" dirty="0"/>
              <a:t>ек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25000" dirty="0"/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а) </a:t>
            </a:r>
            <a:r>
              <a:rPr lang="ru-RU" sz="2800" dirty="0"/>
              <a:t>меньше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; </a:t>
            </a:r>
            <a:r>
              <a:rPr lang="ru-RU" sz="2800" dirty="0">
                <a:cs typeface="Times New Roman" pitchFamily="18" charset="0"/>
              </a:rPr>
              <a:t>б) </a:t>
            </a:r>
            <a:r>
              <a:rPr lang="ru-RU" sz="2800" dirty="0"/>
              <a:t>больше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.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6141790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60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723900" y="19184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 Точки </a:t>
            </a:r>
            <a:r>
              <a:rPr lang="en-US" i="1" dirty="0"/>
              <a:t> A’</a:t>
            </a:r>
            <a:r>
              <a:rPr lang="ru-RU" dirty="0"/>
              <a:t>, расположенные внутри эллипса;</a:t>
            </a:r>
          </a:p>
        </p:txBody>
      </p:sp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3" y="1182572"/>
            <a:ext cx="3051827" cy="152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676400" y="404664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б) точки</a:t>
            </a:r>
            <a:r>
              <a:rPr lang="en-US" dirty="0"/>
              <a:t> </a:t>
            </a:r>
            <a:r>
              <a:rPr lang="en-US" i="1" dirty="0"/>
              <a:t>A”</a:t>
            </a:r>
            <a:r>
              <a:rPr lang="ru-RU" dirty="0"/>
              <a:t>, расположенные вне эллипса.</a:t>
            </a:r>
          </a:p>
        </p:txBody>
      </p:sp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53" y="1052736"/>
            <a:ext cx="3044924" cy="162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1277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Для </a:t>
            </a:r>
            <a:r>
              <a:rPr lang="ru-RU" sz="2800" dirty="0">
                <a:cs typeface="Times New Roman" pitchFamily="18" charset="0"/>
              </a:rPr>
              <a:t>заданных точек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найдите геометрическое место точек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, для которых периметр треугольника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равен постоянной величине </a:t>
            </a:r>
            <a:r>
              <a:rPr lang="ru-RU" sz="2800" i="1" dirty="0">
                <a:cs typeface="Times New Roman" pitchFamily="18" charset="0"/>
              </a:rPr>
              <a:t>с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04" y="2924944"/>
            <a:ext cx="3315927" cy="23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2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95536" y="404664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Ответ: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/>
              <a:t>Эллипс без двух точек.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379466" cy="353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Прямая</a:t>
            </a:r>
            <a:r>
              <a:rPr lang="ru-RU" sz="2800" dirty="0">
                <a:cs typeface="Times New Roman" pitchFamily="18" charset="0"/>
              </a:rPr>
              <a:t>, имеющая с </a:t>
            </a:r>
            <a:r>
              <a:rPr lang="ru-RU" sz="2800" dirty="0"/>
              <a:t>эллипсом</a:t>
            </a:r>
            <a:r>
              <a:rPr lang="ru-RU" sz="2800" dirty="0">
                <a:cs typeface="Times New Roman" pitchFamily="18" charset="0"/>
              </a:rPr>
              <a:t> только одну общую точку,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</a:t>
            </a:r>
            <a:r>
              <a:rPr lang="ru-RU" sz="2800" dirty="0"/>
              <a:t>эллипсу</a:t>
            </a:r>
            <a:r>
              <a:rPr lang="ru-RU" sz="2800" dirty="0">
                <a:cs typeface="Times New Roman" pitchFamily="18" charset="0"/>
              </a:rPr>
              <a:t>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392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02907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3300"/>
                </a:solidFill>
                <a:cs typeface="Times New Roman" pitchFamily="18" charset="0"/>
              </a:rPr>
              <a:t>Теорема</a:t>
            </a:r>
            <a:r>
              <a:rPr lang="ru-RU" sz="2800" b="1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Пусть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- произвольная точка эллипса с фокусами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. Тогда касательной к эллипсу, проходящей через точку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является прямая, содержащая биссектрису угла, смежного с углом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AF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86080" y="486916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Проведите доказательство теоремы, используя рисунок.</a:t>
            </a:r>
          </a:p>
        </p:txBody>
      </p:sp>
      <p:pic>
        <p:nvPicPr>
          <p:cNvPr id="13928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47922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" y="2706068"/>
            <a:ext cx="2441234" cy="24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8" y="2720759"/>
            <a:ext cx="2432511" cy="24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56" y="2708920"/>
            <a:ext cx="2457434" cy="242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3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856"/>
            <a:ext cx="7772400" cy="45720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54868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Если </a:t>
            </a:r>
            <a:r>
              <a:rPr lang="ru-RU" sz="2800" dirty="0">
                <a:cs typeface="Times New Roman" pitchFamily="18" charset="0"/>
              </a:rPr>
              <a:t>источник света поместить в фокус </a:t>
            </a:r>
            <a:r>
              <a:rPr lang="ru-RU" sz="2800" dirty="0"/>
              <a:t>эллипса</a:t>
            </a:r>
            <a:r>
              <a:rPr lang="ru-RU" sz="2800" dirty="0">
                <a:cs typeface="Times New Roman" pitchFamily="18" charset="0"/>
              </a:rPr>
              <a:t>, то лучи, отразившись от </a:t>
            </a:r>
            <a:r>
              <a:rPr lang="ru-RU" sz="2800" dirty="0"/>
              <a:t>эллипса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/>
              <a:t>соберутся в другом фокусе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141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17" y="2060848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218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209" y="836712"/>
            <a:ext cx="91085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/>
              <a:t>	На </a:t>
            </a:r>
            <a:r>
              <a:rPr lang="ru-RU" sz="2800" dirty="0"/>
              <a:t>клетчатой бумаге постройте несколько точек, расположенных в узлах сетки, модуль разности расстояний от которых до точек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ru-RU" sz="2800" dirty="0"/>
              <a:t>равен </a:t>
            </a:r>
            <a:r>
              <a:rPr lang="en-US" sz="2800" dirty="0"/>
              <a:t>2</a:t>
            </a:r>
            <a:r>
              <a:rPr lang="ru-RU" sz="2800" dirty="0"/>
              <a:t> (стороны клеток равны 1)</a:t>
            </a:r>
            <a:r>
              <a:rPr lang="ru-RU" sz="2800" dirty="0">
                <a:cs typeface="Times New Roman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/>
              <a:t>Соедините их плавной кривой.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81" y="2996952"/>
            <a:ext cx="3834924" cy="330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55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3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016"/>
            <a:ext cx="3600400" cy="32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600400" cy="32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Ответ.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Гипербола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	Геометрическое </a:t>
            </a:r>
            <a:r>
              <a:rPr lang="ru-RU" sz="2800" dirty="0">
                <a:cs typeface="Times New Roman" charset="0"/>
              </a:rPr>
              <a:t>место точек плоскости,  </a:t>
            </a:r>
            <a:r>
              <a:rPr lang="ru-RU" sz="2800" dirty="0" smtClean="0">
                <a:cs typeface="Times New Roman" charset="0"/>
              </a:rPr>
              <a:t>модуль разности </a:t>
            </a:r>
            <a:r>
              <a:rPr lang="ru-RU" sz="2800" dirty="0">
                <a:cs typeface="Times New Roman" charset="0"/>
              </a:rPr>
              <a:t>расстояний от которых до двух заданных точек </a:t>
            </a:r>
            <a:r>
              <a:rPr lang="ru-RU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 есть величина постоянная, называется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гиперболой.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Точки </a:t>
            </a:r>
            <a:r>
              <a:rPr lang="ru-RU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 называются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фокусами</a:t>
            </a:r>
            <a:r>
              <a:rPr lang="ru-RU" sz="2800" i="1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гиперболы</a:t>
            </a:r>
            <a:r>
              <a:rPr lang="ru-RU" sz="2800" dirty="0"/>
              <a:t>.</a:t>
            </a:r>
            <a:r>
              <a:rPr lang="ru-RU" sz="2800" dirty="0">
                <a:cs typeface="Times New Roman" charset="0"/>
              </a:rPr>
              <a:t> </a:t>
            </a:r>
            <a:endParaRPr lang="en-US" sz="2800" dirty="0">
              <a:cs typeface="Times New Roman" charset="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0" y="551723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Таким </a:t>
            </a:r>
            <a:r>
              <a:rPr lang="ru-RU" dirty="0">
                <a:cs typeface="Times New Roman" charset="0"/>
              </a:rPr>
              <a:t>образом, для точек </a:t>
            </a:r>
            <a:r>
              <a:rPr lang="ru-RU" i="1" dirty="0">
                <a:cs typeface="Times New Roman" charset="0"/>
              </a:rPr>
              <a:t>А </a:t>
            </a:r>
            <a:r>
              <a:rPr lang="ru-RU" dirty="0">
                <a:cs typeface="Times New Roman" charset="0"/>
              </a:rPr>
              <a:t>гиперболы с фокусами </a:t>
            </a:r>
            <a:r>
              <a:rPr lang="en-US" i="1" dirty="0">
                <a:cs typeface="Times New Roman" charset="0"/>
              </a:rPr>
              <a:t>F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F</a:t>
            </a:r>
            <a:r>
              <a:rPr lang="ru-RU" baseline="-30000" dirty="0">
                <a:cs typeface="Times New Roman" charset="0"/>
              </a:rPr>
              <a:t>2</a:t>
            </a:r>
            <a:r>
              <a:rPr lang="ru-RU" dirty="0">
                <a:cs typeface="Times New Roman" charset="0"/>
              </a:rPr>
              <a:t> выполняется </a:t>
            </a:r>
            <a:r>
              <a:rPr lang="ru-RU" dirty="0" smtClean="0">
                <a:cs typeface="Times New Roman" charset="0"/>
              </a:rPr>
              <a:t>равенство: </a:t>
            </a:r>
            <a:r>
              <a:rPr lang="en-US" dirty="0" smtClean="0">
                <a:cs typeface="Times New Roman" charset="0"/>
              </a:rPr>
              <a:t>|</a:t>
            </a:r>
            <a:r>
              <a:rPr lang="en-US" i="1" dirty="0" smtClean="0">
                <a:cs typeface="Times New Roman" charset="0"/>
              </a:rPr>
              <a:t>AF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- </a:t>
            </a:r>
            <a:r>
              <a:rPr lang="en-US" i="1" dirty="0">
                <a:cs typeface="Times New Roman" charset="0"/>
              </a:rPr>
              <a:t>AF</a:t>
            </a:r>
            <a:r>
              <a:rPr lang="ru-RU" baseline="-30000" dirty="0" smtClean="0">
                <a:cs typeface="Times New Roman" charset="0"/>
              </a:rPr>
              <a:t>2</a:t>
            </a:r>
            <a:r>
              <a:rPr lang="en-US" i="1" dirty="0" smtClean="0">
                <a:cs typeface="Times New Roman" charset="0"/>
              </a:rPr>
              <a:t>| </a:t>
            </a:r>
            <a:r>
              <a:rPr lang="ru-RU" i="1" dirty="0" smtClean="0">
                <a:cs typeface="Times New Roman" charset="0"/>
              </a:rPr>
              <a:t>=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 smtClean="0">
                <a:cs typeface="Times New Roman" charset="0"/>
              </a:rPr>
              <a:t>где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 smtClean="0">
                <a:cs typeface="Times New Roman" charset="0"/>
              </a:rPr>
              <a:t>– некоторое положительное число. </a:t>
            </a:r>
            <a:endParaRPr lang="ru-RU" dirty="0">
              <a:cs typeface="Times New Roman" charset="0"/>
            </a:endParaRP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436832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995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8783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228600" y="4480"/>
            <a:ext cx="3983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Гиперболу можно нарисовать </a:t>
            </a:r>
            <a:r>
              <a:rPr lang="ru-RU" dirty="0"/>
              <a:t>с помощью кнопок, нитки и карандаша.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788024" y="4480"/>
            <a:ext cx="3983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Гиперболу можно получить в программе </a:t>
            </a:r>
            <a:r>
              <a:rPr lang="en-US" dirty="0" err="1" smtClean="0"/>
              <a:t>GeoGebra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6307"/>
            <a:ext cx="4163391" cy="27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43" y="1777484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Найдите </a:t>
            </a:r>
            <a:r>
              <a:rPr lang="ru-RU" sz="2800" dirty="0">
                <a:cs typeface="Times New Roman" charset="0"/>
              </a:rPr>
              <a:t>геометрическое место точек</a:t>
            </a:r>
            <a:r>
              <a:rPr lang="ru-RU" sz="2800" dirty="0"/>
              <a:t> </a:t>
            </a:r>
            <a:r>
              <a:rPr lang="en-US" sz="2800" i="1" dirty="0"/>
              <a:t>A</a:t>
            </a:r>
            <a:r>
              <a:rPr lang="ru-RU" sz="2800" dirty="0">
                <a:cs typeface="Times New Roman" charset="0"/>
              </a:rPr>
              <a:t>, для которых разность </a:t>
            </a:r>
            <a:r>
              <a:rPr lang="en-US" sz="2800" i="1" dirty="0">
                <a:cs typeface="Times New Roman" charset="0"/>
              </a:rPr>
              <a:t>AF</a:t>
            </a:r>
            <a:r>
              <a:rPr lang="en-US" sz="2800" baseline="-25000" dirty="0">
                <a:cs typeface="Times New Roman" charset="0"/>
              </a:rPr>
              <a:t>1</a:t>
            </a:r>
            <a:r>
              <a:rPr lang="en-US" sz="2800" dirty="0">
                <a:cs typeface="Times New Roman" charset="0"/>
              </a:rPr>
              <a:t> – </a:t>
            </a:r>
            <a:r>
              <a:rPr lang="en-US" sz="2800" i="1" dirty="0">
                <a:cs typeface="Times New Roman" charset="0"/>
              </a:rPr>
              <a:t>AF</a:t>
            </a:r>
            <a:r>
              <a:rPr lang="en-US" sz="2800" baseline="-25000" dirty="0">
                <a:cs typeface="Times New Roman" charset="0"/>
              </a:rPr>
              <a:t>2</a:t>
            </a:r>
            <a:r>
              <a:rPr lang="en-US" sz="2800" i="1" dirty="0"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расстояний до двух заданных точек 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: а) </a:t>
            </a:r>
            <a:r>
              <a:rPr lang="ru-RU" sz="2800" dirty="0"/>
              <a:t>бол</a:t>
            </a:r>
            <a:r>
              <a:rPr lang="ru-RU" sz="2800" dirty="0">
                <a:cs typeface="Times New Roman" charset="0"/>
              </a:rPr>
              <a:t>ьше заданной величины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; б) </a:t>
            </a:r>
            <a:r>
              <a:rPr lang="ru-RU" sz="2800" dirty="0"/>
              <a:t>мен</a:t>
            </a:r>
            <a:r>
              <a:rPr lang="ru-RU" sz="2800" dirty="0">
                <a:cs typeface="Times New Roman" charset="0"/>
              </a:rPr>
              <a:t>ьше заданной величины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13" y="3717032"/>
            <a:ext cx="3379812" cy="4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395536" y="116632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Ответ: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а) Точки </a:t>
            </a:r>
            <a:r>
              <a:rPr lang="en-US" i="1" dirty="0"/>
              <a:t> A’</a:t>
            </a:r>
            <a:r>
              <a:rPr lang="ru-RU" dirty="0"/>
              <a:t>, расположенные внутри ветви гиперболы;</a:t>
            </a:r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" y="1822818"/>
            <a:ext cx="4049944" cy="23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386136" y="573832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б) точки</a:t>
            </a:r>
            <a:r>
              <a:rPr lang="en-US" dirty="0"/>
              <a:t> </a:t>
            </a:r>
            <a:r>
              <a:rPr lang="en-US" i="1" dirty="0"/>
              <a:t>A”</a:t>
            </a:r>
            <a:r>
              <a:rPr lang="ru-RU" dirty="0"/>
              <a:t>, расположенные вне ветви гиперболы.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00" y="1809354"/>
            <a:ext cx="3527296" cy="24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/>
          <p:cNvSpPr txBox="1">
            <a:spLocks noChangeArrowheads="1"/>
          </p:cNvSpPr>
          <p:nvPr/>
        </p:nvSpPr>
        <p:spPr bwMode="auto">
          <a:xfrm>
            <a:off x="0" y="6096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Прямая</a:t>
            </a:r>
            <a:r>
              <a:rPr lang="ru-RU" sz="2800" dirty="0">
                <a:cs typeface="Times New Roman" charset="0"/>
              </a:rPr>
              <a:t>, проходящая через точку </a:t>
            </a:r>
            <a:r>
              <a:rPr lang="ru-RU" sz="2800" i="1" dirty="0">
                <a:cs typeface="Times New Roman" charset="0"/>
              </a:rPr>
              <a:t>А </a:t>
            </a:r>
            <a:r>
              <a:rPr lang="ru-RU" sz="2800" dirty="0">
                <a:cs typeface="Times New Roman" charset="0"/>
              </a:rPr>
              <a:t>гиперболы, остальные точки </a:t>
            </a:r>
            <a:r>
              <a:rPr lang="en-US" sz="2800" i="1" dirty="0">
                <a:cs typeface="Times New Roman" charset="0"/>
              </a:rPr>
              <a:t>A</a:t>
            </a:r>
            <a:r>
              <a:rPr lang="ru-RU" sz="2800" i="1" dirty="0">
                <a:cs typeface="Times New Roman" charset="0"/>
              </a:rPr>
              <a:t>'</a:t>
            </a:r>
            <a:r>
              <a:rPr lang="ru-RU" sz="2800" dirty="0">
                <a:cs typeface="Times New Roman" charset="0"/>
              </a:rPr>
              <a:t> которой лежат во внешней области, т. е. удовлетворяют неравенству </a:t>
            </a:r>
            <a:r>
              <a:rPr lang="en-US" sz="2800" i="1" dirty="0">
                <a:cs typeface="Times New Roman" charset="0"/>
              </a:rPr>
              <a:t>A</a:t>
            </a:r>
            <a:r>
              <a:rPr lang="ru-RU" sz="2800" i="1" dirty="0">
                <a:cs typeface="Times New Roman" charset="0"/>
              </a:rPr>
              <a:t>'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i="1" dirty="0">
                <a:cs typeface="Times New Roman" charset="0"/>
              </a:rPr>
              <a:t> – </a:t>
            </a:r>
            <a:r>
              <a:rPr lang="en-US" sz="2800" i="1" dirty="0">
                <a:cs typeface="Times New Roman" charset="0"/>
              </a:rPr>
              <a:t>A</a:t>
            </a:r>
            <a:r>
              <a:rPr lang="ru-RU" sz="2800" i="1" dirty="0">
                <a:cs typeface="Times New Roman" charset="0"/>
              </a:rPr>
              <a:t>'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i="1" dirty="0">
                <a:cs typeface="Times New Roman" charset="0"/>
              </a:rPr>
              <a:t> &lt; </a:t>
            </a:r>
            <a:r>
              <a:rPr lang="en-US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называется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к гиперболе.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Точка </a:t>
            </a:r>
            <a:r>
              <a:rPr lang="ru-RU" sz="2800" i="1" dirty="0">
                <a:cs typeface="Times New Roman" charset="0"/>
              </a:rPr>
              <a:t>А</a:t>
            </a:r>
            <a:r>
              <a:rPr lang="ru-RU" sz="2800" dirty="0">
                <a:cs typeface="Times New Roman" charset="0"/>
              </a:rPr>
              <a:t> называется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точкой касания. </a:t>
            </a:r>
          </a:p>
        </p:txBody>
      </p:sp>
      <p:pic>
        <p:nvPicPr>
          <p:cNvPr id="139287" name="Picture 2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33" y="2708920"/>
            <a:ext cx="36877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2054"/>
          <p:cNvSpPr txBox="1">
            <a:spLocks noChangeArrowheads="1"/>
          </p:cNvSpPr>
          <p:nvPr/>
        </p:nvSpPr>
        <p:spPr bwMode="auto">
          <a:xfrm>
            <a:off x="0" y="83671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  <a:cs typeface="Times New Roman" charset="0"/>
              </a:rPr>
              <a:t>	</a:t>
            </a:r>
            <a:r>
              <a:rPr lang="ru-RU" sz="2800" dirty="0" smtClean="0">
                <a:solidFill>
                  <a:srgbClr val="FF3300"/>
                </a:solidFill>
                <a:cs typeface="Times New Roman" charset="0"/>
              </a:rPr>
              <a:t>Теорема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.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Пусть </a:t>
            </a:r>
            <a:r>
              <a:rPr lang="ru-RU" sz="2800" i="1" dirty="0">
                <a:cs typeface="Times New Roman" charset="0"/>
              </a:rPr>
              <a:t>А</a:t>
            </a:r>
            <a:r>
              <a:rPr lang="ru-RU" sz="2800" dirty="0">
                <a:cs typeface="Times New Roman" charset="0"/>
              </a:rPr>
              <a:t> - точка гиперболы с фокусами 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. Тогда касательной к гиперболе, проходящей через точку </a:t>
            </a:r>
            <a:r>
              <a:rPr lang="en-US" sz="2800" i="1" dirty="0">
                <a:cs typeface="Times New Roman" charset="0"/>
              </a:rPr>
              <a:t>A</a:t>
            </a:r>
            <a:r>
              <a:rPr lang="ru-RU" sz="2800" dirty="0">
                <a:cs typeface="Times New Roman" charset="0"/>
              </a:rPr>
              <a:t>, является прямая, содержащая биссектрису угла </a:t>
            </a:r>
            <a:r>
              <a:rPr lang="en-US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en-US" sz="2800" i="1" dirty="0">
                <a:cs typeface="Times New Roman" charset="0"/>
              </a:rPr>
              <a:t>AF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.</a:t>
            </a:r>
          </a:p>
        </p:txBody>
      </p:sp>
      <p:pic>
        <p:nvPicPr>
          <p:cNvPr id="139288" name="Picture 2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6877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	Если </a:t>
            </a:r>
            <a:r>
              <a:rPr lang="ru-RU" sz="2800" dirty="0">
                <a:cs typeface="Times New Roman" charset="0"/>
              </a:rPr>
              <a:t>источник света поместить в один из фокусов гиперболы, то лучи, отразившись от нее, пойдут так, как будто бы они исходят из другого фокуса.</a:t>
            </a:r>
          </a:p>
        </p:txBody>
      </p:sp>
      <p:pic>
        <p:nvPicPr>
          <p:cNvPr id="1413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11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0999" y="116632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064"/>
            <a:ext cx="2448272" cy="24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065"/>
            <a:ext cx="2455902" cy="24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45" y="836064"/>
            <a:ext cx="2448272" cy="24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cs typeface="Times New Roman" charset="0"/>
              </a:rPr>
              <a:t>	Найдите </a:t>
            </a:r>
            <a:r>
              <a:rPr lang="ru-RU" sz="3200" dirty="0">
                <a:cs typeface="Times New Roman" charset="0"/>
              </a:rPr>
              <a:t>геометрическое место центров окружностей, касающихся</a:t>
            </a:r>
            <a:r>
              <a:rPr lang="en-US" sz="3200" dirty="0">
                <a:cs typeface="Times New Roman" charset="0"/>
              </a:rPr>
              <a:t> </a:t>
            </a:r>
            <a:r>
              <a:rPr lang="ru-RU" sz="3200" dirty="0"/>
              <a:t>внешним образом</a:t>
            </a:r>
            <a:r>
              <a:rPr lang="ru-RU" sz="3200" dirty="0">
                <a:cs typeface="Times New Roman" charset="0"/>
              </a:rPr>
              <a:t> двух заданных окружностей.</a:t>
            </a:r>
            <a:r>
              <a:rPr lang="ru-RU" sz="3200" dirty="0">
                <a:solidFill>
                  <a:schemeClr val="accent1"/>
                </a:solidFill>
                <a:cs typeface="Times New Roman" charset="0"/>
              </a:rPr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544616" cy="25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90872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Ответ: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/>
              <a:t>Гипербола.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25" y="1628800"/>
            <a:ext cx="35258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4202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60" y="17976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Дана прямая </a:t>
            </a:r>
            <a:r>
              <a:rPr lang="en-US" sz="2800" i="1" dirty="0" smtClean="0"/>
              <a:t>c </a:t>
            </a:r>
            <a:r>
              <a:rPr lang="ru-RU" sz="2800" dirty="0" smtClean="0"/>
              <a:t>и точка </a:t>
            </a:r>
            <a:r>
              <a:rPr lang="en-US" sz="2800" i="1" dirty="0" smtClean="0"/>
              <a:t>O </a:t>
            </a:r>
            <a:r>
              <a:rPr lang="ru-RU" sz="2800" dirty="0" smtClean="0"/>
              <a:t>на расстоянии 2 от этой прямой. Через точку </a:t>
            </a:r>
            <a:r>
              <a:rPr lang="en-US" sz="2800" i="1" dirty="0" smtClean="0"/>
              <a:t>O </a:t>
            </a:r>
            <a:r>
              <a:rPr lang="ru-RU" sz="2800" dirty="0" smtClean="0"/>
              <a:t>проводятся прямые, пересекающие прямую </a:t>
            </a:r>
            <a:r>
              <a:rPr lang="en-US" sz="2800" i="1" dirty="0" smtClean="0"/>
              <a:t>c </a:t>
            </a:r>
            <a:r>
              <a:rPr lang="ru-RU" sz="2800" dirty="0" smtClean="0"/>
              <a:t>в точках </a:t>
            </a:r>
            <a:r>
              <a:rPr lang="en-US" sz="2800" i="1" dirty="0" smtClean="0"/>
              <a:t>C</a:t>
            </a:r>
            <a:r>
              <a:rPr lang="en-US" sz="2800" dirty="0" smtClean="0"/>
              <a:t>. </a:t>
            </a:r>
            <a:r>
              <a:rPr lang="ru-RU" sz="2800" dirty="0" smtClean="0"/>
              <a:t>От точек </a:t>
            </a:r>
            <a:r>
              <a:rPr lang="en-US" sz="2800" i="1" dirty="0" smtClean="0"/>
              <a:t>C</a:t>
            </a:r>
            <a:r>
              <a:rPr lang="ru-RU" sz="2800" i="1" dirty="0" smtClean="0"/>
              <a:t> </a:t>
            </a:r>
            <a:r>
              <a:rPr lang="ru-RU" sz="2800" dirty="0" smtClean="0"/>
              <a:t>на этих прямых откладываются отрезки </a:t>
            </a:r>
            <a:r>
              <a:rPr lang="en-US" sz="2800" i="1" dirty="0" smtClean="0"/>
              <a:t>CA = CB = </a:t>
            </a:r>
            <a:r>
              <a:rPr lang="en-US" sz="2800" dirty="0" smtClean="0"/>
              <a:t>4. </a:t>
            </a:r>
            <a:r>
              <a:rPr lang="ru-RU" sz="2800" dirty="0" smtClean="0"/>
              <a:t>Изобразите кривую, которую при этом описывают точки </a:t>
            </a:r>
            <a:r>
              <a:rPr lang="en-US" sz="2800" i="1" dirty="0" smtClean="0"/>
              <a:t>A </a:t>
            </a:r>
            <a:r>
              <a:rPr lang="ru-RU" sz="2800" dirty="0" smtClean="0"/>
              <a:t>и </a:t>
            </a:r>
            <a:r>
              <a:rPr lang="en-US" sz="2800" i="1" dirty="0" smtClean="0"/>
              <a:t>B</a:t>
            </a:r>
            <a:r>
              <a:rPr lang="ru-RU" sz="2800" i="1" dirty="0" smtClean="0"/>
              <a:t>.</a:t>
            </a:r>
            <a:r>
              <a:rPr lang="ru-RU" sz="2800" dirty="0" smtClean="0"/>
              <a:t> Она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конхоидой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23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9625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536581" cy="60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40920"/>
            <a:ext cx="5508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Дана прямая и точка </a:t>
            </a:r>
            <a:r>
              <a:rPr lang="en-US" sz="2800" i="1" dirty="0" smtClean="0"/>
              <a:t>O </a:t>
            </a:r>
            <a:r>
              <a:rPr lang="ru-RU" sz="2800" dirty="0" smtClean="0"/>
              <a:t>на расстоянии </a:t>
            </a:r>
            <a:r>
              <a:rPr lang="en-US" sz="2800" i="1" dirty="0" smtClean="0"/>
              <a:t>OP = </a:t>
            </a:r>
            <a:r>
              <a:rPr lang="ru-RU" sz="2800" dirty="0" smtClean="0"/>
              <a:t>2 от этой прямой. Через точку </a:t>
            </a:r>
            <a:r>
              <a:rPr lang="en-US" sz="2800" i="1" dirty="0" smtClean="0"/>
              <a:t>O </a:t>
            </a:r>
            <a:r>
              <a:rPr lang="ru-RU" sz="2800" dirty="0" smtClean="0"/>
              <a:t>проводятся прямые, пересекающие прямую </a:t>
            </a:r>
            <a:r>
              <a:rPr lang="en-US" sz="2800" i="1" dirty="0" smtClean="0"/>
              <a:t>c </a:t>
            </a:r>
            <a:r>
              <a:rPr lang="ru-RU" sz="2800" dirty="0" smtClean="0"/>
              <a:t>в точках </a:t>
            </a:r>
            <a:r>
              <a:rPr lang="en-US" sz="2800" i="1" dirty="0" smtClean="0"/>
              <a:t>C</a:t>
            </a:r>
            <a:r>
              <a:rPr lang="en-US" sz="2800" dirty="0" smtClean="0"/>
              <a:t>. </a:t>
            </a:r>
            <a:r>
              <a:rPr lang="ru-RU" sz="2800" dirty="0" smtClean="0"/>
              <a:t>От точек </a:t>
            </a:r>
            <a:r>
              <a:rPr lang="en-US" sz="2800" i="1" dirty="0" smtClean="0"/>
              <a:t>C</a:t>
            </a:r>
            <a:r>
              <a:rPr lang="ru-RU" sz="2800" i="1" dirty="0" smtClean="0"/>
              <a:t> </a:t>
            </a:r>
            <a:r>
              <a:rPr lang="ru-RU" sz="2800" dirty="0" smtClean="0"/>
              <a:t>на этих прямых откладываются отрезки </a:t>
            </a:r>
            <a:r>
              <a:rPr lang="en-US" sz="2800" i="1" dirty="0" smtClean="0"/>
              <a:t>CA = CB = CP</a:t>
            </a:r>
            <a:r>
              <a:rPr lang="en-US" sz="2800" dirty="0" smtClean="0"/>
              <a:t>. </a:t>
            </a:r>
            <a:r>
              <a:rPr lang="ru-RU" sz="2800" dirty="0" smtClean="0"/>
              <a:t>Изобразите кривую, которую при этом описывают точки </a:t>
            </a:r>
            <a:r>
              <a:rPr lang="en-US" sz="2800" i="1" dirty="0" smtClean="0"/>
              <a:t>A </a:t>
            </a:r>
            <a:r>
              <a:rPr lang="ru-RU" sz="2800" dirty="0" smtClean="0"/>
              <a:t>и </a:t>
            </a:r>
            <a:r>
              <a:rPr lang="en-US" sz="2800" i="1" dirty="0" smtClean="0"/>
              <a:t>B</a:t>
            </a:r>
            <a:r>
              <a:rPr lang="ru-RU" sz="2800" i="1" dirty="0" smtClean="0"/>
              <a:t>.</a:t>
            </a:r>
            <a:r>
              <a:rPr lang="ru-RU" sz="2800" dirty="0" smtClean="0"/>
              <a:t> Она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строфоидой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43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124"/>
            <a:ext cx="3600400" cy="54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" y="836712"/>
            <a:ext cx="581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Дана прямая и точка </a:t>
            </a:r>
            <a:r>
              <a:rPr lang="en-US" sz="2800" i="1" dirty="0" smtClean="0"/>
              <a:t>O </a:t>
            </a:r>
            <a:r>
              <a:rPr lang="ru-RU" sz="2800" dirty="0" smtClean="0"/>
              <a:t>на расстоянии </a:t>
            </a:r>
            <a:r>
              <a:rPr lang="en-US" sz="2800" i="1" dirty="0" smtClean="0"/>
              <a:t>OQ = </a:t>
            </a:r>
            <a:r>
              <a:rPr lang="en-US" sz="2800" dirty="0"/>
              <a:t>4</a:t>
            </a:r>
            <a:r>
              <a:rPr lang="ru-RU" sz="2800" dirty="0" smtClean="0"/>
              <a:t> от этой прямой. С диаметром </a:t>
            </a:r>
            <a:r>
              <a:rPr lang="en-US" sz="2800" i="1" dirty="0" smtClean="0"/>
              <a:t>OQ </a:t>
            </a:r>
            <a:r>
              <a:rPr lang="ru-RU" sz="2800" dirty="0" smtClean="0"/>
              <a:t>проведена окружность. Через точку </a:t>
            </a:r>
            <a:r>
              <a:rPr lang="en-US" sz="2800" i="1" dirty="0" smtClean="0"/>
              <a:t>O </a:t>
            </a:r>
            <a:r>
              <a:rPr lang="ru-RU" sz="2800" dirty="0" smtClean="0"/>
              <a:t>проводятся прямые, пересекающие окружность в точках </a:t>
            </a:r>
            <a:r>
              <a:rPr lang="en-US" sz="2800" i="1" dirty="0" smtClean="0"/>
              <a:t>B </a:t>
            </a:r>
            <a:r>
              <a:rPr lang="ru-RU" sz="2800" dirty="0" smtClean="0"/>
              <a:t>и прямую </a:t>
            </a:r>
            <a:r>
              <a:rPr lang="en-US" sz="2800" i="1" dirty="0" smtClean="0"/>
              <a:t>c </a:t>
            </a:r>
            <a:r>
              <a:rPr lang="ru-RU" sz="2800" dirty="0" smtClean="0"/>
              <a:t>в точках </a:t>
            </a:r>
            <a:r>
              <a:rPr lang="en-US" sz="2800" i="1" dirty="0" smtClean="0"/>
              <a:t>C</a:t>
            </a:r>
            <a:r>
              <a:rPr lang="en-US" sz="2800" dirty="0" smtClean="0"/>
              <a:t>. </a:t>
            </a:r>
            <a:r>
              <a:rPr lang="ru-RU" sz="2800" dirty="0" smtClean="0"/>
              <a:t>От точек </a:t>
            </a:r>
            <a:r>
              <a:rPr lang="en-US" sz="2800" i="1" dirty="0"/>
              <a:t>O</a:t>
            </a:r>
            <a:r>
              <a:rPr lang="ru-RU" sz="2800" i="1" dirty="0" smtClean="0"/>
              <a:t> </a:t>
            </a:r>
            <a:r>
              <a:rPr lang="ru-RU" sz="2800" dirty="0" smtClean="0"/>
              <a:t>на этих прямых откладываются отрезки </a:t>
            </a:r>
            <a:r>
              <a:rPr lang="en-US" sz="2800" i="1" dirty="0" smtClean="0"/>
              <a:t>OA = BC</a:t>
            </a:r>
            <a:r>
              <a:rPr lang="en-US" sz="2800" dirty="0" smtClean="0"/>
              <a:t>. </a:t>
            </a:r>
            <a:r>
              <a:rPr lang="ru-RU" sz="2800" dirty="0" smtClean="0"/>
              <a:t>Изобразите кривую, которую при этом описывают точки </a:t>
            </a:r>
            <a:r>
              <a:rPr lang="en-US" sz="2800" i="1" dirty="0" smtClean="0"/>
              <a:t>A </a:t>
            </a:r>
            <a:r>
              <a:rPr lang="ru-RU" sz="2800" dirty="0" smtClean="0"/>
              <a:t>и </a:t>
            </a:r>
            <a:r>
              <a:rPr lang="en-US" sz="2800" i="1" dirty="0" smtClean="0"/>
              <a:t>B</a:t>
            </a:r>
            <a:r>
              <a:rPr lang="ru-RU" sz="2800" i="1" dirty="0" smtClean="0"/>
              <a:t>.</a:t>
            </a:r>
            <a:r>
              <a:rPr lang="ru-RU" sz="2800" dirty="0" smtClean="0"/>
              <a:t> Она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циссоидой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19" y="620688"/>
            <a:ext cx="3213613" cy="561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3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2" y="407412"/>
            <a:ext cx="3024336" cy="57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0320" y="413048"/>
            <a:ext cx="9128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Дана окружность радиусом 2 и точка </a:t>
            </a:r>
            <a:r>
              <a:rPr lang="en-US" sz="2800" i="1" dirty="0" smtClean="0"/>
              <a:t>O</a:t>
            </a:r>
            <a:r>
              <a:rPr lang="ru-RU" sz="2800" dirty="0" smtClean="0"/>
              <a:t>, ей принадлежащая.</a:t>
            </a:r>
            <a:r>
              <a:rPr lang="en-US" sz="2800" i="1" dirty="0" smtClean="0"/>
              <a:t> </a:t>
            </a:r>
            <a:r>
              <a:rPr lang="ru-RU" sz="2800" dirty="0" smtClean="0"/>
              <a:t>Через точку </a:t>
            </a:r>
            <a:r>
              <a:rPr lang="en-US" sz="2800" i="1" dirty="0" smtClean="0"/>
              <a:t>O </a:t>
            </a:r>
            <a:r>
              <a:rPr lang="ru-RU" sz="2800" dirty="0" smtClean="0"/>
              <a:t>проводятся прямые, пересекающие окружность в точках </a:t>
            </a:r>
            <a:r>
              <a:rPr lang="en-US" sz="2800" i="1" dirty="0" smtClean="0"/>
              <a:t>C</a:t>
            </a:r>
            <a:r>
              <a:rPr lang="en-US" sz="2800" dirty="0" smtClean="0"/>
              <a:t>. </a:t>
            </a:r>
            <a:r>
              <a:rPr lang="ru-RU" sz="2800" dirty="0" smtClean="0"/>
              <a:t>От точек </a:t>
            </a:r>
            <a:r>
              <a:rPr lang="ru-RU" sz="2800" i="1" dirty="0" smtClean="0"/>
              <a:t>С </a:t>
            </a:r>
            <a:r>
              <a:rPr lang="ru-RU" sz="2800" dirty="0" smtClean="0"/>
              <a:t>на этих прямых откладываются отрезки </a:t>
            </a:r>
            <a:r>
              <a:rPr lang="ru-RU" sz="2800" i="1" dirty="0"/>
              <a:t>С</a:t>
            </a:r>
            <a:r>
              <a:rPr lang="en-US" sz="2800" i="1" dirty="0" smtClean="0"/>
              <a:t>A = CB = </a:t>
            </a:r>
            <a:r>
              <a:rPr lang="ru-RU" sz="2800" dirty="0"/>
              <a:t>1</a:t>
            </a:r>
            <a:r>
              <a:rPr lang="en-US" sz="2800" dirty="0" smtClean="0"/>
              <a:t>. </a:t>
            </a:r>
            <a:r>
              <a:rPr lang="ru-RU" sz="2800" dirty="0" smtClean="0"/>
              <a:t>Изобразите кривую, которую при этом описывают точки </a:t>
            </a:r>
            <a:r>
              <a:rPr lang="en-US" sz="2800" i="1" dirty="0" smtClean="0"/>
              <a:t>A </a:t>
            </a:r>
            <a:r>
              <a:rPr lang="ru-RU" sz="2800" dirty="0" smtClean="0"/>
              <a:t>и </a:t>
            </a:r>
            <a:r>
              <a:rPr lang="en-US" sz="2800" i="1" dirty="0" smtClean="0"/>
              <a:t>B</a:t>
            </a:r>
            <a:r>
              <a:rPr lang="ru-RU" sz="2800" i="1" dirty="0" smtClean="0"/>
              <a:t>.</a:t>
            </a:r>
            <a:r>
              <a:rPr lang="ru-RU" sz="2800" dirty="0" smtClean="0"/>
              <a:t> Она называется </a:t>
            </a:r>
            <a:r>
              <a:rPr lang="ru-RU" sz="2800" dirty="0" smtClean="0">
                <a:solidFill>
                  <a:srgbClr val="FF0000"/>
                </a:solidFill>
              </a:rPr>
              <a:t>улиткой Паскаля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619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496654" cy="368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160" y="1547189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sz="2800" dirty="0" smtClean="0">
                <a:cs typeface="Times New Roman" pitchFamily="18" charset="0"/>
              </a:rPr>
              <a:t>Отметьте </a:t>
            </a:r>
            <a:r>
              <a:rPr lang="ru-RU" sz="2800" dirty="0">
                <a:cs typeface="Times New Roman" pitchFamily="18" charset="0"/>
              </a:rPr>
              <a:t>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7921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04" y="937449"/>
            <a:ext cx="55081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1*. Найдите ГМТ, расстояние от которых до данной точки </a:t>
            </a:r>
            <a:r>
              <a:rPr lang="en-US" i="1" dirty="0" smtClean="0">
                <a:cs typeface="Times New Roman" pitchFamily="18" charset="0"/>
              </a:rPr>
              <a:t>A</a:t>
            </a:r>
            <a:r>
              <a:rPr lang="ru-RU" dirty="0" smtClean="0">
                <a:cs typeface="Times New Roman" pitchFamily="18" charset="0"/>
              </a:rPr>
              <a:t> в два раза больше, чем расстояние до данной точк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B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-2711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004" y="3397610"/>
            <a:ext cx="55801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2*. Найдите ГМТ, расстояние от которых до данной точки </a:t>
            </a:r>
            <a:r>
              <a:rPr lang="en-US" i="1" dirty="0" smtClean="0">
                <a:cs typeface="Times New Roman" pitchFamily="18" charset="0"/>
              </a:rPr>
              <a:t>A</a:t>
            </a:r>
            <a:r>
              <a:rPr lang="ru-RU" dirty="0" smtClean="0">
                <a:cs typeface="Times New Roman" pitchFamily="18" charset="0"/>
              </a:rPr>
              <a:t> в два раза меньше, чем расстояние до данной прямой.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35" y="3523422"/>
            <a:ext cx="3312368" cy="308002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67" y="5085184"/>
            <a:ext cx="55801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3*. Найдите ГМТ, расстояние от которых до данной точки </a:t>
            </a:r>
            <a:r>
              <a:rPr lang="en-US" i="1" dirty="0" smtClean="0">
                <a:cs typeface="Times New Roman" pitchFamily="18" charset="0"/>
              </a:rPr>
              <a:t>A</a:t>
            </a:r>
            <a:r>
              <a:rPr lang="ru-RU" dirty="0" smtClean="0">
                <a:cs typeface="Times New Roman" pitchFamily="18" charset="0"/>
              </a:rPr>
              <a:t> в два раза больше, чем расстояние до данной прямой.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8" y="557657"/>
            <a:ext cx="3313326" cy="27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Text Box 3"/>
              <p:cNvSpPr txBox="1">
                <a:spLocks noChangeArrowheads="1"/>
              </p:cNvSpPr>
              <p:nvPr/>
            </p:nvSpPr>
            <p:spPr bwMode="auto">
              <a:xfrm>
                <a:off x="0" y="789618"/>
                <a:ext cx="9144000" cy="2064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	1.</a:t>
                </a:r>
                <a:r>
                  <a:rPr lang="ru-RU" dirty="0" smtClean="0">
                    <a:solidFill>
                      <a:srgbClr val="FF3300"/>
                    </a:solidFill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Введём систему координат, считая </a:t>
                </a:r>
                <a:r>
                  <a:rPr lang="en-US" i="1" dirty="0" smtClean="0">
                    <a:cs typeface="Times New Roman" pitchFamily="18" charset="0"/>
                  </a:rPr>
                  <a:t>A</a:t>
                </a:r>
                <a:r>
                  <a:rPr lang="en-US" dirty="0" smtClean="0">
                    <a:cs typeface="Times New Roman" pitchFamily="18" charset="0"/>
                  </a:rPr>
                  <a:t>(0, 0), </a:t>
                </a:r>
                <a:r>
                  <a:rPr lang="en-US" i="1" dirty="0" smtClean="0">
                    <a:cs typeface="Times New Roman" pitchFamily="18" charset="0"/>
                  </a:rPr>
                  <a:t>B</a:t>
                </a:r>
                <a:r>
                  <a:rPr lang="en-US" dirty="0" smtClean="0">
                    <a:cs typeface="Times New Roman" pitchFamily="18" charset="0"/>
                  </a:rPr>
                  <a:t>(3, 0). </a:t>
                </a:r>
                <a:r>
                  <a:rPr lang="ru-RU" dirty="0" smtClean="0">
                    <a:cs typeface="Times New Roman" pitchFamily="18" charset="0"/>
                  </a:rPr>
                  <a:t>Для точки </a:t>
                </a:r>
                <a:r>
                  <a:rPr lang="en-US" i="1" dirty="0" smtClean="0">
                    <a:cs typeface="Times New Roman" pitchFamily="18" charset="0"/>
                  </a:rPr>
                  <a:t>C</a:t>
                </a:r>
                <a:r>
                  <a:rPr lang="en-US" dirty="0" smtClean="0">
                    <a:cs typeface="Times New Roman" pitchFamily="18" charset="0"/>
                  </a:rPr>
                  <a:t>(</a:t>
                </a:r>
                <a:r>
                  <a:rPr lang="en-US" i="1" dirty="0" smtClean="0">
                    <a:cs typeface="Times New Roman" pitchFamily="18" charset="0"/>
                  </a:rPr>
                  <a:t>x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:r>
                  <a:rPr lang="en-US" i="1" dirty="0" smtClean="0">
                    <a:cs typeface="Times New Roman" pitchFamily="18" charset="0"/>
                  </a:rPr>
                  <a:t>y</a:t>
                </a:r>
                <a:r>
                  <a:rPr lang="en-US" dirty="0" smtClean="0">
                    <a:cs typeface="Times New Roman" pitchFamily="18" charset="0"/>
                  </a:rPr>
                  <a:t>) </a:t>
                </a:r>
                <a:r>
                  <a:rPr lang="ru-RU" dirty="0" smtClean="0">
                    <a:cs typeface="Times New Roman" pitchFamily="18" charset="0"/>
                  </a:rPr>
                  <a:t>имеем </a:t>
                </a:r>
                <a:r>
                  <a:rPr lang="en-US" i="1" dirty="0" smtClean="0">
                    <a:cs typeface="Times New Roman" pitchFamily="18" charset="0"/>
                  </a:rPr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i="1" dirty="0" smtClean="0">
                    <a:cs typeface="Times New Roman" pitchFamily="18" charset="0"/>
                  </a:rPr>
                  <a:t>,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−3)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 Равенство </a:t>
                </a:r>
                <a:r>
                  <a:rPr lang="en-US" i="1" dirty="0" smtClean="0">
                    <a:cs typeface="Times New Roman" pitchFamily="18" charset="0"/>
                  </a:rPr>
                  <a:t>AC = </a:t>
                </a:r>
                <a:r>
                  <a:rPr lang="en-US" dirty="0" smtClean="0"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cs typeface="Times New Roman" pitchFamily="18" charset="0"/>
                  </a:rPr>
                  <a:t>BC </a:t>
                </a:r>
                <a:r>
                  <a:rPr lang="ru-RU" dirty="0" smtClean="0">
                    <a:cs typeface="Times New Roman" pitchFamily="18" charset="0"/>
                  </a:rPr>
                  <a:t>равносильно равенству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=4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 Преобразуя его, получаем 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=4,</m:t>
                    </m:r>
                  </m:oMath>
                </a14:m>
                <a:r>
                  <a:rPr lang="ru-RU" dirty="0" smtClean="0">
                    <a:cs typeface="Times New Roman" pitchFamily="18" charset="0"/>
                  </a:rPr>
                  <a:t> которое задаёт окружность. Она называется окружностью </a:t>
                </a:r>
                <a:r>
                  <a:rPr lang="ru-RU" dirty="0" err="1" smtClean="0">
                    <a:cs typeface="Times New Roman" pitchFamily="18" charset="0"/>
                  </a:rPr>
                  <a:t>Аполлония</a:t>
                </a:r>
                <a:r>
                  <a:rPr lang="ru-RU" dirty="0" smtClean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74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89618"/>
                <a:ext cx="9144000" cy="2064411"/>
              </a:xfrm>
              <a:prstGeom prst="rect">
                <a:avLst/>
              </a:prstGeom>
              <a:blipFill>
                <a:blip r:embed="rId3"/>
                <a:stretch>
                  <a:fillRect l="-1000" t="-2367" r="-1000" b="-6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3946362" cy="26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Ответы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634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	2. </a:t>
            </a:r>
            <a:r>
              <a:rPr lang="ru-RU" dirty="0" smtClean="0">
                <a:cs typeface="Times New Roman" pitchFamily="18" charset="0"/>
              </a:rPr>
              <a:t>Эллипс.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80728"/>
            <a:ext cx="4036646" cy="49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634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FF3300"/>
                </a:solidFill>
                <a:cs typeface="Times New Roman" pitchFamily="18" charset="0"/>
              </a:rPr>
              <a:t>. </a:t>
            </a:r>
            <a:r>
              <a:rPr lang="ru-RU" dirty="0" smtClean="0">
                <a:cs typeface="Times New Roman" pitchFamily="18" charset="0"/>
              </a:rPr>
              <a:t>Гипербола.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64704"/>
            <a:ext cx="6120680" cy="50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1063</Words>
  <Application>Microsoft Office PowerPoint</Application>
  <PresentationFormat>Экран (4:3)</PresentationFormat>
  <Paragraphs>319</Paragraphs>
  <Slides>93</Slides>
  <Notes>93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6" baseType="lpstr">
      <vt:lpstr>Cambria Math</vt:lpstr>
      <vt:lpstr>Times New Roman</vt:lpstr>
      <vt:lpstr>Оформление по умолчанию</vt:lpstr>
      <vt:lpstr>Геометрические места точек</vt:lpstr>
      <vt:lpstr>Презентация PowerPoint</vt:lpstr>
      <vt:lpstr>Серединный перпендикуляр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Биссектриса угла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</vt:lpstr>
      <vt:lpstr>Парабола</vt:lpstr>
      <vt:lpstr>Параболу можно получить в программе GeoGebra</vt:lpstr>
      <vt:lpstr>Презентация PowerPoint</vt:lpstr>
      <vt:lpstr>Ответ.</vt:lpstr>
      <vt:lpstr>Презентация PowerPoint</vt:lpstr>
      <vt:lpstr>Ответ.</vt:lpstr>
      <vt:lpstr>Касательная к параболе</vt:lpstr>
      <vt:lpstr>Презентация PowerPoint</vt:lpstr>
      <vt:lpstr>Фокальное свойство параболы</vt:lpstr>
      <vt:lpstr>Презентация PowerPoint</vt:lpstr>
      <vt:lpstr>Презентация PowerPoint</vt:lpstr>
      <vt:lpstr>Эллипс</vt:lpstr>
      <vt:lpstr>Презентация PowerPoint</vt:lpstr>
      <vt:lpstr>Презентация PowerPoint</vt:lpstr>
      <vt:lpstr>Презентация PowerPoint</vt:lpstr>
      <vt:lpstr>Презентация PowerPoint</vt:lpstr>
      <vt:lpstr>Касательная к эллипсу</vt:lpstr>
      <vt:lpstr>Презентация PowerPoint</vt:lpstr>
      <vt:lpstr>Фокальное свойство эллипса</vt:lpstr>
      <vt:lpstr>Презентация PowerPoint</vt:lpstr>
      <vt:lpstr>Презентация PowerPoint</vt:lpstr>
      <vt:lpstr>Гипербола</vt:lpstr>
      <vt:lpstr>Презентация PowerPoint</vt:lpstr>
      <vt:lpstr>Презентация PowerPoint</vt:lpstr>
      <vt:lpstr>Презентация PowerPoint</vt:lpstr>
      <vt:lpstr>Касательная к гиперболе</vt:lpstr>
      <vt:lpstr>Презентация PowerPoint</vt:lpstr>
      <vt:lpstr>Фокальное свойство гиперболы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165</cp:revision>
  <dcterms:created xsi:type="dcterms:W3CDTF">2008-04-30T05:51:18Z</dcterms:created>
  <dcterms:modified xsi:type="dcterms:W3CDTF">2020-10-09T10:54:35Z</dcterms:modified>
</cp:coreProperties>
</file>