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10" r:id="rId3"/>
    <p:sldId id="311" r:id="rId4"/>
    <p:sldId id="306" r:id="rId5"/>
    <p:sldId id="257" r:id="rId6"/>
    <p:sldId id="258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5" r:id="rId18"/>
    <p:sldId id="260" r:id="rId19"/>
    <p:sldId id="261" r:id="rId20"/>
    <p:sldId id="266" r:id="rId21"/>
    <p:sldId id="267" r:id="rId22"/>
    <p:sldId id="268" r:id="rId23"/>
    <p:sldId id="269" r:id="rId24"/>
    <p:sldId id="270" r:id="rId25"/>
    <p:sldId id="288" r:id="rId26"/>
    <p:sldId id="262" r:id="rId27"/>
    <p:sldId id="286" r:id="rId28"/>
    <p:sldId id="312" r:id="rId29"/>
    <p:sldId id="313" r:id="rId30"/>
    <p:sldId id="308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9" r:id="rId40"/>
    <p:sldId id="300" r:id="rId41"/>
    <p:sldId id="265" r:id="rId42"/>
    <p:sldId id="301" r:id="rId43"/>
    <p:sldId id="302" r:id="rId44"/>
    <p:sldId id="303" r:id="rId45"/>
    <p:sldId id="304" r:id="rId46"/>
    <p:sldId id="305" r:id="rId47"/>
    <p:sldId id="264" r:id="rId48"/>
    <p:sldId id="338" r:id="rId49"/>
    <p:sldId id="383" r:id="rId50"/>
    <p:sldId id="384" r:id="rId51"/>
    <p:sldId id="385" r:id="rId52"/>
    <p:sldId id="402" r:id="rId53"/>
    <p:sldId id="406" r:id="rId54"/>
    <p:sldId id="387" r:id="rId55"/>
    <p:sldId id="399" r:id="rId56"/>
    <p:sldId id="401" r:id="rId57"/>
    <p:sldId id="400" r:id="rId58"/>
    <p:sldId id="398" r:id="rId59"/>
    <p:sldId id="407" r:id="rId60"/>
    <p:sldId id="392" r:id="rId61"/>
    <p:sldId id="403" r:id="rId62"/>
    <p:sldId id="393" r:id="rId63"/>
    <p:sldId id="404" r:id="rId64"/>
    <p:sldId id="397" r:id="rId65"/>
    <p:sldId id="405" r:id="rId66"/>
    <p:sldId id="408" r:id="rId67"/>
    <p:sldId id="409" r:id="rId68"/>
    <p:sldId id="410" r:id="rId69"/>
    <p:sldId id="411" r:id="rId70"/>
    <p:sldId id="263" r:id="rId71"/>
    <p:sldId id="412" r:id="rId72"/>
    <p:sldId id="413" r:id="rId73"/>
    <p:sldId id="414" r:id="rId74"/>
    <p:sldId id="415" r:id="rId75"/>
    <p:sldId id="416" r:id="rId76"/>
    <p:sldId id="284" r:id="rId77"/>
    <p:sldId id="417" r:id="rId78"/>
    <p:sldId id="296" r:id="rId79"/>
    <p:sldId id="418" r:id="rId80"/>
    <p:sldId id="419" r:id="rId81"/>
    <p:sldId id="420" r:id="rId82"/>
    <p:sldId id="421" r:id="rId83"/>
    <p:sldId id="422" r:id="rId84"/>
    <p:sldId id="423" r:id="rId85"/>
    <p:sldId id="424" r:id="rId8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2" autoAdjust="0"/>
    <p:restoredTop sz="90929"/>
  </p:normalViewPr>
  <p:slideViewPr>
    <p:cSldViewPr>
      <p:cViewPr varScale="1">
        <p:scale>
          <a:sx n="97" d="100"/>
          <a:sy n="97" d="100"/>
        </p:scale>
        <p:origin x="5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0B14D-6218-4521-8125-ECD891C84D7D}" type="datetimeFigureOut">
              <a:rPr lang="ru-RU" smtClean="0"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0A61-D45D-473E-86EF-E2B165333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7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683D6E-084A-4989-9783-09C5A64EB5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D3D2B-780E-4E04-AA90-815B05C4E7FB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7812AD3A-1E41-4419-90FB-5D8E9462B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C16F2C8-AFB0-4B74-AF0C-2936B858D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E08A50-0B85-4045-A52F-715A09686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D09CB-C386-48F9-A047-10317CBF686B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0233BEDC-414C-47E8-8EF5-5C542D25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4FBEEC9-18EA-49E2-B05C-D003138B1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87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97CB1-21DE-4456-B764-2D32F86B1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A10-DFA4-4581-8122-C48FE1892D1C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268C7DEE-B62F-47D8-B343-AE1EF0A8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B2D345B-A221-4F88-B2AD-150038031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97CB1-21DE-4456-B764-2D32F86B1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A10-DFA4-4581-8122-C48FE1892D1C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268C7DEE-B62F-47D8-B343-AE1EF0A8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B2D345B-A221-4F88-B2AD-150038031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955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0A9990-3B0B-491A-BBC4-9FAC1D23B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6748E-AAE6-40E6-860A-A54A17658E0F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08A17B25-350D-4659-9C4F-A8B4602DB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724FBB63-B8AA-4A2A-9D12-C86DD629F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397CB1-21DE-4456-B764-2D32F86B18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5AA10-DFA4-4581-8122-C48FE1892D1C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293890" name="Rectangle 2">
            <a:extLst>
              <a:ext uri="{FF2B5EF4-FFF2-40B4-BE49-F238E27FC236}">
                <a16:creationId xmlns:a16="http://schemas.microsoft.com/office/drawing/2014/main" id="{268C7DEE-B62F-47D8-B343-AE1EF0A842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FB2D345B-A221-4F88-B2AD-150038031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676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64F150E-E6C7-435C-91B1-C32527A04F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57CD0-1F91-429B-B035-BBB6C99FCA5E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06F9F4F-74FE-4AF6-8C91-99EBA7153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1A96765-8170-4C29-B94A-236753852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566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BAE1E0CC-12F2-4F2F-B6A9-9E86B2F64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5B1E6-D68D-497E-A3A7-5EE01F446B53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040C489-3549-4FEB-AF0C-4675BF409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BD64E30-2DFB-449B-B031-350903EFF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7026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756DED9-A47C-496E-8609-A027F4BAB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9B53E-0763-40B6-9A93-4FABED44149C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FDDA3278-11AE-485C-99F4-DCCDC6EA2D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C07C905-5609-486C-8FB4-851E325B4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53514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3D56B8CE-2159-4659-A938-342124558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86516-695C-4188-8126-8BE2F1313858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46CE645-F1F4-4DDC-8C39-F50DB7A3E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CE2ECE9-627B-4D9E-9F7C-447DFF860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22749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DB7636B-6D2F-4A52-A5EE-24E3F972EF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35A44-BD72-4007-8CD7-6B6113A95C78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6149B3C-3F84-4E72-8808-A8FC282F5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5D46C80-6515-428F-AB30-32B164302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35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671C2A-8B8D-4CF5-880C-E5E32FCA6C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81288-5EA5-4724-917B-C4D28D03CCD2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73410" name="Rectangle 2">
            <a:extLst>
              <a:ext uri="{FF2B5EF4-FFF2-40B4-BE49-F238E27FC236}">
                <a16:creationId xmlns:a16="http://schemas.microsoft.com/office/drawing/2014/main" id="{294D905F-EC15-4F5F-B7FE-C56A11B0B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3EB16306-32A9-4085-A71F-4ECD78D67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176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68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896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63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5C94F5-48E7-437F-AC0C-EC111B64B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DAAE1-6B0E-4848-BE3C-681F9851B599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281602" name="Rectangle 2">
            <a:extLst>
              <a:ext uri="{FF2B5EF4-FFF2-40B4-BE49-F238E27FC236}">
                <a16:creationId xmlns:a16="http://schemas.microsoft.com/office/drawing/2014/main" id="{DCA9D102-3EB5-4BF5-A83D-CDDBD1AAB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13EAEDC2-108B-42DB-AADB-3E387F5DB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67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1E08A50-0B85-4045-A52F-715A09686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D09CB-C386-48F9-A047-10317CBF686B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0233BEDC-414C-47E8-8EF5-5C542D25A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04FBEEC9-18EA-49E2-B05C-D003138B1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C9F21-9A35-4D47-BE18-07C76DAE4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83AEA6-27C7-43F6-8746-674944CBE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DD756-49E0-49BC-B413-30F1CC77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B0531-CF6C-4631-8209-D76310A3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04BA60-D066-42F0-8093-408273A2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544BC-05FB-4969-AC7E-56E435D7A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18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FAB61-B924-4308-81E8-BC9A9E05B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A54DEC-C803-48B9-A0C9-696B96EE8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4CB45C-331F-4E9D-A2B7-6AD8CCBC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EEC77-B88F-42B4-9C03-D6E6235C1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E763A-6860-44D0-A11A-80143D20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C30F4-C3FA-4F30-841D-BCF1CE2C59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40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186734-C515-4F5E-928D-A62ACB202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C8330-1914-4626-812F-00E5BD145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D41BC-F751-440B-86B0-6FF5DB85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81395-7A0A-403F-BF99-57E79EB5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68B86-30FF-42CE-9841-F229CF1E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762BB-9C3F-418C-BC2D-07919BA60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93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7E598-2117-4E38-AF7E-5DE3E9E8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D10637-405F-476D-88A7-778C9AFC3A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>
            <a:extLst>
              <a:ext uri="{FF2B5EF4-FFF2-40B4-BE49-F238E27FC236}">
                <a16:creationId xmlns:a16="http://schemas.microsoft.com/office/drawing/2014/main" id="{9E6447A6-71C5-4D97-9839-D696420E8E0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C2CB40-4A4E-444C-9F3C-3579D4D4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DB3516-630C-4EF4-B0AA-148688F1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4C336D-1FDF-4C6D-8606-F7D01BE0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CCC7B7-FB85-4730-8FC8-7BB51C3CBC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321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57A49-A833-44A7-A9EB-0262B97D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F86DB-8367-48DE-9F52-A61A8F15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04B71-8980-4864-AFD2-207D9D4C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92A9E-9BA2-44DC-837E-9343FD72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F5964-B274-4263-BAF5-E516CECA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E95F6-2DFB-4903-993F-B2B58E7CF2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255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F85F3-2F25-42B7-BCD9-0F3774B4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107338-94F2-4020-87A2-CA06FA81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CF71CE-2D4B-4B8D-A2C4-6159C6BD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DF729-2A7F-4AB3-8EAB-9E3BCB15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3ACB2-335D-4170-9AE5-86D7DDF8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77C89-58E4-49B5-8624-9ACBDB3323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42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73F82-27F7-4B3F-8C1C-CF089EEA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24283-D24A-4CB7-B19E-E579CD40D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E2A5F-9C9A-405C-9FED-680D236D8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5611-7524-4E47-9931-146C7577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0E87D-778E-4ADF-8268-4B5D2609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2985B4-E338-4932-A743-097653F7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89C4A-2F5E-4FB9-B35F-931BFCE24D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6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C7D0D-E6E9-4E30-882C-C3AF2F60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2C9732-2879-4416-B277-33B385985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849DB-0734-486A-8ABB-914875A60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CC2716-893F-4418-A8B2-024A8F311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C970FD-0F97-452D-9E9E-439F9A458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2D1B7A-F595-4162-92EC-32B7D78D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21A572-E522-4B8F-9259-426910FA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CBD1C0-9FD4-4A05-A22F-E6E0AC77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9D620-C4E2-43E5-B807-78359055F3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1FF7A-3C07-409E-A8FB-0EB8A56D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7E5205-1A64-4EDF-B51A-93869E93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47F261-3DB3-4637-B5D9-C661F051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AAA8B8-2C3A-4045-A121-4953AB7AC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F070-1F6F-4DB1-8F7D-DD9CDE1F3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11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C7BD4B-1C66-423C-A47B-E0DD8E19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1A06EB-816B-4C4C-9E0F-7DB3E3D9C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520F2B-A2D4-47BE-8F80-EFCD2B331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29CC4-EEDE-4151-AFCF-C123B142CF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12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91D30-6616-449F-BEF1-FB0EC790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47F31-ECE6-4FA5-A612-EDF4B50B7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8C2318-0E81-4D9A-8D6F-AC03B8A13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FB3E5-CD59-47CC-9EC9-C1EBF8E8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84DAE5-3C8B-497E-9BE0-A5304037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8A6282-1B50-4177-99E9-DA38F278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68724-2ED9-4703-A7B9-B01E93D3A8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59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E51D4-FADA-4F96-8557-0489A239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0C9AD8-E157-45FE-AEB9-07260E4D5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950AB7-BAB7-4516-9056-EC71A5A51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85799-E3DE-4000-A5E9-9ADBB9E4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015BFA-1116-4422-BEBB-23847EBC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1A9A2-1384-4317-BE7E-4764F305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FBB18-F376-4CC5-B115-609B07E673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91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F7363-D015-42CB-BD05-76BCEF940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1D04C3-FCEF-444C-918D-63865B9C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52E38B-6FD1-4AA2-8721-81F8D41125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168DBF-C6A3-4EF2-9D8D-063BFA678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C267C1-44B1-4327-BA1E-9F81559484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BCDBF4-D3C2-4DBD-AC69-980A93F2C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2481101-4DBC-4BC0-A865-21E19F5E1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68760"/>
            <a:ext cx="9144000" cy="1656184"/>
          </a:xfrm>
        </p:spPr>
        <p:txBody>
          <a:bodyPr/>
          <a:lstStyle/>
          <a:p>
            <a:r>
              <a:rPr lang="ru-RU" altLang="ru-RU" sz="4800" dirty="0">
                <a:solidFill>
                  <a:srgbClr val="FF3300"/>
                </a:solidFill>
              </a:rPr>
              <a:t>Изображение пространственных фигур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>
            <a:extLst>
              <a:ext uri="{FF2B5EF4-FFF2-40B4-BE49-F238E27FC236}">
                <a16:creationId xmlns:a16="http://schemas.microsoft.com/office/drawing/2014/main" id="{E4898EB1-BB6F-456D-B917-7DE582DB9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3. Какие фигуры могут служить параллельными проекциями двух пересекающихся прямых? 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697C8746-E342-46CC-90FF-6EF3C5DF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Две пересекающиеся прямые или одна прямая.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B88D9EC6-1996-4D79-8F57-E3DC452AB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4. В каком случае параллельной проекцией двух параллельных прямых является одна прямая? 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7FEEC096-8FFF-4A6F-AF7F-7E3DEC399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Если они лежат в плоскости, параллельной направлению проектирования, но не параллельн</a:t>
            </a:r>
            <a:r>
              <a:rPr lang="ru-RU" altLang="ru-RU" sz="2800"/>
              <a:t>ы</a:t>
            </a:r>
            <a:r>
              <a:rPr lang="ru-RU" altLang="ru-RU" sz="2800">
                <a:cs typeface="Times New Roman" panose="02020603050405020304" pitchFamily="18" charset="0"/>
              </a:rPr>
              <a:t> ему.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>
            <a:extLst>
              <a:ext uri="{FF2B5EF4-FFF2-40B4-BE49-F238E27FC236}">
                <a16:creationId xmlns:a16="http://schemas.microsoft.com/office/drawing/2014/main" id="{F44D67E9-C037-4CBD-9188-283FFE67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5. В каком случае параллельной проекцией двух параллельных прямых являются две точки? 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EB0725AD-7206-4BEE-997D-92536FDA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Если они параллельны направлению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>
            <a:extLst>
              <a:ext uri="{FF2B5EF4-FFF2-40B4-BE49-F238E27FC236}">
                <a16:creationId xmlns:a16="http://schemas.microsoft.com/office/drawing/2014/main" id="{6519FED1-C0BB-423C-9E24-8BF26301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6. Какие фигуры могут быть параллельными проекциями двух скрещивающихся прямых? 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688694FB-D7EC-4A11-A723-436900FCC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Пересекающиеся прямые, параллельные прямые, прямая и точка.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1F5119A2-6DCA-45AE-B57F-97FADBA7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7. Как должны быть расположены прямая и точка, чтобы они проектировались на плоскость в прямую и точку, принадлежащую этой прямой?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414FAD79-8C4B-477D-B743-3C5A5F86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Прямая не параллельна направлению проектирования, и через эту прямую и данную точку проходит плоскость, параллельная направлению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>
            <a:extLst>
              <a:ext uri="{FF2B5EF4-FFF2-40B4-BE49-F238E27FC236}">
                <a16:creationId xmlns:a16="http://schemas.microsoft.com/office/drawing/2014/main" id="{B9123B1B-A696-4136-A77B-5860CABE0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8. Как должны быть расположены две прямые, чтобы они проектировались на плоскость в прямую и точку, принадлежащую этой прямой? </a:t>
            </a: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69B08B6C-EC3A-41B2-B082-060D6794F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Пересекат</a:t>
            </a:r>
            <a:r>
              <a:rPr lang="ru-RU" altLang="ru-RU" sz="2800" dirty="0"/>
              <a:t>ь</a:t>
            </a:r>
            <a:r>
              <a:rPr lang="ru-RU" altLang="ru-RU" sz="2800" dirty="0">
                <a:cs typeface="Times New Roman" panose="02020603050405020304" pitchFamily="18" charset="0"/>
              </a:rPr>
              <a:t>ся и одна из них параллельна направлению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9. Как должны быть расположены две прямые, чтобы они проектировались на плоскость в прямую и точку, не принадлежащую этой прямой? 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Скрещиват</a:t>
            </a:r>
            <a:r>
              <a:rPr lang="ru-RU" altLang="ru-RU" sz="2800" dirty="0"/>
              <a:t>ь</a:t>
            </a:r>
            <a:r>
              <a:rPr lang="ru-RU" altLang="ru-RU" sz="2800" dirty="0">
                <a:cs typeface="Times New Roman" panose="02020603050405020304" pitchFamily="18" charset="0"/>
              </a:rPr>
              <a:t>ся и одна из них параллельна направлению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>
            <a:extLst>
              <a:ext uri="{FF2B5EF4-FFF2-40B4-BE49-F238E27FC236}">
                <a16:creationId xmlns:a16="http://schemas.microsoft.com/office/drawing/2014/main" id="{E83AFEAB-CDA2-4623-89E5-31C668846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735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10*.Точки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являются параллельными проекциями точек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  <a:r>
              <a:rPr lang="en-US" altLang="ru-RU" sz="2800" i="1" dirty="0">
                <a:cs typeface="Times New Roman" panose="02020603050405020304" pitchFamily="18" charset="0"/>
              </a:rPr>
              <a:t>AA</a:t>
            </a:r>
            <a:r>
              <a:rPr lang="ru-RU" altLang="ru-RU" sz="2800" i="1" dirty="0">
                <a:cs typeface="Times New Roman" panose="02020603050405020304" pitchFamily="18" charset="0"/>
              </a:rPr>
              <a:t>’ =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, </a:t>
            </a:r>
            <a:r>
              <a:rPr lang="en-US" altLang="ru-RU" sz="2800" i="1" dirty="0">
                <a:cs typeface="Times New Roman" panose="02020603050405020304" pitchFamily="18" charset="0"/>
              </a:rPr>
              <a:t>BB</a:t>
            </a:r>
            <a:r>
              <a:rPr lang="ru-RU" altLang="ru-RU" sz="2800" i="1" dirty="0">
                <a:cs typeface="Times New Roman" panose="02020603050405020304" pitchFamily="18" charset="0"/>
              </a:rPr>
              <a:t>’ = 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Точка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делит отрезок </a:t>
            </a:r>
            <a:r>
              <a:rPr lang="en-US" altLang="ru-RU" sz="2800" i="1" dirty="0">
                <a:cs typeface="Times New Roman" panose="02020603050405020304" pitchFamily="18" charset="0"/>
              </a:rPr>
              <a:t>AB </a:t>
            </a:r>
            <a:r>
              <a:rPr lang="ru-RU" altLang="ru-RU" sz="2800" dirty="0">
                <a:cs typeface="Times New Roman" panose="02020603050405020304" pitchFamily="18" charset="0"/>
              </a:rPr>
              <a:t>в отношении </a:t>
            </a:r>
            <a:r>
              <a:rPr lang="en-US" altLang="ru-RU" sz="2800" i="1" dirty="0">
                <a:cs typeface="Times New Roman" panose="02020603050405020304" pitchFamily="18" charset="0"/>
              </a:rPr>
              <a:t>m </a:t>
            </a:r>
            <a:r>
              <a:rPr lang="ru-RU" altLang="ru-RU" sz="2800" dirty="0">
                <a:cs typeface="Times New Roman" panose="02020603050405020304" pitchFamily="18" charset="0"/>
              </a:rPr>
              <a:t>: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расстояние между точкой 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и ее проекцией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’.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09" name="Picture 9">
            <a:extLst>
              <a:ext uri="{FF2B5EF4-FFF2-40B4-BE49-F238E27FC236}">
                <a16:creationId xmlns:a16="http://schemas.microsoft.com/office/drawing/2014/main" id="{14B22ADB-626B-4530-832D-E1EEAD50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462338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15" name="Group 15">
            <a:extLst>
              <a:ext uri="{FF2B5EF4-FFF2-40B4-BE49-F238E27FC236}">
                <a16:creationId xmlns:a16="http://schemas.microsoft.com/office/drawing/2014/main" id="{4077132B-73A4-480F-B941-8852A8E0718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181475"/>
            <a:chOff x="0" y="1536"/>
            <a:chExt cx="5760" cy="2634"/>
          </a:xfrm>
        </p:grpSpPr>
        <p:pic>
          <p:nvPicPr>
            <p:cNvPr id="51210" name="Picture 10">
              <a:extLst>
                <a:ext uri="{FF2B5EF4-FFF2-40B4-BE49-F238E27FC236}">
                  <a16:creationId xmlns:a16="http://schemas.microsoft.com/office/drawing/2014/main" id="{8BB60F43-4089-41DD-9185-DCE8779DF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536"/>
              <a:ext cx="2181" cy="1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1205" name="Object 5">
              <a:extLst>
                <a:ext uri="{FF2B5EF4-FFF2-40B4-BE49-F238E27FC236}">
                  <a16:creationId xmlns:a16="http://schemas.microsoft.com/office/drawing/2014/main" id="{231FC0D2-CF1B-4FFC-8896-94F79AB7DE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16" y="3552"/>
            <a:ext cx="717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30040" imgH="736560" progId="Equation.DSMT4">
                    <p:embed/>
                  </p:oleObj>
                </mc:Choice>
                <mc:Fallback>
                  <p:oleObj name="Equation" r:id="rId4" imgW="1130040" imgH="73656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3552"/>
                          <a:ext cx="717" cy="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1" name="Text Box 11">
              <a:extLst>
                <a:ext uri="{FF2B5EF4-FFF2-40B4-BE49-F238E27FC236}">
                  <a16:creationId xmlns:a16="http://schemas.microsoft.com/office/drawing/2014/main" id="{ADE9C542-0B63-4025-B059-66AE6ABCC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32"/>
              <a:ext cx="5760" cy="1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ru-RU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проведем прямую </a:t>
              </a:r>
              <a:r>
                <a:rPr lang="en-US" altLang="ru-RU" i="1" dirty="0"/>
                <a:t>AB”</a:t>
              </a:r>
              <a:r>
                <a:rPr lang="ru-RU" altLang="ru-RU" dirty="0"/>
                <a:t>, параллельную </a:t>
              </a:r>
              <a:r>
                <a:rPr lang="en-US" altLang="ru-RU" i="1" dirty="0"/>
                <a:t>A’B’</a:t>
              </a:r>
              <a:r>
                <a:rPr lang="ru-RU" altLang="ru-RU" i="1" dirty="0"/>
                <a:t>. </a:t>
              </a:r>
              <a:r>
                <a:rPr lang="ru-RU" altLang="ru-RU" dirty="0"/>
                <a:t>Треугольник </a:t>
              </a:r>
              <a:r>
                <a:rPr lang="en-US" altLang="ru-RU" i="1" dirty="0"/>
                <a:t>ACC”</a:t>
              </a:r>
              <a:r>
                <a:rPr lang="ru-RU" altLang="ru-RU" i="1" dirty="0"/>
                <a:t> </a:t>
              </a:r>
              <a:r>
                <a:rPr lang="ru-RU" altLang="ru-RU" dirty="0"/>
                <a:t>подобен треугольнику </a:t>
              </a:r>
              <a:r>
                <a:rPr lang="en-US" altLang="ru-RU" i="1" dirty="0"/>
                <a:t>ABB”.</a:t>
              </a:r>
              <a:r>
                <a:rPr lang="en-US" altLang="ru-RU" dirty="0"/>
                <a:t> </a:t>
              </a:r>
              <a:r>
                <a:rPr lang="ru-RU" altLang="ru-RU" dirty="0"/>
                <a:t>Коэффициент подобия равен </a:t>
              </a:r>
              <a:r>
                <a:rPr lang="en-US" altLang="ru-RU" i="1" dirty="0"/>
                <a:t>m</a:t>
              </a:r>
              <a:r>
                <a:rPr lang="en-US" altLang="ru-RU" dirty="0"/>
                <a:t>:(</a:t>
              </a:r>
              <a:r>
                <a:rPr lang="en-US" altLang="ru-RU" i="1" dirty="0"/>
                <a:t>n+m</a:t>
              </a:r>
              <a:r>
                <a:rPr lang="en-US" altLang="ru-RU" dirty="0"/>
                <a:t>). </a:t>
              </a:r>
              <a:r>
                <a:rPr lang="ru-RU" altLang="ru-RU" dirty="0"/>
                <a:t>Так как </a:t>
              </a:r>
              <a:r>
                <a:rPr lang="en-US" altLang="ru-RU" i="1" dirty="0"/>
                <a:t>BB” = b</a:t>
              </a:r>
              <a:r>
                <a:rPr lang="ru-RU" altLang="ru-RU" i="1" dirty="0"/>
                <a:t> – </a:t>
              </a:r>
              <a:r>
                <a:rPr lang="en-US" altLang="ru-RU" i="1" dirty="0"/>
                <a:t>a</a:t>
              </a:r>
              <a:r>
                <a:rPr lang="ru-RU" altLang="ru-RU" dirty="0"/>
                <a:t>, то </a:t>
              </a:r>
              <a:r>
                <a:rPr lang="en-US" altLang="ru-RU" i="1" dirty="0"/>
                <a:t>CC”=</a:t>
              </a:r>
              <a:r>
                <a:rPr lang="en-US" altLang="ru-RU" dirty="0"/>
                <a:t> (</a:t>
              </a:r>
              <a:r>
                <a:rPr lang="en-US" altLang="ru-RU" i="1" dirty="0"/>
                <a:t>b-a</a:t>
              </a:r>
              <a:r>
                <a:rPr lang="en-US" altLang="ru-RU" dirty="0"/>
                <a:t>)</a:t>
              </a:r>
              <a:r>
                <a:rPr lang="en-US" altLang="ru-RU" i="1" dirty="0"/>
                <a:t>m</a:t>
              </a:r>
              <a:r>
                <a:rPr lang="en-US" altLang="ru-RU" dirty="0"/>
                <a:t>:(</a:t>
              </a:r>
              <a:r>
                <a:rPr lang="en-US" altLang="ru-RU" i="1" dirty="0" err="1"/>
                <a:t>n+m</a:t>
              </a:r>
              <a:r>
                <a:rPr lang="en-US" altLang="ru-RU" dirty="0"/>
                <a:t>).</a:t>
              </a:r>
            </a:p>
            <a:p>
              <a:pPr algn="just">
                <a:spcBef>
                  <a:spcPct val="50000"/>
                </a:spcBef>
              </a:pPr>
              <a:r>
                <a:rPr lang="en-US" altLang="ru-RU" dirty="0"/>
                <a:t> </a:t>
              </a:r>
              <a:r>
                <a:rPr lang="ru-RU" altLang="ru-RU" dirty="0"/>
                <a:t>Следовательно, </a:t>
              </a:r>
              <a:r>
                <a:rPr lang="ru-RU" altLang="ru-RU" i="1" dirty="0"/>
                <a:t>СС</a:t>
              </a:r>
              <a:r>
                <a:rPr lang="en-US" altLang="ru-RU" i="1" dirty="0"/>
                <a:t>’ = </a:t>
              </a:r>
              <a:endParaRPr lang="ru-RU" alt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E3282C-692D-4FBE-AEDB-EA58CDC57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eaLnBrk="1" hangingPunct="1"/>
            <a:r>
              <a:rPr lang="ru-RU" altLang="ru-RU" sz="3200">
                <a:solidFill>
                  <a:srgbClr val="FF3300"/>
                </a:solidFill>
              </a:rPr>
              <a:t>Теорема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2A10288B-6F1E-4EFA-8DB7-A174689A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458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>
                <a:solidFill>
                  <a:schemeClr val="accent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>
                <a:cs typeface="Times New Roman" panose="02020603050405020304" pitchFamily="18" charset="0"/>
              </a:rPr>
              <a:t>Если плоская фигура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>
                <a:cs typeface="Times New Roman" panose="02020603050405020304" pitchFamily="18" charset="0"/>
              </a:rPr>
              <a:t> лежит в плоскости, параллельной плоскости проектирования </a:t>
            </a:r>
            <a:r>
              <a:rPr lang="en-US" altLang="ru-RU">
                <a:cs typeface="Times New Roman" panose="02020603050405020304" pitchFamily="18" charset="0"/>
              </a:rPr>
              <a:t>π</a:t>
            </a:r>
            <a:r>
              <a:rPr lang="ru-RU" altLang="ru-RU">
                <a:cs typeface="Times New Roman" panose="02020603050405020304" pitchFamily="18" charset="0"/>
              </a:rPr>
              <a:t>, то ее проекция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 i="1">
                <a:cs typeface="Times New Roman" panose="02020603050405020304" pitchFamily="18" charset="0"/>
              </a:rPr>
              <a:t>’</a:t>
            </a:r>
            <a:r>
              <a:rPr lang="ru-RU" altLang="ru-RU">
                <a:cs typeface="Times New Roman" panose="02020603050405020304" pitchFamily="18" charset="0"/>
              </a:rPr>
              <a:t> на эту плоскость будет равна фигуре </a:t>
            </a:r>
            <a:r>
              <a:rPr lang="en-US" altLang="ru-RU" i="1">
                <a:cs typeface="Times New Roman" panose="02020603050405020304" pitchFamily="18" charset="0"/>
              </a:rPr>
              <a:t>F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5">
            <a:extLst>
              <a:ext uri="{FF2B5EF4-FFF2-40B4-BE49-F238E27FC236}">
                <a16:creationId xmlns:a16="http://schemas.microsoft.com/office/drawing/2014/main" id="{32C7BA1D-7430-4715-81C6-0EFAAB15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183188" cy="38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189166-4479-4AF7-8904-92811FF95C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75BB179C-BEE4-4DDC-8CCA-554934F4A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11. Каким треугольником может быть параллельная проекция правильного треугольника?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AC3EF90-73A8-40EC-A0AB-50A72BB297CE}"/>
              </a:ext>
            </a:extLst>
          </p:cNvPr>
          <p:cNvGrpSpPr/>
          <p:nvPr/>
        </p:nvGrpSpPr>
        <p:grpSpPr>
          <a:xfrm>
            <a:off x="0" y="1408511"/>
            <a:ext cx="9144000" cy="4830609"/>
            <a:chOff x="0" y="1408511"/>
            <a:chExt cx="9144000" cy="4830609"/>
          </a:xfrm>
        </p:grpSpPr>
        <p:pic>
          <p:nvPicPr>
            <p:cNvPr id="3076" name="Picture 5">
              <a:extLst>
                <a:ext uri="{FF2B5EF4-FFF2-40B4-BE49-F238E27FC236}">
                  <a16:creationId xmlns:a16="http://schemas.microsoft.com/office/drawing/2014/main" id="{93DC0FA9-5944-4092-9BC0-9CC63B9B5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828" y="1408511"/>
              <a:ext cx="3096344" cy="2194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Text Box 6">
              <a:extLst>
                <a:ext uri="{FF2B5EF4-FFF2-40B4-BE49-F238E27FC236}">
                  <a16:creationId xmlns:a16="http://schemas.microsoft.com/office/drawing/2014/main" id="{06DA99D3-5CB5-42D6-9525-401B81542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46130"/>
              <a:ext cx="9144000" cy="2492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ru-RU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	</a:t>
              </a:r>
              <a:r>
                <a:rPr lang="ru-RU" altLang="ru-RU" sz="22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Ответ. </a:t>
              </a:r>
              <a:r>
                <a:rPr lang="ru-RU" altLang="ru-RU" sz="2200" dirty="0">
                  <a:cs typeface="Times New Roman" panose="02020603050405020304" pitchFamily="18" charset="0"/>
                </a:rPr>
                <a:t>Треугольником произвольной формы. Действительно, пусть дан произвольный 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ABC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в плоскости </a:t>
              </a:r>
              <a:r>
                <a:rPr lang="en-US" altLang="ru-RU" sz="2200" dirty="0">
                  <a:cs typeface="Times New Roman" panose="02020603050405020304" pitchFamily="18" charset="0"/>
                </a:rPr>
                <a:t>π</a:t>
              </a:r>
              <a:r>
                <a:rPr lang="ru-RU" altLang="ru-RU" sz="2200" dirty="0">
                  <a:cs typeface="Times New Roman" panose="02020603050405020304" pitchFamily="18" charset="0"/>
                </a:rPr>
                <a:t>. Построим на одной из его сторон. например,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AC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равносторонний 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</a:t>
              </a:r>
              <a:r>
                <a:rPr lang="ru-RU" altLang="ru-RU" sz="2200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так, чтобы точка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B</a:t>
              </a:r>
              <a:r>
                <a:rPr lang="ru-RU" altLang="ru-RU" sz="22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не принадлежала плоскости </a:t>
              </a:r>
              <a:r>
                <a:rPr lang="en-US" altLang="ru-RU" sz="2200" dirty="0">
                  <a:cs typeface="Times New Roman" panose="02020603050405020304" pitchFamily="18" charset="0"/>
                </a:rPr>
                <a:t>π</a:t>
              </a:r>
              <a:r>
                <a:rPr lang="ru-RU" altLang="ru-RU" sz="2200" dirty="0">
                  <a:cs typeface="Times New Roman" panose="02020603050405020304" pitchFamily="18" charset="0"/>
                </a:rPr>
                <a:t>. Обозначим через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l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прямую, проходящую через точки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B</a:t>
              </a:r>
              <a:r>
                <a:rPr lang="ru-RU" altLang="ru-RU" sz="2200" baseline="-30000" dirty="0">
                  <a:cs typeface="Times New Roman" panose="02020603050405020304" pitchFamily="18" charset="0"/>
                </a:rPr>
                <a:t>1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и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B</a:t>
              </a:r>
              <a:r>
                <a:rPr lang="ru-RU" altLang="ru-RU" sz="2200" dirty="0">
                  <a:cs typeface="Times New Roman" panose="02020603050405020304" pitchFamily="18" charset="0"/>
                </a:rPr>
                <a:t>. Тогда ясно, что треугольник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ABC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является параллельной проекцией треугольника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AB</a:t>
              </a:r>
              <a:r>
                <a:rPr lang="ru-RU" altLang="ru-RU" sz="2200" baseline="-30000" dirty="0">
                  <a:cs typeface="Times New Roman" panose="02020603050405020304" pitchFamily="18" charset="0"/>
                </a:rPr>
                <a:t>1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C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на плоскость </a:t>
              </a:r>
              <a:r>
                <a:rPr lang="en-US" altLang="ru-RU" sz="2200" dirty="0">
                  <a:cs typeface="Times New Roman" panose="02020603050405020304" pitchFamily="18" charset="0"/>
                </a:rPr>
                <a:t>π</a:t>
              </a:r>
              <a:r>
                <a:rPr lang="ru-RU" altLang="ru-RU" sz="2200" dirty="0">
                  <a:cs typeface="Times New Roman" panose="02020603050405020304" pitchFamily="18" charset="0"/>
                </a:rPr>
                <a:t> в направлении прямой </a:t>
              </a:r>
              <a:r>
                <a:rPr lang="en-US" altLang="ru-RU" sz="2200" i="1" dirty="0">
                  <a:cs typeface="Times New Roman" panose="02020603050405020304" pitchFamily="18" charset="0"/>
                </a:rPr>
                <a:t>l</a:t>
              </a:r>
              <a:r>
                <a:rPr lang="ru-RU" altLang="ru-RU" sz="2200" dirty="0">
                  <a:cs typeface="Times New Roman" panose="02020603050405020304" pitchFamily="18" charset="0"/>
                </a:rPr>
                <a:t>.</a:t>
              </a:r>
              <a:endParaRPr lang="ru-RU" altLang="ru-RU" sz="2200" dirty="0"/>
            </a:p>
          </p:txBody>
        </p:sp>
      </p:grpSp>
      <p:sp>
        <p:nvSpPr>
          <p:cNvPr id="3078" name="Text Box 7">
            <a:extLst>
              <a:ext uri="{FF2B5EF4-FFF2-40B4-BE49-F238E27FC236}">
                <a16:creationId xmlns:a16="http://schemas.microsoft.com/office/drawing/2014/main" id="{1310A2FA-0394-4CE2-9C41-5E67AADD1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40769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000" dirty="0"/>
              <a:t>	</a:t>
            </a:r>
            <a:r>
              <a:rPr lang="ru-RU" altLang="ru-RU" sz="2200" dirty="0"/>
              <a:t>Аналогично, параллельной проекцией прямоугольного треугольника может быть треугольник произвольной 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43239C-B30F-4576-8279-46926FA16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59042"/>
            <a:ext cx="2688276" cy="41064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C1D8ED-8C4D-4266-9F03-751C5090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764705"/>
            <a:ext cx="2808312" cy="4083953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6982015-4C03-4895-875E-0ED231C73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69375"/>
            <a:ext cx="9144000" cy="576064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Литература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155EE8-3906-486E-9E0B-24720793E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04" y="759042"/>
            <a:ext cx="2784264" cy="41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7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>
                <a16:creationId xmlns:a16="http://schemas.microsoft.com/office/drawing/2014/main" id="{9F199A0A-B963-4A44-8168-2697CE39A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12. Какой фигурой может быть параллельная проекция прямоугольника?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98F30A70-47B3-440C-A219-C09021A0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>
                <a:cs typeface="Times New Roman" panose="02020603050405020304" pitchFamily="18" charset="0"/>
              </a:rPr>
              <a:t>Параллелограммом или отрезком. </a:t>
            </a:r>
          </a:p>
        </p:txBody>
      </p:sp>
    </p:spTree>
    <p:extLst>
      <p:ext uri="{BB962C8B-B14F-4D97-AF65-F5344CB8AC3E}">
        <p14:creationId xmlns:p14="http://schemas.microsoft.com/office/powerpoint/2010/main" val="40603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29029426-9568-4FB0-BCE6-0F8867487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13. Может ли параллельной проекцией прямоугольника быть: а) квадрат; б) параллелограмм; в) ромб; г) трапеция?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73685B69-A79B-4178-A2E1-6CDFD804B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 </a:t>
            </a:r>
            <a:r>
              <a:rPr lang="ru-RU" altLang="ru-RU" dirty="0">
                <a:cs typeface="Times New Roman" panose="02020603050405020304" pitchFamily="18" charset="0"/>
              </a:rPr>
              <a:t>а), б), в) Да; г) нет. </a:t>
            </a:r>
          </a:p>
        </p:txBody>
      </p:sp>
    </p:spTree>
    <p:extLst>
      <p:ext uri="{BB962C8B-B14F-4D97-AF65-F5344CB8AC3E}">
        <p14:creationId xmlns:p14="http://schemas.microsoft.com/office/powerpoint/2010/main" val="24516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>
            <a:extLst>
              <a:ext uri="{FF2B5EF4-FFF2-40B4-BE49-F238E27FC236}">
                <a16:creationId xmlns:a16="http://schemas.microsoft.com/office/drawing/2014/main" id="{15870043-EA78-4DFB-84A5-104AF4FB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58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14. Верно ли, что проекцией ромба, если он не проектируется в отрезок, будет ромб?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F1869605-C6BC-4B95-BED0-1BB8E45A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Нет. </a:t>
            </a:r>
          </a:p>
        </p:txBody>
      </p:sp>
    </p:spTree>
    <p:extLst>
      <p:ext uri="{BB962C8B-B14F-4D97-AF65-F5344CB8AC3E}">
        <p14:creationId xmlns:p14="http://schemas.microsoft.com/office/powerpoint/2010/main" val="2930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CD26E8D8-B0D1-4ADE-A4DE-4A1BA2F1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15. Параллельной проекцией каких фигур может быть квадрат?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D4EEC709-F126-405C-A928-F14659B1C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Параллелограммов. </a:t>
            </a:r>
          </a:p>
        </p:txBody>
      </p:sp>
    </p:spTree>
    <p:extLst>
      <p:ext uri="{BB962C8B-B14F-4D97-AF65-F5344CB8AC3E}">
        <p14:creationId xmlns:p14="http://schemas.microsoft.com/office/powerpoint/2010/main" val="19339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0A6EFC34-697B-4A6A-99C5-49B3B942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16. В какую фигуру может проектироваться трапеция?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66F71403-51EF-41DE-BDFB-63D13923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Трапецию или отрезок. </a:t>
            </a:r>
          </a:p>
        </p:txBody>
      </p:sp>
    </p:spTree>
    <p:extLst>
      <p:ext uri="{BB962C8B-B14F-4D97-AF65-F5344CB8AC3E}">
        <p14:creationId xmlns:p14="http://schemas.microsoft.com/office/powerpoint/2010/main" val="19378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C350DBD-B63F-42E0-A6FA-DE5023CF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17. Верно ли, что при параллельном проектировании треугольника: а) медианы проектируются в медианы; б) высоты проектируются в высоты; в) биссектрисы проектируются в биссектрисы? 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46281623-1248-40D9-A900-269B4ECF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3300"/>
                </a:solidFill>
              </a:rPr>
              <a:t>Ответ:</a:t>
            </a:r>
            <a:r>
              <a:rPr lang="ru-RU" altLang="ru-RU" dirty="0">
                <a:solidFill>
                  <a:schemeClr val="accent1"/>
                </a:solidFill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а) Да; б), в) нет. </a:t>
            </a:r>
          </a:p>
        </p:txBody>
      </p:sp>
    </p:spTree>
    <p:extLst>
      <p:ext uri="{BB962C8B-B14F-4D97-AF65-F5344CB8AC3E}">
        <p14:creationId xmlns:p14="http://schemas.microsoft.com/office/powerpoint/2010/main" val="26464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5">
            <a:extLst>
              <a:ext uri="{FF2B5EF4-FFF2-40B4-BE49-F238E27FC236}">
                <a16:creationId xmlns:a16="http://schemas.microsoft.com/office/drawing/2014/main" id="{1D75E6D6-5FF3-4380-8B4B-62EE38D2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233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sz="2200" dirty="0"/>
              <a:t>	</a:t>
            </a:r>
            <a:r>
              <a:rPr lang="ru-RU" altLang="ru-RU" sz="2200" dirty="0"/>
              <a:t>Пусть </a:t>
            </a:r>
            <a:r>
              <a:rPr lang="en-US" altLang="ru-RU" sz="2200" i="1" dirty="0">
                <a:cs typeface="Times New Roman" panose="02020603050405020304" pitchFamily="18" charset="0"/>
              </a:rPr>
              <a:t>ABCDEF</a:t>
            </a:r>
            <a:r>
              <a:rPr lang="ru-RU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/>
              <a:t>– правильный шестиугольник, </a:t>
            </a:r>
            <a:r>
              <a:rPr lang="en-US" altLang="ru-RU" sz="2200" i="1" dirty="0"/>
              <a:t>O </a:t>
            </a:r>
            <a:r>
              <a:rPr lang="ru-RU" altLang="ru-RU" sz="2200" dirty="0"/>
              <a:t>– его центр</a:t>
            </a:r>
            <a:r>
              <a:rPr lang="ru-RU" altLang="ru-RU" sz="2200" dirty="0">
                <a:cs typeface="Times New Roman" panose="02020603050405020304" pitchFamily="18" charset="0"/>
              </a:rPr>
              <a:t>. Выберем какой-нибудь треугольник, например, </a:t>
            </a:r>
            <a:r>
              <a:rPr lang="en-US" altLang="ru-RU" sz="2200" i="1" dirty="0">
                <a:cs typeface="Times New Roman" panose="02020603050405020304" pitchFamily="18" charset="0"/>
              </a:rPr>
              <a:t>AOB</a:t>
            </a:r>
            <a:r>
              <a:rPr lang="ru-RU" altLang="ru-RU" sz="2200" dirty="0">
                <a:cs typeface="Times New Roman" panose="02020603050405020304" pitchFamily="18" charset="0"/>
              </a:rPr>
              <a:t>. Его </a:t>
            </a:r>
            <a:r>
              <a:rPr lang="ru-RU" altLang="ru-RU" sz="2200" dirty="0"/>
              <a:t>параллельной </a:t>
            </a:r>
            <a:r>
              <a:rPr lang="ru-RU" altLang="ru-RU" sz="2200" dirty="0">
                <a:cs typeface="Times New Roman" panose="02020603050405020304" pitchFamily="18" charset="0"/>
              </a:rPr>
              <a:t>проекцией может быть треугольник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</a:t>
            </a:r>
            <a:r>
              <a:rPr lang="ru-RU" altLang="ru-RU" sz="2200" dirty="0"/>
              <a:t>произвольной формы</a:t>
            </a:r>
            <a:r>
              <a:rPr lang="ru-RU" altLang="ru-RU" sz="2200" dirty="0">
                <a:cs typeface="Times New Roman" panose="02020603050405020304" pitchFamily="18" charset="0"/>
              </a:rPr>
              <a:t>. Далее отложим 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D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i="1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=</a:t>
            </a:r>
            <a:r>
              <a:rPr lang="ru-RU" altLang="ru-RU" sz="2200" dirty="0"/>
              <a:t>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и 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E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i="1" dirty="0"/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=</a:t>
            </a:r>
            <a:r>
              <a:rPr lang="ru-RU" altLang="ru-RU" sz="2200" dirty="0"/>
              <a:t>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. Теперь из точек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и </a:t>
            </a:r>
            <a:r>
              <a:rPr lang="en-US" altLang="ru-RU" sz="2200" i="1" dirty="0">
                <a:cs typeface="Times New Roman" panose="02020603050405020304" pitchFamily="18" charset="0"/>
              </a:rPr>
              <a:t>D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проведем прямые, параллельные прямой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; из точек 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и </a:t>
            </a:r>
            <a:r>
              <a:rPr lang="en-US" altLang="ru-RU" sz="2200" i="1" dirty="0">
                <a:cs typeface="Times New Roman" panose="02020603050405020304" pitchFamily="18" charset="0"/>
              </a:rPr>
              <a:t>E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проведем прямые, параллельные прямой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O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. Точки пересечения соответствующих прямых обозначим </a:t>
            </a:r>
            <a:r>
              <a:rPr lang="en-US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и </a:t>
            </a:r>
            <a:r>
              <a:rPr lang="en-US" altLang="ru-RU" sz="2200" i="1" dirty="0">
                <a:cs typeface="Times New Roman" panose="02020603050405020304" pitchFamily="18" charset="0"/>
              </a:rPr>
              <a:t>C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. Шестиугольник </a:t>
            </a:r>
            <a:r>
              <a:rPr lang="en-US" altLang="ru-RU" sz="2200" i="1" dirty="0">
                <a:cs typeface="Times New Roman" panose="02020603050405020304" pitchFamily="18" charset="0"/>
              </a:rPr>
              <a:t>A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B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C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D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E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en-US" altLang="ru-RU" sz="2200" i="1" dirty="0">
                <a:cs typeface="Times New Roman" panose="02020603050405020304" pitchFamily="18" charset="0"/>
              </a:rPr>
              <a:t>F</a:t>
            </a:r>
            <a:r>
              <a:rPr lang="ru-RU" altLang="ru-RU" sz="2200" i="1" dirty="0">
                <a:cs typeface="Times New Roman" panose="02020603050405020304" pitchFamily="18" charset="0"/>
              </a:rPr>
              <a:t>’</a:t>
            </a:r>
            <a:r>
              <a:rPr lang="ru-RU" altLang="ru-RU" sz="2200" dirty="0">
                <a:cs typeface="Times New Roman" panose="02020603050405020304" pitchFamily="18" charset="0"/>
              </a:rPr>
              <a:t> и будет искомой </a:t>
            </a:r>
            <a:r>
              <a:rPr lang="ru-RU" altLang="ru-RU" sz="2200" dirty="0"/>
              <a:t>параллельной </a:t>
            </a:r>
            <a:r>
              <a:rPr lang="ru-RU" altLang="ru-RU" sz="2200" dirty="0">
                <a:cs typeface="Times New Roman" panose="02020603050405020304" pitchFamily="18" charset="0"/>
              </a:rPr>
              <a:t>проекцией правильного шестиугольника </a:t>
            </a:r>
            <a:r>
              <a:rPr lang="en-US" altLang="ru-RU" sz="2200" i="1" dirty="0">
                <a:cs typeface="Times New Roman" panose="02020603050405020304" pitchFamily="18" charset="0"/>
              </a:rPr>
              <a:t>ABCDEF</a:t>
            </a:r>
            <a:r>
              <a:rPr lang="ru-RU" altLang="ru-RU" sz="2200" dirty="0">
                <a:cs typeface="Times New Roman" panose="02020603050405020304" pitchFamily="18" charset="0"/>
              </a:rPr>
              <a:t>.</a:t>
            </a:r>
            <a:r>
              <a:rPr lang="ru-RU" altLang="ru-RU" sz="2200" dirty="0"/>
              <a:t> </a:t>
            </a:r>
          </a:p>
        </p:txBody>
      </p:sp>
      <p:pic>
        <p:nvPicPr>
          <p:cNvPr id="4101" name="Picture 7">
            <a:extLst>
              <a:ext uri="{FF2B5EF4-FFF2-40B4-BE49-F238E27FC236}">
                <a16:creationId xmlns:a16="http://schemas.microsoft.com/office/drawing/2014/main" id="{06B99A78-3B51-42B4-8AAC-459CDBC07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6659563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5352098-9068-48A2-98BF-7114C1AD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2856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800" dirty="0">
                <a:solidFill>
                  <a:srgbClr val="FF3300"/>
                </a:solidFill>
              </a:rPr>
              <a:t>Изображение правильного шестиугольника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2A7BA983-441B-471C-AA5B-47462303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18. Является ли шестиугольник, изображённый на рисунке, параллельной проекцией правильного шестиугольника?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6F883-1219-4A68-B68B-27EC7B911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884" y="1809275"/>
            <a:ext cx="5179128" cy="3450812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737446-6D0E-4ABC-BEDC-2A8CADE144FC}"/>
              </a:ext>
            </a:extLst>
          </p:cNvPr>
          <p:cNvGrpSpPr/>
          <p:nvPr/>
        </p:nvGrpSpPr>
        <p:grpSpPr>
          <a:xfrm>
            <a:off x="228601" y="1809275"/>
            <a:ext cx="8807896" cy="4549640"/>
            <a:chOff x="93663" y="1654370"/>
            <a:chExt cx="9077325" cy="454964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4157975-159D-44CD-A901-A541FB6F9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6778" y="1654370"/>
              <a:ext cx="5277470" cy="3492790"/>
            </a:xfrm>
            <a:prstGeom prst="rect">
              <a:avLst/>
            </a:prstGeom>
          </p:spPr>
        </p:pic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60EF463A-276C-45DD-A29F-90C8295D1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63" y="5373013"/>
              <a:ext cx="907732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ru-RU" dirty="0">
                  <a:solidFill>
                    <a:srgbClr val="FF0000"/>
                  </a:solidFill>
                </a:rPr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Ответ.</a:t>
              </a:r>
              <a:r>
                <a:rPr lang="en-US" altLang="ru-RU" dirty="0"/>
                <a:t> </a:t>
              </a:r>
              <a:r>
                <a:rPr lang="ru-RU" altLang="ru-RU" dirty="0"/>
                <a:t>Нет. Диагональ </a:t>
              </a:r>
              <a:r>
                <a:rPr lang="en-US" altLang="ru-RU" i="1" dirty="0"/>
                <a:t>A’D’ </a:t>
              </a:r>
              <a:r>
                <a:rPr lang="ru-RU" altLang="ru-RU" dirty="0"/>
                <a:t>должна быть параллельна стороне </a:t>
              </a:r>
              <a:r>
                <a:rPr lang="en-US" altLang="ru-RU" i="1" dirty="0"/>
                <a:t>B’C’</a:t>
              </a:r>
              <a:r>
                <a:rPr lang="en-US" altLang="ru-RU" dirty="0"/>
                <a:t>.</a:t>
              </a:r>
              <a:r>
                <a:rPr lang="ru-RU" altLang="ru-RU" dirty="0">
                  <a:solidFill>
                    <a:srgbClr val="FF000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2A7BA983-441B-471C-AA5B-47462303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19. На рисунке даны параллельные проекции </a:t>
            </a:r>
            <a:r>
              <a:rPr lang="en-US" altLang="ru-RU" i="1" dirty="0"/>
              <a:t>A’</a:t>
            </a:r>
            <a:r>
              <a:rPr lang="en-US" altLang="ru-RU" dirty="0"/>
              <a:t>, </a:t>
            </a:r>
            <a:r>
              <a:rPr lang="en-US" altLang="ru-RU" i="1" dirty="0"/>
              <a:t>B’</a:t>
            </a:r>
            <a:r>
              <a:rPr lang="en-US" altLang="ru-RU" dirty="0"/>
              <a:t>, </a:t>
            </a:r>
            <a:r>
              <a:rPr lang="en-US" altLang="ru-RU" i="1" dirty="0"/>
              <a:t>O’</a:t>
            </a:r>
            <a:r>
              <a:rPr lang="en-US" altLang="ru-RU" dirty="0"/>
              <a:t> </a:t>
            </a:r>
            <a:r>
              <a:rPr lang="ru-RU" altLang="ru-RU" dirty="0"/>
              <a:t>вершин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 </a:t>
            </a:r>
            <a:r>
              <a:rPr lang="ru-RU" altLang="ru-RU" dirty="0"/>
              <a:t>правильного шестиугольника </a:t>
            </a:r>
            <a:r>
              <a:rPr lang="en-US" altLang="ru-RU" i="1" dirty="0"/>
              <a:t>ABCDEF</a:t>
            </a:r>
            <a:r>
              <a:rPr lang="en-US" altLang="ru-RU" dirty="0"/>
              <a:t> </a:t>
            </a:r>
            <a:r>
              <a:rPr lang="ru-RU" altLang="ru-RU" dirty="0"/>
              <a:t>и его центра </a:t>
            </a:r>
            <a:r>
              <a:rPr lang="en-US" altLang="ru-RU" i="1" dirty="0"/>
              <a:t>O</a:t>
            </a:r>
            <a:r>
              <a:rPr lang="en-US" altLang="ru-RU" dirty="0"/>
              <a:t> </a:t>
            </a:r>
            <a:r>
              <a:rPr lang="ru-RU" altLang="ru-RU" dirty="0"/>
              <a:t>Изобразите всю параллельную проекцию этого шестиугольника.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9579E-A30E-456E-A3D7-EC71C4D5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81" y="2332038"/>
            <a:ext cx="5364088" cy="320423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14EE1CA-5B66-44A5-A82C-26DDC3268D7F}"/>
              </a:ext>
            </a:extLst>
          </p:cNvPr>
          <p:cNvGrpSpPr/>
          <p:nvPr/>
        </p:nvGrpSpPr>
        <p:grpSpPr>
          <a:xfrm>
            <a:off x="93663" y="2203625"/>
            <a:ext cx="9077325" cy="3600275"/>
            <a:chOff x="93663" y="2203625"/>
            <a:chExt cx="9077325" cy="3600275"/>
          </a:xfrm>
        </p:grpSpPr>
        <p:sp>
          <p:nvSpPr>
            <p:cNvPr id="5126" name="Text Box 5">
              <a:extLst>
                <a:ext uri="{FF2B5EF4-FFF2-40B4-BE49-F238E27FC236}">
                  <a16:creationId xmlns:a16="http://schemas.microsoft.com/office/drawing/2014/main" id="{2A70FAA0-FF81-4FD9-8B7A-271B7DAB1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63" y="5373013"/>
              <a:ext cx="907732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200" dirty="0">
                  <a:solidFill>
                    <a:srgbClr val="FF0000"/>
                  </a:solidFill>
                </a:rPr>
                <a:t>Ответ.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BFF92CD-241A-4BB5-A206-F2950029E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9631" y="2203625"/>
              <a:ext cx="5940152" cy="3600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4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2A7BA983-441B-471C-AA5B-47462303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458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20. На рисунке даны параллельные проекции </a:t>
            </a:r>
            <a:r>
              <a:rPr lang="en-US" altLang="ru-RU" i="1" dirty="0"/>
              <a:t>A’</a:t>
            </a:r>
            <a:r>
              <a:rPr lang="en-US" altLang="ru-RU" dirty="0"/>
              <a:t>, </a:t>
            </a:r>
            <a:r>
              <a:rPr lang="en-US" altLang="ru-RU" i="1" dirty="0"/>
              <a:t>B’</a:t>
            </a:r>
            <a:r>
              <a:rPr lang="en-US" altLang="ru-RU" dirty="0"/>
              <a:t>, </a:t>
            </a:r>
            <a:r>
              <a:rPr lang="en-US" altLang="ru-RU" i="1" dirty="0"/>
              <a:t>C’ </a:t>
            </a:r>
            <a:r>
              <a:rPr lang="ru-RU" altLang="ru-RU" dirty="0"/>
              <a:t>вершин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B</a:t>
            </a:r>
            <a:r>
              <a:rPr lang="en-US" altLang="ru-RU" dirty="0"/>
              <a:t>, </a:t>
            </a:r>
            <a:r>
              <a:rPr lang="en-US" altLang="ru-RU" i="1" dirty="0"/>
              <a:t>C </a:t>
            </a:r>
            <a:r>
              <a:rPr lang="ru-RU" altLang="ru-RU" dirty="0"/>
              <a:t>правильного шестиугольника </a:t>
            </a:r>
            <a:r>
              <a:rPr lang="en-US" altLang="ru-RU" i="1" dirty="0"/>
              <a:t>ABCDEF</a:t>
            </a:r>
            <a:r>
              <a:rPr lang="en-US" altLang="ru-RU" dirty="0"/>
              <a:t>. </a:t>
            </a:r>
            <a:r>
              <a:rPr lang="ru-RU" altLang="ru-RU" dirty="0"/>
              <a:t>Изобразите всю параллельную проекцию этого шестиугольника.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AE670BE0-C68E-485B-8706-DDBF874A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70125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7651200-237C-48AA-86E6-44D5A97C89F8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2270125"/>
            <a:ext cx="9077325" cy="3533775"/>
            <a:chOff x="93480" y="2270327"/>
            <a:chExt cx="9078009" cy="3533776"/>
          </a:xfrm>
        </p:grpSpPr>
        <p:sp>
          <p:nvSpPr>
            <p:cNvPr id="5126" name="Text Box 5">
              <a:extLst>
                <a:ext uri="{FF2B5EF4-FFF2-40B4-BE49-F238E27FC236}">
                  <a16:creationId xmlns:a16="http://schemas.microsoft.com/office/drawing/2014/main" id="{2A70FAA0-FF81-4FD9-8B7A-271B7DAB1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480" y="5373216"/>
              <a:ext cx="907800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200" dirty="0">
                  <a:solidFill>
                    <a:srgbClr val="FF0000"/>
                  </a:solidFill>
                </a:rPr>
                <a:t>Ответ. </a:t>
              </a:r>
            </a:p>
          </p:txBody>
        </p:sp>
        <p:pic>
          <p:nvPicPr>
            <p:cNvPr id="5127" name="Picture 6">
              <a:extLst>
                <a:ext uri="{FF2B5EF4-FFF2-40B4-BE49-F238E27FC236}">
                  <a16:creationId xmlns:a16="http://schemas.microsoft.com/office/drawing/2014/main" id="{6AA6D01B-9267-48AD-8F3D-1A5C5FE0F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38" y="2270327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98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AB36E7-5559-4891-A1BB-6EAADADC2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26" y="486303"/>
            <a:ext cx="4365038" cy="5869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149638-B739-4EF8-8E81-19EE026B7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19138"/>
            <a:ext cx="3618643" cy="586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2A7BA983-441B-471C-AA5B-474623035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458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21. На рисунке даны параллельные проекции </a:t>
            </a:r>
            <a:r>
              <a:rPr lang="en-US" altLang="ru-RU" i="1" dirty="0"/>
              <a:t>A’</a:t>
            </a:r>
            <a:r>
              <a:rPr lang="en-US" altLang="ru-RU" dirty="0"/>
              <a:t>, </a:t>
            </a:r>
            <a:r>
              <a:rPr lang="en-US" altLang="ru-RU" i="1" dirty="0"/>
              <a:t>C’</a:t>
            </a:r>
            <a:r>
              <a:rPr lang="en-US" altLang="ru-RU" dirty="0"/>
              <a:t>, </a:t>
            </a:r>
            <a:r>
              <a:rPr lang="en-US" altLang="ru-RU" i="1" dirty="0"/>
              <a:t>E’ </a:t>
            </a:r>
            <a:r>
              <a:rPr lang="ru-RU" altLang="ru-RU" dirty="0"/>
              <a:t>вершин </a:t>
            </a:r>
            <a:r>
              <a:rPr lang="en-US" altLang="ru-RU" i="1" dirty="0"/>
              <a:t>A</a:t>
            </a:r>
            <a:r>
              <a:rPr lang="en-US" altLang="ru-RU" dirty="0"/>
              <a:t>, </a:t>
            </a:r>
            <a:r>
              <a:rPr lang="en-US" altLang="ru-RU" i="1" dirty="0"/>
              <a:t>C</a:t>
            </a:r>
            <a:r>
              <a:rPr lang="en-US" altLang="ru-RU" dirty="0"/>
              <a:t>, </a:t>
            </a:r>
            <a:r>
              <a:rPr lang="en-US" altLang="ru-RU" i="1" dirty="0"/>
              <a:t>E </a:t>
            </a:r>
            <a:r>
              <a:rPr lang="ru-RU" altLang="ru-RU" dirty="0"/>
              <a:t>правильного шестиугольника </a:t>
            </a:r>
            <a:r>
              <a:rPr lang="en-US" altLang="ru-RU" i="1" dirty="0"/>
              <a:t>ABCDEF</a:t>
            </a:r>
            <a:r>
              <a:rPr lang="en-US" altLang="ru-RU" dirty="0"/>
              <a:t>. </a:t>
            </a:r>
            <a:r>
              <a:rPr lang="ru-RU" altLang="ru-RU" dirty="0"/>
              <a:t>Изобразите всю параллельную проекцию этого шестиугольника.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C8325D-2D41-447F-819A-5D455CD7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63" y="2228229"/>
            <a:ext cx="4777873" cy="364502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8A0E949-68B4-4792-8F25-155BBCAF104C}"/>
              </a:ext>
            </a:extLst>
          </p:cNvPr>
          <p:cNvGrpSpPr/>
          <p:nvPr/>
        </p:nvGrpSpPr>
        <p:grpSpPr>
          <a:xfrm>
            <a:off x="93663" y="2228229"/>
            <a:ext cx="9077325" cy="4191307"/>
            <a:chOff x="93663" y="2228229"/>
            <a:chExt cx="9077325" cy="4191307"/>
          </a:xfrm>
        </p:grpSpPr>
        <p:sp>
          <p:nvSpPr>
            <p:cNvPr id="5126" name="Text Box 5">
              <a:extLst>
                <a:ext uri="{FF2B5EF4-FFF2-40B4-BE49-F238E27FC236}">
                  <a16:creationId xmlns:a16="http://schemas.microsoft.com/office/drawing/2014/main" id="{2A70FAA0-FF81-4FD9-8B7A-271B7DAB12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63" y="5373013"/>
              <a:ext cx="90773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Ответ. 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62A289C-18E9-4A88-852E-359239A6C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2228229"/>
              <a:ext cx="5542790" cy="4191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8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78C7FB3-8989-4944-AE16-4882B232D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Параллелепипед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7331039E-6C83-4C13-84C3-D454844D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Изображение параллелепипеда строится,  исходя  из того,  что все его грани параллелограммы и, следовательно, изображаются параллелограммами.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При изображении куба плоскость изображений обычно выбирается параллельной одной из его граней. В этом случае две грани куба, параллельные плоскости изображений (передняя и задняя), изображаются равными квадратами. Остальные грани куба изображаются параллелограммами. Аналогичным образом изображается прямоугольный параллелепипед.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E5F16D10-E389-4C26-B1E5-DF7ED13D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174038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1DBC70-DA7A-4A2A-AF1F-9ED370C46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Призма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594C40E2-E1DD-4F79-B393-BA34EFE4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Для того чтобы построить </a:t>
            </a:r>
            <a:r>
              <a:rPr lang="ru-RU" altLang="ru-RU" dirty="0"/>
              <a:t>параллельную проекцию</a:t>
            </a:r>
            <a:r>
              <a:rPr lang="ru-RU" altLang="ru-RU" dirty="0">
                <a:cs typeface="Times New Roman" panose="02020603050405020304" pitchFamily="18" charset="0"/>
              </a:rPr>
              <a:t> призмы, достаточно построить многоугольник, изображающий ее основание. Затем из вершин многоугольника провести прямые, параллельные некоторой фиксированной прямой, и отложить на них равные отрезки. Соединяя концы этих отрезков, получим многоугольник, являющийся изображением второго основания призмы.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4CA9AF0D-6FBE-4126-8ED3-46C01129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8686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B26CB0-32C7-4239-8828-EA9BC980C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3810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Пирамида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66FBDD7B-4A5A-4917-8487-D0C49CCA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15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Для того чтобы построить </a:t>
            </a:r>
            <a:r>
              <a:rPr lang="ru-RU" altLang="ru-RU" sz="2800" dirty="0"/>
              <a:t>параллельную проекцию</a:t>
            </a:r>
            <a:r>
              <a:rPr lang="ru-RU" altLang="ru-RU" sz="2800" dirty="0">
                <a:cs typeface="Times New Roman" panose="02020603050405020304" pitchFamily="18" charset="0"/>
              </a:rPr>
              <a:t> пирамиды, достаточно построить многоугольник, изображающий ее основание. Затем выбрать какую-нибудь точку, которая будет изображать вершину пирамиды, и соединить ее с вершинами многоугольника. Полученные отрезки будут изображать боковые ребра пирамиды.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1EEAEF1C-CCC5-44FF-A8D5-9C11E350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79145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BFA889D-D7D9-431A-95E3-52514D6AD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90573907-92CB-4205-84A9-4B69C5B13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1. Параллельными проекциями каких многогранников являются фигуры, изображенные на рисунке?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6C001001-3E16-4DBB-BF65-BDFC3659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4681538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92D2F981-5B8F-47C2-A73A-C76807E7F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а) 4-я пирамида; 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48293C86-5119-400B-8008-A8C42CA1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3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</a:t>
            </a:r>
            <a:r>
              <a:rPr lang="ru-RU" altLang="ru-RU">
                <a:cs typeface="Times New Roman" panose="02020603050405020304" pitchFamily="18" charset="0"/>
              </a:rPr>
              <a:t>) 4-я пирамида; 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B32A22C4-B07A-48E6-99DD-1A2335881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63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тетраэдр; 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698C7607-2F56-4963-8A06-BC019C59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6-я пирамида; 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EA581B81-651C-434F-983B-9B653108E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096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д</a:t>
            </a:r>
            <a:r>
              <a:rPr lang="ru-RU" altLang="ru-RU">
                <a:cs typeface="Times New Roman" panose="02020603050405020304" pitchFamily="18" charset="0"/>
              </a:rPr>
              <a:t>) 6-я пирамида; 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5357EFB4-5151-4708-A074-5BC7CD0AD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96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е) параллелепипед.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7F623BBE-76E9-419F-8C3B-EB8A43C4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915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200" dirty="0">
                <a:cs typeface="Times New Roman" panose="02020603050405020304" pitchFamily="18" charset="0"/>
              </a:rPr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2. Укажите изображения куба: </a:t>
            </a:r>
            <a:r>
              <a:rPr lang="en-US" altLang="ru-RU" sz="2200" dirty="0">
                <a:cs typeface="Times New Roman" panose="02020603050405020304" pitchFamily="18" charset="0"/>
              </a:rPr>
              <a:t>1</a:t>
            </a:r>
            <a:r>
              <a:rPr lang="ru-RU" altLang="ru-RU" sz="2200" dirty="0">
                <a:cs typeface="Times New Roman" panose="02020603050405020304" pitchFamily="18" charset="0"/>
              </a:rPr>
              <a:t>) грань которого параллельна плоскости изображений; </a:t>
            </a:r>
            <a:r>
              <a:rPr lang="en-US" altLang="ru-RU" sz="2200" dirty="0">
                <a:cs typeface="Times New Roman" panose="02020603050405020304" pitchFamily="18" charset="0"/>
              </a:rPr>
              <a:t>2</a:t>
            </a:r>
            <a:r>
              <a:rPr lang="ru-RU" altLang="ru-RU" sz="2200" dirty="0">
                <a:cs typeface="Times New Roman" panose="02020603050405020304" pitchFamily="18" charset="0"/>
              </a:rPr>
              <a:t>) грани которого не параллельны плоскости изображений.</a:t>
            </a:r>
          </a:p>
        </p:txBody>
      </p:sp>
      <p:pic>
        <p:nvPicPr>
          <p:cNvPr id="24587" name="Picture 11">
            <a:extLst>
              <a:ext uri="{FF2B5EF4-FFF2-40B4-BE49-F238E27FC236}">
                <a16:creationId xmlns:a16="http://schemas.microsoft.com/office/drawing/2014/main" id="{CFC82DF5-123C-4399-869F-A5CD4E00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75438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8" name="Text Box 12">
            <a:extLst>
              <a:ext uri="{FF2B5EF4-FFF2-40B4-BE49-F238E27FC236}">
                <a16:creationId xmlns:a16="http://schemas.microsoft.com/office/drawing/2014/main" id="{EC11135E-010B-4615-A823-3EE7D71E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124200"/>
            <a:ext cx="2362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endParaRPr lang="en-US" altLang="ru-RU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ru-RU">
                <a:cs typeface="Times New Roman" panose="02020603050405020304" pitchFamily="18" charset="0"/>
              </a:rPr>
              <a:t>1</a:t>
            </a:r>
            <a:r>
              <a:rPr lang="ru-RU" altLang="ru-RU">
                <a:cs typeface="Times New Roman" panose="02020603050405020304" pitchFamily="18" charset="0"/>
              </a:rPr>
              <a:t>) б, г, д, к, л, м; 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56A4D775-5C72-48D4-80FD-8722F66CD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191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cs typeface="Times New Roman" panose="02020603050405020304" pitchFamily="18" charset="0"/>
              </a:rPr>
              <a:t>2</a:t>
            </a:r>
            <a:r>
              <a:rPr lang="ru-RU" altLang="ru-RU">
                <a:cs typeface="Times New Roman" panose="02020603050405020304" pitchFamily="18" charset="0"/>
              </a:rPr>
              <a:t>) а, в, е, ж, з, и</a:t>
            </a:r>
            <a:r>
              <a:rPr lang="en-US" altLang="ru-RU">
                <a:cs typeface="Times New Roman" panose="02020603050405020304" pitchFamily="18" charset="0"/>
              </a:rPr>
              <a:t>.</a:t>
            </a:r>
            <a:endParaRPr lang="ru-RU" altLang="ru-RU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utoUpdateAnimBg="0"/>
      <p:bldP spid="2458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>
                <a16:creationId xmlns:a16="http://schemas.microsoft.com/office/drawing/2014/main" id="{8D4C2D69-B81A-48B4-A0BA-051981FC0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3. Возможен ли многогранник, </a:t>
            </a:r>
            <a:r>
              <a:rPr lang="ru-RU" altLang="ru-RU" sz="2800" dirty="0"/>
              <a:t>параллельная проекция</a:t>
            </a:r>
            <a:r>
              <a:rPr lang="ru-RU" altLang="ru-RU" sz="2800" dirty="0">
                <a:cs typeface="Times New Roman" panose="02020603050405020304" pitchFamily="18" charset="0"/>
              </a:rPr>
              <a:t> которого показан</a:t>
            </a:r>
            <a:r>
              <a:rPr lang="ru-RU" altLang="ru-RU" sz="2800" dirty="0"/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на рисунке? 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BE9E884D-0DC4-44A1-B48C-1733C5D5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42C8A27E-5B79-431B-95A1-EF1B6F19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2303463"/>
            <a:ext cx="228758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E4230-0E8A-4E65-A3A7-514373D02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099" y="2272937"/>
            <a:ext cx="2433901" cy="233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2BB193-A1AB-4A8A-91D9-DF066EA74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Невозможные объекты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D908BFB1-CE51-40C0-8E35-F7729553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8915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П</a:t>
            </a:r>
            <a:r>
              <a:rPr lang="ru-RU" altLang="ru-RU" dirty="0">
                <a:cs typeface="Times New Roman" panose="02020603050405020304" pitchFamily="18" charset="0"/>
              </a:rPr>
              <a:t>лоское изображение, подчиняясь определенным законам, способно передать впечатление о трехмерном предмете. Однако при этом могут возникать иллюзии.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живописи существует целое направление, которое называется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импоссибилизм</a:t>
            </a:r>
            <a:r>
              <a:rPr lang="ru-RU" altLang="ru-RU" dirty="0">
                <a:cs typeface="Times New Roman" panose="02020603050405020304" pitchFamily="18" charset="0"/>
              </a:rPr>
              <a:t> (</a:t>
            </a:r>
            <a:r>
              <a:rPr lang="en-US" altLang="ru-RU" dirty="0">
                <a:cs typeface="Times New Roman" panose="02020603050405020304" pitchFamily="18" charset="0"/>
              </a:rPr>
              <a:t>impossibility</a:t>
            </a:r>
            <a:r>
              <a:rPr lang="ru-RU" altLang="ru-RU" dirty="0">
                <a:cs typeface="Times New Roman" panose="02020603050405020304" pitchFamily="18" charset="0"/>
              </a:rPr>
              <a:t> - невозможность) - изображение невозможных фигур, парадоксов. </a:t>
            </a:r>
            <a:endParaRPr lang="ru-RU" altLang="ru-RU" dirty="0"/>
          </a:p>
          <a:p>
            <a:pPr algn="just">
              <a:spcBef>
                <a:spcPct val="50000"/>
              </a:spcBef>
            </a:pPr>
            <a:r>
              <a:rPr lang="en-US" altLang="ru-RU" dirty="0"/>
              <a:t>	</a:t>
            </a:r>
            <a:r>
              <a:rPr lang="ru-RU" altLang="ru-RU" dirty="0"/>
              <a:t>Здесь мы представим гравюры</a:t>
            </a:r>
            <a:r>
              <a:rPr lang="ru-RU" altLang="ru-RU" dirty="0">
                <a:cs typeface="Times New Roman" panose="02020603050405020304" pitchFamily="18" charset="0"/>
              </a:rPr>
              <a:t> голландск</a:t>
            </a:r>
            <a:r>
              <a:rPr lang="ru-RU" altLang="ru-RU" dirty="0"/>
              <a:t>ого</a:t>
            </a:r>
            <a:r>
              <a:rPr lang="ru-RU" altLang="ru-RU" dirty="0">
                <a:cs typeface="Times New Roman" panose="02020603050405020304" pitchFamily="18" charset="0"/>
              </a:rPr>
              <a:t> художник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М.</a:t>
            </a:r>
            <a:r>
              <a:rPr lang="ru-RU" altLang="ru-RU" dirty="0"/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Эшер</a:t>
            </a:r>
            <a:r>
              <a:rPr lang="ru-RU" altLang="ru-RU" dirty="0" err="1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(1898 – 1972) "Бельведер", "Водопад", "Поднимаясь и опускаясь</a:t>
            </a:r>
            <a:r>
              <a:rPr lang="ru-RU" altLang="ru-RU" dirty="0"/>
              <a:t>», а также рисунки с</a:t>
            </a:r>
            <a:r>
              <a:rPr lang="ru-RU" altLang="ru-RU" dirty="0">
                <a:cs typeface="Times New Roman" panose="02020603050405020304" pitchFamily="18" charset="0"/>
              </a:rPr>
              <a:t>овременн</a:t>
            </a:r>
            <a:r>
              <a:rPr lang="ru-RU" altLang="ru-RU" dirty="0"/>
              <a:t>ого</a:t>
            </a:r>
            <a:r>
              <a:rPr lang="ru-RU" altLang="ru-RU" dirty="0">
                <a:cs typeface="Times New Roman" panose="02020603050405020304" pitchFamily="18" charset="0"/>
              </a:rPr>
              <a:t> шведск</a:t>
            </a:r>
            <a:r>
              <a:rPr lang="ru-RU" altLang="ru-RU" dirty="0"/>
              <a:t>ого</a:t>
            </a:r>
            <a:r>
              <a:rPr lang="ru-RU" altLang="ru-RU" dirty="0">
                <a:cs typeface="Times New Roman" panose="02020603050405020304" pitchFamily="18" charset="0"/>
              </a:rPr>
              <a:t> архитектор</a:t>
            </a:r>
            <a:r>
              <a:rPr lang="ru-RU" altLang="ru-RU" dirty="0"/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О. </a:t>
            </a:r>
            <a:r>
              <a:rPr lang="ru-RU" altLang="ru-RU" dirty="0" err="1">
                <a:cs typeface="Times New Roman" panose="02020603050405020304" pitchFamily="18" charset="0"/>
              </a:rPr>
              <a:t>Рутерсвард</a:t>
            </a:r>
            <a:r>
              <a:rPr lang="ru-RU" altLang="ru-RU" dirty="0" err="1"/>
              <a:t>а</a:t>
            </a:r>
            <a:r>
              <a:rPr lang="ru-RU" altLang="ru-RU" dirty="0"/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посвяти</a:t>
            </a:r>
            <a:r>
              <a:rPr lang="ru-RU" altLang="ru-RU" dirty="0"/>
              <a:t>вшего</a:t>
            </a:r>
            <a:r>
              <a:rPr lang="ru-RU" altLang="ru-RU" dirty="0">
                <a:cs typeface="Times New Roman" panose="02020603050405020304" pitchFamily="18" charset="0"/>
              </a:rPr>
              <a:t> невозможным объектам серию своих художественных работ.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7">
            <a:extLst>
              <a:ext uri="{FF2B5EF4-FFF2-40B4-BE49-F238E27FC236}">
                <a16:creationId xmlns:a16="http://schemas.microsoft.com/office/drawing/2014/main" id="{60071257-2400-48BF-A9A3-92DDF72B1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029200" cy="6096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Бельведер</a:t>
            </a:r>
          </a:p>
        </p:txBody>
      </p:sp>
      <p:pic>
        <p:nvPicPr>
          <p:cNvPr id="15364" name="Picture 1028">
            <a:extLst>
              <a:ext uri="{FF2B5EF4-FFF2-40B4-BE49-F238E27FC236}">
                <a16:creationId xmlns:a16="http://schemas.microsoft.com/office/drawing/2014/main" id="{4845FE4C-05CE-4147-A82B-2A804E178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3886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9EB77FA-EF44-4504-A3F9-A9EAD5E55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52400"/>
            <a:ext cx="2667000" cy="381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Водопад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E4A7275B-FEF9-40C3-978A-AE4007BC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0165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DB930AA8-E766-4EA9-8125-51583783B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5425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каждой точке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пространства сопоставляется ее проекция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' 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. Это соответствие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параллельным проектированием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в направлении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5DD67AD-95BE-421E-A251-55E34102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177791"/>
            <a:ext cx="3839471" cy="22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5A2E0ECB-751C-4CEF-962A-19CBDE9D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0135"/>
            <a:ext cx="8991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Пусть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- некоторая плоскость,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 - пересекающая ее прямая. Через произвольную точку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не принадлежащую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, проведем прямую, параллельную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. Точка пересечения этой прямой с плоскостью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называется параллельной проекцией точки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в направлении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. Обозначим ее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'. Если точка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принадлежит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, то параллельной проекцией </a:t>
            </a:r>
            <a:r>
              <a:rPr lang="en-US" altLang="ru-RU" i="1" dirty="0">
                <a:cs typeface="Times New Roman" panose="02020603050405020304" pitchFamily="18" charset="0"/>
              </a:rPr>
              <a:t>A </a:t>
            </a:r>
            <a:r>
              <a:rPr lang="ru-RU" altLang="ru-RU" dirty="0">
                <a:cs typeface="Times New Roman" panose="02020603050405020304" pitchFamily="18" charset="0"/>
              </a:rPr>
              <a:t>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считается точка пересечения прямой </a:t>
            </a:r>
            <a:r>
              <a:rPr lang="en-US" altLang="ru-RU" i="1" dirty="0">
                <a:cs typeface="Times New Roman" panose="02020603050405020304" pitchFamily="18" charset="0"/>
              </a:rPr>
              <a:t>l</a:t>
            </a:r>
            <a:r>
              <a:rPr lang="ru-RU" altLang="ru-RU" dirty="0">
                <a:cs typeface="Times New Roman" panose="02020603050405020304" pitchFamily="18" charset="0"/>
              </a:rPr>
              <a:t> с плоскостью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294FC-6B5E-4936-ABDB-69CC4EB24E00}"/>
              </a:ext>
            </a:extLst>
          </p:cNvPr>
          <p:cNvSpPr txBox="1"/>
          <p:nvPr/>
        </p:nvSpPr>
        <p:spPr>
          <a:xfrm>
            <a:off x="827584" y="1137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dirty="0">
                <a:solidFill>
                  <a:srgbClr val="FF3300"/>
                </a:solidFill>
              </a:rPr>
              <a:t>Параллельное проектирование.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082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8E6E60-F5A7-42CF-B284-4FD900033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6705600" cy="601663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Поднимаясь и опускаясь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21A9C175-CBD3-44DE-B462-6BD80AD9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4483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52DA79-99CF-4368-8DE9-B16B71799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1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F90FE98-5905-4D58-96F8-0A37D224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50875"/>
            <a:ext cx="6218238" cy="62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C12D8B2-3E82-4A4F-B560-59C48E8E7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2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B4F1378F-138C-495A-83B6-FA0A3FD3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407025" cy="53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A3BF265-01A8-443F-8E9E-D4F64B925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3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7C7B7A4C-6241-49AB-BCDF-2B6B8D32A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22925" cy="550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119A9DC-30B2-4EB8-ADD7-673C4DF53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4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88195611-7664-4286-AAE3-0A73409A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635625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3298554-438E-47D5-88D2-DE19A9815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5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3E619547-1364-43EC-96C6-C890A25C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3548063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9BC3D32-2A6F-4363-8636-B9758556FB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6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FE40B18-C3C1-4CFE-AFCF-4397FC61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0875"/>
            <a:ext cx="6915150" cy="620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E055A41-779E-4A18-B726-51D19AB803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r>
              <a:rPr lang="ru-RU" altLang="ru-RU">
                <a:solidFill>
                  <a:srgbClr val="FF3300"/>
                </a:solidFill>
              </a:rPr>
              <a:t>Невозможные объекты 7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22994263-A7E2-4EDE-AD54-5E9109BE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685800"/>
            <a:ext cx="51625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78F30EC-49CE-47EE-9279-80A278905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334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ОРТОГОНАЛЬНОЕ ПРОЕКТИРОВАНИЕ</a:t>
            </a:r>
          </a:p>
        </p:txBody>
      </p:sp>
      <p:sp>
        <p:nvSpPr>
          <p:cNvPr id="180227" name="Text Box 3">
            <a:extLst>
              <a:ext uri="{FF2B5EF4-FFF2-40B4-BE49-F238E27FC236}">
                <a16:creationId xmlns:a16="http://schemas.microsoft.com/office/drawing/2014/main" id="{EE5950CE-EA34-4DCE-A736-5AE5F7224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03312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Пусть </a:t>
            </a:r>
            <a:r>
              <a:rPr lang="ru-RU" altLang="ru-RU" dirty="0"/>
              <a:t>дана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 и </a:t>
            </a:r>
            <a:r>
              <a:rPr lang="ru-RU" altLang="ru-RU" dirty="0">
                <a:cs typeface="Times New Roman" panose="02020603050405020304" pitchFamily="18" charset="0"/>
              </a:rPr>
              <a:t>точка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пространства. Через точку </a:t>
            </a:r>
            <a:r>
              <a:rPr lang="en-US" altLang="ru-RU" i="1" dirty="0"/>
              <a:t>A </a:t>
            </a:r>
            <a:r>
              <a:rPr lang="ru-RU" altLang="ru-RU" dirty="0"/>
              <a:t>проведем прямую </a:t>
            </a:r>
            <a:r>
              <a:rPr lang="en-US" altLang="ru-RU" i="1" dirty="0"/>
              <a:t>a</a:t>
            </a:r>
            <a:r>
              <a:rPr lang="ru-RU" altLang="ru-RU" dirty="0">
                <a:cs typeface="Times New Roman" panose="02020603050405020304" pitchFamily="18" charset="0"/>
              </a:rPr>
              <a:t>, перпендикулярную </a:t>
            </a:r>
            <a:r>
              <a:rPr lang="ru-RU" altLang="ru-RU" dirty="0"/>
              <a:t>плоскости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. Точку пересечения прямой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dirty="0">
                <a:cs typeface="Times New Roman" panose="02020603050405020304" pitchFamily="18" charset="0"/>
              </a:rPr>
              <a:t> с плоскостью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>
                <a:cs typeface="Times New Roman" panose="02020603050405020304" pitchFamily="18" charset="0"/>
              </a:rPr>
              <a:t> обозначим </a:t>
            </a:r>
            <a:r>
              <a:rPr lang="en-US" altLang="ru-RU" i="1" dirty="0">
                <a:cs typeface="Times New Roman" panose="02020603050405020304" pitchFamily="18" charset="0"/>
              </a:rPr>
              <a:t>A’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/>
              <a:t>Она называется </a:t>
            </a:r>
            <a:r>
              <a:rPr lang="ru-RU" altLang="ru-RU" dirty="0">
                <a:solidFill>
                  <a:srgbClr val="FF3300"/>
                </a:solidFill>
              </a:rPr>
              <a:t>ортогональной проекцией</a:t>
            </a:r>
            <a:r>
              <a:rPr lang="ru-RU" altLang="ru-RU" dirty="0"/>
              <a:t> точки </a:t>
            </a:r>
            <a:r>
              <a:rPr lang="en-US" altLang="ru-RU" i="1" dirty="0"/>
              <a:t>A </a:t>
            </a:r>
            <a:r>
              <a:rPr lang="ru-RU" altLang="ru-RU" dirty="0"/>
              <a:t>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. 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EDC3BCF1-54F1-477E-8A18-9D05DB77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437112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Соответствие, при котором точкам </a:t>
            </a:r>
            <a:r>
              <a:rPr lang="en-US" altLang="ru-RU" i="1" dirty="0"/>
              <a:t>A </a:t>
            </a:r>
            <a:r>
              <a:rPr lang="ru-RU" altLang="ru-RU" dirty="0"/>
              <a:t>пространства сопоставляются их ортогональные проекции </a:t>
            </a:r>
            <a:r>
              <a:rPr lang="en-US" altLang="ru-RU" i="1" dirty="0"/>
              <a:t>A’</a:t>
            </a:r>
            <a:r>
              <a:rPr lang="ru-RU" altLang="ru-RU" dirty="0"/>
              <a:t>, называется </a:t>
            </a:r>
            <a:r>
              <a:rPr lang="ru-RU" altLang="ru-RU" dirty="0">
                <a:solidFill>
                  <a:srgbClr val="FF3300"/>
                </a:solidFill>
              </a:rPr>
              <a:t>ортогональным проектированием</a:t>
            </a:r>
            <a:r>
              <a:rPr lang="ru-RU" altLang="ru-RU" dirty="0"/>
              <a:t> на плоскость </a:t>
            </a:r>
            <a:r>
              <a:rPr lang="en-US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.</a:t>
            </a:r>
          </a:p>
        </p:txBody>
      </p:sp>
      <p:pic>
        <p:nvPicPr>
          <p:cNvPr id="180231" name="Picture 7">
            <a:extLst>
              <a:ext uri="{FF2B5EF4-FFF2-40B4-BE49-F238E27FC236}">
                <a16:creationId xmlns:a16="http://schemas.microsoft.com/office/drawing/2014/main" id="{241BC8C9-9008-434F-A8C7-586BF4697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512"/>
            <a:ext cx="34290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1" name="Text Box 7">
            <a:extLst>
              <a:ext uri="{FF2B5EF4-FFF2-40B4-BE49-F238E27FC236}">
                <a16:creationId xmlns:a16="http://schemas.microsoft.com/office/drawing/2014/main" id="{6FA77CBF-429B-4182-A1A1-11373713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9067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Поскольку ортогональное проектирование является частным случаем параллельного проектирования, для него справедливы все рассмотренные выше свойства параллельного проектирования. В частности, имеет место следующее свойство.</a:t>
            </a:r>
          </a:p>
        </p:txBody>
      </p:sp>
      <p:sp>
        <p:nvSpPr>
          <p:cNvPr id="272393" name="Text Box 9">
            <a:extLst>
              <a:ext uri="{FF2B5EF4-FFF2-40B4-BE49-F238E27FC236}">
                <a16:creationId xmlns:a16="http://schemas.microsoft.com/office/drawing/2014/main" id="{27230DED-1FBF-4B3B-B466-16C73A49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417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Свойство. </a:t>
            </a:r>
            <a:r>
              <a:rPr lang="ru-RU" altLang="ru-RU" sz="2800" dirty="0"/>
              <a:t>Ортогональное</a:t>
            </a:r>
            <a:r>
              <a:rPr lang="ru-RU" altLang="ru-RU" sz="2800" dirty="0">
                <a:cs typeface="Times New Roman" panose="02020603050405020304" pitchFamily="18" charset="0"/>
              </a:rPr>
              <a:t> проектирование сохраняет отношение длин отрезков, лежащих на </a:t>
            </a:r>
            <a:r>
              <a:rPr lang="ru-RU" altLang="ru-RU" sz="2800" dirty="0"/>
              <a:t>одной </a:t>
            </a:r>
            <a:r>
              <a:rPr lang="ru-RU" altLang="ru-RU" sz="2800" dirty="0">
                <a:cs typeface="Times New Roman" panose="02020603050405020304" pitchFamily="18" charset="0"/>
              </a:rPr>
              <a:t>прямой</a:t>
            </a:r>
            <a:r>
              <a:rPr lang="ru-RU" altLang="ru-RU" sz="2800" dirty="0"/>
              <a:t>.</a:t>
            </a:r>
            <a:r>
              <a:rPr lang="ru-RU" altLang="ru-RU" sz="2800" dirty="0">
                <a:cs typeface="Times New Roman" panose="02020603050405020304" pitchFamily="18" charset="0"/>
              </a:rPr>
              <a:t> В частности, при </a:t>
            </a:r>
            <a:r>
              <a:rPr lang="ru-RU" altLang="ru-RU" sz="2800" dirty="0"/>
              <a:t>ортогональном</a:t>
            </a:r>
            <a:r>
              <a:rPr lang="ru-RU" altLang="ru-RU" sz="2800" dirty="0">
                <a:cs typeface="Times New Roman" panose="02020603050405020304" pitchFamily="18" charset="0"/>
              </a:rPr>
              <a:t> проектировании середина отрезка переходит в середину соответствующего отрезка.</a:t>
            </a:r>
            <a:r>
              <a:rPr lang="ru-RU" altLang="ru-RU" sz="28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4CBEE8C-753A-4E19-87D9-EDA4D900A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Свойство 1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342B8F3-CCC5-4603-8AEC-16A32371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Если прямая параллельна или совпадает с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cs typeface="Times New Roman" panose="02020603050405020304" pitchFamily="18" charset="0"/>
              </a:rPr>
              <a:t>, то ее проекцией в направлении этой прямой является точка. Если прямая не параллельна и не совпадает с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cs typeface="Times New Roman" panose="02020603050405020304" pitchFamily="18" charset="0"/>
              </a:rPr>
              <a:t>, то ее проекцией является прямая.</a:t>
            </a:r>
            <a:endParaRPr lang="ru-RU" altLang="ru-RU" sz="28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40740FB-8D5A-4721-9E57-C04533CD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7594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93BC459-4FE8-4089-A2EB-495FE6E06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B088BA84-B92A-4BEC-84D4-A738AC23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1. В каком случае ортогональной проекцией прямой будет точка?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2E947E3-C05B-46CF-BF02-FFA2ADC0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Ответ: </a:t>
            </a:r>
            <a:r>
              <a:rPr lang="ru-RU" altLang="ru-RU" sz="2800" dirty="0">
                <a:cs typeface="Times New Roman" panose="02020603050405020304" pitchFamily="18" charset="0"/>
              </a:rPr>
              <a:t>Если прямая перпендикулярна плоскости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2. Может ли ортогональной проекцией отрезка быть отрезок: а) меньшей; б) большей длины?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а) Да; б) нет.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3. Может ли ортогональной проекцией угла быть угол: а) меньшей; б) большей величины?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386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а), б) 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7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id="{0B0CC882-07CE-481D-8D0A-17E48CE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4. Ортогональная проекция отрезка равна самому отрезку. Верно ли, что этот отрезок параллелен плоскости проектирования?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D4C562C-4DA5-41FD-9368-E29ABAF54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601796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/>
              <a:t>Да.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40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Теорема. </a:t>
            </a:r>
            <a:r>
              <a:rPr lang="ru-RU" dirty="0">
                <a:ea typeface="Times New Roman" panose="02020603050405020304" pitchFamily="18" charset="0"/>
              </a:rPr>
              <a:t>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 в трёхгранном угле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плоские углы при вершине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равны 90°, то ортогональная проекция вершины </a:t>
            </a:r>
            <a:r>
              <a:rPr lang="en-US" i="1" dirty="0">
                <a:ea typeface="Times New Roman" panose="02020603050405020304" pitchFamily="18" charset="0"/>
              </a:rPr>
              <a:t>D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плоскость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совпадает с ортоцентром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(точка пересечения высот)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E278D72-E4C5-4A5C-BBA7-0DFA980A6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933056"/>
            <a:ext cx="9067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Действительно, прямая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прямым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она перпендикулярна плоскости грани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перпендикулярна прямой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Прямая </a:t>
            </a:r>
            <a:r>
              <a:rPr lang="en-US" sz="2200" i="1">
                <a:ea typeface="Times New Roman" panose="02020603050405020304" pitchFamily="18" charset="0"/>
              </a:rPr>
              <a:t>DH</a:t>
            </a:r>
            <a:r>
              <a:rPr lang="ru-RU"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плоскости основания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и, следовательно, перпендикулярна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0955" indent="450215"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прямая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прямым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200" i="1" dirty="0">
                <a:ea typeface="Times New Roman" panose="02020603050405020304" pitchFamily="18" charset="0"/>
              </a:rPr>
              <a:t>DH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перпендикулярна плоскости </a:t>
            </a:r>
            <a:r>
              <a:rPr lang="en-US" sz="2200" i="1" dirty="0">
                <a:ea typeface="Times New Roman" panose="02020603050405020304" pitchFamily="18" charset="0"/>
              </a:rPr>
              <a:t>D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значит, перпендикулярна прямой </a:t>
            </a:r>
            <a:r>
              <a:rPr lang="ru-RU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sz="2200" i="1" dirty="0">
                <a:ea typeface="Times New Roman" panose="02020603050405020304" pitchFamily="18" charset="0"/>
              </a:rPr>
              <a:t>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лежащей в этой плоскости. Аналогично показывается, что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BC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перпендикулярна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ACA48-BFC8-4B1C-8043-AC234C00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628800"/>
            <a:ext cx="4608512" cy="204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Следствие. </a:t>
            </a:r>
            <a:r>
              <a:rPr lang="ru-RU" altLang="ru-RU" dirty="0"/>
              <a:t>Для построения изображения в ортогональной проекции трёхгранного угла с прямыми плоскими углами достаточно построить произвольный остроугольный треугольник </a:t>
            </a:r>
            <a:r>
              <a:rPr lang="en-US" altLang="ru-RU" i="1" dirty="0"/>
              <a:t>ABC </a:t>
            </a:r>
            <a:r>
              <a:rPr lang="ru-RU" altLang="ru-RU" dirty="0"/>
              <a:t>и провести в нём высоты, пересекающиеся в точке </a:t>
            </a:r>
            <a:r>
              <a:rPr lang="en-US" altLang="ru-RU" i="1" dirty="0"/>
              <a:t>H</a:t>
            </a:r>
            <a:r>
              <a:rPr lang="ru-RU" altLang="ru-RU" dirty="0"/>
              <a:t>. Лучи </a:t>
            </a:r>
            <a:r>
              <a:rPr lang="en-US" altLang="ru-RU" i="1" dirty="0"/>
              <a:t>HA</a:t>
            </a:r>
            <a:r>
              <a:rPr lang="en-US" altLang="ru-RU" dirty="0"/>
              <a:t>, </a:t>
            </a:r>
            <a:r>
              <a:rPr lang="en-US" altLang="ru-RU" i="1" dirty="0"/>
              <a:t>HB</a:t>
            </a:r>
            <a:r>
              <a:rPr lang="en-US" altLang="ru-RU" dirty="0"/>
              <a:t>, </a:t>
            </a:r>
            <a:r>
              <a:rPr lang="en-US" altLang="ru-RU" i="1" dirty="0"/>
              <a:t>HC</a:t>
            </a:r>
            <a:r>
              <a:rPr lang="en-US" altLang="ru-RU" dirty="0"/>
              <a:t> </a:t>
            </a:r>
            <a:r>
              <a:rPr lang="ru-RU" altLang="ru-RU" dirty="0"/>
              <a:t>будут изображать рёбра трёхгранного угла.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65C7F-4987-4B78-B976-EED46AF55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2886478" cy="232442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2DE24D4-2BC4-485B-9944-F3A8C89C3ACD}"/>
              </a:ext>
            </a:extLst>
          </p:cNvPr>
          <p:cNvGrpSpPr/>
          <p:nvPr/>
        </p:nvGrpSpPr>
        <p:grpSpPr>
          <a:xfrm>
            <a:off x="38100" y="2132856"/>
            <a:ext cx="9067800" cy="3718617"/>
            <a:chOff x="38100" y="2132856"/>
            <a:chExt cx="9067800" cy="3718617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93A99FED-CF56-497C-93B5-5CC241D76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" y="4651144"/>
              <a:ext cx="90678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20955" indent="450215" algn="just"/>
              <a:r>
                <a:rPr lang="ru-RU" altLang="ru-RU" dirty="0"/>
                <a:t>Заметим, что любые лучи </a:t>
              </a:r>
              <a:r>
                <a:rPr lang="en-US" altLang="ru-RU" i="1" dirty="0"/>
                <a:t>DA</a:t>
              </a:r>
              <a:r>
                <a:rPr lang="en-US" altLang="ru-RU" dirty="0"/>
                <a:t>, </a:t>
              </a:r>
              <a:r>
                <a:rPr lang="en-US" altLang="ru-RU" i="1" dirty="0"/>
                <a:t>DB</a:t>
              </a:r>
              <a:r>
                <a:rPr lang="en-US" altLang="ru-RU" dirty="0"/>
                <a:t>, </a:t>
              </a:r>
              <a:r>
                <a:rPr lang="en-US" altLang="ru-RU" i="1" dirty="0"/>
                <a:t>DC</a:t>
              </a:r>
              <a:r>
                <a:rPr lang="ru-RU" altLang="ru-RU" dirty="0"/>
                <a:t>, образующие тупые углы, являются изображением рёбер</a:t>
              </a:r>
              <a:r>
                <a:rPr lang="en-US" altLang="ru-RU" dirty="0"/>
                <a:t> </a:t>
              </a:r>
              <a:r>
                <a:rPr lang="ru-RU" altLang="ru-RU" dirty="0"/>
                <a:t>трёхгранного угла с прямыми плоскими углами.</a:t>
              </a:r>
              <a:endParaRPr lang="ru-RU" altLang="ru-RU" dirty="0">
                <a:solidFill>
                  <a:srgbClr val="000000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99C74C8-F40B-4570-B2E0-7C7CCAE5E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2132856"/>
              <a:ext cx="2886478" cy="2324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8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sz="2800" dirty="0">
                <a:solidFill>
                  <a:srgbClr val="000000"/>
                </a:solidFill>
              </a:rPr>
              <a:t>В какой проекции изображены оси координат, приведённые на рисунке?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78AD1D14-41FF-4D55-A45C-04127AE3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661248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Ответ. </a:t>
            </a:r>
            <a:r>
              <a:rPr lang="ru-RU" altLang="ru-RU" dirty="0"/>
              <a:t>Параллельной.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5E0C0-2EE1-4CD8-982D-21563D28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430" y="1877887"/>
            <a:ext cx="3347139" cy="31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20955" indent="450215" algn="just"/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Следствие. </a:t>
            </a:r>
            <a:r>
              <a:rPr lang="ru-RU" altLang="ru-RU" dirty="0"/>
              <a:t>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сли даны изображения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вершин прямоугольного параллелепипеда, то изображение вершины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будет точкой пересечения высот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Соединяя точку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построим изображения трёх ребер параллелепипеда. Проводя отрезки, параллельные построенным, получим изображения остальных ребер параллелепипеда.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83566B-552B-43F9-8400-C1D25032F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564904"/>
            <a:ext cx="3678566" cy="36421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007293-957B-4F31-A1BA-C528481F8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620" y="2564904"/>
            <a:ext cx="3702846" cy="38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7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Ортогональной проекцией вершин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куба являются вершины равностороннего треугольника. </a:t>
            </a:r>
            <a:r>
              <a:rPr lang="ru-RU" sz="2800" dirty="0">
                <a:ea typeface="Times New Roman" panose="02020603050405020304" pitchFamily="18" charset="0"/>
              </a:rPr>
              <a:t>Изобразите всю ортогональную проекцию куба.</a:t>
            </a:r>
            <a:endParaRPr lang="ru-RU" altLang="ru-RU" sz="2800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37BE84-8190-47E6-9416-160270E7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988840"/>
            <a:ext cx="4193371" cy="34367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A9A9AE-6A2F-4DD0-9851-49EFEB79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2024282"/>
            <a:ext cx="4173547" cy="43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ext Box 3">
            <a:extLst>
              <a:ext uri="{FF2B5EF4-FFF2-40B4-BE49-F238E27FC236}">
                <a16:creationId xmlns:a16="http://schemas.microsoft.com/office/drawing/2014/main" id="{ACC8A5F8-7B31-49E7-9F3C-409FEFB7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</a:t>
            </a:r>
            <a:r>
              <a:rPr lang="ru-RU" altLang="ru-RU" sz="2800" dirty="0">
                <a:solidFill>
                  <a:srgbClr val="000000"/>
                </a:solidFill>
              </a:rPr>
              <a:t>Какая фигура является ортогональной проекцией куба на плоскость, параллельную плоскости его грани? </a:t>
            </a:r>
          </a:p>
        </p:txBody>
      </p:sp>
      <p:sp>
        <p:nvSpPr>
          <p:cNvPr id="280581" name="Text Box 5">
            <a:extLst>
              <a:ext uri="{FF2B5EF4-FFF2-40B4-BE49-F238E27FC236}">
                <a16:creationId xmlns:a16="http://schemas.microsoft.com/office/drawing/2014/main" id="{78AD1D14-41FF-4D55-A45C-04127AE3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 </a:t>
            </a:r>
            <a:r>
              <a:rPr lang="ru-RU" altLang="ru-RU"/>
              <a:t>Квадрат.</a:t>
            </a:r>
            <a:endParaRPr lang="ru-RU" alt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730B65E-9BE6-4D30-BEE2-C367675F9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Свойство </a:t>
            </a:r>
            <a:r>
              <a:rPr lang="en-US" altLang="ru-RU" sz="3200">
                <a:solidFill>
                  <a:srgbClr val="FF3300"/>
                </a:solidFill>
              </a:rPr>
              <a:t>2</a:t>
            </a:r>
            <a:endParaRPr lang="ru-RU" altLang="ru-RU" sz="3200">
              <a:solidFill>
                <a:srgbClr val="FF3300"/>
              </a:solidFill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19FD2DA2-2ECB-4963-96BD-9967D346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>
                <a:solidFill>
                  <a:schemeClr val="accent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>
                <a:cs typeface="Times New Roman" panose="02020603050405020304" pitchFamily="18" charset="0"/>
              </a:rPr>
              <a:t>Параллельное проектирование сохраняет отношение длин отрезков, лежащих на </a:t>
            </a:r>
            <a:r>
              <a:rPr lang="ru-RU" altLang="ru-RU" sz="2800"/>
              <a:t>одной </a:t>
            </a:r>
            <a:r>
              <a:rPr lang="ru-RU" altLang="ru-RU" sz="2800">
                <a:cs typeface="Times New Roman" panose="02020603050405020304" pitchFamily="18" charset="0"/>
              </a:rPr>
              <a:t>прямой</a:t>
            </a:r>
            <a:r>
              <a:rPr lang="ru-RU" altLang="ru-RU" sz="2800"/>
              <a:t>.</a:t>
            </a:r>
            <a:r>
              <a:rPr lang="ru-RU" altLang="ru-RU" sz="2800">
                <a:cs typeface="Times New Roman" panose="02020603050405020304" pitchFamily="18" charset="0"/>
              </a:rPr>
              <a:t> В частности, при параллельном проектировании середина отрезка переходит в середину соответствующего отрезка.</a:t>
            </a:r>
            <a:r>
              <a:rPr lang="ru-RU" altLang="ru-RU" sz="2800"/>
              <a:t> 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0574941B-1917-4FB3-A908-FF16A790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50117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02" name="Object 6">
            <a:extLst>
              <a:ext uri="{FF2B5EF4-FFF2-40B4-BE49-F238E27FC236}">
                <a16:creationId xmlns:a16="http://schemas.microsoft.com/office/drawing/2014/main" id="{49659531-21E9-443D-A7C0-E7544F214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5410200"/>
          <a:ext cx="168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838080" progId="Equation.DSMT4">
                  <p:embed/>
                </p:oleObj>
              </mc:Choice>
              <mc:Fallback>
                <p:oleObj name="Equation" r:id="rId3" imgW="168876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168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>
            <a:extLst>
              <a:ext uri="{FF2B5EF4-FFF2-40B4-BE49-F238E27FC236}">
                <a16:creationId xmlns:a16="http://schemas.microsoft.com/office/drawing/2014/main" id="{03BE8823-8693-4CA3-A1BC-000A5A20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Является ли ортогональной проекцией куба проекция, изображённая на рисунке?</a:t>
            </a:r>
          </a:p>
        </p:txBody>
      </p:sp>
      <p:sp>
        <p:nvSpPr>
          <p:cNvPr id="290821" name="Text Box 5">
            <a:extLst>
              <a:ext uri="{FF2B5EF4-FFF2-40B4-BE49-F238E27FC236}">
                <a16:creationId xmlns:a16="http://schemas.microsoft.com/office/drawing/2014/main" id="{40F372AF-9DB1-404E-A1A6-68AB872D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 </a:t>
            </a:r>
            <a:r>
              <a:rPr lang="ru-RU" altLang="ru-RU" dirty="0"/>
              <a:t>Нет. Из того, что ортогональной проекцией грани куба является квадрат следует, что плоскость проектирования параллельна плоскости этой грани. В этом случае ортогональной проекцией куба должен быть квадрат.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90823" name="Picture 7">
            <a:extLst>
              <a:ext uri="{FF2B5EF4-FFF2-40B4-BE49-F238E27FC236}">
                <a16:creationId xmlns:a16="http://schemas.microsoft.com/office/drawing/2014/main" id="{A93C0D97-3255-4D36-8B69-BE16B4B22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96193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Text Box 3">
            <a:extLst>
              <a:ext uri="{FF2B5EF4-FFF2-40B4-BE49-F238E27FC236}">
                <a16:creationId xmlns:a16="http://schemas.microsoft.com/office/drawing/2014/main" id="{03BE8823-8693-4CA3-A1BC-000A5A205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Ортогональная проекция куба изображена на рисунке.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B31532-9AC9-46A5-B1F7-07C3D015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678496"/>
            <a:ext cx="3501008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7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1" name="Picture 7">
            <a:extLst>
              <a:ext uri="{FF2B5EF4-FFF2-40B4-BE49-F238E27FC236}">
                <a16:creationId xmlns:a16="http://schemas.microsoft.com/office/drawing/2014/main" id="{2B7F59AE-BCBD-4E13-B1DB-5A2647DA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3226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3B34BB6-DC6B-4B9C-B8C4-96EDB7DF1DE8}"/>
              </a:ext>
            </a:extLst>
          </p:cNvPr>
          <p:cNvGrpSpPr/>
          <p:nvPr/>
        </p:nvGrpSpPr>
        <p:grpSpPr>
          <a:xfrm>
            <a:off x="533400" y="1891946"/>
            <a:ext cx="8382000" cy="3670654"/>
            <a:chOff x="533400" y="1891946"/>
            <a:chExt cx="8382000" cy="3670654"/>
          </a:xfrm>
        </p:grpSpPr>
        <p:sp>
          <p:nvSpPr>
            <p:cNvPr id="292869" name="Text Box 5">
              <a:extLst>
                <a:ext uri="{FF2B5EF4-FFF2-40B4-BE49-F238E27FC236}">
                  <a16:creationId xmlns:a16="http://schemas.microsoft.com/office/drawing/2014/main" id="{3EEF1698-3D2B-4EED-B043-501AF17C4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838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Нет.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C425B4-3359-4B1C-92AF-5C9742DE0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4892" y="1891946"/>
              <a:ext cx="3334215" cy="2534004"/>
            </a:xfrm>
            <a:prstGeom prst="rect">
              <a:avLst/>
            </a:prstGeom>
          </p:spPr>
        </p:pic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04DC1F3D-1D32-4383-85A5-2BC108318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 Является ли ортогональной проекцией правильной четырёхугольной пирамиды проекция, изображённая на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15F8E44-1695-40EF-8D5F-AFB0D222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 Ортогональная проекция правильной четырёхугольной пирамиды изображена на рисунке.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0EDDF7-6926-42F7-A196-134EF40E8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391" y="1590418"/>
            <a:ext cx="4601217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49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2" name="Picture 6">
            <a:extLst>
              <a:ext uri="{FF2B5EF4-FFF2-40B4-BE49-F238E27FC236}">
                <a16:creationId xmlns:a16="http://schemas.microsoft.com/office/drawing/2014/main" id="{0C3CBAC3-C719-4233-BCC8-03738A6D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047875"/>
            <a:ext cx="325913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D3F5461-4B9B-4E7D-8409-E3C7D44C55A9}"/>
              </a:ext>
            </a:extLst>
          </p:cNvPr>
          <p:cNvGrpSpPr/>
          <p:nvPr/>
        </p:nvGrpSpPr>
        <p:grpSpPr>
          <a:xfrm>
            <a:off x="533400" y="2042919"/>
            <a:ext cx="8382000" cy="3519681"/>
            <a:chOff x="533400" y="2042919"/>
            <a:chExt cx="8382000" cy="3519681"/>
          </a:xfrm>
        </p:grpSpPr>
        <p:sp>
          <p:nvSpPr>
            <p:cNvPr id="301060" name="Text Box 4">
              <a:extLst>
                <a:ext uri="{FF2B5EF4-FFF2-40B4-BE49-F238E27FC236}">
                  <a16:creationId xmlns:a16="http://schemas.microsoft.com/office/drawing/2014/main" id="{DDD27AA1-CBA1-4983-8BF9-EBA0EB0B7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5105400"/>
              <a:ext cx="838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r>
                <a:rPr lang="ru-RU" altLang="ru-RU"/>
                <a:t>Нет.</a:t>
              </a:r>
              <a:endParaRPr lang="ru-RU" altLang="ru-RU">
                <a:solidFill>
                  <a:srgbClr val="FF33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878EE69-BF23-4064-A352-BDF724312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234" y="2042919"/>
              <a:ext cx="3267531" cy="2772162"/>
            </a:xfrm>
            <a:prstGeom prst="rect">
              <a:avLst/>
            </a:prstGeom>
          </p:spPr>
        </p:pic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1C1C82C9-AB3F-4BC2-9C0B-8D10BB058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 Является ли ортогональной проекцией правильной шестиугольной призмы проекция, изображённая на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915F8E44-1695-40EF-8D5F-AFB0D222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000000"/>
                </a:solidFill>
              </a:rPr>
              <a:t>	Ортогональная проекция правильной шестиугольной призмы изображена на рисунке.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F681F-35E6-4367-8399-AA404456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72816"/>
            <a:ext cx="4235198" cy="34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502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F15756A-BFE3-4B29-B4F1-F75C4E136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ЦЕНТРАЛЬНОЕ ПРОЕКТИРОВАНИЕ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4B2AD02-D112-4ED3-9286-08433E552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Наряду с параллельным и ортогональным проектированиями, применяемыми в геометрии для изображения пространственных фигур, большое значение для человека имеет, так называемое, центральное проектирование, используемое в живописи, фотографии и т.д. Само восприятие человеком окружающих предметов посредством зрения осуществляется по законам центрального проектирования.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468EB3CA-4FBE-4984-A540-E7D623D4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581400" cy="284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498F6639-3A55-443A-82D2-9545448F0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971800"/>
            <a:ext cx="5410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>
                <a:cs typeface="Times New Roman" panose="02020603050405020304" pitchFamily="18" charset="0"/>
              </a:rPr>
              <a:t>Пусть </a:t>
            </a:r>
            <a:r>
              <a:rPr lang="en-US" altLang="ru-RU" sz="2000">
                <a:cs typeface="Times New Roman" panose="02020603050405020304" pitchFamily="18" charset="0"/>
              </a:rPr>
              <a:t>π</a:t>
            </a:r>
            <a:r>
              <a:rPr lang="ru-RU" altLang="ru-RU" sz="2000">
                <a:cs typeface="Times New Roman" panose="02020603050405020304" pitchFamily="18" charset="0"/>
              </a:rPr>
              <a:t> - некоторая плоскость, </a:t>
            </a:r>
            <a:r>
              <a:rPr lang="en-US" altLang="ru-RU" sz="2000" i="1">
                <a:cs typeface="Times New Roman" panose="02020603050405020304" pitchFamily="18" charset="0"/>
              </a:rPr>
              <a:t>S</a:t>
            </a:r>
            <a:r>
              <a:rPr lang="ru-RU" altLang="ru-RU" sz="2000">
                <a:cs typeface="Times New Roman" panose="02020603050405020304" pitchFamily="18" charset="0"/>
              </a:rPr>
              <a:t> - не принадлежащая ей точка, центр проектирования. Для точки </a:t>
            </a:r>
            <a:r>
              <a:rPr lang="en-US" altLang="ru-RU" sz="2000" i="1">
                <a:cs typeface="Times New Roman" panose="02020603050405020304" pitchFamily="18" charset="0"/>
              </a:rPr>
              <a:t>A</a:t>
            </a:r>
            <a:r>
              <a:rPr lang="ru-RU" altLang="ru-RU" sz="2000">
                <a:cs typeface="Times New Roman" panose="02020603050405020304" pitchFamily="18" charset="0"/>
              </a:rPr>
              <a:t> пространства проведем прямую </a:t>
            </a:r>
            <a:r>
              <a:rPr lang="en-US" altLang="ru-RU" sz="2000" i="1">
                <a:cs typeface="Times New Roman" panose="02020603050405020304" pitchFamily="18" charset="0"/>
              </a:rPr>
              <a:t>a</a:t>
            </a:r>
            <a:r>
              <a:rPr lang="ru-RU" altLang="ru-RU" sz="2000">
                <a:cs typeface="Times New Roman" panose="02020603050405020304" pitchFamily="18" charset="0"/>
              </a:rPr>
              <a:t>, соединяющую эту точку с точкой </a:t>
            </a:r>
            <a:r>
              <a:rPr lang="en-US" altLang="ru-RU" sz="2000" i="1">
                <a:cs typeface="Times New Roman" panose="02020603050405020304" pitchFamily="18" charset="0"/>
              </a:rPr>
              <a:t>S</a:t>
            </a:r>
            <a:r>
              <a:rPr lang="ru-RU" altLang="ru-RU" sz="2000">
                <a:cs typeface="Times New Roman" panose="02020603050405020304" pitchFamily="18" charset="0"/>
              </a:rPr>
              <a:t>. Точка пересечения этой прямой с плоскостью </a:t>
            </a:r>
            <a:r>
              <a:rPr lang="en-US" altLang="ru-RU" sz="2000">
                <a:cs typeface="Times New Roman" panose="02020603050405020304" pitchFamily="18" charset="0"/>
              </a:rPr>
              <a:t>π</a:t>
            </a:r>
            <a:r>
              <a:rPr lang="ru-RU" altLang="ru-RU" sz="2000">
                <a:cs typeface="Times New Roman" panose="02020603050405020304" pitchFamily="18" charset="0"/>
              </a:rPr>
              <a:t> называется центральной проекцией точки </a:t>
            </a:r>
            <a:r>
              <a:rPr lang="en-US" altLang="ru-RU" sz="2000" i="1">
                <a:cs typeface="Times New Roman" panose="02020603050405020304" pitchFamily="18" charset="0"/>
              </a:rPr>
              <a:t>A</a:t>
            </a:r>
            <a:r>
              <a:rPr lang="ru-RU" altLang="ru-RU" sz="2000">
                <a:cs typeface="Times New Roman" panose="02020603050405020304" pitchFamily="18" charset="0"/>
              </a:rPr>
              <a:t> на плоскость </a:t>
            </a:r>
            <a:r>
              <a:rPr lang="en-US" altLang="ru-RU" sz="2000">
                <a:cs typeface="Times New Roman" panose="02020603050405020304" pitchFamily="18" charset="0"/>
              </a:rPr>
              <a:t>π</a:t>
            </a:r>
            <a:r>
              <a:rPr lang="ru-RU" altLang="ru-RU" sz="2000">
                <a:cs typeface="Times New Roman" panose="02020603050405020304" pitchFamily="18" charset="0"/>
              </a:rPr>
              <a:t>. Обозначим ее </a:t>
            </a:r>
            <a:r>
              <a:rPr lang="en-US" altLang="ru-RU" sz="2000" i="1">
                <a:cs typeface="Times New Roman" panose="02020603050405020304" pitchFamily="18" charset="0"/>
              </a:rPr>
              <a:t>A</a:t>
            </a:r>
            <a:r>
              <a:rPr lang="ru-RU" altLang="ru-RU" sz="2000">
                <a:cs typeface="Times New Roman" panose="02020603050405020304" pitchFamily="18" charset="0"/>
              </a:rPr>
              <a:t>'. Соответствие, при котором точкам </a:t>
            </a:r>
            <a:r>
              <a:rPr lang="en-US" altLang="ru-RU" sz="2000" i="1">
                <a:cs typeface="Times New Roman" panose="02020603050405020304" pitchFamily="18" charset="0"/>
              </a:rPr>
              <a:t>A</a:t>
            </a:r>
            <a:r>
              <a:rPr lang="ru-RU" altLang="ru-RU" sz="2000">
                <a:cs typeface="Times New Roman" panose="02020603050405020304" pitchFamily="18" charset="0"/>
              </a:rPr>
              <a:t> пространства сопоставляются их центральные проекции </a:t>
            </a:r>
            <a:r>
              <a:rPr lang="en-US" altLang="ru-RU" sz="2000" i="1">
                <a:cs typeface="Times New Roman" panose="02020603050405020304" pitchFamily="18" charset="0"/>
              </a:rPr>
              <a:t>A</a:t>
            </a:r>
            <a:r>
              <a:rPr lang="ru-RU" altLang="ru-RU" sz="2000">
                <a:cs typeface="Times New Roman" panose="02020603050405020304" pitchFamily="18" charset="0"/>
              </a:rPr>
              <a:t>', называется</a:t>
            </a:r>
            <a:r>
              <a:rPr lang="ru-RU" altLang="ru-RU" sz="20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FF3300"/>
                </a:solidFill>
                <a:cs typeface="Times New Roman" panose="02020603050405020304" pitchFamily="18" charset="0"/>
              </a:rPr>
              <a:t>центральным проектированием</a:t>
            </a:r>
            <a:r>
              <a:rPr lang="ru-RU" altLang="ru-RU" sz="20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>
                <a:cs typeface="Times New Roman" panose="02020603050405020304" pitchFamily="18" charset="0"/>
              </a:rPr>
              <a:t>или</a:t>
            </a:r>
            <a:r>
              <a:rPr lang="ru-RU" altLang="ru-RU" sz="20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>
                <a:solidFill>
                  <a:srgbClr val="FF3300"/>
                </a:solidFill>
                <a:cs typeface="Times New Roman" panose="02020603050405020304" pitchFamily="18" charset="0"/>
              </a:rPr>
              <a:t>перспективой.</a:t>
            </a:r>
            <a:endParaRPr lang="ru-RU" altLang="ru-RU" sz="2000">
              <a:solidFill>
                <a:srgbClr val="FF3300"/>
              </a:solidFill>
            </a:endParaRP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9A639FBA-9D8C-4E80-BD84-43500504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548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(ПЕРСПЕКТИВА)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1072258-B6A3-4B8D-BDA1-3F3BFEC12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88800D9D-571A-4258-BC5C-11F348834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Для всех ли точек пространства существует центральная проекция? Для каких точек она не существует?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BC51940-E35D-412C-88FE-CE914D110DAE}"/>
              </a:ext>
            </a:extLst>
          </p:cNvPr>
          <p:cNvGrpSpPr/>
          <p:nvPr/>
        </p:nvGrpSpPr>
        <p:grpSpPr>
          <a:xfrm>
            <a:off x="0" y="2060848"/>
            <a:ext cx="8991600" cy="3358228"/>
            <a:chOff x="0" y="2060848"/>
            <a:chExt cx="8991600" cy="3358228"/>
          </a:xfrm>
        </p:grpSpPr>
        <p:sp>
          <p:nvSpPr>
            <p:cNvPr id="14341" name="Text Box 5">
              <a:extLst>
                <a:ext uri="{FF2B5EF4-FFF2-40B4-BE49-F238E27FC236}">
                  <a16:creationId xmlns:a16="http://schemas.microsoft.com/office/drawing/2014/main" id="{13D2C618-25C1-4CFF-AC9A-B4AE0E6F5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060848"/>
              <a:ext cx="89916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>
                  <a:cs typeface="Times New Roman" panose="02020603050405020304" pitchFamily="18" charset="0"/>
                </a:rPr>
                <a:t>Нет. </a:t>
              </a:r>
              <a:r>
                <a:rPr lang="ru-RU" altLang="ru-RU" dirty="0"/>
                <a:t>Она не существует для точек плоскости, проходящей через центр проектирования и параллельной плоскости проектирования.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9FE426BC-8526-4417-A2A0-68D84CD9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1613" y="3580494"/>
              <a:ext cx="2848373" cy="1838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2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C82A1B6-C3CE-4B6E-97C5-42DA3FB73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0ADF151-EE76-44A9-9BAA-60AB3334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Могут ли при центральном проектировании параллельные прямые перейти в пересекающиеся?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B66C72C-7E9C-4CC2-B071-727A1233C07E}"/>
              </a:ext>
            </a:extLst>
          </p:cNvPr>
          <p:cNvGrpSpPr/>
          <p:nvPr/>
        </p:nvGrpSpPr>
        <p:grpSpPr>
          <a:xfrm>
            <a:off x="381000" y="2504946"/>
            <a:ext cx="8610600" cy="2981454"/>
            <a:chOff x="381000" y="2504946"/>
            <a:chExt cx="8610600" cy="2981454"/>
          </a:xfrm>
        </p:grpSpPr>
        <p:sp>
          <p:nvSpPr>
            <p:cNvPr id="15364" name="Text Box 4">
              <a:extLst>
                <a:ext uri="{FF2B5EF4-FFF2-40B4-BE49-F238E27FC236}">
                  <a16:creationId xmlns:a16="http://schemas.microsoft.com/office/drawing/2014/main" id="{6E1DD9AE-9EB5-4723-8969-5B1521FDE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029200"/>
              <a:ext cx="861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>
                  <a:cs typeface="Times New Roman" panose="02020603050405020304" pitchFamily="18" charset="0"/>
                </a:rPr>
                <a:t>Да.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BDBF3DC-B388-4D2B-AD9A-896226E84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7813" y="2504946"/>
              <a:ext cx="4595128" cy="2981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0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E9F358D-8FCB-42F6-BEC3-03793C55D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СВОЙСТВА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0328AF69-0FA8-419F-9399-0CC9BD29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Если фигура Ф лежит в плоскости </a:t>
            </a:r>
            <a:r>
              <a:rPr lang="ru-RU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/>
              <a:t>, не проходящей через центр проектирования </a:t>
            </a:r>
            <a:r>
              <a:rPr lang="en-US" altLang="ru-RU" i="1" dirty="0"/>
              <a:t>S</a:t>
            </a:r>
            <a:r>
              <a:rPr lang="ru-RU" altLang="ru-RU" dirty="0"/>
              <a:t>, и параллельной плоскости проектирования </a:t>
            </a:r>
            <a:r>
              <a:rPr lang="ru-RU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, то ее проекцией является фигура Ф</a:t>
            </a:r>
            <a:r>
              <a:rPr lang="en-US" altLang="ru-RU" dirty="0"/>
              <a:t>’</a:t>
            </a:r>
            <a:r>
              <a:rPr lang="ru-RU" altLang="ru-RU" dirty="0"/>
              <a:t>, подобная Ф, и коэффициент подобия равен отношению расстояний от центра проектирования </a:t>
            </a:r>
            <a:r>
              <a:rPr lang="en-US" altLang="ru-RU" i="1" dirty="0"/>
              <a:t>S </a:t>
            </a:r>
            <a:r>
              <a:rPr lang="ru-RU" altLang="ru-RU" dirty="0"/>
              <a:t>до плоскостей </a:t>
            </a:r>
            <a:r>
              <a:rPr lang="ru-RU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 и </a:t>
            </a:r>
            <a:r>
              <a:rPr lang="ru-RU" altLang="ru-RU" dirty="0">
                <a:cs typeface="Times New Roman" panose="02020603050405020304" pitchFamily="18" charset="0"/>
              </a:rPr>
              <a:t>α</a:t>
            </a:r>
            <a:r>
              <a:rPr lang="ru-RU" altLang="ru-RU" dirty="0"/>
              <a:t>.</a:t>
            </a:r>
            <a:r>
              <a:rPr lang="en-US" altLang="ru-RU" i="1" dirty="0"/>
              <a:t> </a:t>
            </a:r>
            <a:endParaRPr lang="ru-RU" altLang="ru-RU" i="1" dirty="0"/>
          </a:p>
        </p:txBody>
      </p:sp>
      <p:pic>
        <p:nvPicPr>
          <p:cNvPr id="65544" name="Picture 8">
            <a:extLst>
              <a:ext uri="{FF2B5EF4-FFF2-40B4-BE49-F238E27FC236}">
                <a16:creationId xmlns:a16="http://schemas.microsoft.com/office/drawing/2014/main" id="{A6EA5AD7-608C-472E-9545-2C0B376D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4371975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37B1A56-4700-4195-B669-44B42B9FB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Свойство 3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D890EEA-131B-4407-B7AA-3D80DA6B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Если две параллельные прямые не параллельны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cs typeface="Times New Roman" panose="02020603050405020304" pitchFamily="18" charset="0"/>
              </a:rPr>
              <a:t>, то их проекци</a:t>
            </a:r>
            <a:r>
              <a:rPr lang="ru-RU" altLang="ru-RU" sz="2800" dirty="0"/>
              <a:t>ями</a:t>
            </a:r>
            <a:r>
              <a:rPr lang="ru-RU" altLang="ru-RU" sz="2800" dirty="0">
                <a:cs typeface="Times New Roman" panose="02020603050405020304" pitchFamily="18" charset="0"/>
              </a:rPr>
              <a:t> в направлении </a:t>
            </a:r>
            <a:r>
              <a:rPr lang="en-US" altLang="ru-RU" sz="2800" i="1" dirty="0">
                <a:cs typeface="Times New Roman" panose="02020603050405020304" pitchFamily="18" charset="0"/>
              </a:rPr>
              <a:t>l</a:t>
            </a:r>
            <a:r>
              <a:rPr lang="ru-RU" altLang="ru-RU" sz="2800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являются две </a:t>
            </a:r>
            <a:r>
              <a:rPr lang="ru-RU" altLang="ru-RU" sz="2800" dirty="0">
                <a:cs typeface="Times New Roman" panose="02020603050405020304" pitchFamily="18" charset="0"/>
              </a:rPr>
              <a:t>параллельны</a:t>
            </a:r>
            <a:r>
              <a:rPr lang="ru-RU" altLang="ru-RU" sz="2800" dirty="0"/>
              <a:t>е</a:t>
            </a:r>
            <a:r>
              <a:rPr lang="ru-RU" altLang="ru-RU" sz="2800" dirty="0">
                <a:cs typeface="Times New Roman" panose="02020603050405020304" pitchFamily="18" charset="0"/>
              </a:rPr>
              <a:t> прямы</a:t>
            </a:r>
            <a:r>
              <a:rPr lang="ru-RU" altLang="ru-RU" sz="2800" dirty="0"/>
              <a:t>е</a:t>
            </a:r>
            <a:r>
              <a:rPr lang="ru-RU" altLang="ru-RU" sz="2800" dirty="0">
                <a:cs typeface="Times New Roman" panose="02020603050405020304" pitchFamily="18" charset="0"/>
              </a:rPr>
              <a:t> или одн</a:t>
            </a:r>
            <a:r>
              <a:rPr lang="ru-RU" altLang="ru-RU" sz="2800" dirty="0"/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прям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endParaRPr lang="ru-RU" altLang="ru-RU" sz="2800" dirty="0"/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id="{BE855D63-EA48-4C0F-A3CE-EC08F0CF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92601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F2FA5885-5CF8-4D43-B8C1-709191A12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Перспектива 1</a:t>
            </a:r>
          </a:p>
        </p:txBody>
      </p:sp>
      <p:pic>
        <p:nvPicPr>
          <p:cNvPr id="9219" name="Picture 1027">
            <a:extLst>
              <a:ext uri="{FF2B5EF4-FFF2-40B4-BE49-F238E27FC236}">
                <a16:creationId xmlns:a16="http://schemas.microsoft.com/office/drawing/2014/main" id="{0843F709-A394-4784-AE71-8487BB1E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88113" cy="389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1028">
            <a:extLst>
              <a:ext uri="{FF2B5EF4-FFF2-40B4-BE49-F238E27FC236}">
                <a16:creationId xmlns:a16="http://schemas.microsoft.com/office/drawing/2014/main" id="{6B09714A-2A1A-4334-9DC4-8BE8EA9D8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Центральное проектирование плоской фигуры Ф на плоскость, находящуюся между плоскостью фигуры Ф и центром проектирования </a:t>
            </a:r>
            <a:r>
              <a:rPr lang="en-US" altLang="ru-RU" i="1" dirty="0"/>
              <a:t>S</a:t>
            </a:r>
            <a:r>
              <a:rPr lang="en-US" altLang="ru-RU" dirty="0"/>
              <a:t>.</a:t>
            </a:r>
            <a:endParaRPr lang="ru-RU" alt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4B364D-CED3-4406-847D-E373043D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Перспектива 2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1D9B6533-E3CF-4A08-928E-73E6BB28F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Центральное проектирование плоской фигуры Ф в случае, когда центр проектирования </a:t>
            </a:r>
            <a:r>
              <a:rPr lang="en-US" altLang="ru-RU" i="1" dirty="0"/>
              <a:t>S</a:t>
            </a:r>
            <a:r>
              <a:rPr lang="ru-RU" altLang="ru-RU" dirty="0"/>
              <a:t> расположен между плоскостью фигуры Ф и плоскостью проектирования</a:t>
            </a:r>
            <a:r>
              <a:rPr lang="en-US" altLang="ru-RU" dirty="0"/>
              <a:t>.</a:t>
            </a:r>
            <a:endParaRPr lang="ru-RU" altLang="ru-RU" dirty="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68C2B1C9-3A5D-4D49-A1E4-F65E33D1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588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802950A-7F46-452A-9B65-DBCB46DCBE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Перспектива 3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ACE635EF-3179-4253-B2CC-99A85041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Центральное проектирование плоской фигуры Ф в случае, когда плоскость фигуры Ф расположена между плоскостью </a:t>
            </a:r>
            <a:r>
              <a:rPr lang="ru-RU" altLang="ru-RU" dirty="0" err="1"/>
              <a:t>плоскостью</a:t>
            </a:r>
            <a:r>
              <a:rPr lang="ru-RU" altLang="ru-RU" dirty="0"/>
              <a:t> проектирования и центром проектирования </a:t>
            </a:r>
            <a:r>
              <a:rPr lang="en-US" altLang="ru-RU" i="1" dirty="0"/>
              <a:t>S</a:t>
            </a:r>
            <a:r>
              <a:rPr lang="ru-RU" altLang="ru-RU" dirty="0"/>
              <a:t>.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FDF34C71-24F0-4D80-ADCD-A7672576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6488113" cy="40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3965C13-F425-44E5-B5E4-EA5D76EAC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Куб 1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E1BB7A0D-32C2-461D-948A-F93D2AB0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Центральная проекция куба на плоскость, параллельную плоскости грани куба.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42D15CB6-DAFB-4AF6-9F35-B8FDD4271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34352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98CFA43-879B-491C-80B9-04C0335CD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Куб 2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84322DB4-3D4D-4D24-B4C6-37A405AE3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Центральная проекция куба на плоскость, параллельную ребру куба.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F55AD0EC-F476-4215-9FF6-6E4AA6E2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77063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57D1E7-FDB8-41B7-8F82-A5C165179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Куб 3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C28BF8DA-A3B3-426B-BCC7-76046D06D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	Центральная проекция куба в общем случае.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6434E877-2692-4D90-BE78-82EB3C9EA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10263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>
            <a:extLst>
              <a:ext uri="{FF2B5EF4-FFF2-40B4-BE49-F238E27FC236}">
                <a16:creationId xmlns:a16="http://schemas.microsoft.com/office/drawing/2014/main" id="{4C9D8B7F-7DF4-455E-A5FF-7DA2150D3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Дорисуйте центральную проекцию куба </a:t>
            </a:r>
            <a:r>
              <a:rPr lang="en-US" altLang="ru-RU" i="1"/>
              <a:t>ABCDA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ru-RU" altLang="ru-RU"/>
              <a:t> на плоскость, параллельную плоскости грани </a:t>
            </a:r>
            <a:r>
              <a:rPr lang="en-US" altLang="ru-RU" i="1"/>
              <a:t>ABB</a:t>
            </a:r>
            <a:r>
              <a:rPr lang="en-US" altLang="ru-RU" baseline="-25000"/>
              <a:t>1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  <a:endParaRPr lang="en-US" altLang="ru-RU"/>
          </a:p>
        </p:txBody>
      </p:sp>
      <p:pic>
        <p:nvPicPr>
          <p:cNvPr id="47113" name="Picture 9">
            <a:extLst>
              <a:ext uri="{FF2B5EF4-FFF2-40B4-BE49-F238E27FC236}">
                <a16:creationId xmlns:a16="http://schemas.microsoft.com/office/drawing/2014/main" id="{2861E4CA-E9A7-4FC2-8C94-2CF8D591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41052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15" name="Group 11">
            <a:extLst>
              <a:ext uri="{FF2B5EF4-FFF2-40B4-BE49-F238E27FC236}">
                <a16:creationId xmlns:a16="http://schemas.microsoft.com/office/drawing/2014/main" id="{073C2F29-A0D2-4DDA-A978-3CACB4490BE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600200"/>
            <a:ext cx="6010275" cy="4681538"/>
            <a:chOff x="432" y="1008"/>
            <a:chExt cx="3786" cy="2949"/>
          </a:xfrm>
        </p:grpSpPr>
        <p:sp>
          <p:nvSpPr>
            <p:cNvPr id="47108" name="Text Box 4">
              <a:extLst>
                <a:ext uri="{FF2B5EF4-FFF2-40B4-BE49-F238E27FC236}">
                  <a16:creationId xmlns:a16="http://schemas.microsoft.com/office/drawing/2014/main" id="{E156195C-64EF-459E-A22F-FF47A4EFF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0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endParaRPr lang="en-US" altLang="ru-RU"/>
            </a:p>
          </p:txBody>
        </p:sp>
        <p:pic>
          <p:nvPicPr>
            <p:cNvPr id="47114" name="Picture 10">
              <a:extLst>
                <a:ext uri="{FF2B5EF4-FFF2-40B4-BE49-F238E27FC236}">
                  <a16:creationId xmlns:a16="http://schemas.microsoft.com/office/drawing/2014/main" id="{4B9EEBEA-AF03-4AFC-A122-07A4B6C9C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08"/>
              <a:ext cx="2586" cy="2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12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>
            <a:extLst>
              <a:ext uri="{FF2B5EF4-FFF2-40B4-BE49-F238E27FC236}">
                <a16:creationId xmlns:a16="http://schemas.microsoft.com/office/drawing/2014/main" id="{D2ED737D-612A-4187-A277-45E3172D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Расстояние от центра проектирования до плоскости грани </a:t>
            </a:r>
            <a:r>
              <a:rPr lang="en-US" altLang="ru-RU" i="1"/>
              <a:t>ABB</a:t>
            </a:r>
            <a:r>
              <a:rPr lang="en-US" altLang="ru-RU" baseline="-25000"/>
              <a:t>1</a:t>
            </a:r>
            <a:r>
              <a:rPr lang="en-US" altLang="ru-RU" i="1"/>
              <a:t>A</a:t>
            </a:r>
            <a:r>
              <a:rPr lang="ru-RU" altLang="ru-RU" baseline="-25000"/>
              <a:t>1</a:t>
            </a:r>
            <a:r>
              <a:rPr lang="ru-RU" altLang="ru-RU"/>
              <a:t> куба </a:t>
            </a:r>
            <a:r>
              <a:rPr lang="ru-RU" altLang="ru-RU" baseline="-25000"/>
              <a:t> </a:t>
            </a:r>
            <a:r>
              <a:rPr lang="en-US" altLang="ru-RU" i="1"/>
              <a:t>ABCDA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ru-RU" altLang="ru-RU"/>
              <a:t>, изображенного на рисунке, равно 10. Найдите расстояние от центра проектирования до плоскости грани </a:t>
            </a:r>
            <a:r>
              <a:rPr lang="en-US" altLang="ru-RU" i="1"/>
              <a:t>CDD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  <a:endParaRPr lang="en-US" altLang="ru-RU"/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9A96A991-B941-4D54-8BC7-882785524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 </a:t>
            </a:r>
            <a:r>
              <a:rPr lang="en-US" altLang="ru-RU"/>
              <a:t>20.</a:t>
            </a:r>
          </a:p>
        </p:txBody>
      </p:sp>
      <p:pic>
        <p:nvPicPr>
          <p:cNvPr id="74757" name="Picture 5">
            <a:extLst>
              <a:ext uri="{FF2B5EF4-FFF2-40B4-BE49-F238E27FC236}">
                <a16:creationId xmlns:a16="http://schemas.microsoft.com/office/drawing/2014/main" id="{65EE45CA-0851-46DA-A5AA-19C8612B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1052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>
            <a:extLst>
              <a:ext uri="{FF2B5EF4-FFF2-40B4-BE49-F238E27FC236}">
                <a16:creationId xmlns:a16="http://schemas.microsoft.com/office/drawing/2014/main" id="{03C68CB9-2059-463B-9AF1-585D7B8E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Дорисуйте центральную проекцию куба </a:t>
            </a:r>
            <a:r>
              <a:rPr lang="en-US" altLang="ru-RU" i="1"/>
              <a:t>ABCDA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ru-RU" altLang="ru-RU"/>
              <a:t> на плоскость, параллельную плоскости грани </a:t>
            </a:r>
            <a:r>
              <a:rPr lang="en-US" altLang="ru-RU" i="1"/>
              <a:t>ABB</a:t>
            </a:r>
            <a:r>
              <a:rPr lang="en-US" altLang="ru-RU" baseline="-25000"/>
              <a:t>1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ru-RU" altLang="ru-RU"/>
              <a:t>.</a:t>
            </a:r>
            <a:endParaRPr lang="en-US" altLang="ru-RU"/>
          </a:p>
        </p:txBody>
      </p:sp>
      <p:pic>
        <p:nvPicPr>
          <p:cNvPr id="68616" name="Picture 8">
            <a:extLst>
              <a:ext uri="{FF2B5EF4-FFF2-40B4-BE49-F238E27FC236}">
                <a16:creationId xmlns:a16="http://schemas.microsoft.com/office/drawing/2014/main" id="{6417E6E5-2130-4B2A-B21D-53448B66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1738313"/>
            <a:ext cx="3440113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618" name="Group 10">
            <a:extLst>
              <a:ext uri="{FF2B5EF4-FFF2-40B4-BE49-F238E27FC236}">
                <a16:creationId xmlns:a16="http://schemas.microsoft.com/office/drawing/2014/main" id="{A2C56BEE-76AB-4988-9E8B-7CE355579AC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52600"/>
            <a:ext cx="5345113" cy="3505200"/>
            <a:chOff x="576" y="1104"/>
            <a:chExt cx="3367" cy="2208"/>
          </a:xfrm>
        </p:grpSpPr>
        <p:sp>
          <p:nvSpPr>
            <p:cNvPr id="68614" name="Text Box 6">
              <a:extLst>
                <a:ext uri="{FF2B5EF4-FFF2-40B4-BE49-F238E27FC236}">
                  <a16:creationId xmlns:a16="http://schemas.microsoft.com/office/drawing/2014/main" id="{57282133-6056-457D-AE27-D8BDDB495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02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 </a:t>
              </a:r>
              <a:endParaRPr lang="en-US" altLang="ru-RU"/>
            </a:p>
          </p:txBody>
        </p:sp>
        <p:pic>
          <p:nvPicPr>
            <p:cNvPr id="68617" name="Picture 9">
              <a:extLst>
                <a:ext uri="{FF2B5EF4-FFF2-40B4-BE49-F238E27FC236}">
                  <a16:creationId xmlns:a16="http://schemas.microsoft.com/office/drawing/2014/main" id="{02D3277E-72D2-4F5D-BA04-22CD2BCA6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104"/>
              <a:ext cx="2167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2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58FBEA-9663-4A37-AAD0-12EF68487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А. Дюрер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7E8DA37B-60A5-449B-90CC-3949FA89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</a:t>
            </a:r>
            <a:r>
              <a:rPr lang="ru-RU" altLang="ru-RU" dirty="0">
                <a:cs typeface="Times New Roman" panose="02020603050405020304" pitchFamily="18" charset="0"/>
              </a:rPr>
              <a:t>а гравюр</a:t>
            </a:r>
            <a:r>
              <a:rPr lang="ru-RU" altLang="ru-RU" dirty="0"/>
              <a:t>е А. Дюрера (1471 – 1528)</a:t>
            </a:r>
            <a:r>
              <a:rPr lang="ru-RU" altLang="ru-RU" dirty="0">
                <a:cs typeface="Times New Roman" panose="02020603050405020304" pitchFamily="18" charset="0"/>
              </a:rPr>
              <a:t> показано получени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перспективного изображения предмета </a:t>
            </a:r>
            <a:r>
              <a:rPr lang="ru-RU" altLang="ru-RU" dirty="0"/>
              <a:t>с </a:t>
            </a:r>
            <a:r>
              <a:rPr lang="ru-RU" altLang="ru-RU" dirty="0">
                <a:cs typeface="Times New Roman" panose="02020603050405020304" pitchFamily="18" charset="0"/>
              </a:rPr>
              <a:t>помощью натянутой нити</a:t>
            </a:r>
            <a:r>
              <a:rPr lang="ru-RU" altLang="ru-RU" dirty="0"/>
              <a:t>.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49E43BD2-BF75-45A8-863C-034E89053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93BC459-4FE8-4089-A2EB-495FE6E06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B088BA84-B92A-4BEC-84D4-A738AC234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1. В каком случае параллельной проекцией прямой будет точка? 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22E947E3-C05B-46CF-BF02-FFA2ADC0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Если прямая параллельна направлению проектирования.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ACA8C43-EDD5-46C5-9776-1FB5EBA0F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Н.Н. Ге</a:t>
            </a:r>
            <a:endParaRPr lang="ru-RU" altLang="ru-RU" sz="2400">
              <a:solidFill>
                <a:srgbClr val="FF3300"/>
              </a:solidFill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E7BB039-D0D5-41BF-91A9-C6FBD2E47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787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800" dirty="0"/>
              <a:t>	</a:t>
            </a:r>
            <a:r>
              <a:rPr lang="ru-RU" altLang="ru-RU" sz="2000" dirty="0"/>
              <a:t>Российский художник и педагог Н.Н. </a:t>
            </a:r>
            <a:r>
              <a:rPr lang="ru-RU" altLang="ru-RU" sz="2000" dirty="0" err="1"/>
              <a:t>Ге</a:t>
            </a:r>
            <a:r>
              <a:rPr lang="ru-RU" altLang="ru-RU" sz="2000" dirty="0"/>
              <a:t> (1834 – 1894), обращаясь к своим ученикам, говорил: «Учите перспективу, и когда овладеете ею, внесите ее в работу, в рисование. Здесь мы представляем картину Н.Н. </a:t>
            </a:r>
            <a:r>
              <a:rPr lang="ru-RU" altLang="ru-RU" sz="2000" dirty="0" err="1"/>
              <a:t>Ге</a:t>
            </a:r>
            <a:r>
              <a:rPr lang="ru-RU" altLang="ru-RU" sz="2000" dirty="0"/>
              <a:t> «Петр </a:t>
            </a:r>
            <a:r>
              <a:rPr lang="en-US" altLang="ru-RU" sz="2000" dirty="0"/>
              <a:t>I </a:t>
            </a:r>
            <a:r>
              <a:rPr lang="ru-RU" altLang="ru-RU" sz="2000" dirty="0"/>
              <a:t>допрашивает царевича Алексея»</a:t>
            </a:r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74033945-3AC9-4B26-88A8-84BCBEF7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832"/>
            <a:ext cx="6633467" cy="487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94429BA-F05B-4192-89C7-E82A38AA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И.Е. Репин (</a:t>
            </a:r>
            <a:r>
              <a:rPr lang="ru-RU" altLang="ru-RU" sz="2400">
                <a:solidFill>
                  <a:srgbClr val="FF3300"/>
                </a:solidFill>
              </a:rPr>
              <a:t>1844-1930)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95F03323-BC79-4173-A1B5-46E406ACB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1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Не ждали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C27FDFAD-ECDF-443C-BEAF-FE984B6F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0900"/>
            <a:ext cx="6070600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8000DA1-7E1E-46AF-89E1-03DE7C93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П.А. Федотов (</a:t>
            </a:r>
            <a:r>
              <a:rPr lang="ru-RU" altLang="ru-RU" sz="2400">
                <a:solidFill>
                  <a:srgbClr val="FF3300"/>
                </a:solidFill>
                <a:cs typeface="Arial" panose="020B0604020202020204" pitchFamily="34" charset="0"/>
              </a:rPr>
              <a:t>1815 – 1852</a:t>
            </a:r>
            <a:r>
              <a:rPr lang="ru-RU" altLang="ru-RU" sz="2400">
                <a:solidFill>
                  <a:srgbClr val="FF3300"/>
                </a:solidFill>
              </a:rPr>
              <a:t>)</a:t>
            </a:r>
            <a:r>
              <a:rPr lang="ru-RU" altLang="ru-RU" sz="240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BCD9988-C2D1-4DFF-9092-C2057A12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Сватовство майора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EE7EAA27-BB03-4992-93E2-C2A66D7B0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18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8000DA1-7E1E-46AF-89E1-03DE7C93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26" y="27285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Леонардо да Винчи</a:t>
            </a:r>
            <a:r>
              <a:rPr lang="ru-RU" altLang="ru-RU" sz="2400" dirty="0">
                <a:solidFill>
                  <a:srgbClr val="FF33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BCD9988-C2D1-4DFF-9092-C2057A12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448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Тайная вечеря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BBD92A-FA94-4ED5-9F3C-5895DA9D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029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B4E2D8-FD31-4685-90ED-0EB208DD9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548680"/>
            <a:ext cx="7452320" cy="557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54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8000DA1-7E1E-46AF-89E1-03DE7C93E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6861" y="91480"/>
            <a:ext cx="251749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Андрей Рублёв</a:t>
            </a:r>
            <a:endParaRPr lang="ru-RU" altLang="ru-RU" sz="2400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ABCD9988-C2D1-4DFF-9092-C2057A12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868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Троица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8E9B56-5211-4C90-A1D3-727B1F584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52" y="995875"/>
            <a:ext cx="4681696" cy="58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027">
            <a:extLst>
              <a:ext uri="{FF2B5EF4-FFF2-40B4-BE49-F238E27FC236}">
                <a16:creationId xmlns:a16="http://schemas.microsoft.com/office/drawing/2014/main" id="{04222E6F-8191-4ED9-AF97-AEB26A02A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305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2. Сколько точек может получиться при параллельном проектировании трех различных точек пространства? </a:t>
            </a:r>
          </a:p>
        </p:txBody>
      </p:sp>
      <p:sp>
        <p:nvSpPr>
          <p:cNvPr id="37892" name="Text Box 1028">
            <a:extLst>
              <a:ext uri="{FF2B5EF4-FFF2-40B4-BE49-F238E27FC236}">
                <a16:creationId xmlns:a16="http://schemas.microsoft.com/office/drawing/2014/main" id="{B4767BCF-3A47-4950-8801-645B2E1D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Три, или две, или одна.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2874</Words>
  <Application>Microsoft Office PowerPoint</Application>
  <PresentationFormat>Экран (4:3)</PresentationFormat>
  <Paragraphs>210</Paragraphs>
  <Slides>85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0" baseType="lpstr">
      <vt:lpstr>Arial</vt:lpstr>
      <vt:lpstr>Calibri</vt:lpstr>
      <vt:lpstr>Times New Roman</vt:lpstr>
      <vt:lpstr>Оформление по умолчанию</vt:lpstr>
      <vt:lpstr>Equation</vt:lpstr>
      <vt:lpstr>Изображение пространственных фигур</vt:lpstr>
      <vt:lpstr>Литература</vt:lpstr>
      <vt:lpstr>Презентация PowerPoint</vt:lpstr>
      <vt:lpstr>Презентация PowerPoint</vt:lpstr>
      <vt:lpstr>Свойство 1</vt:lpstr>
      <vt:lpstr>Свойство 2</vt:lpstr>
      <vt:lpstr>Свойство 3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Параллелепипед</vt:lpstr>
      <vt:lpstr>Призма</vt:lpstr>
      <vt:lpstr>Пирамида</vt:lpstr>
      <vt:lpstr>Упражнения</vt:lpstr>
      <vt:lpstr>Презентация PowerPoint</vt:lpstr>
      <vt:lpstr>Презентация PowerPoint</vt:lpstr>
      <vt:lpstr>Невозможные объекты</vt:lpstr>
      <vt:lpstr>Бельведер</vt:lpstr>
      <vt:lpstr>Водопад</vt:lpstr>
      <vt:lpstr>Поднимаясь и опускаясь</vt:lpstr>
      <vt:lpstr>Невозможные объекты 1</vt:lpstr>
      <vt:lpstr>Невозможные объекты 2</vt:lpstr>
      <vt:lpstr>Невозможные объекты 3</vt:lpstr>
      <vt:lpstr>Невозможные объекты 4</vt:lpstr>
      <vt:lpstr>Невозможные объекты 5</vt:lpstr>
      <vt:lpstr>Невозможные объекты 6</vt:lpstr>
      <vt:lpstr>Невозможные объекты 7</vt:lpstr>
      <vt:lpstr>ОРТОГОНАЛЬНОЕ ПРОЕКТИРОВАНИЕ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ЦЕНТРАЛЬНОЕ ПРОЕКТИРОВАНИЕ</vt:lpstr>
      <vt:lpstr>Упражнение 1</vt:lpstr>
      <vt:lpstr>Упражнение 2</vt:lpstr>
      <vt:lpstr>СВОЙСТВА</vt:lpstr>
      <vt:lpstr>Перспектива 1</vt:lpstr>
      <vt:lpstr>Перспектива 2</vt:lpstr>
      <vt:lpstr>Перспектива 3</vt:lpstr>
      <vt:lpstr>Куб 1</vt:lpstr>
      <vt:lpstr>Куб 2</vt:lpstr>
      <vt:lpstr>Куб 3</vt:lpstr>
      <vt:lpstr>Презентация PowerPoint</vt:lpstr>
      <vt:lpstr>Презентация PowerPoint</vt:lpstr>
      <vt:lpstr>Презентация PowerPoint</vt:lpstr>
      <vt:lpstr>А. Дюрер</vt:lpstr>
      <vt:lpstr>Н.Н. Ге</vt:lpstr>
      <vt:lpstr>И.Е. Репин (1844-1930)</vt:lpstr>
      <vt:lpstr>П.А. Федотов (1815 – 1852) </vt:lpstr>
      <vt:lpstr>Леонардо да Винчи </vt:lpstr>
      <vt:lpstr>Презентация PowerPoint</vt:lpstr>
      <vt:lpstr>Андрей Рублёв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Параллельное проектирование</dc:title>
  <dc:creator>*</dc:creator>
  <cp:lastModifiedBy>Смирнов Владимир Алексеевич</cp:lastModifiedBy>
  <cp:revision>40</cp:revision>
  <dcterms:created xsi:type="dcterms:W3CDTF">2007-12-08T05:20:58Z</dcterms:created>
  <dcterms:modified xsi:type="dcterms:W3CDTF">2021-05-06T08:19:11Z</dcterms:modified>
</cp:coreProperties>
</file>