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311" r:id="rId3"/>
    <p:sldId id="298" r:id="rId4"/>
    <p:sldId id="769" r:id="rId5"/>
    <p:sldId id="299" r:id="rId6"/>
    <p:sldId id="335" r:id="rId7"/>
    <p:sldId id="312" r:id="rId8"/>
    <p:sldId id="301" r:id="rId9"/>
    <p:sldId id="302" r:id="rId10"/>
    <p:sldId id="719" r:id="rId11"/>
    <p:sldId id="721" r:id="rId12"/>
    <p:sldId id="726" r:id="rId13"/>
    <p:sldId id="725" r:id="rId14"/>
    <p:sldId id="723" r:id="rId15"/>
    <p:sldId id="727" r:id="rId16"/>
    <p:sldId id="728" r:id="rId17"/>
    <p:sldId id="724" r:id="rId18"/>
    <p:sldId id="729" r:id="rId19"/>
    <p:sldId id="730" r:id="rId20"/>
    <p:sldId id="688" r:id="rId21"/>
    <p:sldId id="690" r:id="rId22"/>
    <p:sldId id="692" r:id="rId23"/>
    <p:sldId id="703" r:id="rId24"/>
    <p:sldId id="759" r:id="rId25"/>
    <p:sldId id="318" r:id="rId26"/>
    <p:sldId id="319" r:id="rId27"/>
    <p:sldId id="320" r:id="rId28"/>
    <p:sldId id="761" r:id="rId29"/>
    <p:sldId id="764" r:id="rId30"/>
    <p:sldId id="765" r:id="rId31"/>
    <p:sldId id="766" r:id="rId32"/>
    <p:sldId id="763" r:id="rId33"/>
    <p:sldId id="767" r:id="rId34"/>
    <p:sldId id="768" r:id="rId35"/>
    <p:sldId id="677" r:id="rId36"/>
    <p:sldId id="679" r:id="rId37"/>
    <p:sldId id="680" r:id="rId38"/>
    <p:sldId id="682" r:id="rId39"/>
    <p:sldId id="706" r:id="rId40"/>
    <p:sldId id="699" r:id="rId41"/>
    <p:sldId id="588" r:id="rId42"/>
    <p:sldId id="589" r:id="rId43"/>
    <p:sldId id="758" r:id="rId44"/>
    <p:sldId id="590" r:id="rId45"/>
    <p:sldId id="592" r:id="rId46"/>
    <p:sldId id="594" r:id="rId47"/>
    <p:sldId id="770" r:id="rId48"/>
    <p:sldId id="595" r:id="rId49"/>
    <p:sldId id="597" r:id="rId50"/>
    <p:sldId id="599" r:id="rId51"/>
    <p:sldId id="601" r:id="rId52"/>
    <p:sldId id="603" r:id="rId53"/>
    <p:sldId id="621" r:id="rId54"/>
    <p:sldId id="542" r:id="rId55"/>
    <p:sldId id="543" r:id="rId56"/>
    <p:sldId id="544" r:id="rId57"/>
    <p:sldId id="545" r:id="rId58"/>
    <p:sldId id="546" r:id="rId59"/>
    <p:sldId id="547" r:id="rId60"/>
    <p:sldId id="548" r:id="rId61"/>
    <p:sldId id="409" r:id="rId62"/>
    <p:sldId id="419" r:id="rId63"/>
    <p:sldId id="458" r:id="rId64"/>
    <p:sldId id="468" r:id="rId65"/>
    <p:sldId id="549" r:id="rId66"/>
    <p:sldId id="551" r:id="rId67"/>
    <p:sldId id="415" r:id="rId68"/>
    <p:sldId id="628" r:id="rId69"/>
    <p:sldId id="630" r:id="rId70"/>
    <p:sldId id="631" r:id="rId71"/>
    <p:sldId id="629" r:id="rId72"/>
    <p:sldId id="632" r:id="rId73"/>
    <p:sldId id="633" r:id="rId74"/>
    <p:sldId id="634" r:id="rId75"/>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6" autoAdjust="0"/>
    <p:restoredTop sz="96154" autoAdjust="0"/>
  </p:normalViewPr>
  <p:slideViewPr>
    <p:cSldViewPr>
      <p:cViewPr varScale="1">
        <p:scale>
          <a:sx n="103" d="100"/>
          <a:sy n="103" d="100"/>
        </p:scale>
        <p:origin x="30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54C4F66-3E77-43E8-AAAA-26A6448A3F4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ru-RU"/>
          </a:p>
        </p:txBody>
      </p:sp>
      <p:sp>
        <p:nvSpPr>
          <p:cNvPr id="67587" name="Rectangle 3">
            <a:extLst>
              <a:ext uri="{FF2B5EF4-FFF2-40B4-BE49-F238E27FC236}">
                <a16:creationId xmlns:a16="http://schemas.microsoft.com/office/drawing/2014/main" id="{D19E9189-5DF3-47E0-8998-96F306BBF75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ru-RU"/>
          </a:p>
        </p:txBody>
      </p:sp>
      <p:sp>
        <p:nvSpPr>
          <p:cNvPr id="67588" name="Rectangle 4">
            <a:extLst>
              <a:ext uri="{FF2B5EF4-FFF2-40B4-BE49-F238E27FC236}">
                <a16:creationId xmlns:a16="http://schemas.microsoft.com/office/drawing/2014/main" id="{DC6437F7-6DAE-4E87-81A0-5FC76E8D503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a:extLst>
              <a:ext uri="{FF2B5EF4-FFF2-40B4-BE49-F238E27FC236}">
                <a16:creationId xmlns:a16="http://schemas.microsoft.com/office/drawing/2014/main" id="{025FD7D9-2A2F-4646-9E51-B3FE1A1B21DF}"/>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7590" name="Rectangle 6">
            <a:extLst>
              <a:ext uri="{FF2B5EF4-FFF2-40B4-BE49-F238E27FC236}">
                <a16:creationId xmlns:a16="http://schemas.microsoft.com/office/drawing/2014/main" id="{52FE4D1D-1727-4C5A-AF8E-74C4A6C2613B}"/>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
        <p:nvSpPr>
          <p:cNvPr id="67591" name="Rectangle 7">
            <a:extLst>
              <a:ext uri="{FF2B5EF4-FFF2-40B4-BE49-F238E27FC236}">
                <a16:creationId xmlns:a16="http://schemas.microsoft.com/office/drawing/2014/main" id="{B0CD245A-5D33-4645-873F-07A2D492E5FC}"/>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5650840-E1F7-45A0-A7C3-9B96364AB47B}"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15645F-8FA7-4312-9C90-A3E924FD86AB}"/>
              </a:ext>
            </a:extLst>
          </p:cNvPr>
          <p:cNvSpPr>
            <a:spLocks noGrp="1" noChangeArrowheads="1"/>
          </p:cNvSpPr>
          <p:nvPr>
            <p:ph type="sldNum" sz="quarter" idx="5"/>
          </p:nvPr>
        </p:nvSpPr>
        <p:spPr>
          <a:ln/>
        </p:spPr>
        <p:txBody>
          <a:bodyPr/>
          <a:lstStyle/>
          <a:p>
            <a:fld id="{7544B503-7DB0-48D0-8574-E05386909C2F}" type="slidenum">
              <a:rPr lang="ru-RU" altLang="ru-RU"/>
              <a:pPr/>
              <a:t>1</a:t>
            </a:fld>
            <a:endParaRPr lang="ru-RU" altLang="ru-RU"/>
          </a:p>
        </p:txBody>
      </p:sp>
      <p:sp>
        <p:nvSpPr>
          <p:cNvPr id="68610" name="Rectangle 2">
            <a:extLst>
              <a:ext uri="{FF2B5EF4-FFF2-40B4-BE49-F238E27FC236}">
                <a16:creationId xmlns:a16="http://schemas.microsoft.com/office/drawing/2014/main" id="{40C53A2A-57B5-4676-9EFF-92766E0CFFEE}"/>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26AC7901-28BA-4653-87CF-DE621FF2B3A9}"/>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AAF10-FA1B-47F0-A289-1EC6F45D9F4B}" type="slidenum">
              <a:rPr lang="ru-RU"/>
              <a:pPr/>
              <a:t>20</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35382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AAF10-FA1B-47F0-A289-1EC6F45D9F4B}" type="slidenum">
              <a:rPr lang="ru-RU"/>
              <a:pPr/>
              <a:t>24</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159394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CBCAFB-F3A5-4F60-9CEF-5164A8A1F000}"/>
              </a:ext>
            </a:extLst>
          </p:cNvPr>
          <p:cNvSpPr>
            <a:spLocks noGrp="1" noChangeArrowheads="1"/>
          </p:cNvSpPr>
          <p:nvPr>
            <p:ph type="sldNum" sz="quarter" idx="5"/>
          </p:nvPr>
        </p:nvSpPr>
        <p:spPr>
          <a:ln/>
        </p:spPr>
        <p:txBody>
          <a:bodyPr/>
          <a:lstStyle/>
          <a:p>
            <a:fld id="{EE470F9F-D783-4ED8-B22D-F2DBA70355D5}" type="slidenum">
              <a:rPr lang="ru-RU" altLang="ru-RU"/>
              <a:pPr/>
              <a:t>25</a:t>
            </a:fld>
            <a:endParaRPr lang="ru-RU" altLang="ru-RU"/>
          </a:p>
        </p:txBody>
      </p:sp>
      <p:sp>
        <p:nvSpPr>
          <p:cNvPr id="141314" name="Rectangle 2">
            <a:extLst>
              <a:ext uri="{FF2B5EF4-FFF2-40B4-BE49-F238E27FC236}">
                <a16:creationId xmlns:a16="http://schemas.microsoft.com/office/drawing/2014/main" id="{F6C2D712-B978-4C4F-9223-C62229D79BE2}"/>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145D2D47-5217-4ABC-A75C-5C8FEC1CC2A0}"/>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788018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CBCAFB-F3A5-4F60-9CEF-5164A8A1F000}"/>
              </a:ext>
            </a:extLst>
          </p:cNvPr>
          <p:cNvSpPr>
            <a:spLocks noGrp="1" noChangeArrowheads="1"/>
          </p:cNvSpPr>
          <p:nvPr>
            <p:ph type="sldNum" sz="quarter" idx="5"/>
          </p:nvPr>
        </p:nvSpPr>
        <p:spPr>
          <a:ln/>
        </p:spPr>
        <p:txBody>
          <a:bodyPr/>
          <a:lstStyle/>
          <a:p>
            <a:fld id="{EE470F9F-D783-4ED8-B22D-F2DBA70355D5}" type="slidenum">
              <a:rPr lang="ru-RU" altLang="ru-RU"/>
              <a:pPr/>
              <a:t>26</a:t>
            </a:fld>
            <a:endParaRPr lang="ru-RU" altLang="ru-RU"/>
          </a:p>
        </p:txBody>
      </p:sp>
      <p:sp>
        <p:nvSpPr>
          <p:cNvPr id="141314" name="Rectangle 2">
            <a:extLst>
              <a:ext uri="{FF2B5EF4-FFF2-40B4-BE49-F238E27FC236}">
                <a16:creationId xmlns:a16="http://schemas.microsoft.com/office/drawing/2014/main" id="{F6C2D712-B978-4C4F-9223-C62229D79BE2}"/>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145D2D47-5217-4ABC-A75C-5C8FEC1CC2A0}"/>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1322150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CBCAFB-F3A5-4F60-9CEF-5164A8A1F000}"/>
              </a:ext>
            </a:extLst>
          </p:cNvPr>
          <p:cNvSpPr>
            <a:spLocks noGrp="1" noChangeArrowheads="1"/>
          </p:cNvSpPr>
          <p:nvPr>
            <p:ph type="sldNum" sz="quarter" idx="5"/>
          </p:nvPr>
        </p:nvSpPr>
        <p:spPr>
          <a:ln/>
        </p:spPr>
        <p:txBody>
          <a:bodyPr/>
          <a:lstStyle/>
          <a:p>
            <a:fld id="{EE470F9F-D783-4ED8-B22D-F2DBA70355D5}" type="slidenum">
              <a:rPr lang="ru-RU" altLang="ru-RU"/>
              <a:pPr/>
              <a:t>27</a:t>
            </a:fld>
            <a:endParaRPr lang="ru-RU" altLang="ru-RU"/>
          </a:p>
        </p:txBody>
      </p:sp>
      <p:sp>
        <p:nvSpPr>
          <p:cNvPr id="141314" name="Rectangle 2">
            <a:extLst>
              <a:ext uri="{FF2B5EF4-FFF2-40B4-BE49-F238E27FC236}">
                <a16:creationId xmlns:a16="http://schemas.microsoft.com/office/drawing/2014/main" id="{F6C2D712-B978-4C4F-9223-C62229D79BE2}"/>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145D2D47-5217-4ABC-A75C-5C8FEC1CC2A0}"/>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324306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AAF10-FA1B-47F0-A289-1EC6F45D9F4B}" type="slidenum">
              <a:rPr lang="ru-RU"/>
              <a:pPr/>
              <a:t>35</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265059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90B90CD-B22E-4A0F-BD08-1DB4F06D6E7B}" type="slidenum">
              <a:rPr lang="ru-RU"/>
              <a:pPr/>
              <a:t>40</a:t>
            </a:fld>
            <a:endParaRPr lang="ru-RU"/>
          </a:p>
        </p:txBody>
      </p:sp>
      <p:sp>
        <p:nvSpPr>
          <p:cNvPr id="68610" name="Rectangle 1026"/>
          <p:cNvSpPr>
            <a:spLocks noGrp="1" noRot="1" noChangeAspect="1" noChangeArrowheads="1" noTextEdit="1"/>
          </p:cNvSpPr>
          <p:nvPr>
            <p:ph type="sldImg"/>
          </p:nvPr>
        </p:nvSpPr>
        <p:spPr>
          <a:ln/>
        </p:spPr>
      </p:sp>
      <p:sp>
        <p:nvSpPr>
          <p:cNvPr id="68611"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392716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7A782DF-975D-484A-90D4-74E50205FE0B}" type="slidenum">
              <a:rPr lang="ru-RU"/>
              <a:pPr/>
              <a:t>41</a:t>
            </a:fld>
            <a:endParaRPr lang="ru-RU"/>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512308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90B90CD-B22E-4A0F-BD08-1DB4F06D6E7B}" type="slidenum">
              <a:rPr lang="ru-RU"/>
              <a:pPr/>
              <a:t>43</a:t>
            </a:fld>
            <a:endParaRPr lang="ru-RU"/>
          </a:p>
        </p:txBody>
      </p:sp>
      <p:sp>
        <p:nvSpPr>
          <p:cNvPr id="68610" name="Rectangle 1026"/>
          <p:cNvSpPr>
            <a:spLocks noGrp="1" noRot="1" noChangeAspect="1" noChangeArrowheads="1" noTextEdit="1"/>
          </p:cNvSpPr>
          <p:nvPr>
            <p:ph type="sldImg"/>
          </p:nvPr>
        </p:nvSpPr>
        <p:spPr>
          <a:ln/>
        </p:spPr>
      </p:sp>
      <p:sp>
        <p:nvSpPr>
          <p:cNvPr id="68611"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2025400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5B70A89-0564-4281-B4FC-904AC01199EF}" type="slidenum">
              <a:rPr lang="ru-RU"/>
              <a:pPr/>
              <a:t>44</a:t>
            </a:fld>
            <a:endParaRPr lang="ru-RU"/>
          </a:p>
        </p:txBody>
      </p:sp>
      <p:sp>
        <p:nvSpPr>
          <p:cNvPr id="70658" name="Rectangle 1026"/>
          <p:cNvSpPr>
            <a:spLocks noGrp="1" noRot="1" noChangeAspect="1" noChangeArrowheads="1" noTextEdit="1"/>
          </p:cNvSpPr>
          <p:nvPr>
            <p:ph type="sldImg"/>
          </p:nvPr>
        </p:nvSpPr>
        <p:spPr>
          <a:ln/>
        </p:spPr>
      </p:sp>
      <p:sp>
        <p:nvSpPr>
          <p:cNvPr id="70659"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22927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CBCAFB-F3A5-4F60-9CEF-5164A8A1F000}"/>
              </a:ext>
            </a:extLst>
          </p:cNvPr>
          <p:cNvSpPr>
            <a:spLocks noGrp="1" noChangeArrowheads="1"/>
          </p:cNvSpPr>
          <p:nvPr>
            <p:ph type="sldNum" sz="quarter" idx="5"/>
          </p:nvPr>
        </p:nvSpPr>
        <p:spPr>
          <a:ln/>
        </p:spPr>
        <p:txBody>
          <a:bodyPr/>
          <a:lstStyle/>
          <a:p>
            <a:fld id="{EE470F9F-D783-4ED8-B22D-F2DBA70355D5}" type="slidenum">
              <a:rPr lang="ru-RU" altLang="ru-RU"/>
              <a:pPr/>
              <a:t>3</a:t>
            </a:fld>
            <a:endParaRPr lang="ru-RU" altLang="ru-RU"/>
          </a:p>
        </p:txBody>
      </p:sp>
      <p:sp>
        <p:nvSpPr>
          <p:cNvPr id="141314" name="Rectangle 2">
            <a:extLst>
              <a:ext uri="{FF2B5EF4-FFF2-40B4-BE49-F238E27FC236}">
                <a16:creationId xmlns:a16="http://schemas.microsoft.com/office/drawing/2014/main" id="{F6C2D712-B978-4C4F-9223-C62229D79BE2}"/>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145D2D47-5217-4ABC-A75C-5C8FEC1CC2A0}"/>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936486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4AC959D-24DF-405A-AC3E-C7FE16AC4073}" type="slidenum">
              <a:rPr lang="ru-RU"/>
              <a:pPr/>
              <a:t>45</a:t>
            </a:fld>
            <a:endParaRPr lang="ru-RU"/>
          </a:p>
        </p:txBody>
      </p:sp>
      <p:sp>
        <p:nvSpPr>
          <p:cNvPr id="72706" name="Rectangle 4098"/>
          <p:cNvSpPr>
            <a:spLocks noGrp="1" noRot="1" noChangeAspect="1" noChangeArrowheads="1" noTextEdit="1"/>
          </p:cNvSpPr>
          <p:nvPr>
            <p:ph type="sldImg"/>
          </p:nvPr>
        </p:nvSpPr>
        <p:spPr>
          <a:ln/>
        </p:spPr>
      </p:sp>
      <p:sp>
        <p:nvSpPr>
          <p:cNvPr id="72707" name="Rectangle 4099"/>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185480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ED0C2-B9A5-4D24-894A-311A6B1ED363}" type="slidenum">
              <a:rPr lang="ru-RU"/>
              <a:pPr/>
              <a:t>46</a:t>
            </a:fld>
            <a:endParaRPr lang="ru-RU"/>
          </a:p>
        </p:txBody>
      </p:sp>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2068953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ED0C2-B9A5-4D24-894A-311A6B1ED363}" type="slidenum">
              <a:rPr lang="ru-RU"/>
              <a:pPr/>
              <a:t>47</a:t>
            </a:fld>
            <a:endParaRPr lang="ru-RU"/>
          </a:p>
        </p:txBody>
      </p:sp>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474337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ED0C2-B9A5-4D24-894A-311A6B1ED363}" type="slidenum">
              <a:rPr lang="ru-RU"/>
              <a:pPr/>
              <a:t>48</a:t>
            </a:fld>
            <a:endParaRPr lang="ru-RU"/>
          </a:p>
        </p:txBody>
      </p:sp>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2973437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ED0C2-B9A5-4D24-894A-311A6B1ED363}" type="slidenum">
              <a:rPr lang="ru-RU"/>
              <a:pPr/>
              <a:t>49</a:t>
            </a:fld>
            <a:endParaRPr lang="ru-RU"/>
          </a:p>
        </p:txBody>
      </p:sp>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1309214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ED0C2-B9A5-4D24-894A-311A6B1ED363}" type="slidenum">
              <a:rPr lang="ru-RU"/>
              <a:pPr/>
              <a:t>50</a:t>
            </a:fld>
            <a:endParaRPr lang="ru-RU"/>
          </a:p>
        </p:txBody>
      </p:sp>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3444275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ED0C2-B9A5-4D24-894A-311A6B1ED363}" type="slidenum">
              <a:rPr lang="ru-RU"/>
              <a:pPr/>
              <a:t>51</a:t>
            </a:fld>
            <a:endParaRPr lang="ru-RU"/>
          </a:p>
        </p:txBody>
      </p:sp>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382181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ED0C2-B9A5-4D24-894A-311A6B1ED363}" type="slidenum">
              <a:rPr lang="ru-RU"/>
              <a:pPr/>
              <a:t>52</a:t>
            </a:fld>
            <a:endParaRPr lang="ru-RU"/>
          </a:p>
        </p:txBody>
      </p:sp>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2310973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DB79BF7-F3E7-4F30-95EA-927B12ADEE56}" type="slidenum">
              <a:rPr lang="ru-RU"/>
              <a:pPr/>
              <a:t>53</a:t>
            </a:fld>
            <a:endParaRPr lang="ru-RU"/>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835948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41263-3CAE-45B4-8F82-DD17210F4D76}" type="slidenum">
              <a:rPr lang="ru-RU"/>
              <a:pPr/>
              <a:t>61</a:t>
            </a:fld>
            <a:endParaRPr lang="ru-RU"/>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CBCAFB-F3A5-4F60-9CEF-5164A8A1F000}"/>
              </a:ext>
            </a:extLst>
          </p:cNvPr>
          <p:cNvSpPr>
            <a:spLocks noGrp="1" noChangeArrowheads="1"/>
          </p:cNvSpPr>
          <p:nvPr>
            <p:ph type="sldNum" sz="quarter" idx="5"/>
          </p:nvPr>
        </p:nvSpPr>
        <p:spPr>
          <a:ln/>
        </p:spPr>
        <p:txBody>
          <a:bodyPr/>
          <a:lstStyle/>
          <a:p>
            <a:fld id="{EE470F9F-D783-4ED8-B22D-F2DBA70355D5}" type="slidenum">
              <a:rPr lang="ru-RU" altLang="ru-RU"/>
              <a:pPr/>
              <a:t>4</a:t>
            </a:fld>
            <a:endParaRPr lang="ru-RU" altLang="ru-RU"/>
          </a:p>
        </p:txBody>
      </p:sp>
      <p:sp>
        <p:nvSpPr>
          <p:cNvPr id="141314" name="Rectangle 2">
            <a:extLst>
              <a:ext uri="{FF2B5EF4-FFF2-40B4-BE49-F238E27FC236}">
                <a16:creationId xmlns:a16="http://schemas.microsoft.com/office/drawing/2014/main" id="{F6C2D712-B978-4C4F-9223-C62229D79BE2}"/>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145D2D47-5217-4ABC-A75C-5C8FEC1CC2A0}"/>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1794880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41263-3CAE-45B4-8F82-DD17210F4D76}" type="slidenum">
              <a:rPr lang="ru-RU"/>
              <a:pPr/>
              <a:t>62</a:t>
            </a:fld>
            <a:endParaRPr lang="ru-RU"/>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41263-3CAE-45B4-8F82-DD17210F4D76}" type="slidenum">
              <a:rPr lang="ru-RU"/>
              <a:pPr/>
              <a:t>63</a:t>
            </a:fld>
            <a:endParaRPr lang="ru-RU"/>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4AFFA-74C3-46A3-9B84-0900BF0A5F24}" type="slidenum">
              <a:rPr lang="ru-RU"/>
              <a:pPr/>
              <a:t>67</a:t>
            </a:fld>
            <a:endParaRPr lang="ru-RU"/>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8D144C3-DFFC-47E3-BF85-AD466AABC368}" type="slidenum">
              <a:rPr lang="ru-RU"/>
              <a:pPr/>
              <a:t>71</a:t>
            </a:fld>
            <a:endParaRPr lang="ru-RU"/>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384977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CBCAFB-F3A5-4F60-9CEF-5164A8A1F000}"/>
              </a:ext>
            </a:extLst>
          </p:cNvPr>
          <p:cNvSpPr>
            <a:spLocks noGrp="1" noChangeArrowheads="1"/>
          </p:cNvSpPr>
          <p:nvPr>
            <p:ph type="sldNum" sz="quarter" idx="5"/>
          </p:nvPr>
        </p:nvSpPr>
        <p:spPr>
          <a:ln/>
        </p:spPr>
        <p:txBody>
          <a:bodyPr/>
          <a:lstStyle/>
          <a:p>
            <a:fld id="{EE470F9F-D783-4ED8-B22D-F2DBA70355D5}" type="slidenum">
              <a:rPr lang="ru-RU" altLang="ru-RU"/>
              <a:pPr/>
              <a:t>5</a:t>
            </a:fld>
            <a:endParaRPr lang="ru-RU" altLang="ru-RU"/>
          </a:p>
        </p:txBody>
      </p:sp>
      <p:sp>
        <p:nvSpPr>
          <p:cNvPr id="141314" name="Rectangle 2">
            <a:extLst>
              <a:ext uri="{FF2B5EF4-FFF2-40B4-BE49-F238E27FC236}">
                <a16:creationId xmlns:a16="http://schemas.microsoft.com/office/drawing/2014/main" id="{F6C2D712-B978-4C4F-9223-C62229D79BE2}"/>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145D2D47-5217-4ABC-A75C-5C8FEC1CC2A0}"/>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412889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CBCAFB-F3A5-4F60-9CEF-5164A8A1F000}"/>
              </a:ext>
            </a:extLst>
          </p:cNvPr>
          <p:cNvSpPr>
            <a:spLocks noGrp="1" noChangeArrowheads="1"/>
          </p:cNvSpPr>
          <p:nvPr>
            <p:ph type="sldNum" sz="quarter" idx="5"/>
          </p:nvPr>
        </p:nvSpPr>
        <p:spPr>
          <a:ln/>
        </p:spPr>
        <p:txBody>
          <a:bodyPr/>
          <a:lstStyle/>
          <a:p>
            <a:fld id="{EE470F9F-D783-4ED8-B22D-F2DBA70355D5}" type="slidenum">
              <a:rPr lang="ru-RU" altLang="ru-RU"/>
              <a:pPr/>
              <a:t>6</a:t>
            </a:fld>
            <a:endParaRPr lang="ru-RU" altLang="ru-RU"/>
          </a:p>
        </p:txBody>
      </p:sp>
      <p:sp>
        <p:nvSpPr>
          <p:cNvPr id="141314" name="Rectangle 2">
            <a:extLst>
              <a:ext uri="{FF2B5EF4-FFF2-40B4-BE49-F238E27FC236}">
                <a16:creationId xmlns:a16="http://schemas.microsoft.com/office/drawing/2014/main" id="{F6C2D712-B978-4C4F-9223-C62229D79BE2}"/>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145D2D47-5217-4ABC-A75C-5C8FEC1CC2A0}"/>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3943465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CBCAFB-F3A5-4F60-9CEF-5164A8A1F000}"/>
              </a:ext>
            </a:extLst>
          </p:cNvPr>
          <p:cNvSpPr>
            <a:spLocks noGrp="1" noChangeArrowheads="1"/>
          </p:cNvSpPr>
          <p:nvPr>
            <p:ph type="sldNum" sz="quarter" idx="5"/>
          </p:nvPr>
        </p:nvSpPr>
        <p:spPr>
          <a:ln/>
        </p:spPr>
        <p:txBody>
          <a:bodyPr/>
          <a:lstStyle/>
          <a:p>
            <a:fld id="{EE470F9F-D783-4ED8-B22D-F2DBA70355D5}" type="slidenum">
              <a:rPr lang="ru-RU" altLang="ru-RU"/>
              <a:pPr/>
              <a:t>7</a:t>
            </a:fld>
            <a:endParaRPr lang="ru-RU" altLang="ru-RU"/>
          </a:p>
        </p:txBody>
      </p:sp>
      <p:sp>
        <p:nvSpPr>
          <p:cNvPr id="141314" name="Rectangle 2">
            <a:extLst>
              <a:ext uri="{FF2B5EF4-FFF2-40B4-BE49-F238E27FC236}">
                <a16:creationId xmlns:a16="http://schemas.microsoft.com/office/drawing/2014/main" id="{F6C2D712-B978-4C4F-9223-C62229D79BE2}"/>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145D2D47-5217-4ABC-A75C-5C8FEC1CC2A0}"/>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52881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CBCAFB-F3A5-4F60-9CEF-5164A8A1F000}"/>
              </a:ext>
            </a:extLst>
          </p:cNvPr>
          <p:cNvSpPr>
            <a:spLocks noGrp="1" noChangeArrowheads="1"/>
          </p:cNvSpPr>
          <p:nvPr>
            <p:ph type="sldNum" sz="quarter" idx="5"/>
          </p:nvPr>
        </p:nvSpPr>
        <p:spPr>
          <a:ln/>
        </p:spPr>
        <p:txBody>
          <a:bodyPr/>
          <a:lstStyle/>
          <a:p>
            <a:fld id="{EE470F9F-D783-4ED8-B22D-F2DBA70355D5}" type="slidenum">
              <a:rPr lang="ru-RU" altLang="ru-RU"/>
              <a:pPr/>
              <a:t>8</a:t>
            </a:fld>
            <a:endParaRPr lang="ru-RU" altLang="ru-RU"/>
          </a:p>
        </p:txBody>
      </p:sp>
      <p:sp>
        <p:nvSpPr>
          <p:cNvPr id="141314" name="Rectangle 2">
            <a:extLst>
              <a:ext uri="{FF2B5EF4-FFF2-40B4-BE49-F238E27FC236}">
                <a16:creationId xmlns:a16="http://schemas.microsoft.com/office/drawing/2014/main" id="{F6C2D712-B978-4C4F-9223-C62229D79BE2}"/>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145D2D47-5217-4ABC-A75C-5C8FEC1CC2A0}"/>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37586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CBCAFB-F3A5-4F60-9CEF-5164A8A1F000}"/>
              </a:ext>
            </a:extLst>
          </p:cNvPr>
          <p:cNvSpPr>
            <a:spLocks noGrp="1" noChangeArrowheads="1"/>
          </p:cNvSpPr>
          <p:nvPr>
            <p:ph type="sldNum" sz="quarter" idx="5"/>
          </p:nvPr>
        </p:nvSpPr>
        <p:spPr>
          <a:ln/>
        </p:spPr>
        <p:txBody>
          <a:bodyPr/>
          <a:lstStyle/>
          <a:p>
            <a:fld id="{EE470F9F-D783-4ED8-B22D-F2DBA70355D5}" type="slidenum">
              <a:rPr lang="ru-RU" altLang="ru-RU"/>
              <a:pPr/>
              <a:t>9</a:t>
            </a:fld>
            <a:endParaRPr lang="ru-RU" altLang="ru-RU"/>
          </a:p>
        </p:txBody>
      </p:sp>
      <p:sp>
        <p:nvSpPr>
          <p:cNvPr id="141314" name="Rectangle 2">
            <a:extLst>
              <a:ext uri="{FF2B5EF4-FFF2-40B4-BE49-F238E27FC236}">
                <a16:creationId xmlns:a16="http://schemas.microsoft.com/office/drawing/2014/main" id="{F6C2D712-B978-4C4F-9223-C62229D79BE2}"/>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145D2D47-5217-4ABC-A75C-5C8FEC1CC2A0}"/>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122426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AAF10-FA1B-47F0-A289-1EC6F45D9F4B}" type="slidenum">
              <a:rPr lang="ru-RU"/>
              <a:pPr/>
              <a:t>10</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91350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E3D3BB-BC80-49DA-AE87-6CE7D1EF20A1}"/>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16C8304-4013-4A91-83C8-91C7DA4345C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1CF902A-9972-4E66-9FE9-E542BD06B02A}"/>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4EC23ADB-4CFA-47CC-87CD-FA8BDB34D25F}"/>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438288BA-770C-4522-AB17-F6C3303AC1BC}"/>
              </a:ext>
            </a:extLst>
          </p:cNvPr>
          <p:cNvSpPr>
            <a:spLocks noGrp="1"/>
          </p:cNvSpPr>
          <p:nvPr>
            <p:ph type="sldNum" sz="quarter" idx="12"/>
          </p:nvPr>
        </p:nvSpPr>
        <p:spPr/>
        <p:txBody>
          <a:bodyPr/>
          <a:lstStyle>
            <a:lvl1pPr>
              <a:defRPr/>
            </a:lvl1pPr>
          </a:lstStyle>
          <a:p>
            <a:fld id="{9978FCF2-661F-468E-98FB-11BB1CF84906}" type="slidenum">
              <a:rPr lang="ru-RU" altLang="ru-RU"/>
              <a:pPr/>
              <a:t>‹#›</a:t>
            </a:fld>
            <a:endParaRPr lang="ru-RU" altLang="ru-RU"/>
          </a:p>
        </p:txBody>
      </p:sp>
    </p:spTree>
    <p:extLst>
      <p:ext uri="{BB962C8B-B14F-4D97-AF65-F5344CB8AC3E}">
        <p14:creationId xmlns:p14="http://schemas.microsoft.com/office/powerpoint/2010/main" val="381356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7AF6BD-7BE9-475A-8808-089C58F0E45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C3333BB-9B4B-4903-ABD4-45A77CEDBC8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2F5F74-D06C-4E2F-B9E6-2028606225BC}"/>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FEDB5E15-007D-4EEE-A1C1-6435FE802523}"/>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C6E20147-9AE9-4CC9-9DBD-A953549B796E}"/>
              </a:ext>
            </a:extLst>
          </p:cNvPr>
          <p:cNvSpPr>
            <a:spLocks noGrp="1"/>
          </p:cNvSpPr>
          <p:nvPr>
            <p:ph type="sldNum" sz="quarter" idx="12"/>
          </p:nvPr>
        </p:nvSpPr>
        <p:spPr/>
        <p:txBody>
          <a:bodyPr/>
          <a:lstStyle>
            <a:lvl1pPr>
              <a:defRPr/>
            </a:lvl1pPr>
          </a:lstStyle>
          <a:p>
            <a:fld id="{ED15DC36-4E36-4494-9507-46DC1F600A73}" type="slidenum">
              <a:rPr lang="ru-RU" altLang="ru-RU"/>
              <a:pPr/>
              <a:t>‹#›</a:t>
            </a:fld>
            <a:endParaRPr lang="ru-RU" altLang="ru-RU"/>
          </a:p>
        </p:txBody>
      </p:sp>
    </p:spTree>
    <p:extLst>
      <p:ext uri="{BB962C8B-B14F-4D97-AF65-F5344CB8AC3E}">
        <p14:creationId xmlns:p14="http://schemas.microsoft.com/office/powerpoint/2010/main" val="259071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A135D8A-82DD-4209-8C72-B3CFF4AC1ADF}"/>
              </a:ext>
            </a:extLst>
          </p:cNvPr>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A79288F-4912-4B97-AFD3-137A89319952}"/>
              </a:ext>
            </a:extLst>
          </p:cNvPr>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7631852-A53A-4649-8200-D00C04A5241B}"/>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9FE9AB2C-906D-4323-A054-8560B37BF7C2}"/>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0424452A-3CDE-4E94-98F4-70B37B52958B}"/>
              </a:ext>
            </a:extLst>
          </p:cNvPr>
          <p:cNvSpPr>
            <a:spLocks noGrp="1"/>
          </p:cNvSpPr>
          <p:nvPr>
            <p:ph type="sldNum" sz="quarter" idx="12"/>
          </p:nvPr>
        </p:nvSpPr>
        <p:spPr/>
        <p:txBody>
          <a:bodyPr/>
          <a:lstStyle>
            <a:lvl1pPr>
              <a:defRPr/>
            </a:lvl1pPr>
          </a:lstStyle>
          <a:p>
            <a:fld id="{9E346706-ECCD-4CF1-9244-658A0CBBDDCF}" type="slidenum">
              <a:rPr lang="ru-RU" altLang="ru-RU"/>
              <a:pPr/>
              <a:t>‹#›</a:t>
            </a:fld>
            <a:endParaRPr lang="ru-RU" altLang="ru-RU"/>
          </a:p>
        </p:txBody>
      </p:sp>
    </p:spTree>
    <p:extLst>
      <p:ext uri="{BB962C8B-B14F-4D97-AF65-F5344CB8AC3E}">
        <p14:creationId xmlns:p14="http://schemas.microsoft.com/office/powerpoint/2010/main" val="358355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25E97D-2580-4B54-819C-2A2DF418B59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504E8A0-AF7F-4CC5-98BD-2E4978C01F0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A4F95F-070B-4EBD-8905-FE775B4ACE7B}"/>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0FE8D25B-C5C4-4084-A8BC-A105993E8114}"/>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9FD2BE62-CC4E-4909-A47C-7F772934F671}"/>
              </a:ext>
            </a:extLst>
          </p:cNvPr>
          <p:cNvSpPr>
            <a:spLocks noGrp="1"/>
          </p:cNvSpPr>
          <p:nvPr>
            <p:ph type="sldNum" sz="quarter" idx="12"/>
          </p:nvPr>
        </p:nvSpPr>
        <p:spPr/>
        <p:txBody>
          <a:bodyPr/>
          <a:lstStyle>
            <a:lvl1pPr>
              <a:defRPr/>
            </a:lvl1pPr>
          </a:lstStyle>
          <a:p>
            <a:fld id="{AA63B16B-61D2-4FA2-9875-1D6B92A65EC9}" type="slidenum">
              <a:rPr lang="ru-RU" altLang="ru-RU"/>
              <a:pPr/>
              <a:t>‹#›</a:t>
            </a:fld>
            <a:endParaRPr lang="ru-RU" altLang="ru-RU"/>
          </a:p>
        </p:txBody>
      </p:sp>
    </p:spTree>
    <p:extLst>
      <p:ext uri="{BB962C8B-B14F-4D97-AF65-F5344CB8AC3E}">
        <p14:creationId xmlns:p14="http://schemas.microsoft.com/office/powerpoint/2010/main" val="427362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C38627-24F6-4052-8B8F-1B5204A96DD7}"/>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B0A67E5-A72D-4529-94C3-4F61BE0B127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Дата 3">
            <a:extLst>
              <a:ext uri="{FF2B5EF4-FFF2-40B4-BE49-F238E27FC236}">
                <a16:creationId xmlns:a16="http://schemas.microsoft.com/office/drawing/2014/main" id="{7B221F6F-16FB-47B8-A8EF-1A617949B616}"/>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57CAFDAB-2FD7-4128-AC47-46BF966DBEB3}"/>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4483C620-7E7B-42AF-88E3-A7B2E73380D6}"/>
              </a:ext>
            </a:extLst>
          </p:cNvPr>
          <p:cNvSpPr>
            <a:spLocks noGrp="1"/>
          </p:cNvSpPr>
          <p:nvPr>
            <p:ph type="sldNum" sz="quarter" idx="12"/>
          </p:nvPr>
        </p:nvSpPr>
        <p:spPr/>
        <p:txBody>
          <a:bodyPr/>
          <a:lstStyle>
            <a:lvl1pPr>
              <a:defRPr/>
            </a:lvl1pPr>
          </a:lstStyle>
          <a:p>
            <a:fld id="{A5D2B17E-1D1B-45E9-A796-30B37DAC5453}" type="slidenum">
              <a:rPr lang="ru-RU" altLang="ru-RU"/>
              <a:pPr/>
              <a:t>‹#›</a:t>
            </a:fld>
            <a:endParaRPr lang="ru-RU" altLang="ru-RU"/>
          </a:p>
        </p:txBody>
      </p:sp>
    </p:spTree>
    <p:extLst>
      <p:ext uri="{BB962C8B-B14F-4D97-AF65-F5344CB8AC3E}">
        <p14:creationId xmlns:p14="http://schemas.microsoft.com/office/powerpoint/2010/main" val="78553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274DDB-B62D-44CA-B068-F40C9E624CC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4A944B3-AD23-4211-BDA6-65127CE21E24}"/>
              </a:ext>
            </a:extLst>
          </p:cNvPr>
          <p:cNvSpPr>
            <a:spLocks noGrp="1"/>
          </p:cNvSpPr>
          <p:nvPr>
            <p:ph sz="half" idx="1"/>
          </p:nvPr>
        </p:nvSpPr>
        <p:spPr>
          <a:xfrm>
            <a:off x="6858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0271443-DC58-45C4-8781-9FAF5B3B07E7}"/>
              </a:ext>
            </a:extLst>
          </p:cNvPr>
          <p:cNvSpPr>
            <a:spLocks noGrp="1"/>
          </p:cNvSpPr>
          <p:nvPr>
            <p:ph sz="half" idx="2"/>
          </p:nvPr>
        </p:nvSpPr>
        <p:spPr>
          <a:xfrm>
            <a:off x="46482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B2F0F12-75A4-4759-B689-DC7B528CCFA7}"/>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16F6DEAF-69D5-40DD-B8FA-0032C247DC0B}"/>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F4A9D9B0-8E55-4731-B7FC-72A3A7E5202D}"/>
              </a:ext>
            </a:extLst>
          </p:cNvPr>
          <p:cNvSpPr>
            <a:spLocks noGrp="1"/>
          </p:cNvSpPr>
          <p:nvPr>
            <p:ph type="sldNum" sz="quarter" idx="12"/>
          </p:nvPr>
        </p:nvSpPr>
        <p:spPr/>
        <p:txBody>
          <a:bodyPr/>
          <a:lstStyle>
            <a:lvl1pPr>
              <a:defRPr/>
            </a:lvl1pPr>
          </a:lstStyle>
          <a:p>
            <a:fld id="{BC1DE7A7-E5AF-419B-9A66-7B56E547E100}" type="slidenum">
              <a:rPr lang="ru-RU" altLang="ru-RU"/>
              <a:pPr/>
              <a:t>‹#›</a:t>
            </a:fld>
            <a:endParaRPr lang="ru-RU" altLang="ru-RU"/>
          </a:p>
        </p:txBody>
      </p:sp>
    </p:spTree>
    <p:extLst>
      <p:ext uri="{BB962C8B-B14F-4D97-AF65-F5344CB8AC3E}">
        <p14:creationId xmlns:p14="http://schemas.microsoft.com/office/powerpoint/2010/main" val="77237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955F8B-B424-4E1E-9987-FA295606BA55}"/>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FEB19EB-CCCF-48C7-8E56-24FDD53BAE4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68FDEF3-6D2E-4330-8355-C85FE02426D1}"/>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6CD5074-EBDA-4A61-82D0-4D855A90963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107510C-17BE-4F8D-BBEF-D2E016492B15}"/>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998AC90-F6BB-4856-9225-2ABBA07601C4}"/>
              </a:ext>
            </a:extLst>
          </p:cNvPr>
          <p:cNvSpPr>
            <a:spLocks noGrp="1"/>
          </p:cNvSpPr>
          <p:nvPr>
            <p:ph type="dt" sz="half" idx="10"/>
          </p:nvPr>
        </p:nvSpPr>
        <p:spPr/>
        <p:txBody>
          <a:bodyPr/>
          <a:lstStyle>
            <a:lvl1pPr>
              <a:defRPr/>
            </a:lvl1pPr>
          </a:lstStyle>
          <a:p>
            <a:endParaRPr lang="ru-RU" altLang="ru-RU"/>
          </a:p>
        </p:txBody>
      </p:sp>
      <p:sp>
        <p:nvSpPr>
          <p:cNvPr id="8" name="Нижний колонтитул 7">
            <a:extLst>
              <a:ext uri="{FF2B5EF4-FFF2-40B4-BE49-F238E27FC236}">
                <a16:creationId xmlns:a16="http://schemas.microsoft.com/office/drawing/2014/main" id="{8D11CD23-A0AC-4B76-9DFF-584C02941E8E}"/>
              </a:ext>
            </a:extLst>
          </p:cNvPr>
          <p:cNvSpPr>
            <a:spLocks noGrp="1"/>
          </p:cNvSpPr>
          <p:nvPr>
            <p:ph type="ftr" sz="quarter" idx="11"/>
          </p:nvPr>
        </p:nvSpPr>
        <p:spPr/>
        <p:txBody>
          <a:bodyPr/>
          <a:lstStyle>
            <a:lvl1pPr>
              <a:defRPr/>
            </a:lvl1pPr>
          </a:lstStyle>
          <a:p>
            <a:endParaRPr lang="ru-RU" altLang="ru-RU"/>
          </a:p>
        </p:txBody>
      </p:sp>
      <p:sp>
        <p:nvSpPr>
          <p:cNvPr id="9" name="Номер слайда 8">
            <a:extLst>
              <a:ext uri="{FF2B5EF4-FFF2-40B4-BE49-F238E27FC236}">
                <a16:creationId xmlns:a16="http://schemas.microsoft.com/office/drawing/2014/main" id="{F9DBDF51-537C-4422-AC49-625A0F0ABA49}"/>
              </a:ext>
            </a:extLst>
          </p:cNvPr>
          <p:cNvSpPr>
            <a:spLocks noGrp="1"/>
          </p:cNvSpPr>
          <p:nvPr>
            <p:ph type="sldNum" sz="quarter" idx="12"/>
          </p:nvPr>
        </p:nvSpPr>
        <p:spPr/>
        <p:txBody>
          <a:bodyPr/>
          <a:lstStyle>
            <a:lvl1pPr>
              <a:defRPr/>
            </a:lvl1pPr>
          </a:lstStyle>
          <a:p>
            <a:fld id="{178BCFAB-EA5C-4C5F-ADDC-3A15D8868F23}" type="slidenum">
              <a:rPr lang="ru-RU" altLang="ru-RU"/>
              <a:pPr/>
              <a:t>‹#›</a:t>
            </a:fld>
            <a:endParaRPr lang="ru-RU" altLang="ru-RU"/>
          </a:p>
        </p:txBody>
      </p:sp>
    </p:spTree>
    <p:extLst>
      <p:ext uri="{BB962C8B-B14F-4D97-AF65-F5344CB8AC3E}">
        <p14:creationId xmlns:p14="http://schemas.microsoft.com/office/powerpoint/2010/main" val="216104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68CFD-569C-4D0C-836C-53D9534DB14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095D4EE-061A-4741-BDC1-8A9BAF56581C}"/>
              </a:ext>
            </a:extLst>
          </p:cNvPr>
          <p:cNvSpPr>
            <a:spLocks noGrp="1"/>
          </p:cNvSpPr>
          <p:nvPr>
            <p:ph type="dt" sz="half" idx="10"/>
          </p:nvPr>
        </p:nvSpPr>
        <p:spPr/>
        <p:txBody>
          <a:bodyPr/>
          <a:lstStyle>
            <a:lvl1pPr>
              <a:defRPr/>
            </a:lvl1pPr>
          </a:lstStyle>
          <a:p>
            <a:endParaRPr lang="ru-RU" altLang="ru-RU"/>
          </a:p>
        </p:txBody>
      </p:sp>
      <p:sp>
        <p:nvSpPr>
          <p:cNvPr id="4" name="Нижний колонтитул 3">
            <a:extLst>
              <a:ext uri="{FF2B5EF4-FFF2-40B4-BE49-F238E27FC236}">
                <a16:creationId xmlns:a16="http://schemas.microsoft.com/office/drawing/2014/main" id="{B24B1B80-38AC-4F76-A613-F989293F0A9D}"/>
              </a:ext>
            </a:extLst>
          </p:cNvPr>
          <p:cNvSpPr>
            <a:spLocks noGrp="1"/>
          </p:cNvSpPr>
          <p:nvPr>
            <p:ph type="ftr" sz="quarter" idx="11"/>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E9BC8B9A-773F-49C0-9270-DAB6F25822DF}"/>
              </a:ext>
            </a:extLst>
          </p:cNvPr>
          <p:cNvSpPr>
            <a:spLocks noGrp="1"/>
          </p:cNvSpPr>
          <p:nvPr>
            <p:ph type="sldNum" sz="quarter" idx="12"/>
          </p:nvPr>
        </p:nvSpPr>
        <p:spPr/>
        <p:txBody>
          <a:bodyPr/>
          <a:lstStyle>
            <a:lvl1pPr>
              <a:defRPr/>
            </a:lvl1pPr>
          </a:lstStyle>
          <a:p>
            <a:fld id="{90DD5196-D1F2-47D0-B119-BD6A962A60FB}" type="slidenum">
              <a:rPr lang="ru-RU" altLang="ru-RU"/>
              <a:pPr/>
              <a:t>‹#›</a:t>
            </a:fld>
            <a:endParaRPr lang="ru-RU" altLang="ru-RU"/>
          </a:p>
        </p:txBody>
      </p:sp>
    </p:spTree>
    <p:extLst>
      <p:ext uri="{BB962C8B-B14F-4D97-AF65-F5344CB8AC3E}">
        <p14:creationId xmlns:p14="http://schemas.microsoft.com/office/powerpoint/2010/main" val="337589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0187063-89FA-439D-BD0A-AD064975F7C4}"/>
              </a:ext>
            </a:extLst>
          </p:cNvPr>
          <p:cNvSpPr>
            <a:spLocks noGrp="1"/>
          </p:cNvSpPr>
          <p:nvPr>
            <p:ph type="dt" sz="half" idx="10"/>
          </p:nvPr>
        </p:nvSpPr>
        <p:spPr/>
        <p:txBody>
          <a:bodyPr/>
          <a:lstStyle>
            <a:lvl1pPr>
              <a:defRPr/>
            </a:lvl1pPr>
          </a:lstStyle>
          <a:p>
            <a:endParaRPr lang="ru-RU" altLang="ru-RU"/>
          </a:p>
        </p:txBody>
      </p:sp>
      <p:sp>
        <p:nvSpPr>
          <p:cNvPr id="3" name="Нижний колонтитул 2">
            <a:extLst>
              <a:ext uri="{FF2B5EF4-FFF2-40B4-BE49-F238E27FC236}">
                <a16:creationId xmlns:a16="http://schemas.microsoft.com/office/drawing/2014/main" id="{8694506C-C81F-4625-BD53-0673D9CA2474}"/>
              </a:ext>
            </a:extLst>
          </p:cNvPr>
          <p:cNvSpPr>
            <a:spLocks noGrp="1"/>
          </p:cNvSpPr>
          <p:nvPr>
            <p:ph type="ftr" sz="quarter" idx="11"/>
          </p:nvPr>
        </p:nvSpPr>
        <p:spPr/>
        <p:txBody>
          <a:bodyPr/>
          <a:lstStyle>
            <a:lvl1pPr>
              <a:defRPr/>
            </a:lvl1pPr>
          </a:lstStyle>
          <a:p>
            <a:endParaRPr lang="ru-RU" altLang="ru-RU"/>
          </a:p>
        </p:txBody>
      </p:sp>
      <p:sp>
        <p:nvSpPr>
          <p:cNvPr id="4" name="Номер слайда 3">
            <a:extLst>
              <a:ext uri="{FF2B5EF4-FFF2-40B4-BE49-F238E27FC236}">
                <a16:creationId xmlns:a16="http://schemas.microsoft.com/office/drawing/2014/main" id="{BE70CEE2-7D7E-41F0-82D8-D15575263667}"/>
              </a:ext>
            </a:extLst>
          </p:cNvPr>
          <p:cNvSpPr>
            <a:spLocks noGrp="1"/>
          </p:cNvSpPr>
          <p:nvPr>
            <p:ph type="sldNum" sz="quarter" idx="12"/>
          </p:nvPr>
        </p:nvSpPr>
        <p:spPr/>
        <p:txBody>
          <a:bodyPr/>
          <a:lstStyle>
            <a:lvl1pPr>
              <a:defRPr/>
            </a:lvl1pPr>
          </a:lstStyle>
          <a:p>
            <a:fld id="{4B2830E3-D727-4D85-A3AC-B4DB0F8B7598}" type="slidenum">
              <a:rPr lang="ru-RU" altLang="ru-RU"/>
              <a:pPr/>
              <a:t>‹#›</a:t>
            </a:fld>
            <a:endParaRPr lang="ru-RU" altLang="ru-RU"/>
          </a:p>
        </p:txBody>
      </p:sp>
    </p:spTree>
    <p:extLst>
      <p:ext uri="{BB962C8B-B14F-4D97-AF65-F5344CB8AC3E}">
        <p14:creationId xmlns:p14="http://schemas.microsoft.com/office/powerpoint/2010/main" val="271637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9ED604-3946-471A-8C2A-E1B2A139D80F}"/>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0E497FC-111D-438D-89DC-C2E3EEF5D63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731A418-5280-46C6-A686-67B386474B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C740ACC-1883-4D42-9B99-110D78C65167}"/>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8E333894-A5D2-433C-BDFD-4A9B03AA0110}"/>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8603C600-41F1-4874-B755-E7D1756182AB}"/>
              </a:ext>
            </a:extLst>
          </p:cNvPr>
          <p:cNvSpPr>
            <a:spLocks noGrp="1"/>
          </p:cNvSpPr>
          <p:nvPr>
            <p:ph type="sldNum" sz="quarter" idx="12"/>
          </p:nvPr>
        </p:nvSpPr>
        <p:spPr/>
        <p:txBody>
          <a:bodyPr/>
          <a:lstStyle>
            <a:lvl1pPr>
              <a:defRPr/>
            </a:lvl1pPr>
          </a:lstStyle>
          <a:p>
            <a:fld id="{6031C64B-9620-4079-A746-970549AC1E5F}" type="slidenum">
              <a:rPr lang="ru-RU" altLang="ru-RU"/>
              <a:pPr/>
              <a:t>‹#›</a:t>
            </a:fld>
            <a:endParaRPr lang="ru-RU" altLang="ru-RU"/>
          </a:p>
        </p:txBody>
      </p:sp>
    </p:spTree>
    <p:extLst>
      <p:ext uri="{BB962C8B-B14F-4D97-AF65-F5344CB8AC3E}">
        <p14:creationId xmlns:p14="http://schemas.microsoft.com/office/powerpoint/2010/main" val="303085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167A43-D90B-4E6C-B790-8C042BAA3D55}"/>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D032480-DCAA-40A4-ADFB-92071E92AD4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9C8478A-61A5-4F9D-B95C-7426F1595F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0005C0A-A110-4A65-9EC8-BAA6FABCA5B4}"/>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CDFCD71B-6C25-40D8-A7BE-71DF5F92549F}"/>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3C4503E7-F7B8-4229-90A3-A50B8E3CB31F}"/>
              </a:ext>
            </a:extLst>
          </p:cNvPr>
          <p:cNvSpPr>
            <a:spLocks noGrp="1"/>
          </p:cNvSpPr>
          <p:nvPr>
            <p:ph type="sldNum" sz="quarter" idx="12"/>
          </p:nvPr>
        </p:nvSpPr>
        <p:spPr/>
        <p:txBody>
          <a:bodyPr/>
          <a:lstStyle>
            <a:lvl1pPr>
              <a:defRPr/>
            </a:lvl1pPr>
          </a:lstStyle>
          <a:p>
            <a:fld id="{10970AA0-6153-49A3-B757-98448D6F3C07}" type="slidenum">
              <a:rPr lang="ru-RU" altLang="ru-RU"/>
              <a:pPr/>
              <a:t>‹#›</a:t>
            </a:fld>
            <a:endParaRPr lang="ru-RU" altLang="ru-RU"/>
          </a:p>
        </p:txBody>
      </p:sp>
    </p:spTree>
    <p:extLst>
      <p:ext uri="{BB962C8B-B14F-4D97-AF65-F5344CB8AC3E}">
        <p14:creationId xmlns:p14="http://schemas.microsoft.com/office/powerpoint/2010/main" val="412408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C625F5E-50A9-4BEC-8B99-306C085AFBC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08D8474F-5DA4-489C-85A7-B0D9E436F66A}"/>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73E838E6-B7CE-4CBC-9DBC-A350CA73BBB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a:extLst>
              <a:ext uri="{FF2B5EF4-FFF2-40B4-BE49-F238E27FC236}">
                <a16:creationId xmlns:a16="http://schemas.microsoft.com/office/drawing/2014/main" id="{069183DE-D82E-49ED-A59A-7AC6D97230D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a:extLst>
              <a:ext uri="{FF2B5EF4-FFF2-40B4-BE49-F238E27FC236}">
                <a16:creationId xmlns:a16="http://schemas.microsoft.com/office/drawing/2014/main" id="{206FF1EB-E8F3-4115-89A9-59E80169003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A5FFA4D-651F-4A18-A30E-B774CFF69A47}"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143.pn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146.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20.png"/></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40.png"/></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9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2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2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2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6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2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0.wmf"/></Relationships>
</file>

<file path=ppt/slides/_rels/slide69.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3.wmf"/><Relationship Id="rId5" Type="http://schemas.openxmlformats.org/officeDocument/2006/relationships/oleObject" Target="../embeddings/oleObject4.bin"/><Relationship Id="rId4" Type="http://schemas.openxmlformats.org/officeDocument/2006/relationships/image" Target="../media/image102.wmf"/><Relationship Id="rId9" Type="http://schemas.openxmlformats.org/officeDocument/2006/relationships/image" Target="../media/image10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6.bin"/><Relationship Id="rId7" Type="http://schemas.openxmlformats.org/officeDocument/2006/relationships/image" Target="../media/image115.wmf"/><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117.wmf"/><Relationship Id="rId5" Type="http://schemas.openxmlformats.org/officeDocument/2006/relationships/image" Target="../media/image114.png"/><Relationship Id="rId10" Type="http://schemas.openxmlformats.org/officeDocument/2006/relationships/oleObject" Target="../embeddings/oleObject9.bin"/><Relationship Id="rId4" Type="http://schemas.openxmlformats.org/officeDocument/2006/relationships/image" Target="../media/image113.wmf"/><Relationship Id="rId9" Type="http://schemas.openxmlformats.org/officeDocument/2006/relationships/image" Target="../media/image116.wmf"/></Relationships>
</file>

<file path=ppt/slides/_rels/slide7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72.x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26.wmf"/><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3.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25.wmf"/><Relationship Id="rId4" Type="http://schemas.openxmlformats.org/officeDocument/2006/relationships/image" Target="../media/image122.wmf"/><Relationship Id="rId9" Type="http://schemas.openxmlformats.org/officeDocument/2006/relationships/oleObject" Target="../embeddings/oleObject13.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27.png"/><Relationship Id="rId7" Type="http://schemas.openxmlformats.org/officeDocument/2006/relationships/image" Target="../media/image129.wmf"/><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28.wmf"/><Relationship Id="rId4" Type="http://schemas.openxmlformats.org/officeDocument/2006/relationships/oleObject" Target="../embeddings/oleObject15.bin"/><Relationship Id="rId9" Type="http://schemas.openxmlformats.org/officeDocument/2006/relationships/image" Target="../media/image130.wmf"/></Relationships>
</file>

<file path=ppt/slides/_rels/slide74.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32.wmf"/><Relationship Id="rId5" Type="http://schemas.openxmlformats.org/officeDocument/2006/relationships/oleObject" Target="../embeddings/oleObject19.bin"/><Relationship Id="rId4" Type="http://schemas.openxmlformats.org/officeDocument/2006/relationships/image" Target="../media/image131.wmf"/><Relationship Id="rId9" Type="http://schemas.openxmlformats.org/officeDocument/2006/relationships/image" Target="../media/image13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009AA67-9228-43D9-ABCF-365E4F5486F9}"/>
              </a:ext>
            </a:extLst>
          </p:cNvPr>
          <p:cNvSpPr>
            <a:spLocks noGrp="1" noChangeArrowheads="1"/>
          </p:cNvSpPr>
          <p:nvPr>
            <p:ph type="title" idx="4294967295"/>
          </p:nvPr>
        </p:nvSpPr>
        <p:spPr>
          <a:xfrm>
            <a:off x="0" y="2204864"/>
            <a:ext cx="9144000" cy="1944216"/>
          </a:xfrm>
        </p:spPr>
        <p:txBody>
          <a:bodyPr/>
          <a:lstStyle/>
          <a:p>
            <a:r>
              <a:rPr lang="ru-RU" altLang="ru-RU" sz="4800" dirty="0">
                <a:solidFill>
                  <a:srgbClr val="FF3300"/>
                </a:solidFill>
              </a:rPr>
              <a:t>Изображение комбинаций многогранников и круглых тел</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428338"/>
            <a:ext cx="8915400" cy="457200"/>
          </a:xfrm>
        </p:spPr>
        <p:txBody>
          <a:bodyPr/>
          <a:lstStyle/>
          <a:p>
            <a:r>
              <a:rPr lang="ru-RU" sz="3600" dirty="0">
                <a:solidFill>
                  <a:srgbClr val="FF3300"/>
                </a:solidFill>
              </a:rPr>
              <a:t>Цилиндр, описанный около призмы</a:t>
            </a:r>
          </a:p>
        </p:txBody>
      </p:sp>
      <p:sp>
        <p:nvSpPr>
          <p:cNvPr id="2061" name="Text Box 13"/>
          <p:cNvSpPr txBox="1">
            <a:spLocks noChangeArrowheads="1"/>
          </p:cNvSpPr>
          <p:nvPr/>
        </p:nvSpPr>
        <p:spPr bwMode="auto">
          <a:xfrm>
            <a:off x="152400" y="885538"/>
            <a:ext cx="89916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sz="2800" dirty="0"/>
              <a:t>	</a:t>
            </a:r>
            <a:r>
              <a:rPr lang="ru-RU" dirty="0"/>
              <a:t> Цилиндр называется описанным около призмы, если его основания описаны около оснований призмы. Сама призма называется вписанной в цилиндр.</a:t>
            </a:r>
          </a:p>
          <a:p>
            <a:pPr algn="just"/>
            <a:endParaRPr lang="ru-RU" dirty="0"/>
          </a:p>
          <a:p>
            <a:r>
              <a:rPr lang="ru-RU" sz="2800" dirty="0"/>
              <a:t>                         </a:t>
            </a:r>
          </a:p>
          <a:p>
            <a:r>
              <a:rPr lang="ru-RU" sz="2800" dirty="0"/>
              <a:t> </a:t>
            </a:r>
          </a:p>
          <a:p>
            <a:endParaRPr lang="ru-RU" sz="2800" dirty="0"/>
          </a:p>
          <a:p>
            <a:endParaRPr lang="ru-RU" sz="2800" dirty="0"/>
          </a:p>
          <a:p>
            <a:endParaRPr lang="ru-RU" sz="2800" dirty="0"/>
          </a:p>
          <a:p>
            <a:endParaRPr lang="ru-RU" sz="2800" dirty="0"/>
          </a:p>
          <a:p>
            <a:endParaRPr lang="ru-RU" sz="2800" dirty="0"/>
          </a:p>
          <a:p>
            <a:pPr algn="just"/>
            <a:r>
              <a:rPr lang="ru-RU" sz="2800" dirty="0"/>
              <a:t>	</a:t>
            </a:r>
            <a:r>
              <a:rPr lang="ru-RU" dirty="0"/>
              <a:t>Ясно, что около призмы можно описать цилиндр тогда и только тогда, когда около её основания можно описать окружность.</a:t>
            </a:r>
          </a:p>
        </p:txBody>
      </p:sp>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224723"/>
            <a:ext cx="2880320" cy="294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204864"/>
            <a:ext cx="2880320" cy="305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02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588" y="529295"/>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Изобразите какую-нибудь правильную треугольную призму, вписанную в цилиндр. Используйте рисунок справа.</a:t>
            </a:r>
          </a:p>
        </p:txBody>
      </p:sp>
      <p:pic>
        <p:nvPicPr>
          <p:cNvPr id="6" name="Рисунок 5"/>
          <p:cNvPicPr>
            <a:picLocks noChangeAspect="1"/>
          </p:cNvPicPr>
          <p:nvPr/>
        </p:nvPicPr>
        <p:blipFill>
          <a:blip r:embed="rId2"/>
          <a:stretch>
            <a:fillRect/>
          </a:stretch>
        </p:blipFill>
        <p:spPr>
          <a:xfrm>
            <a:off x="971600" y="1991080"/>
            <a:ext cx="3614129" cy="3614129"/>
          </a:xfrm>
          <a:prstGeom prst="rect">
            <a:avLst/>
          </a:prstGeom>
        </p:spPr>
      </p:pic>
      <p:pic>
        <p:nvPicPr>
          <p:cNvPr id="7" name="Рисунок 6"/>
          <p:cNvPicPr>
            <a:picLocks noChangeAspect="1"/>
          </p:cNvPicPr>
          <p:nvPr/>
        </p:nvPicPr>
        <p:blipFill>
          <a:blip r:embed="rId3"/>
          <a:stretch>
            <a:fillRect/>
          </a:stretch>
        </p:blipFill>
        <p:spPr>
          <a:xfrm>
            <a:off x="967764" y="1991080"/>
            <a:ext cx="3620204" cy="3620204"/>
          </a:xfrm>
          <a:prstGeom prst="rect">
            <a:avLst/>
          </a:prstGeom>
        </p:spPr>
      </p:pic>
      <p:pic>
        <p:nvPicPr>
          <p:cNvPr id="2" name="Рисунок 1"/>
          <p:cNvPicPr>
            <a:picLocks noChangeAspect="1"/>
          </p:cNvPicPr>
          <p:nvPr/>
        </p:nvPicPr>
        <p:blipFill>
          <a:blip r:embed="rId4"/>
          <a:stretch>
            <a:fillRect/>
          </a:stretch>
        </p:blipFill>
        <p:spPr>
          <a:xfrm>
            <a:off x="5076056" y="1991080"/>
            <a:ext cx="3614129" cy="3614129"/>
          </a:xfrm>
          <a:prstGeom prst="rect">
            <a:avLst/>
          </a:prstGeom>
        </p:spPr>
      </p:pic>
      <p:sp>
        <p:nvSpPr>
          <p:cNvPr id="8" name="Text Box 1027">
            <a:extLst>
              <a:ext uri="{FF2B5EF4-FFF2-40B4-BE49-F238E27FC236}">
                <a16:creationId xmlns:a16="http://schemas.microsoft.com/office/drawing/2014/main" id="{038A2A02-C1D8-455D-92A1-B41CA8A61B92}"/>
              </a:ext>
            </a:extLst>
          </p:cNvPr>
          <p:cNvSpPr txBox="1">
            <a:spLocks noChangeArrowheads="1"/>
          </p:cNvSpPr>
          <p:nvPr/>
        </p:nvSpPr>
        <p:spPr bwMode="auto">
          <a:xfrm>
            <a:off x="-36512" y="0"/>
            <a:ext cx="9180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2800" dirty="0">
                <a:solidFill>
                  <a:srgbClr val="FF0000"/>
                </a:solidFill>
              </a:rPr>
              <a:t>Упражнения</a:t>
            </a:r>
          </a:p>
        </p:txBody>
      </p:sp>
    </p:spTree>
    <p:extLst>
      <p:ext uri="{BB962C8B-B14F-4D97-AF65-F5344CB8AC3E}">
        <p14:creationId xmlns:p14="http://schemas.microsoft.com/office/powerpoint/2010/main" val="231503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163179"/>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Найдите стороны основания правильной треугольной призмы, вписанной в цилиндр, радиус основания которого равен 1.</a:t>
            </a:r>
          </a:p>
        </p:txBody>
      </p:sp>
      <p:pic>
        <p:nvPicPr>
          <p:cNvPr id="4" name="Рисунок 3"/>
          <p:cNvPicPr>
            <a:picLocks noChangeAspect="1"/>
          </p:cNvPicPr>
          <p:nvPr/>
        </p:nvPicPr>
        <p:blipFill>
          <a:blip r:embed="rId2"/>
          <a:stretch>
            <a:fillRect/>
          </a:stretch>
        </p:blipFill>
        <p:spPr>
          <a:xfrm>
            <a:off x="2339753" y="1268760"/>
            <a:ext cx="3976408" cy="397640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170340-9EB3-4E18-9C7F-1431F5C54FCD}"/>
                  </a:ext>
                </a:extLst>
              </p:cNvPr>
              <p:cNvSpPr txBox="1"/>
              <p:nvPr/>
            </p:nvSpPr>
            <p:spPr>
              <a:xfrm>
                <a:off x="683568" y="5661248"/>
                <a:ext cx="3528392" cy="496483"/>
              </a:xfrm>
              <a:prstGeom prst="rect">
                <a:avLst/>
              </a:prstGeom>
              <a:noFill/>
            </p:spPr>
            <p:txBody>
              <a:bodyPr wrap="square" rtlCol="0">
                <a:spAutoFit/>
              </a:bodyPr>
              <a:lstStyle/>
              <a:p>
                <a:r>
                  <a:rPr lang="ru-RU" dirty="0">
                    <a:solidFill>
                      <a:srgbClr val="FF0000"/>
                    </a:solidFill>
                  </a:rPr>
                  <a:t>Ответ.</a:t>
                </a:r>
                <a14:m>
                  <m:oMath xmlns:m="http://schemas.openxmlformats.org/officeDocument/2006/math">
                    <m:rad>
                      <m:radPr>
                        <m:degHide m:val="on"/>
                        <m:ctrlPr>
                          <a:rPr lang="ru-RU" i="1">
                            <a:latin typeface="Cambria Math" panose="02040503050406030204" pitchFamily="18" charset="0"/>
                          </a:rPr>
                        </m:ctrlPr>
                      </m:radPr>
                      <m:deg/>
                      <m:e>
                        <m:r>
                          <a:rPr lang="ru-RU" i="1">
                            <a:latin typeface="Cambria Math" panose="02040503050406030204" pitchFamily="18" charset="0"/>
                          </a:rPr>
                          <m:t>3</m:t>
                        </m:r>
                      </m:e>
                    </m:rad>
                    <m:r>
                      <a:rPr lang="ru-RU" b="0" i="1" smtClean="0">
                        <a:latin typeface="Cambria Math" panose="02040503050406030204" pitchFamily="18" charset="0"/>
                      </a:rPr>
                      <m:t>.</m:t>
                    </m:r>
                  </m:oMath>
                </a14:m>
                <a:endParaRPr lang="ru-RU" dirty="0"/>
              </a:p>
            </p:txBody>
          </p:sp>
        </mc:Choice>
        <mc:Fallback xmlns="">
          <p:sp>
            <p:nvSpPr>
              <p:cNvPr id="6" name="TextBox 5">
                <a:extLst>
                  <a:ext uri="{FF2B5EF4-FFF2-40B4-BE49-F238E27FC236}">
                    <a16:creationId xmlns:a16="http://schemas.microsoft.com/office/drawing/2014/main" id="{A4170340-9EB3-4E18-9C7F-1431F5C54FCD}"/>
                  </a:ext>
                </a:extLst>
              </p:cNvPr>
              <p:cNvSpPr txBox="1">
                <a:spLocks noRot="1" noChangeAspect="1" noMove="1" noResize="1" noEditPoints="1" noAdjustHandles="1" noChangeArrowheads="1" noChangeShapeType="1" noTextEdit="1"/>
              </p:cNvSpPr>
              <p:nvPr/>
            </p:nvSpPr>
            <p:spPr>
              <a:xfrm>
                <a:off x="683568" y="5661248"/>
                <a:ext cx="3528392" cy="496483"/>
              </a:xfrm>
              <a:prstGeom prst="rect">
                <a:avLst/>
              </a:prstGeom>
              <a:blipFill>
                <a:blip r:embed="rId3"/>
                <a:stretch>
                  <a:fillRect l="-2591" t="-2469" b="-28395"/>
                </a:stretch>
              </a:blipFill>
            </p:spPr>
            <p:txBody>
              <a:bodyPr/>
              <a:lstStyle/>
              <a:p>
                <a:r>
                  <a:rPr lang="ru-RU">
                    <a:noFill/>
                  </a:rPr>
                  <a:t> </a:t>
                </a:r>
              </a:p>
            </p:txBody>
          </p:sp>
        </mc:Fallback>
      </mc:AlternateContent>
    </p:spTree>
    <p:extLst>
      <p:ext uri="{BB962C8B-B14F-4D97-AF65-F5344CB8AC3E}">
        <p14:creationId xmlns:p14="http://schemas.microsoft.com/office/powerpoint/2010/main" val="4225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163179"/>
            <a:ext cx="9180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Найдите радиус основания цилиндра, описанного около правильной треугольной призмы, стороны основания которой равны 1.</a:t>
            </a:r>
          </a:p>
        </p:txBody>
      </p:sp>
      <p:pic>
        <p:nvPicPr>
          <p:cNvPr id="4" name="Рисунок 3"/>
          <p:cNvPicPr>
            <a:picLocks noChangeAspect="1"/>
          </p:cNvPicPr>
          <p:nvPr/>
        </p:nvPicPr>
        <p:blipFill>
          <a:blip r:embed="rId2"/>
          <a:stretch>
            <a:fillRect/>
          </a:stretch>
        </p:blipFill>
        <p:spPr>
          <a:xfrm>
            <a:off x="2339753" y="1268760"/>
            <a:ext cx="3976408" cy="397640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22FA02-0DA3-44E2-BEA3-BCB67685DED3}"/>
                  </a:ext>
                </a:extLst>
              </p:cNvPr>
              <p:cNvSpPr txBox="1"/>
              <p:nvPr/>
            </p:nvSpPr>
            <p:spPr>
              <a:xfrm>
                <a:off x="683568" y="5650653"/>
                <a:ext cx="3528392" cy="699487"/>
              </a:xfrm>
              <a:prstGeom prst="rect">
                <a:avLst/>
              </a:prstGeom>
              <a:noFill/>
            </p:spPr>
            <p:txBody>
              <a:bodyPr wrap="square" rtlCol="0">
                <a:spAutoFit/>
              </a:bodyPr>
              <a:lstStyle/>
              <a:p>
                <a:r>
                  <a:rPr lang="ru-RU" dirty="0">
                    <a:solidFill>
                      <a:srgbClr val="FF0000"/>
                    </a:solidFill>
                  </a:rPr>
                  <a:t>Ответ.</a:t>
                </a:r>
                <a:r>
                  <a:rPr lang="ru-RU" dirty="0"/>
                  <a:t> </a:t>
                </a:r>
                <a14:m>
                  <m:oMath xmlns:m="http://schemas.openxmlformats.org/officeDocument/2006/math">
                    <m:f>
                      <m:fPr>
                        <m:ctrlPr>
                          <a:rPr lang="ru-RU" i="1" smtClean="0">
                            <a:latin typeface="Cambria Math" panose="02040503050406030204" pitchFamily="18" charset="0"/>
                          </a:rPr>
                        </m:ctrlPr>
                      </m:fPr>
                      <m:num>
                        <m:rad>
                          <m:radPr>
                            <m:degHide m:val="on"/>
                            <m:ctrlPr>
                              <a:rPr lang="ru-RU" i="1" smtClean="0">
                                <a:latin typeface="Cambria Math" panose="02040503050406030204" pitchFamily="18" charset="0"/>
                              </a:rPr>
                            </m:ctrlPr>
                          </m:radPr>
                          <m:deg/>
                          <m:e>
                            <m:r>
                              <a:rPr lang="ru-RU" b="0" i="1" smtClean="0">
                                <a:latin typeface="Cambria Math" panose="02040503050406030204" pitchFamily="18" charset="0"/>
                              </a:rPr>
                              <m:t>3</m:t>
                            </m:r>
                          </m:e>
                        </m:rad>
                      </m:num>
                      <m:den>
                        <m:r>
                          <a:rPr lang="ru-RU" b="0" i="1" smtClean="0">
                            <a:latin typeface="Cambria Math" panose="02040503050406030204" pitchFamily="18" charset="0"/>
                          </a:rPr>
                          <m:t>3</m:t>
                        </m:r>
                      </m:den>
                    </m:f>
                    <m:r>
                      <a:rPr lang="ru-RU" b="0" i="1" smtClean="0">
                        <a:latin typeface="Cambria Math" panose="02040503050406030204" pitchFamily="18" charset="0"/>
                      </a:rPr>
                      <m:t>.</m:t>
                    </m:r>
                  </m:oMath>
                </a14:m>
                <a:endParaRPr lang="ru-RU" dirty="0"/>
              </a:p>
            </p:txBody>
          </p:sp>
        </mc:Choice>
        <mc:Fallback xmlns="">
          <p:sp>
            <p:nvSpPr>
              <p:cNvPr id="5" name="TextBox 4">
                <a:extLst>
                  <a:ext uri="{FF2B5EF4-FFF2-40B4-BE49-F238E27FC236}">
                    <a16:creationId xmlns:a16="http://schemas.microsoft.com/office/drawing/2014/main" id="{4F22FA02-0DA3-44E2-BEA3-BCB67685DED3}"/>
                  </a:ext>
                </a:extLst>
              </p:cNvPr>
              <p:cNvSpPr txBox="1">
                <a:spLocks noRot="1" noChangeAspect="1" noMove="1" noResize="1" noEditPoints="1" noAdjustHandles="1" noChangeArrowheads="1" noChangeShapeType="1" noTextEdit="1"/>
              </p:cNvSpPr>
              <p:nvPr/>
            </p:nvSpPr>
            <p:spPr>
              <a:xfrm>
                <a:off x="683568" y="5650653"/>
                <a:ext cx="3528392" cy="699487"/>
              </a:xfrm>
              <a:prstGeom prst="rect">
                <a:avLst/>
              </a:prstGeom>
              <a:blipFill>
                <a:blip r:embed="rId3"/>
                <a:stretch>
                  <a:fillRect l="-2591" b="-4348"/>
                </a:stretch>
              </a:blipFill>
            </p:spPr>
            <p:txBody>
              <a:bodyPr/>
              <a:lstStyle/>
              <a:p>
                <a:r>
                  <a:rPr lang="ru-RU">
                    <a:noFill/>
                  </a:rPr>
                  <a:t> </a:t>
                </a:r>
              </a:p>
            </p:txBody>
          </p:sp>
        </mc:Fallback>
      </mc:AlternateContent>
    </p:spTree>
    <p:extLst>
      <p:ext uri="{BB962C8B-B14F-4D97-AF65-F5344CB8AC3E}">
        <p14:creationId xmlns:p14="http://schemas.microsoft.com/office/powerpoint/2010/main" val="185214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523220"/>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Изобразите какую-нибудь правильную четырёхугольную призму, вписанную в цилиндр. Используйте рисунок справа.</a:t>
            </a:r>
          </a:p>
        </p:txBody>
      </p:sp>
      <p:pic>
        <p:nvPicPr>
          <p:cNvPr id="3" name="Рисунок 2"/>
          <p:cNvPicPr>
            <a:picLocks noChangeAspect="1"/>
          </p:cNvPicPr>
          <p:nvPr/>
        </p:nvPicPr>
        <p:blipFill>
          <a:blip r:embed="rId2"/>
          <a:stretch>
            <a:fillRect/>
          </a:stretch>
        </p:blipFill>
        <p:spPr>
          <a:xfrm>
            <a:off x="395536" y="1916833"/>
            <a:ext cx="3760384" cy="3760384"/>
          </a:xfrm>
          <a:prstGeom prst="rect">
            <a:avLst/>
          </a:prstGeom>
        </p:spPr>
      </p:pic>
      <p:pic>
        <p:nvPicPr>
          <p:cNvPr id="4" name="Рисунок 3"/>
          <p:cNvPicPr>
            <a:picLocks noChangeAspect="1"/>
          </p:cNvPicPr>
          <p:nvPr/>
        </p:nvPicPr>
        <p:blipFill>
          <a:blip r:embed="rId3"/>
          <a:stretch>
            <a:fillRect/>
          </a:stretch>
        </p:blipFill>
        <p:spPr>
          <a:xfrm>
            <a:off x="395536" y="1916832"/>
            <a:ext cx="3760385" cy="3760385"/>
          </a:xfrm>
          <a:prstGeom prst="rect">
            <a:avLst/>
          </a:prstGeom>
        </p:spPr>
      </p:pic>
      <p:pic>
        <p:nvPicPr>
          <p:cNvPr id="5" name="Рисунок 4"/>
          <p:cNvPicPr>
            <a:picLocks noChangeAspect="1"/>
          </p:cNvPicPr>
          <p:nvPr/>
        </p:nvPicPr>
        <p:blipFill>
          <a:blip r:embed="rId4"/>
          <a:stretch>
            <a:fillRect/>
          </a:stretch>
        </p:blipFill>
        <p:spPr>
          <a:xfrm>
            <a:off x="4644008" y="1916832"/>
            <a:ext cx="3760385" cy="3760385"/>
          </a:xfrm>
          <a:prstGeom prst="rect">
            <a:avLst/>
          </a:prstGeom>
        </p:spPr>
      </p:pic>
    </p:spTree>
    <p:extLst>
      <p:ext uri="{BB962C8B-B14F-4D97-AF65-F5344CB8AC3E}">
        <p14:creationId xmlns:p14="http://schemas.microsoft.com/office/powerpoint/2010/main" val="2628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235188"/>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Найдите стороны основания правильной четырёхугольной призмы, вписанной в цилиндр, радиус основания которого равен 1.</a:t>
            </a:r>
          </a:p>
        </p:txBody>
      </p:sp>
      <p:pic>
        <p:nvPicPr>
          <p:cNvPr id="4" name="Рисунок 3"/>
          <p:cNvPicPr>
            <a:picLocks noChangeAspect="1"/>
          </p:cNvPicPr>
          <p:nvPr/>
        </p:nvPicPr>
        <p:blipFill>
          <a:blip r:embed="rId2"/>
          <a:stretch>
            <a:fillRect/>
          </a:stretch>
        </p:blipFill>
        <p:spPr>
          <a:xfrm>
            <a:off x="2421523" y="1412776"/>
            <a:ext cx="4264441" cy="426444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4F7205-77AC-4190-B620-210B5FE8BED5}"/>
                  </a:ext>
                </a:extLst>
              </p:cNvPr>
              <p:cNvSpPr txBox="1"/>
              <p:nvPr/>
            </p:nvSpPr>
            <p:spPr>
              <a:xfrm>
                <a:off x="683568" y="5877272"/>
                <a:ext cx="3528392" cy="513602"/>
              </a:xfrm>
              <a:prstGeom prst="rect">
                <a:avLst/>
              </a:prstGeom>
              <a:noFill/>
            </p:spPr>
            <p:txBody>
              <a:bodyPr wrap="square" rtlCol="0">
                <a:spAutoFit/>
              </a:bodyPr>
              <a:lstStyle/>
              <a:p>
                <a:r>
                  <a:rPr lang="ru-RU" dirty="0">
                    <a:solidFill>
                      <a:srgbClr val="FF0000"/>
                    </a:solidFill>
                  </a:rPr>
                  <a:t>Ответ.</a:t>
                </a:r>
                <a14:m>
                  <m:oMath xmlns:m="http://schemas.openxmlformats.org/officeDocument/2006/math">
                    <m:rad>
                      <m:radPr>
                        <m:degHide m:val="on"/>
                        <m:ctrlPr>
                          <a:rPr lang="ru-RU" i="1">
                            <a:latin typeface="Cambria Math" panose="02040503050406030204" pitchFamily="18" charset="0"/>
                          </a:rPr>
                        </m:ctrlPr>
                      </m:radPr>
                      <m:deg/>
                      <m:e>
                        <m:r>
                          <a:rPr lang="ru-RU" b="0" i="1" smtClean="0">
                            <a:latin typeface="Cambria Math" panose="02040503050406030204" pitchFamily="18" charset="0"/>
                          </a:rPr>
                          <m:t>2</m:t>
                        </m:r>
                      </m:e>
                    </m:rad>
                    <m:r>
                      <a:rPr lang="ru-RU" b="0" i="1" smtClean="0">
                        <a:latin typeface="Cambria Math" panose="02040503050406030204" pitchFamily="18" charset="0"/>
                      </a:rPr>
                      <m:t>.</m:t>
                    </m:r>
                  </m:oMath>
                </a14:m>
                <a:endParaRPr lang="ru-RU" dirty="0"/>
              </a:p>
            </p:txBody>
          </p:sp>
        </mc:Choice>
        <mc:Fallback xmlns="">
          <p:sp>
            <p:nvSpPr>
              <p:cNvPr id="6" name="TextBox 5">
                <a:extLst>
                  <a:ext uri="{FF2B5EF4-FFF2-40B4-BE49-F238E27FC236}">
                    <a16:creationId xmlns:a16="http://schemas.microsoft.com/office/drawing/2014/main" id="{0B4F7205-77AC-4190-B620-210B5FE8BED5}"/>
                  </a:ext>
                </a:extLst>
              </p:cNvPr>
              <p:cNvSpPr txBox="1">
                <a:spLocks noRot="1" noChangeAspect="1" noMove="1" noResize="1" noEditPoints="1" noAdjustHandles="1" noChangeArrowheads="1" noChangeShapeType="1" noTextEdit="1"/>
              </p:cNvSpPr>
              <p:nvPr/>
            </p:nvSpPr>
            <p:spPr>
              <a:xfrm>
                <a:off x="683568" y="5877272"/>
                <a:ext cx="3528392" cy="513602"/>
              </a:xfrm>
              <a:prstGeom prst="rect">
                <a:avLst/>
              </a:prstGeom>
              <a:blipFill>
                <a:blip r:embed="rId3"/>
                <a:stretch>
                  <a:fillRect l="-2591" t="-2381" b="-23810"/>
                </a:stretch>
              </a:blipFill>
            </p:spPr>
            <p:txBody>
              <a:bodyPr/>
              <a:lstStyle/>
              <a:p>
                <a:r>
                  <a:rPr lang="ru-RU">
                    <a:noFill/>
                  </a:rPr>
                  <a:t> </a:t>
                </a:r>
              </a:p>
            </p:txBody>
          </p:sp>
        </mc:Fallback>
      </mc:AlternateContent>
    </p:spTree>
    <p:extLst>
      <p:ext uri="{BB962C8B-B14F-4D97-AF65-F5344CB8AC3E}">
        <p14:creationId xmlns:p14="http://schemas.microsoft.com/office/powerpoint/2010/main" val="143517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119191"/>
            <a:ext cx="9180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Найдите радиус основания цилиндра, описанного около правильной четырёхугольной призмы, стороны основания которой равны 1.</a:t>
            </a:r>
          </a:p>
        </p:txBody>
      </p:sp>
      <p:pic>
        <p:nvPicPr>
          <p:cNvPr id="4" name="Рисунок 3"/>
          <p:cNvPicPr>
            <a:picLocks noChangeAspect="1"/>
          </p:cNvPicPr>
          <p:nvPr/>
        </p:nvPicPr>
        <p:blipFill>
          <a:blip r:embed="rId2"/>
          <a:stretch>
            <a:fillRect/>
          </a:stretch>
        </p:blipFill>
        <p:spPr>
          <a:xfrm>
            <a:off x="2421523" y="1296779"/>
            <a:ext cx="4264441" cy="426444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193F61-20BA-48C4-8A60-1D67093CD085}"/>
                  </a:ext>
                </a:extLst>
              </p:cNvPr>
              <p:cNvSpPr txBox="1"/>
              <p:nvPr/>
            </p:nvSpPr>
            <p:spPr>
              <a:xfrm>
                <a:off x="683568" y="5733256"/>
                <a:ext cx="3528392" cy="699487"/>
              </a:xfrm>
              <a:prstGeom prst="rect">
                <a:avLst/>
              </a:prstGeom>
              <a:noFill/>
            </p:spPr>
            <p:txBody>
              <a:bodyPr wrap="square" rtlCol="0">
                <a:spAutoFit/>
              </a:bodyPr>
              <a:lstStyle/>
              <a:p>
                <a:r>
                  <a:rPr lang="ru-RU" dirty="0">
                    <a:solidFill>
                      <a:srgbClr val="FF0000"/>
                    </a:solidFill>
                  </a:rPr>
                  <a:t>Ответ.</a:t>
                </a:r>
                <a:r>
                  <a:rPr lang="ru-RU" dirty="0"/>
                  <a:t> </a:t>
                </a:r>
                <a14:m>
                  <m:oMath xmlns:m="http://schemas.openxmlformats.org/officeDocument/2006/math">
                    <m:f>
                      <m:fPr>
                        <m:ctrlPr>
                          <a:rPr lang="ru-RU" i="1" smtClean="0">
                            <a:latin typeface="Cambria Math" panose="02040503050406030204" pitchFamily="18" charset="0"/>
                          </a:rPr>
                        </m:ctrlPr>
                      </m:fPr>
                      <m:num>
                        <m:rad>
                          <m:radPr>
                            <m:degHide m:val="on"/>
                            <m:ctrlPr>
                              <a:rPr lang="ru-RU" i="1" smtClean="0">
                                <a:latin typeface="Cambria Math" panose="02040503050406030204" pitchFamily="18" charset="0"/>
                              </a:rPr>
                            </m:ctrlPr>
                          </m:radPr>
                          <m:deg/>
                          <m:e>
                            <m:r>
                              <a:rPr lang="ru-RU" b="0" i="1" smtClean="0">
                                <a:latin typeface="Cambria Math" panose="02040503050406030204" pitchFamily="18" charset="0"/>
                              </a:rPr>
                              <m:t>2</m:t>
                            </m:r>
                          </m:e>
                        </m:rad>
                      </m:num>
                      <m:den>
                        <m:r>
                          <a:rPr lang="ru-RU" b="0" i="1" smtClean="0">
                            <a:latin typeface="Cambria Math" panose="02040503050406030204" pitchFamily="18" charset="0"/>
                          </a:rPr>
                          <m:t>2</m:t>
                        </m:r>
                      </m:den>
                    </m:f>
                    <m:r>
                      <a:rPr lang="ru-RU" b="0" i="1" smtClean="0">
                        <a:latin typeface="Cambria Math" panose="02040503050406030204" pitchFamily="18" charset="0"/>
                      </a:rPr>
                      <m:t>.</m:t>
                    </m:r>
                  </m:oMath>
                </a14:m>
                <a:endParaRPr lang="ru-RU" dirty="0"/>
              </a:p>
            </p:txBody>
          </p:sp>
        </mc:Choice>
        <mc:Fallback xmlns="">
          <p:sp>
            <p:nvSpPr>
              <p:cNvPr id="5" name="TextBox 4">
                <a:extLst>
                  <a:ext uri="{FF2B5EF4-FFF2-40B4-BE49-F238E27FC236}">
                    <a16:creationId xmlns:a16="http://schemas.microsoft.com/office/drawing/2014/main" id="{4A193F61-20BA-48C4-8A60-1D67093CD085}"/>
                  </a:ext>
                </a:extLst>
              </p:cNvPr>
              <p:cNvSpPr txBox="1">
                <a:spLocks noRot="1" noChangeAspect="1" noMove="1" noResize="1" noEditPoints="1" noAdjustHandles="1" noChangeArrowheads="1" noChangeShapeType="1" noTextEdit="1"/>
              </p:cNvSpPr>
              <p:nvPr/>
            </p:nvSpPr>
            <p:spPr>
              <a:xfrm>
                <a:off x="683568" y="5733256"/>
                <a:ext cx="3528392" cy="699487"/>
              </a:xfrm>
              <a:prstGeom prst="rect">
                <a:avLst/>
              </a:prstGeom>
              <a:blipFill>
                <a:blip r:embed="rId3"/>
                <a:stretch>
                  <a:fillRect l="-2591" b="-4348"/>
                </a:stretch>
              </a:blipFill>
            </p:spPr>
            <p:txBody>
              <a:bodyPr/>
              <a:lstStyle/>
              <a:p>
                <a:r>
                  <a:rPr lang="ru-RU">
                    <a:noFill/>
                  </a:rPr>
                  <a:t> </a:t>
                </a:r>
              </a:p>
            </p:txBody>
          </p:sp>
        </mc:Fallback>
      </mc:AlternateContent>
    </p:spTree>
    <p:extLst>
      <p:ext uri="{BB962C8B-B14F-4D97-AF65-F5344CB8AC3E}">
        <p14:creationId xmlns:p14="http://schemas.microsoft.com/office/powerpoint/2010/main" val="37390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523220"/>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Изобразите какую-нибудь правильную шестиугольную призму, вписанную в цилиндр. Используйте рисунок справа.</a:t>
            </a:r>
          </a:p>
        </p:txBody>
      </p:sp>
      <p:pic>
        <p:nvPicPr>
          <p:cNvPr id="2" name="Рисунок 1"/>
          <p:cNvPicPr>
            <a:picLocks noChangeAspect="1"/>
          </p:cNvPicPr>
          <p:nvPr/>
        </p:nvPicPr>
        <p:blipFill>
          <a:blip r:embed="rId2"/>
          <a:stretch>
            <a:fillRect/>
          </a:stretch>
        </p:blipFill>
        <p:spPr>
          <a:xfrm>
            <a:off x="611560" y="1988840"/>
            <a:ext cx="3832393" cy="3832393"/>
          </a:xfrm>
          <a:prstGeom prst="rect">
            <a:avLst/>
          </a:prstGeom>
        </p:spPr>
      </p:pic>
      <p:pic>
        <p:nvPicPr>
          <p:cNvPr id="5" name="Рисунок 4"/>
          <p:cNvPicPr>
            <a:picLocks noChangeAspect="1"/>
          </p:cNvPicPr>
          <p:nvPr/>
        </p:nvPicPr>
        <p:blipFill>
          <a:blip r:embed="rId3"/>
          <a:stretch>
            <a:fillRect/>
          </a:stretch>
        </p:blipFill>
        <p:spPr>
          <a:xfrm>
            <a:off x="611560" y="2003973"/>
            <a:ext cx="3817260" cy="3817260"/>
          </a:xfrm>
          <a:prstGeom prst="rect">
            <a:avLst/>
          </a:prstGeom>
        </p:spPr>
      </p:pic>
      <p:pic>
        <p:nvPicPr>
          <p:cNvPr id="4" name="Рисунок 3"/>
          <p:cNvPicPr>
            <a:picLocks noChangeAspect="1"/>
          </p:cNvPicPr>
          <p:nvPr/>
        </p:nvPicPr>
        <p:blipFill>
          <a:blip r:embed="rId4"/>
          <a:stretch>
            <a:fillRect/>
          </a:stretch>
        </p:blipFill>
        <p:spPr>
          <a:xfrm>
            <a:off x="5004048" y="1988840"/>
            <a:ext cx="3832393" cy="3832393"/>
          </a:xfrm>
          <a:prstGeom prst="rect">
            <a:avLst/>
          </a:prstGeom>
        </p:spPr>
      </p:pic>
    </p:spTree>
    <p:extLst>
      <p:ext uri="{BB962C8B-B14F-4D97-AF65-F5344CB8AC3E}">
        <p14:creationId xmlns:p14="http://schemas.microsoft.com/office/powerpoint/2010/main" val="37427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163180"/>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Найдите стороны основания правильной шестиугольной призмы, вписанной в цилиндр, радиус основания которого равен 1.</a:t>
            </a:r>
          </a:p>
        </p:txBody>
      </p:sp>
      <p:pic>
        <p:nvPicPr>
          <p:cNvPr id="2" name="Рисунок 1"/>
          <p:cNvPicPr>
            <a:picLocks noChangeAspect="1"/>
          </p:cNvPicPr>
          <p:nvPr/>
        </p:nvPicPr>
        <p:blipFill>
          <a:blip r:embed="rId2"/>
          <a:stretch>
            <a:fillRect/>
          </a:stretch>
        </p:blipFill>
        <p:spPr>
          <a:xfrm>
            <a:off x="2339752" y="1412776"/>
            <a:ext cx="4192433" cy="419243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48D8F97-441A-40A6-B520-C28F062AED76}"/>
                  </a:ext>
                </a:extLst>
              </p:cNvPr>
              <p:cNvSpPr txBox="1"/>
              <p:nvPr/>
            </p:nvSpPr>
            <p:spPr>
              <a:xfrm>
                <a:off x="683568" y="6023199"/>
                <a:ext cx="3528392" cy="461665"/>
              </a:xfrm>
              <a:prstGeom prst="rect">
                <a:avLst/>
              </a:prstGeom>
              <a:noFill/>
            </p:spPr>
            <p:txBody>
              <a:bodyPr wrap="square" rtlCol="0">
                <a:spAutoFit/>
              </a:bodyPr>
              <a:lstStyle/>
              <a:p>
                <a:r>
                  <a:rPr lang="ru-RU" dirty="0">
                    <a:solidFill>
                      <a:srgbClr val="FF0000"/>
                    </a:solidFill>
                  </a:rPr>
                  <a:t>Ответ. </a:t>
                </a:r>
                <a:r>
                  <a:rPr lang="ru-RU" dirty="0"/>
                  <a:t>1</a:t>
                </a:r>
                <a14:m>
                  <m:oMath xmlns:m="http://schemas.openxmlformats.org/officeDocument/2006/math">
                    <m:r>
                      <a:rPr lang="ru-RU" b="0" i="1" smtClean="0">
                        <a:latin typeface="Cambria Math" panose="02040503050406030204" pitchFamily="18" charset="0"/>
                      </a:rPr>
                      <m:t>.</m:t>
                    </m:r>
                  </m:oMath>
                </a14:m>
                <a:endParaRPr lang="ru-RU" dirty="0"/>
              </a:p>
            </p:txBody>
          </p:sp>
        </mc:Choice>
        <mc:Fallback xmlns="">
          <p:sp>
            <p:nvSpPr>
              <p:cNvPr id="5" name="TextBox 4">
                <a:extLst>
                  <a:ext uri="{FF2B5EF4-FFF2-40B4-BE49-F238E27FC236}">
                    <a16:creationId xmlns:a16="http://schemas.microsoft.com/office/drawing/2014/main" id="{648D8F97-441A-40A6-B520-C28F062AED76}"/>
                  </a:ext>
                </a:extLst>
              </p:cNvPr>
              <p:cNvSpPr txBox="1">
                <a:spLocks noRot="1" noChangeAspect="1" noMove="1" noResize="1" noEditPoints="1" noAdjustHandles="1" noChangeArrowheads="1" noChangeShapeType="1" noTextEdit="1"/>
              </p:cNvSpPr>
              <p:nvPr/>
            </p:nvSpPr>
            <p:spPr>
              <a:xfrm>
                <a:off x="683568" y="6023199"/>
                <a:ext cx="3528392" cy="461665"/>
              </a:xfrm>
              <a:prstGeom prst="rect">
                <a:avLst/>
              </a:prstGeom>
              <a:blipFill>
                <a:blip r:embed="rId3"/>
                <a:stretch>
                  <a:fillRect l="-2591" t="-10526" b="-28947"/>
                </a:stretch>
              </a:blipFill>
            </p:spPr>
            <p:txBody>
              <a:bodyPr/>
              <a:lstStyle/>
              <a:p>
                <a:r>
                  <a:rPr lang="ru-RU">
                    <a:noFill/>
                  </a:rPr>
                  <a:t> </a:t>
                </a:r>
              </a:p>
            </p:txBody>
          </p:sp>
        </mc:Fallback>
      </mc:AlternateContent>
    </p:spTree>
    <p:extLst>
      <p:ext uri="{BB962C8B-B14F-4D97-AF65-F5344CB8AC3E}">
        <p14:creationId xmlns:p14="http://schemas.microsoft.com/office/powerpoint/2010/main" val="296302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163180"/>
            <a:ext cx="9180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Найдите радиус основания цилиндра, описанного около правильной шестиугольной призмы, стороны основания которой равны 1.</a:t>
            </a:r>
          </a:p>
        </p:txBody>
      </p:sp>
      <p:pic>
        <p:nvPicPr>
          <p:cNvPr id="2" name="Рисунок 1"/>
          <p:cNvPicPr>
            <a:picLocks noChangeAspect="1"/>
          </p:cNvPicPr>
          <p:nvPr/>
        </p:nvPicPr>
        <p:blipFill>
          <a:blip r:embed="rId2"/>
          <a:stretch>
            <a:fillRect/>
          </a:stretch>
        </p:blipFill>
        <p:spPr>
          <a:xfrm>
            <a:off x="2339752" y="1556792"/>
            <a:ext cx="4120425" cy="412042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53461C-439F-4FFA-814A-53B03F331407}"/>
                  </a:ext>
                </a:extLst>
              </p:cNvPr>
              <p:cNvSpPr txBox="1"/>
              <p:nvPr/>
            </p:nvSpPr>
            <p:spPr>
              <a:xfrm>
                <a:off x="683568" y="5949280"/>
                <a:ext cx="3528392" cy="461665"/>
              </a:xfrm>
              <a:prstGeom prst="rect">
                <a:avLst/>
              </a:prstGeom>
              <a:noFill/>
            </p:spPr>
            <p:txBody>
              <a:bodyPr wrap="square" rtlCol="0">
                <a:spAutoFit/>
              </a:bodyPr>
              <a:lstStyle/>
              <a:p>
                <a:r>
                  <a:rPr lang="ru-RU" dirty="0">
                    <a:solidFill>
                      <a:srgbClr val="FF0000"/>
                    </a:solidFill>
                  </a:rPr>
                  <a:t>Ответ. </a:t>
                </a:r>
                <a:r>
                  <a:rPr lang="ru-RU" dirty="0"/>
                  <a:t>1</a:t>
                </a:r>
                <a14:m>
                  <m:oMath xmlns:m="http://schemas.openxmlformats.org/officeDocument/2006/math">
                    <m:r>
                      <a:rPr lang="ru-RU" b="0" i="1" smtClean="0">
                        <a:latin typeface="Cambria Math" panose="02040503050406030204" pitchFamily="18" charset="0"/>
                      </a:rPr>
                      <m:t>.</m:t>
                    </m:r>
                  </m:oMath>
                </a14:m>
                <a:endParaRPr lang="ru-RU" dirty="0"/>
              </a:p>
            </p:txBody>
          </p:sp>
        </mc:Choice>
        <mc:Fallback xmlns="">
          <p:sp>
            <p:nvSpPr>
              <p:cNvPr id="5" name="TextBox 4">
                <a:extLst>
                  <a:ext uri="{FF2B5EF4-FFF2-40B4-BE49-F238E27FC236}">
                    <a16:creationId xmlns:a16="http://schemas.microsoft.com/office/drawing/2014/main" id="{8553461C-439F-4FFA-814A-53B03F331407}"/>
                  </a:ext>
                </a:extLst>
              </p:cNvPr>
              <p:cNvSpPr txBox="1">
                <a:spLocks noRot="1" noChangeAspect="1" noMove="1" noResize="1" noEditPoints="1" noAdjustHandles="1" noChangeArrowheads="1" noChangeShapeType="1" noTextEdit="1"/>
              </p:cNvSpPr>
              <p:nvPr/>
            </p:nvSpPr>
            <p:spPr>
              <a:xfrm>
                <a:off x="683568" y="5949280"/>
                <a:ext cx="3528392" cy="461665"/>
              </a:xfrm>
              <a:prstGeom prst="rect">
                <a:avLst/>
              </a:prstGeom>
              <a:blipFill>
                <a:blip r:embed="rId3"/>
                <a:stretch>
                  <a:fillRect l="-2591" t="-10526" b="-28947"/>
                </a:stretch>
              </a:blipFill>
            </p:spPr>
            <p:txBody>
              <a:bodyPr/>
              <a:lstStyle/>
              <a:p>
                <a:r>
                  <a:rPr lang="ru-RU">
                    <a:noFill/>
                  </a:rPr>
                  <a:t> </a:t>
                </a:r>
              </a:p>
            </p:txBody>
          </p:sp>
        </mc:Fallback>
      </mc:AlternateContent>
    </p:spTree>
    <p:extLst>
      <p:ext uri="{BB962C8B-B14F-4D97-AF65-F5344CB8AC3E}">
        <p14:creationId xmlns:p14="http://schemas.microsoft.com/office/powerpoint/2010/main" val="6948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0AB36E7-5559-4891-A1BB-6EAADADC2224}"/>
              </a:ext>
            </a:extLst>
          </p:cNvPr>
          <p:cNvPicPr>
            <a:picLocks noChangeAspect="1"/>
          </p:cNvPicPr>
          <p:nvPr/>
        </p:nvPicPr>
        <p:blipFill>
          <a:blip r:embed="rId2"/>
          <a:stretch>
            <a:fillRect/>
          </a:stretch>
        </p:blipFill>
        <p:spPr>
          <a:xfrm>
            <a:off x="323528" y="1268760"/>
            <a:ext cx="3822568" cy="5140266"/>
          </a:xfrm>
          <a:prstGeom prst="rect">
            <a:avLst/>
          </a:prstGeom>
        </p:spPr>
      </p:pic>
      <p:pic>
        <p:nvPicPr>
          <p:cNvPr id="3" name="Рисунок 2">
            <a:extLst>
              <a:ext uri="{FF2B5EF4-FFF2-40B4-BE49-F238E27FC236}">
                <a16:creationId xmlns:a16="http://schemas.microsoft.com/office/drawing/2014/main" id="{FDF14627-1301-4743-8BF5-C9197690B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269797"/>
            <a:ext cx="3312368" cy="5139229"/>
          </a:xfrm>
          <a:prstGeom prst="rect">
            <a:avLst/>
          </a:prstGeom>
        </p:spPr>
      </p:pic>
      <p:sp>
        <p:nvSpPr>
          <p:cNvPr id="2" name="TextBox 1">
            <a:extLst>
              <a:ext uri="{FF2B5EF4-FFF2-40B4-BE49-F238E27FC236}">
                <a16:creationId xmlns:a16="http://schemas.microsoft.com/office/drawing/2014/main" id="{4D4179CA-21F9-4C4C-A2EF-AB3BA7FAD80B}"/>
              </a:ext>
            </a:extLst>
          </p:cNvPr>
          <p:cNvSpPr txBox="1"/>
          <p:nvPr/>
        </p:nvSpPr>
        <p:spPr>
          <a:xfrm>
            <a:off x="1835696" y="260648"/>
            <a:ext cx="5400600" cy="584775"/>
          </a:xfrm>
          <a:prstGeom prst="rect">
            <a:avLst/>
          </a:prstGeom>
          <a:noFill/>
        </p:spPr>
        <p:txBody>
          <a:bodyPr wrap="square" rtlCol="0">
            <a:spAutoFit/>
          </a:bodyPr>
          <a:lstStyle/>
          <a:p>
            <a:pPr algn="ctr"/>
            <a:r>
              <a:rPr lang="ru-RU" sz="3200" dirty="0">
                <a:solidFill>
                  <a:srgbClr val="FF0000"/>
                </a:solidFill>
              </a:rPr>
              <a:t>Литература</a:t>
            </a:r>
          </a:p>
        </p:txBody>
      </p:sp>
    </p:spTree>
    <p:extLst>
      <p:ext uri="{BB962C8B-B14F-4D97-AF65-F5344CB8AC3E}">
        <p14:creationId xmlns:p14="http://schemas.microsoft.com/office/powerpoint/2010/main" val="3550728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152400"/>
            <a:ext cx="9144000" cy="457200"/>
          </a:xfrm>
        </p:spPr>
        <p:txBody>
          <a:bodyPr/>
          <a:lstStyle/>
          <a:p>
            <a:r>
              <a:rPr lang="ru-RU" sz="3600" dirty="0">
                <a:solidFill>
                  <a:srgbClr val="FF3300"/>
                </a:solidFill>
              </a:rPr>
              <a:t>Конус, описанный около пирамиды</a:t>
            </a:r>
          </a:p>
        </p:txBody>
      </p:sp>
      <p:sp>
        <p:nvSpPr>
          <p:cNvPr id="2061" name="Text Box 13"/>
          <p:cNvSpPr txBox="1">
            <a:spLocks noChangeArrowheads="1"/>
          </p:cNvSpPr>
          <p:nvPr/>
        </p:nvSpPr>
        <p:spPr bwMode="auto">
          <a:xfrm>
            <a:off x="152400" y="609600"/>
            <a:ext cx="89916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dirty="0"/>
              <a:t>	Конус называется описанным около пирамиды, если его вершина совпадает с вершиной пирамиды, а основание описано около основания пирамиды. Сама пирамида называется вписанной в конус.</a:t>
            </a:r>
          </a:p>
          <a:p>
            <a:pPr algn="just"/>
            <a:r>
              <a:rPr lang="ru-RU" sz="2800" dirty="0"/>
              <a:t> </a:t>
            </a:r>
          </a:p>
          <a:p>
            <a:pPr algn="just"/>
            <a:r>
              <a:rPr lang="ru-RU" sz="2800" dirty="0"/>
              <a:t>            </a:t>
            </a:r>
          </a:p>
          <a:p>
            <a:pPr algn="just"/>
            <a:r>
              <a:rPr lang="ru-RU" sz="2800" dirty="0"/>
              <a:t> </a:t>
            </a:r>
          </a:p>
          <a:p>
            <a:pPr algn="just"/>
            <a:r>
              <a:rPr lang="ru-RU" sz="2800" dirty="0"/>
              <a:t>	</a:t>
            </a:r>
          </a:p>
          <a:p>
            <a:pPr algn="just"/>
            <a:endParaRPr lang="ru-RU" sz="2800" dirty="0"/>
          </a:p>
          <a:p>
            <a:pPr algn="just"/>
            <a:r>
              <a:rPr lang="ru-RU" sz="2800" dirty="0"/>
              <a:t>	</a:t>
            </a:r>
          </a:p>
          <a:p>
            <a:pPr algn="just"/>
            <a:r>
              <a:rPr lang="ru-RU" sz="2800" dirty="0"/>
              <a:t>	</a:t>
            </a:r>
          </a:p>
          <a:p>
            <a:pPr algn="just"/>
            <a:endParaRPr lang="ru-RU" sz="2800" dirty="0">
              <a:solidFill>
                <a:srgbClr val="FF0000"/>
              </a:solidFill>
            </a:endParaRPr>
          </a:p>
          <a:p>
            <a:pPr algn="just"/>
            <a:r>
              <a:rPr lang="ru-RU" sz="2800" dirty="0">
                <a:solidFill>
                  <a:srgbClr val="FF0000"/>
                </a:solidFill>
              </a:rPr>
              <a:t>	</a:t>
            </a:r>
            <a:r>
              <a:rPr lang="ru-RU" dirty="0">
                <a:solidFill>
                  <a:srgbClr val="FF0000"/>
                </a:solidFill>
              </a:rPr>
              <a:t>Теорема. </a:t>
            </a:r>
            <a:r>
              <a:rPr lang="ru-RU" dirty="0"/>
              <a:t>Около пирамиды можно описать конус тогда и только тогда, когда около её основания можно описать окружность, и основание высоты пирамиды является центром этой окружности.</a:t>
            </a:r>
          </a:p>
        </p:txBody>
      </p:sp>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4" y="2393657"/>
            <a:ext cx="3337978" cy="314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420888"/>
            <a:ext cx="3168352" cy="308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84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523220"/>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Изобразите какую-нибудь правильную треугольную пирамиду, вписанную в конус.</a:t>
            </a:r>
          </a:p>
        </p:txBody>
      </p:sp>
      <p:pic>
        <p:nvPicPr>
          <p:cNvPr id="3" name="Рисунок 2"/>
          <p:cNvPicPr>
            <a:picLocks noChangeAspect="1"/>
          </p:cNvPicPr>
          <p:nvPr/>
        </p:nvPicPr>
        <p:blipFill>
          <a:blip r:embed="rId2"/>
          <a:stretch>
            <a:fillRect/>
          </a:stretch>
        </p:blipFill>
        <p:spPr>
          <a:xfrm>
            <a:off x="2267744" y="1916832"/>
            <a:ext cx="3960440" cy="3960440"/>
          </a:xfrm>
          <a:prstGeom prst="rect">
            <a:avLst/>
          </a:prstGeom>
        </p:spPr>
      </p:pic>
      <p:pic>
        <p:nvPicPr>
          <p:cNvPr id="8" name="Рисунок 7"/>
          <p:cNvPicPr>
            <a:picLocks noChangeAspect="1"/>
          </p:cNvPicPr>
          <p:nvPr/>
        </p:nvPicPr>
        <p:blipFill>
          <a:blip r:embed="rId3"/>
          <a:stretch>
            <a:fillRect/>
          </a:stretch>
        </p:blipFill>
        <p:spPr>
          <a:xfrm>
            <a:off x="2281204" y="1924612"/>
            <a:ext cx="3952660" cy="3952660"/>
          </a:xfrm>
          <a:prstGeom prst="rect">
            <a:avLst/>
          </a:prstGeom>
        </p:spPr>
      </p:pic>
    </p:spTree>
    <p:extLst>
      <p:ext uri="{BB962C8B-B14F-4D97-AF65-F5344CB8AC3E}">
        <p14:creationId xmlns:p14="http://schemas.microsoft.com/office/powerpoint/2010/main" val="286043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523220"/>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Изобразите какую-нибудь правильную четырёхугольную пирамиду, вписанную в конус.</a:t>
            </a:r>
          </a:p>
        </p:txBody>
      </p:sp>
      <p:pic>
        <p:nvPicPr>
          <p:cNvPr id="2" name="Рисунок 1"/>
          <p:cNvPicPr>
            <a:picLocks noChangeAspect="1"/>
          </p:cNvPicPr>
          <p:nvPr/>
        </p:nvPicPr>
        <p:blipFill>
          <a:blip r:embed="rId2"/>
          <a:stretch>
            <a:fillRect/>
          </a:stretch>
        </p:blipFill>
        <p:spPr>
          <a:xfrm>
            <a:off x="2339752" y="1772816"/>
            <a:ext cx="4120425" cy="4120425"/>
          </a:xfrm>
          <a:prstGeom prst="rect">
            <a:avLst/>
          </a:prstGeom>
        </p:spPr>
      </p:pic>
      <p:pic>
        <p:nvPicPr>
          <p:cNvPr id="5" name="Рисунок 4"/>
          <p:cNvPicPr>
            <a:picLocks noChangeAspect="1"/>
          </p:cNvPicPr>
          <p:nvPr/>
        </p:nvPicPr>
        <p:blipFill>
          <a:blip r:embed="rId3"/>
          <a:stretch>
            <a:fillRect/>
          </a:stretch>
        </p:blipFill>
        <p:spPr>
          <a:xfrm>
            <a:off x="2351803" y="1784867"/>
            <a:ext cx="4108374" cy="4108374"/>
          </a:xfrm>
          <a:prstGeom prst="rect">
            <a:avLst/>
          </a:prstGeom>
        </p:spPr>
      </p:pic>
    </p:spTree>
    <p:extLst>
      <p:ext uri="{BB962C8B-B14F-4D97-AF65-F5344CB8AC3E}">
        <p14:creationId xmlns:p14="http://schemas.microsoft.com/office/powerpoint/2010/main" val="418709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523220"/>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Изобразите какую-нибудь правильную шестиугольную пирамиду, вписанную в конус.</a:t>
            </a:r>
          </a:p>
        </p:txBody>
      </p:sp>
      <p:pic>
        <p:nvPicPr>
          <p:cNvPr id="2" name="Рисунок 1"/>
          <p:cNvPicPr>
            <a:picLocks noChangeAspect="1"/>
          </p:cNvPicPr>
          <p:nvPr/>
        </p:nvPicPr>
        <p:blipFill>
          <a:blip r:embed="rId2"/>
          <a:stretch>
            <a:fillRect/>
          </a:stretch>
        </p:blipFill>
        <p:spPr>
          <a:xfrm>
            <a:off x="2267744" y="1700808"/>
            <a:ext cx="4048417" cy="4048417"/>
          </a:xfrm>
          <a:prstGeom prst="rect">
            <a:avLst/>
          </a:prstGeom>
        </p:spPr>
      </p:pic>
      <p:pic>
        <p:nvPicPr>
          <p:cNvPr id="5" name="Рисунок 4"/>
          <p:cNvPicPr>
            <a:picLocks noChangeAspect="1"/>
          </p:cNvPicPr>
          <p:nvPr/>
        </p:nvPicPr>
        <p:blipFill>
          <a:blip r:embed="rId3"/>
          <a:stretch>
            <a:fillRect/>
          </a:stretch>
        </p:blipFill>
        <p:spPr>
          <a:xfrm>
            <a:off x="2267744" y="1700808"/>
            <a:ext cx="4048417" cy="4048417"/>
          </a:xfrm>
          <a:prstGeom prst="rect">
            <a:avLst/>
          </a:prstGeom>
        </p:spPr>
      </p:pic>
    </p:spTree>
    <p:extLst>
      <p:ext uri="{BB962C8B-B14F-4D97-AF65-F5344CB8AC3E}">
        <p14:creationId xmlns:p14="http://schemas.microsoft.com/office/powerpoint/2010/main" val="330606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152400"/>
            <a:ext cx="8915400" cy="457200"/>
          </a:xfrm>
        </p:spPr>
        <p:txBody>
          <a:bodyPr/>
          <a:lstStyle/>
          <a:p>
            <a:r>
              <a:rPr lang="ru-RU" sz="3600" dirty="0">
                <a:solidFill>
                  <a:srgbClr val="FF3300"/>
                </a:solidFill>
              </a:rPr>
              <a:t>Цилиндр, вписанный в призму</a:t>
            </a:r>
          </a:p>
        </p:txBody>
      </p:sp>
      <p:sp>
        <p:nvSpPr>
          <p:cNvPr id="2061" name="Text Box 13"/>
          <p:cNvSpPr txBox="1">
            <a:spLocks noChangeArrowheads="1"/>
          </p:cNvSpPr>
          <p:nvPr/>
        </p:nvSpPr>
        <p:spPr bwMode="auto">
          <a:xfrm>
            <a:off x="0" y="609600"/>
            <a:ext cx="91440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800" dirty="0"/>
              <a:t>	</a:t>
            </a:r>
            <a:r>
              <a:rPr lang="ru-RU" dirty="0"/>
              <a:t> Цилиндр называется вписанным в призму, если его основания вписаны в основания призмы. Сама призма называется описанной около цилиндра.</a:t>
            </a:r>
          </a:p>
          <a:p>
            <a:pPr algn="just"/>
            <a:endParaRPr lang="ru-RU" dirty="0"/>
          </a:p>
          <a:p>
            <a:pPr algn="just"/>
            <a:endParaRPr lang="ru-RU" sz="2800" dirty="0"/>
          </a:p>
          <a:p>
            <a:pPr algn="just"/>
            <a:endParaRPr lang="ru-RU" sz="2800" dirty="0"/>
          </a:p>
          <a:p>
            <a:pPr algn="just"/>
            <a:endParaRPr lang="ru-RU" sz="2800" dirty="0"/>
          </a:p>
          <a:p>
            <a:pPr algn="just"/>
            <a:endParaRPr lang="ru-RU" sz="2800" dirty="0"/>
          </a:p>
          <a:p>
            <a:pPr algn="just"/>
            <a:endParaRPr lang="ru-RU" sz="2800" dirty="0"/>
          </a:p>
          <a:p>
            <a:pPr algn="just"/>
            <a:endParaRPr lang="ru-RU" sz="2800" dirty="0"/>
          </a:p>
          <a:p>
            <a:pPr algn="just"/>
            <a:endParaRPr lang="ru-RU" sz="2800" dirty="0"/>
          </a:p>
          <a:p>
            <a:pPr algn="just"/>
            <a:r>
              <a:rPr lang="ru-RU" sz="2800" dirty="0"/>
              <a:t>	</a:t>
            </a:r>
            <a:r>
              <a:rPr lang="ru-RU" dirty="0"/>
              <a:t>Ясно, что в призму можно вписать цилиндр тогда и только тогда, когда в её основание можно вписать окружность.</a:t>
            </a:r>
          </a:p>
        </p:txBody>
      </p:sp>
      <p:pic>
        <p:nvPicPr>
          <p:cNvPr id="901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33" y="1988840"/>
            <a:ext cx="3422719" cy="288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943285"/>
            <a:ext cx="3055119" cy="302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01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a:extLst>
              <a:ext uri="{FF2B5EF4-FFF2-40B4-BE49-F238E27FC236}">
                <a16:creationId xmlns:a16="http://schemas.microsoft.com/office/drawing/2014/main" id="{4854AD7C-71CE-45F6-B286-1DCEA7D86410}"/>
              </a:ext>
            </a:extLst>
          </p:cNvPr>
          <p:cNvSpPr txBox="1">
            <a:spLocks noChangeArrowheads="1"/>
          </p:cNvSpPr>
          <p:nvPr/>
        </p:nvSpPr>
        <p:spPr bwMode="auto">
          <a:xfrm>
            <a:off x="0" y="22312"/>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altLang="ru-RU" dirty="0"/>
              <a:t>	</a:t>
            </a:r>
            <a:r>
              <a:rPr lang="ru-RU" dirty="0">
                <a:effectLst/>
                <a:latin typeface="Times New Roman" panose="02020603050405020304" pitchFamily="18" charset="0"/>
                <a:ea typeface="Times New Roman" panose="02020603050405020304" pitchFamily="18" charset="0"/>
              </a:rPr>
              <a:t>Изобразите ортогональную проекцию квадрата, описанного около окружности, одна из точек касания которого изображается данной точкой </a:t>
            </a:r>
            <a:r>
              <a:rPr lang="en-US" i="1" dirty="0">
                <a:effectLst/>
                <a:latin typeface="Times New Roman" panose="02020603050405020304" pitchFamily="18" charset="0"/>
                <a:ea typeface="Times New Roman" panose="02020603050405020304" pitchFamily="18" charset="0"/>
              </a:rPr>
              <a:t>E</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эллипса, изображающего данную окружность</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(рис. 2.15).</a:t>
            </a:r>
            <a:endParaRPr lang="ru-RU" altLang="ru-RU" dirty="0"/>
          </a:p>
        </p:txBody>
      </p:sp>
      <p:pic>
        <p:nvPicPr>
          <p:cNvPr id="4" name="Рисунок 3">
            <a:extLst>
              <a:ext uri="{FF2B5EF4-FFF2-40B4-BE49-F238E27FC236}">
                <a16:creationId xmlns:a16="http://schemas.microsoft.com/office/drawing/2014/main" id="{9E7C257F-101E-4E6E-82BC-0A491C5269F1}"/>
              </a:ext>
            </a:extLst>
          </p:cNvPr>
          <p:cNvPicPr/>
          <p:nvPr/>
        </p:nvPicPr>
        <p:blipFill>
          <a:blip r:embed="rId3"/>
          <a:stretch>
            <a:fillRect/>
          </a:stretch>
        </p:blipFill>
        <p:spPr>
          <a:xfrm>
            <a:off x="899592" y="1844824"/>
            <a:ext cx="7177550" cy="3786411"/>
          </a:xfrm>
          <a:prstGeom prst="rect">
            <a:avLst/>
          </a:prstGeom>
        </p:spPr>
      </p:pic>
      <p:pic>
        <p:nvPicPr>
          <p:cNvPr id="5" name="Рисунок 4">
            <a:extLst>
              <a:ext uri="{FF2B5EF4-FFF2-40B4-BE49-F238E27FC236}">
                <a16:creationId xmlns:a16="http://schemas.microsoft.com/office/drawing/2014/main" id="{ABDD327D-AF13-473A-88CF-42D1A7DF3B0C}"/>
              </a:ext>
            </a:extLst>
          </p:cNvPr>
          <p:cNvPicPr/>
          <p:nvPr/>
        </p:nvPicPr>
        <p:blipFill>
          <a:blip r:embed="rId4"/>
          <a:stretch>
            <a:fillRect/>
          </a:stretch>
        </p:blipFill>
        <p:spPr>
          <a:xfrm>
            <a:off x="881945" y="1844824"/>
            <a:ext cx="7177550" cy="3786411"/>
          </a:xfrm>
          <a:prstGeom prst="rect">
            <a:avLst/>
          </a:prstGeom>
        </p:spPr>
      </p:pic>
    </p:spTree>
    <p:extLst>
      <p:ext uri="{BB962C8B-B14F-4D97-AF65-F5344CB8AC3E}">
        <p14:creationId xmlns:p14="http://schemas.microsoft.com/office/powerpoint/2010/main" val="226023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a:extLst>
              <a:ext uri="{FF2B5EF4-FFF2-40B4-BE49-F238E27FC236}">
                <a16:creationId xmlns:a16="http://schemas.microsoft.com/office/drawing/2014/main" id="{4854AD7C-71CE-45F6-B286-1DCEA7D86410}"/>
              </a:ext>
            </a:extLst>
          </p:cNvPr>
          <p:cNvSpPr txBox="1">
            <a:spLocks noChangeArrowheads="1"/>
          </p:cNvSpPr>
          <p:nvPr/>
        </p:nvSpPr>
        <p:spPr bwMode="auto">
          <a:xfrm>
            <a:off x="0" y="22312"/>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altLang="ru-RU" dirty="0"/>
              <a:t>	</a:t>
            </a:r>
            <a:r>
              <a:rPr lang="ru-RU" dirty="0">
                <a:effectLst/>
                <a:latin typeface="Times New Roman" panose="02020603050405020304" pitchFamily="18" charset="0"/>
                <a:ea typeface="Times New Roman" panose="02020603050405020304" pitchFamily="18" charset="0"/>
              </a:rPr>
              <a:t>Изобразите ортогональную проекцию правильного треугольника, описанного около окружности, одна из точек касания которого изображается данной точкой </a:t>
            </a:r>
            <a:r>
              <a:rPr lang="en-US" i="1" dirty="0">
                <a:ea typeface="Times New Roman" panose="02020603050405020304" pitchFamily="18" charset="0"/>
              </a:rPr>
              <a:t>D</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эллипса, изображающего данную окружность</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(рис. 2.15).</a:t>
            </a:r>
            <a:endParaRPr lang="ru-RU" altLang="ru-RU" dirty="0"/>
          </a:p>
        </p:txBody>
      </p:sp>
      <p:pic>
        <p:nvPicPr>
          <p:cNvPr id="5" name="Рисунок 4">
            <a:extLst>
              <a:ext uri="{FF2B5EF4-FFF2-40B4-BE49-F238E27FC236}">
                <a16:creationId xmlns:a16="http://schemas.microsoft.com/office/drawing/2014/main" id="{D4CE4574-E0C8-4FF4-80D3-118A22DDCBF8}"/>
              </a:ext>
            </a:extLst>
          </p:cNvPr>
          <p:cNvPicPr/>
          <p:nvPr/>
        </p:nvPicPr>
        <p:blipFill>
          <a:blip r:embed="rId3"/>
          <a:stretch>
            <a:fillRect/>
          </a:stretch>
        </p:blipFill>
        <p:spPr>
          <a:xfrm>
            <a:off x="983225" y="1916832"/>
            <a:ext cx="7177550" cy="3786411"/>
          </a:xfrm>
          <a:prstGeom prst="rect">
            <a:avLst/>
          </a:prstGeom>
        </p:spPr>
      </p:pic>
      <p:pic>
        <p:nvPicPr>
          <p:cNvPr id="6" name="Рисунок 5">
            <a:extLst>
              <a:ext uri="{FF2B5EF4-FFF2-40B4-BE49-F238E27FC236}">
                <a16:creationId xmlns:a16="http://schemas.microsoft.com/office/drawing/2014/main" id="{64B31E92-2C8D-4101-B408-ED61D76DEEE9}"/>
              </a:ext>
            </a:extLst>
          </p:cNvPr>
          <p:cNvPicPr/>
          <p:nvPr/>
        </p:nvPicPr>
        <p:blipFill>
          <a:blip r:embed="rId4"/>
          <a:stretch>
            <a:fillRect/>
          </a:stretch>
        </p:blipFill>
        <p:spPr>
          <a:xfrm>
            <a:off x="983225" y="1916832"/>
            <a:ext cx="7177550" cy="3786411"/>
          </a:xfrm>
          <a:prstGeom prst="rect">
            <a:avLst/>
          </a:prstGeom>
        </p:spPr>
      </p:pic>
    </p:spTree>
    <p:extLst>
      <p:ext uri="{BB962C8B-B14F-4D97-AF65-F5344CB8AC3E}">
        <p14:creationId xmlns:p14="http://schemas.microsoft.com/office/powerpoint/2010/main" val="21922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a:extLst>
              <a:ext uri="{FF2B5EF4-FFF2-40B4-BE49-F238E27FC236}">
                <a16:creationId xmlns:a16="http://schemas.microsoft.com/office/drawing/2014/main" id="{4854AD7C-71CE-45F6-B286-1DCEA7D86410}"/>
              </a:ext>
            </a:extLst>
          </p:cNvPr>
          <p:cNvSpPr txBox="1">
            <a:spLocks noChangeArrowheads="1"/>
          </p:cNvSpPr>
          <p:nvPr/>
        </p:nvSpPr>
        <p:spPr bwMode="auto">
          <a:xfrm>
            <a:off x="0" y="22312"/>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altLang="ru-RU" dirty="0"/>
              <a:t>	</a:t>
            </a:r>
            <a:r>
              <a:rPr lang="ru-RU" dirty="0">
                <a:effectLst/>
                <a:latin typeface="Times New Roman" panose="02020603050405020304" pitchFamily="18" charset="0"/>
                <a:ea typeface="Times New Roman" panose="02020603050405020304" pitchFamily="18" charset="0"/>
              </a:rPr>
              <a:t>Изобразите ортогональную проекцию правильного шестиугольника, описанного около окружности, одна из точек касания которого изображается данной точкой </a:t>
            </a:r>
            <a:r>
              <a:rPr lang="en-US" i="1" dirty="0">
                <a:effectLst/>
                <a:latin typeface="Times New Roman" panose="02020603050405020304" pitchFamily="18" charset="0"/>
                <a:ea typeface="Times New Roman" panose="02020603050405020304" pitchFamily="18" charset="0"/>
              </a:rPr>
              <a:t>G</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эллипса, изображающего данную окружность</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(рис. 2.15).</a:t>
            </a:r>
            <a:endParaRPr lang="ru-RU" altLang="ru-RU" dirty="0"/>
          </a:p>
        </p:txBody>
      </p:sp>
      <p:pic>
        <p:nvPicPr>
          <p:cNvPr id="5" name="Рисунок 4">
            <a:extLst>
              <a:ext uri="{FF2B5EF4-FFF2-40B4-BE49-F238E27FC236}">
                <a16:creationId xmlns:a16="http://schemas.microsoft.com/office/drawing/2014/main" id="{631F7511-9C8D-45F2-A2C6-DF28F93E9C09}"/>
              </a:ext>
            </a:extLst>
          </p:cNvPr>
          <p:cNvPicPr/>
          <p:nvPr/>
        </p:nvPicPr>
        <p:blipFill>
          <a:blip r:embed="rId3"/>
          <a:stretch>
            <a:fillRect/>
          </a:stretch>
        </p:blipFill>
        <p:spPr>
          <a:xfrm>
            <a:off x="683568" y="1988840"/>
            <a:ext cx="7370942" cy="3888432"/>
          </a:xfrm>
          <a:prstGeom prst="rect">
            <a:avLst/>
          </a:prstGeom>
        </p:spPr>
      </p:pic>
      <p:pic>
        <p:nvPicPr>
          <p:cNvPr id="6" name="Рисунок 5">
            <a:extLst>
              <a:ext uri="{FF2B5EF4-FFF2-40B4-BE49-F238E27FC236}">
                <a16:creationId xmlns:a16="http://schemas.microsoft.com/office/drawing/2014/main" id="{286A4A98-4A89-4BCE-92ED-C9BD4FD50745}"/>
              </a:ext>
            </a:extLst>
          </p:cNvPr>
          <p:cNvPicPr/>
          <p:nvPr/>
        </p:nvPicPr>
        <p:blipFill>
          <a:blip r:embed="rId4"/>
          <a:stretch>
            <a:fillRect/>
          </a:stretch>
        </p:blipFill>
        <p:spPr>
          <a:xfrm>
            <a:off x="711357" y="1988840"/>
            <a:ext cx="7370942" cy="3888432"/>
          </a:xfrm>
          <a:prstGeom prst="rect">
            <a:avLst/>
          </a:prstGeom>
        </p:spPr>
      </p:pic>
    </p:spTree>
    <p:extLst>
      <p:ext uri="{BB962C8B-B14F-4D97-AF65-F5344CB8AC3E}">
        <p14:creationId xmlns:p14="http://schemas.microsoft.com/office/powerpoint/2010/main" val="54075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523220"/>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Изобразите какую-нибудь правильную треугольную призму, описанную около цилиндра. Используйте рисунок справа.</a:t>
            </a:r>
          </a:p>
        </p:txBody>
      </p:sp>
      <p:pic>
        <p:nvPicPr>
          <p:cNvPr id="5" name="Рисунок 4"/>
          <p:cNvPicPr>
            <a:picLocks noChangeAspect="1"/>
          </p:cNvPicPr>
          <p:nvPr/>
        </p:nvPicPr>
        <p:blipFill>
          <a:blip r:embed="rId2"/>
          <a:stretch>
            <a:fillRect/>
          </a:stretch>
        </p:blipFill>
        <p:spPr>
          <a:xfrm>
            <a:off x="816821" y="1556792"/>
            <a:ext cx="3832393" cy="3832393"/>
          </a:xfrm>
          <a:prstGeom prst="rect">
            <a:avLst/>
          </a:prstGeom>
        </p:spPr>
      </p:pic>
      <p:pic>
        <p:nvPicPr>
          <p:cNvPr id="2" name="Рисунок 1"/>
          <p:cNvPicPr>
            <a:picLocks noChangeAspect="1"/>
          </p:cNvPicPr>
          <p:nvPr/>
        </p:nvPicPr>
        <p:blipFill>
          <a:blip r:embed="rId3"/>
          <a:stretch>
            <a:fillRect/>
          </a:stretch>
        </p:blipFill>
        <p:spPr>
          <a:xfrm>
            <a:off x="816821" y="1553274"/>
            <a:ext cx="3832393" cy="3832393"/>
          </a:xfrm>
          <a:prstGeom prst="rect">
            <a:avLst/>
          </a:prstGeom>
        </p:spPr>
      </p:pic>
      <p:pic>
        <p:nvPicPr>
          <p:cNvPr id="4" name="Рисунок 3"/>
          <p:cNvPicPr>
            <a:picLocks noChangeAspect="1"/>
          </p:cNvPicPr>
          <p:nvPr/>
        </p:nvPicPr>
        <p:blipFill>
          <a:blip r:embed="rId4"/>
          <a:stretch>
            <a:fillRect/>
          </a:stretch>
        </p:blipFill>
        <p:spPr>
          <a:xfrm>
            <a:off x="5148064" y="1553274"/>
            <a:ext cx="3832393" cy="3832393"/>
          </a:xfrm>
          <a:prstGeom prst="rect">
            <a:avLst/>
          </a:prstGeom>
        </p:spPr>
      </p:pic>
    </p:spTree>
    <p:extLst>
      <p:ext uri="{BB962C8B-B14F-4D97-AF65-F5344CB8AC3E}">
        <p14:creationId xmlns:p14="http://schemas.microsoft.com/office/powerpoint/2010/main" val="224431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523220"/>
            <a:ext cx="9180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Найдите радиус основания цилиндра, вписанного в правильную треугольную призму, стороны основания которой равны 1.</a:t>
            </a:r>
          </a:p>
        </p:txBody>
      </p:sp>
      <p:pic>
        <p:nvPicPr>
          <p:cNvPr id="2" name="Рисунок 1"/>
          <p:cNvPicPr>
            <a:picLocks noChangeAspect="1"/>
          </p:cNvPicPr>
          <p:nvPr/>
        </p:nvPicPr>
        <p:blipFill>
          <a:blip r:embed="rId2"/>
          <a:stretch>
            <a:fillRect/>
          </a:stretch>
        </p:blipFill>
        <p:spPr>
          <a:xfrm>
            <a:off x="2483768" y="1723549"/>
            <a:ext cx="3832393" cy="3832393"/>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3129385-5CC0-49A5-90B9-14ACFAE6008A}"/>
                  </a:ext>
                </a:extLst>
              </p:cNvPr>
              <p:cNvSpPr txBox="1"/>
              <p:nvPr/>
            </p:nvSpPr>
            <p:spPr>
              <a:xfrm>
                <a:off x="839320" y="5805264"/>
                <a:ext cx="3528392" cy="699487"/>
              </a:xfrm>
              <a:prstGeom prst="rect">
                <a:avLst/>
              </a:prstGeom>
              <a:noFill/>
            </p:spPr>
            <p:txBody>
              <a:bodyPr wrap="square" rtlCol="0">
                <a:spAutoFit/>
              </a:bodyPr>
              <a:lstStyle/>
              <a:p>
                <a:r>
                  <a:rPr lang="ru-RU" dirty="0">
                    <a:solidFill>
                      <a:srgbClr val="FF0000"/>
                    </a:solidFill>
                  </a:rPr>
                  <a:t>Ответ.</a:t>
                </a:r>
                <a:r>
                  <a:rPr lang="ru-RU" dirty="0"/>
                  <a:t> </a:t>
                </a:r>
                <a14:m>
                  <m:oMath xmlns:m="http://schemas.openxmlformats.org/officeDocument/2006/math">
                    <m:f>
                      <m:fPr>
                        <m:ctrlPr>
                          <a:rPr lang="ru-RU" i="1" smtClean="0">
                            <a:latin typeface="Cambria Math" panose="02040503050406030204" pitchFamily="18" charset="0"/>
                          </a:rPr>
                        </m:ctrlPr>
                      </m:fPr>
                      <m:num>
                        <m:rad>
                          <m:radPr>
                            <m:degHide m:val="on"/>
                            <m:ctrlPr>
                              <a:rPr lang="ru-RU" i="1" smtClean="0">
                                <a:latin typeface="Cambria Math" panose="02040503050406030204" pitchFamily="18" charset="0"/>
                              </a:rPr>
                            </m:ctrlPr>
                          </m:radPr>
                          <m:deg/>
                          <m:e>
                            <m:r>
                              <a:rPr lang="ru-RU" b="0" i="1" smtClean="0">
                                <a:latin typeface="Cambria Math" panose="02040503050406030204" pitchFamily="18" charset="0"/>
                              </a:rPr>
                              <m:t>3</m:t>
                            </m:r>
                          </m:e>
                        </m:rad>
                      </m:num>
                      <m:den>
                        <m:r>
                          <a:rPr lang="ru-RU" b="0" i="1" smtClean="0">
                            <a:latin typeface="Cambria Math" panose="02040503050406030204" pitchFamily="18" charset="0"/>
                          </a:rPr>
                          <m:t>6</m:t>
                        </m:r>
                      </m:den>
                    </m:f>
                    <m:r>
                      <a:rPr lang="ru-RU" b="0" i="1" smtClean="0">
                        <a:latin typeface="Cambria Math" panose="02040503050406030204" pitchFamily="18" charset="0"/>
                      </a:rPr>
                      <m:t>.</m:t>
                    </m:r>
                  </m:oMath>
                </a14:m>
                <a:endParaRPr lang="ru-RU" dirty="0"/>
              </a:p>
            </p:txBody>
          </p:sp>
        </mc:Choice>
        <mc:Fallback xmlns="">
          <p:sp>
            <p:nvSpPr>
              <p:cNvPr id="4" name="TextBox 3">
                <a:extLst>
                  <a:ext uri="{FF2B5EF4-FFF2-40B4-BE49-F238E27FC236}">
                    <a16:creationId xmlns:a16="http://schemas.microsoft.com/office/drawing/2014/main" id="{23129385-5CC0-49A5-90B9-14ACFAE6008A}"/>
                  </a:ext>
                </a:extLst>
              </p:cNvPr>
              <p:cNvSpPr txBox="1">
                <a:spLocks noRot="1" noChangeAspect="1" noMove="1" noResize="1" noEditPoints="1" noAdjustHandles="1" noChangeArrowheads="1" noChangeShapeType="1" noTextEdit="1"/>
              </p:cNvSpPr>
              <p:nvPr/>
            </p:nvSpPr>
            <p:spPr>
              <a:xfrm>
                <a:off x="839320" y="5805264"/>
                <a:ext cx="3528392" cy="699487"/>
              </a:xfrm>
              <a:prstGeom prst="rect">
                <a:avLst/>
              </a:prstGeom>
              <a:blipFill>
                <a:blip r:embed="rId3"/>
                <a:stretch>
                  <a:fillRect l="-2768" b="-4348"/>
                </a:stretch>
              </a:blipFill>
            </p:spPr>
            <p:txBody>
              <a:bodyPr/>
              <a:lstStyle/>
              <a:p>
                <a:r>
                  <a:rPr lang="ru-RU">
                    <a:noFill/>
                  </a:rPr>
                  <a:t> </a:t>
                </a:r>
              </a:p>
            </p:txBody>
          </p:sp>
        </mc:Fallback>
      </mc:AlternateContent>
    </p:spTree>
    <p:extLst>
      <p:ext uri="{BB962C8B-B14F-4D97-AF65-F5344CB8AC3E}">
        <p14:creationId xmlns:p14="http://schemas.microsoft.com/office/powerpoint/2010/main" val="361319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a:extLst>
              <a:ext uri="{FF2B5EF4-FFF2-40B4-BE49-F238E27FC236}">
                <a16:creationId xmlns:a16="http://schemas.microsoft.com/office/drawing/2014/main" id="{4854AD7C-71CE-45F6-B286-1DCEA7D86410}"/>
              </a:ext>
            </a:extLst>
          </p:cNvPr>
          <p:cNvSpPr txBox="1">
            <a:spLocks noChangeArrowheads="1"/>
          </p:cNvSpPr>
          <p:nvPr/>
        </p:nvSpPr>
        <p:spPr bwMode="auto">
          <a:xfrm>
            <a:off x="0" y="0"/>
            <a:ext cx="9144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111760" indent="449580" algn="just"/>
            <a:r>
              <a:rPr lang="ru-RU" altLang="ru-RU" dirty="0"/>
              <a:t>	</a:t>
            </a:r>
            <a:r>
              <a:rPr lang="ru-RU" dirty="0">
                <a:effectLst/>
                <a:latin typeface="Times New Roman" panose="02020603050405020304" pitchFamily="18" charset="0"/>
                <a:ea typeface="Times New Roman" panose="02020603050405020304" pitchFamily="18" charset="0"/>
              </a:rPr>
              <a:t>Выясним, как в ортогональной проекции изображаются два перпендикулярных диаметра окружности. Такие изображения называются сопряжёнными диаметрами соответствующего эллипса, изображающего окружность.</a:t>
            </a:r>
          </a:p>
          <a:p>
            <a:pPr algn="just"/>
            <a:r>
              <a:rPr lang="ru-RU" dirty="0">
                <a:effectLst/>
                <a:latin typeface="Times New Roman" panose="02020603050405020304" pitchFamily="18" charset="0"/>
                <a:ea typeface="Times New Roman" panose="02020603050405020304" pitchFamily="18" charset="0"/>
              </a:rPr>
              <a:t>	Рассмотрим эллипс и диаметр </a:t>
            </a:r>
            <a:r>
              <a:rPr lang="en-US" i="1" dirty="0">
                <a:effectLst/>
                <a:latin typeface="Times New Roman" panose="02020603050405020304" pitchFamily="18" charset="0"/>
                <a:ea typeface="Times New Roman" panose="02020603050405020304" pitchFamily="18" charset="0"/>
              </a:rPr>
              <a:t>C</a:t>
            </a:r>
            <a:r>
              <a:rPr lang="ru-RU" i="1" dirty="0">
                <a:effectLst/>
                <a:latin typeface="Times New Roman" panose="02020603050405020304" pitchFamily="18" charset="0"/>
                <a:ea typeface="Times New Roman" panose="02020603050405020304" pitchFamily="18" charset="0"/>
              </a:rPr>
              <a:t>’</a:t>
            </a:r>
            <a:r>
              <a:rPr lang="en-US" i="1" dirty="0">
                <a:effectLst/>
                <a:latin typeface="Times New Roman" panose="02020603050405020304" pitchFamily="18" charset="0"/>
                <a:ea typeface="Times New Roman" panose="02020603050405020304" pitchFamily="18" charset="0"/>
              </a:rPr>
              <a:t>D</a:t>
            </a:r>
            <a:r>
              <a:rPr lang="ru-RU" i="1" dirty="0">
                <a:effectLst/>
                <a:latin typeface="Times New Roman" panose="02020603050405020304" pitchFamily="18" charset="0"/>
                <a:ea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rPr>
              <a:t>, являющийся изображением одного из диаметров </a:t>
            </a:r>
            <a:r>
              <a:rPr lang="en-US" i="1" dirty="0">
                <a:effectLst/>
                <a:latin typeface="Times New Roman" panose="02020603050405020304" pitchFamily="18" charset="0"/>
                <a:ea typeface="Times New Roman" panose="02020603050405020304" pitchFamily="18" charset="0"/>
              </a:rPr>
              <a:t>CD </a:t>
            </a:r>
            <a:r>
              <a:rPr lang="ru-RU" dirty="0">
                <a:effectLst/>
                <a:latin typeface="Times New Roman" panose="02020603050405020304" pitchFamily="18" charset="0"/>
                <a:ea typeface="Times New Roman" panose="02020603050405020304" pitchFamily="18" charset="0"/>
              </a:rPr>
              <a:t>соответствующей окружности. Построим сопряжённый диаметр </a:t>
            </a:r>
            <a:r>
              <a:rPr lang="en-US" i="1" dirty="0">
                <a:effectLst/>
                <a:latin typeface="Times New Roman" panose="02020603050405020304" pitchFamily="18" charset="0"/>
                <a:ea typeface="Times New Roman" panose="02020603050405020304" pitchFamily="18" charset="0"/>
              </a:rPr>
              <a:t>A</a:t>
            </a:r>
            <a:r>
              <a:rPr lang="ru-RU" i="1" dirty="0">
                <a:effectLst/>
                <a:latin typeface="Times New Roman" panose="02020603050405020304" pitchFamily="18" charset="0"/>
                <a:ea typeface="Times New Roman" panose="02020603050405020304" pitchFamily="18" charset="0"/>
              </a:rPr>
              <a:t>’</a:t>
            </a:r>
            <a:r>
              <a:rPr lang="en-US" i="1" dirty="0">
                <a:effectLst/>
                <a:latin typeface="Times New Roman" panose="02020603050405020304" pitchFamily="18" charset="0"/>
                <a:ea typeface="Times New Roman" panose="02020603050405020304" pitchFamily="18" charset="0"/>
              </a:rPr>
              <a:t>B</a:t>
            </a:r>
            <a:r>
              <a:rPr lang="ru-RU" i="1" dirty="0">
                <a:effectLst/>
                <a:latin typeface="Times New Roman" panose="02020603050405020304" pitchFamily="18" charset="0"/>
                <a:ea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rPr>
              <a:t>. </a:t>
            </a:r>
          </a:p>
          <a:p>
            <a:pPr algn="ctr"/>
            <a:r>
              <a:rPr lang="ru-RU" dirty="0">
                <a:effectLst/>
                <a:latin typeface="Times New Roman" panose="02020603050405020304" pitchFamily="18" charset="0"/>
                <a:ea typeface="Times New Roman" panose="02020603050405020304" pitchFamily="18" charset="0"/>
              </a:rPr>
              <a:t>Первый способ.</a:t>
            </a:r>
            <a:endParaRPr lang="ru-RU" altLang="ru-RU" dirty="0"/>
          </a:p>
        </p:txBody>
      </p:sp>
      <p:pic>
        <p:nvPicPr>
          <p:cNvPr id="6" name="Рисунок 5">
            <a:extLst>
              <a:ext uri="{FF2B5EF4-FFF2-40B4-BE49-F238E27FC236}">
                <a16:creationId xmlns:a16="http://schemas.microsoft.com/office/drawing/2014/main" id="{867257A3-185A-46C9-A352-2DE982B7299C}"/>
              </a:ext>
            </a:extLst>
          </p:cNvPr>
          <p:cNvPicPr/>
          <p:nvPr/>
        </p:nvPicPr>
        <p:blipFill>
          <a:blip r:embed="rId3"/>
          <a:stretch>
            <a:fillRect/>
          </a:stretch>
        </p:blipFill>
        <p:spPr>
          <a:xfrm>
            <a:off x="1475656" y="3284984"/>
            <a:ext cx="5791200" cy="3049905"/>
          </a:xfrm>
          <a:prstGeom prst="rect">
            <a:avLst/>
          </a:prstGeom>
        </p:spPr>
      </p:pic>
    </p:spTree>
    <p:extLst>
      <p:ext uri="{BB962C8B-B14F-4D97-AF65-F5344CB8AC3E}">
        <p14:creationId xmlns:p14="http://schemas.microsoft.com/office/powerpoint/2010/main" val="2025240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191199"/>
            <a:ext cx="9180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Найдите стороны основания правильной треугольной призмы, описанной около цилиндра, радиус основания которого равен 1.</a:t>
            </a:r>
          </a:p>
        </p:txBody>
      </p:sp>
      <p:pic>
        <p:nvPicPr>
          <p:cNvPr id="2" name="Рисунок 1"/>
          <p:cNvPicPr>
            <a:picLocks noChangeAspect="1"/>
          </p:cNvPicPr>
          <p:nvPr/>
        </p:nvPicPr>
        <p:blipFill>
          <a:blip r:embed="rId2"/>
          <a:stretch>
            <a:fillRect/>
          </a:stretch>
        </p:blipFill>
        <p:spPr>
          <a:xfrm>
            <a:off x="2483768" y="1512803"/>
            <a:ext cx="3832393" cy="383239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556E28-5294-42CB-9E55-DC90A302E903}"/>
                  </a:ext>
                </a:extLst>
              </p:cNvPr>
              <p:cNvSpPr txBox="1"/>
              <p:nvPr/>
            </p:nvSpPr>
            <p:spPr>
              <a:xfrm>
                <a:off x="683568" y="5877272"/>
                <a:ext cx="3528392" cy="496483"/>
              </a:xfrm>
              <a:prstGeom prst="rect">
                <a:avLst/>
              </a:prstGeom>
              <a:noFill/>
            </p:spPr>
            <p:txBody>
              <a:bodyPr wrap="square" rtlCol="0">
                <a:spAutoFit/>
              </a:bodyPr>
              <a:lstStyle/>
              <a:p>
                <a:r>
                  <a:rPr lang="ru-RU" dirty="0">
                    <a:solidFill>
                      <a:srgbClr val="FF0000"/>
                    </a:solidFill>
                  </a:rPr>
                  <a:t>Ответ. </a:t>
                </a:r>
                <a14:m>
                  <m:oMath xmlns:m="http://schemas.openxmlformats.org/officeDocument/2006/math">
                    <m:r>
                      <a:rPr lang="ru-RU" b="0" i="0" smtClean="0">
                        <a:latin typeface="Cambria Math" panose="02040503050406030204" pitchFamily="18" charset="0"/>
                      </a:rPr>
                      <m:t>2</m:t>
                    </m:r>
                    <m:rad>
                      <m:radPr>
                        <m:degHide m:val="on"/>
                        <m:ctrlPr>
                          <a:rPr lang="ru-RU" i="1">
                            <a:latin typeface="Cambria Math" panose="02040503050406030204" pitchFamily="18" charset="0"/>
                          </a:rPr>
                        </m:ctrlPr>
                      </m:radPr>
                      <m:deg/>
                      <m:e>
                        <m:r>
                          <a:rPr lang="ru-RU" i="1">
                            <a:latin typeface="Cambria Math" panose="02040503050406030204" pitchFamily="18" charset="0"/>
                          </a:rPr>
                          <m:t>3</m:t>
                        </m:r>
                      </m:e>
                    </m:rad>
                    <m:r>
                      <a:rPr lang="ru-RU" b="0" i="1" smtClean="0">
                        <a:latin typeface="Cambria Math" panose="02040503050406030204" pitchFamily="18" charset="0"/>
                      </a:rPr>
                      <m:t>.</m:t>
                    </m:r>
                  </m:oMath>
                </a14:m>
                <a:endParaRPr lang="ru-RU" dirty="0"/>
              </a:p>
            </p:txBody>
          </p:sp>
        </mc:Choice>
        <mc:Fallback xmlns="">
          <p:sp>
            <p:nvSpPr>
              <p:cNvPr id="5" name="TextBox 4">
                <a:extLst>
                  <a:ext uri="{FF2B5EF4-FFF2-40B4-BE49-F238E27FC236}">
                    <a16:creationId xmlns:a16="http://schemas.microsoft.com/office/drawing/2014/main" id="{D9556E28-5294-42CB-9E55-DC90A302E903}"/>
                  </a:ext>
                </a:extLst>
              </p:cNvPr>
              <p:cNvSpPr txBox="1">
                <a:spLocks noRot="1" noChangeAspect="1" noMove="1" noResize="1" noEditPoints="1" noAdjustHandles="1" noChangeArrowheads="1" noChangeShapeType="1" noTextEdit="1"/>
              </p:cNvSpPr>
              <p:nvPr/>
            </p:nvSpPr>
            <p:spPr>
              <a:xfrm>
                <a:off x="683568" y="5877272"/>
                <a:ext cx="3528392" cy="496483"/>
              </a:xfrm>
              <a:prstGeom prst="rect">
                <a:avLst/>
              </a:prstGeom>
              <a:blipFill>
                <a:blip r:embed="rId3"/>
                <a:stretch>
                  <a:fillRect l="-2591" t="-2439" b="-26829"/>
                </a:stretch>
              </a:blipFill>
            </p:spPr>
            <p:txBody>
              <a:bodyPr/>
              <a:lstStyle/>
              <a:p>
                <a:r>
                  <a:rPr lang="ru-RU">
                    <a:noFill/>
                  </a:rPr>
                  <a:t> </a:t>
                </a:r>
              </a:p>
            </p:txBody>
          </p:sp>
        </mc:Fallback>
      </mc:AlternateContent>
    </p:spTree>
    <p:extLst>
      <p:ext uri="{BB962C8B-B14F-4D97-AF65-F5344CB8AC3E}">
        <p14:creationId xmlns:p14="http://schemas.microsoft.com/office/powerpoint/2010/main" val="391350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163180"/>
            <a:ext cx="9180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Найдите радиус основания цилиндра, вписанного в треугольную призму, основанием которой является прямоугольный треугольник с катетами, равными 3 и 4.</a:t>
            </a:r>
          </a:p>
        </p:txBody>
      </p:sp>
      <p:pic>
        <p:nvPicPr>
          <p:cNvPr id="4" name="Рисунок 3"/>
          <p:cNvPicPr>
            <a:picLocks noChangeAspect="1"/>
          </p:cNvPicPr>
          <p:nvPr/>
        </p:nvPicPr>
        <p:blipFill>
          <a:blip r:embed="rId2"/>
          <a:stretch>
            <a:fillRect/>
          </a:stretch>
        </p:blipFill>
        <p:spPr>
          <a:xfrm>
            <a:off x="2513088" y="1700808"/>
            <a:ext cx="4081312" cy="408131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7DC779-63D9-4A67-B520-464E27677A6F}"/>
                  </a:ext>
                </a:extLst>
              </p:cNvPr>
              <p:cNvSpPr txBox="1"/>
              <p:nvPr/>
            </p:nvSpPr>
            <p:spPr>
              <a:xfrm>
                <a:off x="683568" y="6119419"/>
                <a:ext cx="3528392" cy="461665"/>
              </a:xfrm>
              <a:prstGeom prst="rect">
                <a:avLst/>
              </a:prstGeom>
              <a:noFill/>
            </p:spPr>
            <p:txBody>
              <a:bodyPr wrap="square" rtlCol="0">
                <a:spAutoFit/>
              </a:bodyPr>
              <a:lstStyle/>
              <a:p>
                <a:r>
                  <a:rPr lang="ru-RU" dirty="0">
                    <a:solidFill>
                      <a:srgbClr val="FF0000"/>
                    </a:solidFill>
                  </a:rPr>
                  <a:t>Ответ.</a:t>
                </a:r>
                <a14:m>
                  <m:oMath xmlns:m="http://schemas.openxmlformats.org/officeDocument/2006/math">
                    <m:r>
                      <a:rPr lang="ru-RU" b="0" i="0" smtClean="0">
                        <a:latin typeface="Cambria Math" panose="02040503050406030204" pitchFamily="18" charset="0"/>
                      </a:rPr>
                      <m:t>  1</m:t>
                    </m:r>
                    <m:r>
                      <a:rPr lang="ru-RU" b="0" i="1" smtClean="0">
                        <a:latin typeface="Cambria Math" panose="02040503050406030204" pitchFamily="18" charset="0"/>
                      </a:rPr>
                      <m:t>.</m:t>
                    </m:r>
                  </m:oMath>
                </a14:m>
                <a:endParaRPr lang="ru-RU" dirty="0"/>
              </a:p>
            </p:txBody>
          </p:sp>
        </mc:Choice>
        <mc:Fallback xmlns="">
          <p:sp>
            <p:nvSpPr>
              <p:cNvPr id="6" name="TextBox 5">
                <a:extLst>
                  <a:ext uri="{FF2B5EF4-FFF2-40B4-BE49-F238E27FC236}">
                    <a16:creationId xmlns:a16="http://schemas.microsoft.com/office/drawing/2014/main" id="{017DC779-63D9-4A67-B520-464E27677A6F}"/>
                  </a:ext>
                </a:extLst>
              </p:cNvPr>
              <p:cNvSpPr txBox="1">
                <a:spLocks noRot="1" noChangeAspect="1" noMove="1" noResize="1" noEditPoints="1" noAdjustHandles="1" noChangeArrowheads="1" noChangeShapeType="1" noTextEdit="1"/>
              </p:cNvSpPr>
              <p:nvPr/>
            </p:nvSpPr>
            <p:spPr>
              <a:xfrm>
                <a:off x="683568" y="6119419"/>
                <a:ext cx="3528392" cy="461665"/>
              </a:xfrm>
              <a:prstGeom prst="rect">
                <a:avLst/>
              </a:prstGeom>
              <a:blipFill>
                <a:blip r:embed="rId3"/>
                <a:stretch>
                  <a:fillRect l="-2591" t="-10526" b="-28947"/>
                </a:stretch>
              </a:blipFill>
            </p:spPr>
            <p:txBody>
              <a:bodyPr/>
              <a:lstStyle/>
              <a:p>
                <a:r>
                  <a:rPr lang="ru-RU">
                    <a:noFill/>
                  </a:rPr>
                  <a:t> </a:t>
                </a:r>
              </a:p>
            </p:txBody>
          </p:sp>
        </mc:Fallback>
      </mc:AlternateContent>
    </p:spTree>
    <p:extLst>
      <p:ext uri="{BB962C8B-B14F-4D97-AF65-F5344CB8AC3E}">
        <p14:creationId xmlns:p14="http://schemas.microsoft.com/office/powerpoint/2010/main" val="274294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523220"/>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Изобразите какую-нибудь правильную четырёхугольную призму, описанную около цилиндра. Используйте рисунок справа.</a:t>
            </a:r>
          </a:p>
        </p:txBody>
      </p:sp>
      <p:pic>
        <p:nvPicPr>
          <p:cNvPr id="2" name="Рисунок 1"/>
          <p:cNvPicPr>
            <a:picLocks noChangeAspect="1"/>
          </p:cNvPicPr>
          <p:nvPr/>
        </p:nvPicPr>
        <p:blipFill>
          <a:blip r:embed="rId2"/>
          <a:stretch>
            <a:fillRect/>
          </a:stretch>
        </p:blipFill>
        <p:spPr>
          <a:xfrm>
            <a:off x="395536" y="1684005"/>
            <a:ext cx="3782818" cy="3782818"/>
          </a:xfrm>
          <a:prstGeom prst="rect">
            <a:avLst/>
          </a:prstGeom>
        </p:spPr>
      </p:pic>
      <p:pic>
        <p:nvPicPr>
          <p:cNvPr id="5" name="Рисунок 4"/>
          <p:cNvPicPr>
            <a:picLocks noChangeAspect="1"/>
          </p:cNvPicPr>
          <p:nvPr/>
        </p:nvPicPr>
        <p:blipFill>
          <a:blip r:embed="rId3"/>
          <a:stretch>
            <a:fillRect/>
          </a:stretch>
        </p:blipFill>
        <p:spPr>
          <a:xfrm>
            <a:off x="395536" y="1700808"/>
            <a:ext cx="3749212" cy="3749212"/>
          </a:xfrm>
          <a:prstGeom prst="rect">
            <a:avLst/>
          </a:prstGeom>
        </p:spPr>
      </p:pic>
      <p:pic>
        <p:nvPicPr>
          <p:cNvPr id="3" name="Рисунок 2"/>
          <p:cNvPicPr>
            <a:picLocks noChangeAspect="1"/>
          </p:cNvPicPr>
          <p:nvPr/>
        </p:nvPicPr>
        <p:blipFill>
          <a:blip r:embed="rId4"/>
          <a:stretch>
            <a:fillRect/>
          </a:stretch>
        </p:blipFill>
        <p:spPr>
          <a:xfrm>
            <a:off x="4860032" y="1667202"/>
            <a:ext cx="3782818" cy="3782818"/>
          </a:xfrm>
          <a:prstGeom prst="rect">
            <a:avLst/>
          </a:prstGeom>
        </p:spPr>
      </p:pic>
    </p:spTree>
    <p:extLst>
      <p:ext uri="{BB962C8B-B14F-4D97-AF65-F5344CB8AC3E}">
        <p14:creationId xmlns:p14="http://schemas.microsoft.com/office/powerpoint/2010/main" val="415522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163180"/>
            <a:ext cx="9180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Найдите стороны основания правильной четырёхугольной призмы, описанной около цилиндра, радиус основания которого равен 1.</a:t>
            </a:r>
          </a:p>
        </p:txBody>
      </p:sp>
      <p:pic>
        <p:nvPicPr>
          <p:cNvPr id="2" name="Рисунок 1"/>
          <p:cNvPicPr>
            <a:picLocks noChangeAspect="1"/>
          </p:cNvPicPr>
          <p:nvPr/>
        </p:nvPicPr>
        <p:blipFill>
          <a:blip r:embed="rId2"/>
          <a:stretch>
            <a:fillRect/>
          </a:stretch>
        </p:blipFill>
        <p:spPr>
          <a:xfrm>
            <a:off x="2267744" y="1556792"/>
            <a:ext cx="4048417" cy="404841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F058C4-0858-4E34-9204-4F5C98344D3C}"/>
                  </a:ext>
                </a:extLst>
              </p:cNvPr>
              <p:cNvSpPr txBox="1"/>
              <p:nvPr/>
            </p:nvSpPr>
            <p:spPr>
              <a:xfrm>
                <a:off x="683568" y="5949280"/>
                <a:ext cx="3528392" cy="461665"/>
              </a:xfrm>
              <a:prstGeom prst="rect">
                <a:avLst/>
              </a:prstGeom>
              <a:noFill/>
            </p:spPr>
            <p:txBody>
              <a:bodyPr wrap="square" rtlCol="0">
                <a:spAutoFit/>
              </a:bodyPr>
              <a:lstStyle/>
              <a:p>
                <a:r>
                  <a:rPr lang="ru-RU" dirty="0">
                    <a:solidFill>
                      <a:srgbClr val="FF0000"/>
                    </a:solidFill>
                  </a:rPr>
                  <a:t>Ответ. </a:t>
                </a:r>
                <a:r>
                  <a:rPr lang="ru-RU" dirty="0"/>
                  <a:t>2</a:t>
                </a:r>
                <a14:m>
                  <m:oMath xmlns:m="http://schemas.openxmlformats.org/officeDocument/2006/math">
                    <m:r>
                      <a:rPr lang="ru-RU" b="0" i="1" smtClean="0">
                        <a:latin typeface="Cambria Math" panose="02040503050406030204" pitchFamily="18" charset="0"/>
                      </a:rPr>
                      <m:t>.</m:t>
                    </m:r>
                  </m:oMath>
                </a14:m>
                <a:endParaRPr lang="ru-RU" dirty="0"/>
              </a:p>
            </p:txBody>
          </p:sp>
        </mc:Choice>
        <mc:Fallback xmlns="">
          <p:sp>
            <p:nvSpPr>
              <p:cNvPr id="5" name="TextBox 4">
                <a:extLst>
                  <a:ext uri="{FF2B5EF4-FFF2-40B4-BE49-F238E27FC236}">
                    <a16:creationId xmlns:a16="http://schemas.microsoft.com/office/drawing/2014/main" id="{62F058C4-0858-4E34-9204-4F5C98344D3C}"/>
                  </a:ext>
                </a:extLst>
              </p:cNvPr>
              <p:cNvSpPr txBox="1">
                <a:spLocks noRot="1" noChangeAspect="1" noMove="1" noResize="1" noEditPoints="1" noAdjustHandles="1" noChangeArrowheads="1" noChangeShapeType="1" noTextEdit="1"/>
              </p:cNvSpPr>
              <p:nvPr/>
            </p:nvSpPr>
            <p:spPr>
              <a:xfrm>
                <a:off x="683568" y="5949280"/>
                <a:ext cx="3528392" cy="461665"/>
              </a:xfrm>
              <a:prstGeom prst="rect">
                <a:avLst/>
              </a:prstGeom>
              <a:blipFill>
                <a:blip r:embed="rId3"/>
                <a:stretch>
                  <a:fillRect l="-2591" t="-10526" b="-28947"/>
                </a:stretch>
              </a:blipFill>
            </p:spPr>
            <p:txBody>
              <a:bodyPr/>
              <a:lstStyle/>
              <a:p>
                <a:r>
                  <a:rPr lang="ru-RU">
                    <a:noFill/>
                  </a:rPr>
                  <a:t> </a:t>
                </a:r>
              </a:p>
            </p:txBody>
          </p:sp>
        </mc:Fallback>
      </mc:AlternateContent>
    </p:spTree>
    <p:extLst>
      <p:ext uri="{BB962C8B-B14F-4D97-AF65-F5344CB8AC3E}">
        <p14:creationId xmlns:p14="http://schemas.microsoft.com/office/powerpoint/2010/main" val="13840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119191"/>
            <a:ext cx="9180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Найдите радиус основания цилиндра, вписанного в правильную четырёхугольную призму, стороны основания которой равны 1.</a:t>
            </a:r>
          </a:p>
        </p:txBody>
      </p:sp>
      <p:pic>
        <p:nvPicPr>
          <p:cNvPr id="2" name="Рисунок 1"/>
          <p:cNvPicPr>
            <a:picLocks noChangeAspect="1"/>
          </p:cNvPicPr>
          <p:nvPr/>
        </p:nvPicPr>
        <p:blipFill>
          <a:blip r:embed="rId2"/>
          <a:stretch>
            <a:fillRect/>
          </a:stretch>
        </p:blipFill>
        <p:spPr>
          <a:xfrm>
            <a:off x="2637547" y="1512803"/>
            <a:ext cx="3832393" cy="383239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02310D-3063-4EB1-ACF7-CCDBE7A660A3}"/>
                  </a:ext>
                </a:extLst>
              </p:cNvPr>
              <p:cNvSpPr txBox="1"/>
              <p:nvPr/>
            </p:nvSpPr>
            <p:spPr>
              <a:xfrm>
                <a:off x="683568" y="5877272"/>
                <a:ext cx="3528392" cy="616194"/>
              </a:xfrm>
              <a:prstGeom prst="rect">
                <a:avLst/>
              </a:prstGeom>
              <a:noFill/>
            </p:spPr>
            <p:txBody>
              <a:bodyPr wrap="square" rtlCol="0">
                <a:spAutoFit/>
              </a:bodyPr>
              <a:lstStyle/>
              <a:p>
                <a:r>
                  <a:rPr lang="ru-RU" dirty="0">
                    <a:solidFill>
                      <a:srgbClr val="FF0000"/>
                    </a:solidFill>
                  </a:rPr>
                  <a:t>Ответ.</a:t>
                </a:r>
                <a:r>
                  <a:rPr lang="ru-RU" dirty="0"/>
                  <a:t> </a:t>
                </a:r>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1</m:t>
                        </m:r>
                      </m:num>
                      <m:den>
                        <m:r>
                          <a:rPr lang="ru-RU" b="0" i="1" smtClean="0">
                            <a:latin typeface="Cambria Math" panose="02040503050406030204" pitchFamily="18" charset="0"/>
                          </a:rPr>
                          <m:t>2</m:t>
                        </m:r>
                      </m:den>
                    </m:f>
                    <m:r>
                      <a:rPr lang="ru-RU" b="0" i="1" smtClean="0">
                        <a:latin typeface="Cambria Math" panose="02040503050406030204" pitchFamily="18" charset="0"/>
                      </a:rPr>
                      <m:t>.</m:t>
                    </m:r>
                  </m:oMath>
                </a14:m>
                <a:endParaRPr lang="ru-RU" dirty="0"/>
              </a:p>
            </p:txBody>
          </p:sp>
        </mc:Choice>
        <mc:Fallback xmlns="">
          <p:sp>
            <p:nvSpPr>
              <p:cNvPr id="5" name="TextBox 4">
                <a:extLst>
                  <a:ext uri="{FF2B5EF4-FFF2-40B4-BE49-F238E27FC236}">
                    <a16:creationId xmlns:a16="http://schemas.microsoft.com/office/drawing/2014/main" id="{9502310D-3063-4EB1-ACF7-CCDBE7A660A3}"/>
                  </a:ext>
                </a:extLst>
              </p:cNvPr>
              <p:cNvSpPr txBox="1">
                <a:spLocks noRot="1" noChangeAspect="1" noMove="1" noResize="1" noEditPoints="1" noAdjustHandles="1" noChangeArrowheads="1" noChangeShapeType="1" noTextEdit="1"/>
              </p:cNvSpPr>
              <p:nvPr/>
            </p:nvSpPr>
            <p:spPr>
              <a:xfrm>
                <a:off x="683568" y="5877272"/>
                <a:ext cx="3528392" cy="616194"/>
              </a:xfrm>
              <a:prstGeom prst="rect">
                <a:avLst/>
              </a:prstGeom>
              <a:blipFill>
                <a:blip r:embed="rId3"/>
                <a:stretch>
                  <a:fillRect l="-2591" b="-8911"/>
                </a:stretch>
              </a:blipFill>
            </p:spPr>
            <p:txBody>
              <a:bodyPr/>
              <a:lstStyle/>
              <a:p>
                <a:r>
                  <a:rPr lang="ru-RU">
                    <a:noFill/>
                  </a:rPr>
                  <a:t> </a:t>
                </a:r>
              </a:p>
            </p:txBody>
          </p:sp>
        </mc:Fallback>
      </mc:AlternateContent>
    </p:spTree>
    <p:extLst>
      <p:ext uri="{BB962C8B-B14F-4D97-AF65-F5344CB8AC3E}">
        <p14:creationId xmlns:p14="http://schemas.microsoft.com/office/powerpoint/2010/main" val="342128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152400"/>
            <a:ext cx="8915400" cy="457200"/>
          </a:xfrm>
        </p:spPr>
        <p:txBody>
          <a:bodyPr/>
          <a:lstStyle/>
          <a:p>
            <a:r>
              <a:rPr lang="ru-RU" sz="3600" dirty="0">
                <a:solidFill>
                  <a:srgbClr val="FF3300"/>
                </a:solidFill>
              </a:rPr>
              <a:t>Конус, вписанный в пирамиду</a:t>
            </a:r>
          </a:p>
        </p:txBody>
      </p:sp>
      <p:sp>
        <p:nvSpPr>
          <p:cNvPr id="2061" name="Text Box 13"/>
          <p:cNvSpPr txBox="1">
            <a:spLocks noChangeArrowheads="1"/>
          </p:cNvSpPr>
          <p:nvPr/>
        </p:nvSpPr>
        <p:spPr bwMode="auto">
          <a:xfrm>
            <a:off x="0" y="609600"/>
            <a:ext cx="9144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800" dirty="0"/>
              <a:t>	</a:t>
            </a:r>
            <a:r>
              <a:rPr lang="ru-RU" dirty="0"/>
              <a:t> Конус называется вписанным в пирамиду, если его вершина совпадает с вершиной пирамиды, а основание вписано в основание пирамиды. Сама пирамида называется описанной около конуса.</a:t>
            </a:r>
          </a:p>
          <a:p>
            <a:pPr algn="just"/>
            <a:endParaRPr lang="ru-RU" dirty="0"/>
          </a:p>
          <a:p>
            <a:pPr algn="just"/>
            <a:endParaRPr lang="ru-RU" sz="2800" dirty="0"/>
          </a:p>
          <a:p>
            <a:pPr algn="just"/>
            <a:endParaRPr lang="ru-RU" sz="2800" dirty="0"/>
          </a:p>
          <a:p>
            <a:pPr algn="just"/>
            <a:endParaRPr lang="ru-RU" sz="2800" dirty="0"/>
          </a:p>
          <a:p>
            <a:pPr algn="just"/>
            <a:endParaRPr lang="ru-RU" sz="2800" dirty="0"/>
          </a:p>
          <a:p>
            <a:pPr algn="just"/>
            <a:endParaRPr lang="ru-RU" sz="2800" dirty="0"/>
          </a:p>
          <a:p>
            <a:pPr algn="just"/>
            <a:endParaRPr lang="ru-RU" sz="2800" dirty="0"/>
          </a:p>
          <a:p>
            <a:pPr algn="just"/>
            <a:r>
              <a:rPr lang="ru-RU" sz="2800" dirty="0"/>
              <a:t>	</a:t>
            </a:r>
          </a:p>
          <a:p>
            <a:pPr algn="just"/>
            <a:r>
              <a:rPr lang="ru-RU" sz="2800" dirty="0">
                <a:solidFill>
                  <a:srgbClr val="FF0000"/>
                </a:solidFill>
              </a:rPr>
              <a:t>	</a:t>
            </a:r>
            <a:r>
              <a:rPr lang="ru-RU" dirty="0">
                <a:solidFill>
                  <a:srgbClr val="FF0000"/>
                </a:solidFill>
              </a:rPr>
              <a:t>Теорема. </a:t>
            </a:r>
            <a:r>
              <a:rPr lang="ru-RU" dirty="0"/>
              <a:t>В пирамиду можно вписать конус тогда и только тогда, когда в её основание можно вписать окружность, и основание высоты пирамиды является центром этой окружности.</a:t>
            </a:r>
          </a:p>
        </p:txBody>
      </p:sp>
      <p:pic>
        <p:nvPicPr>
          <p:cNvPr id="931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013149"/>
            <a:ext cx="3363633" cy="30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916832"/>
            <a:ext cx="3168352" cy="312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559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523220"/>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Изобразите какую-нибудь треугольную пирамиду, описанную около конуса.</a:t>
            </a:r>
          </a:p>
        </p:txBody>
      </p:sp>
      <p:sp>
        <p:nvSpPr>
          <p:cNvPr id="10" name="Text Box 1027"/>
          <p:cNvSpPr txBox="1">
            <a:spLocks noChangeArrowheads="1"/>
          </p:cNvSpPr>
          <p:nvPr/>
        </p:nvSpPr>
        <p:spPr bwMode="auto">
          <a:xfrm>
            <a:off x="-36512" y="0"/>
            <a:ext cx="9180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2800" dirty="0">
                <a:solidFill>
                  <a:srgbClr val="FF0000"/>
                </a:solidFill>
              </a:rPr>
              <a:t>Упражнения</a:t>
            </a:r>
          </a:p>
        </p:txBody>
      </p:sp>
      <p:pic>
        <p:nvPicPr>
          <p:cNvPr id="2" name="Рисунок 1"/>
          <p:cNvPicPr>
            <a:picLocks noChangeAspect="1"/>
          </p:cNvPicPr>
          <p:nvPr/>
        </p:nvPicPr>
        <p:blipFill>
          <a:blip r:embed="rId2"/>
          <a:stretch>
            <a:fillRect/>
          </a:stretch>
        </p:blipFill>
        <p:spPr>
          <a:xfrm>
            <a:off x="2051720" y="1848271"/>
            <a:ext cx="3743489" cy="3743489"/>
          </a:xfrm>
          <a:prstGeom prst="rect">
            <a:avLst/>
          </a:prstGeom>
        </p:spPr>
      </p:pic>
      <p:pic>
        <p:nvPicPr>
          <p:cNvPr id="3" name="Рисунок 2"/>
          <p:cNvPicPr>
            <a:picLocks noChangeAspect="1"/>
          </p:cNvPicPr>
          <p:nvPr/>
        </p:nvPicPr>
        <p:blipFill>
          <a:blip r:embed="rId3"/>
          <a:stretch>
            <a:fillRect/>
          </a:stretch>
        </p:blipFill>
        <p:spPr>
          <a:xfrm>
            <a:off x="2051720" y="1848271"/>
            <a:ext cx="3743489" cy="3743489"/>
          </a:xfrm>
          <a:prstGeom prst="rect">
            <a:avLst/>
          </a:prstGeom>
        </p:spPr>
      </p:pic>
    </p:spTree>
    <p:extLst>
      <p:ext uri="{BB962C8B-B14F-4D97-AF65-F5344CB8AC3E}">
        <p14:creationId xmlns:p14="http://schemas.microsoft.com/office/powerpoint/2010/main" val="311386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523220"/>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Изобразите какую-нибудь правильную треугольную пирамиду, описанную около конуса.</a:t>
            </a:r>
          </a:p>
        </p:txBody>
      </p:sp>
      <p:pic>
        <p:nvPicPr>
          <p:cNvPr id="3" name="Рисунок 2"/>
          <p:cNvPicPr>
            <a:picLocks noChangeAspect="1"/>
          </p:cNvPicPr>
          <p:nvPr/>
        </p:nvPicPr>
        <p:blipFill>
          <a:blip r:embed="rId2"/>
          <a:stretch>
            <a:fillRect/>
          </a:stretch>
        </p:blipFill>
        <p:spPr>
          <a:xfrm>
            <a:off x="2267744" y="1700808"/>
            <a:ext cx="3904401" cy="3904401"/>
          </a:xfrm>
          <a:prstGeom prst="rect">
            <a:avLst/>
          </a:prstGeom>
        </p:spPr>
      </p:pic>
      <p:pic>
        <p:nvPicPr>
          <p:cNvPr id="6" name="Рисунок 5"/>
          <p:cNvPicPr>
            <a:picLocks noChangeAspect="1"/>
          </p:cNvPicPr>
          <p:nvPr/>
        </p:nvPicPr>
        <p:blipFill>
          <a:blip r:embed="rId3"/>
          <a:stretch>
            <a:fillRect/>
          </a:stretch>
        </p:blipFill>
        <p:spPr>
          <a:xfrm>
            <a:off x="2267744" y="1700808"/>
            <a:ext cx="3904401" cy="3904401"/>
          </a:xfrm>
          <a:prstGeom prst="rect">
            <a:avLst/>
          </a:prstGeom>
        </p:spPr>
      </p:pic>
    </p:spTree>
    <p:extLst>
      <p:ext uri="{BB962C8B-B14F-4D97-AF65-F5344CB8AC3E}">
        <p14:creationId xmlns:p14="http://schemas.microsoft.com/office/powerpoint/2010/main" val="10100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523220"/>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Изобразите какую-нибудь правильную четырёхугольную пирамиду, описанную около конуса.</a:t>
            </a:r>
          </a:p>
        </p:txBody>
      </p:sp>
      <p:pic>
        <p:nvPicPr>
          <p:cNvPr id="3" name="Рисунок 2"/>
          <p:cNvPicPr>
            <a:picLocks noChangeAspect="1"/>
          </p:cNvPicPr>
          <p:nvPr/>
        </p:nvPicPr>
        <p:blipFill>
          <a:blip r:embed="rId2"/>
          <a:stretch>
            <a:fillRect/>
          </a:stretch>
        </p:blipFill>
        <p:spPr>
          <a:xfrm>
            <a:off x="2339752" y="1700808"/>
            <a:ext cx="3976409" cy="3976409"/>
          </a:xfrm>
          <a:prstGeom prst="rect">
            <a:avLst/>
          </a:prstGeom>
        </p:spPr>
      </p:pic>
      <p:pic>
        <p:nvPicPr>
          <p:cNvPr id="4" name="Рисунок 3"/>
          <p:cNvPicPr>
            <a:picLocks noChangeAspect="1"/>
          </p:cNvPicPr>
          <p:nvPr/>
        </p:nvPicPr>
        <p:blipFill>
          <a:blip r:embed="rId3"/>
          <a:stretch>
            <a:fillRect/>
          </a:stretch>
        </p:blipFill>
        <p:spPr>
          <a:xfrm>
            <a:off x="2339752" y="1700808"/>
            <a:ext cx="3976409" cy="3976409"/>
          </a:xfrm>
          <a:prstGeom prst="rect">
            <a:avLst/>
          </a:prstGeom>
        </p:spPr>
      </p:pic>
    </p:spTree>
    <p:extLst>
      <p:ext uri="{BB962C8B-B14F-4D97-AF65-F5344CB8AC3E}">
        <p14:creationId xmlns:p14="http://schemas.microsoft.com/office/powerpoint/2010/main" val="119741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36512" y="523220"/>
            <a:ext cx="918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t>	</a:t>
            </a:r>
            <a:r>
              <a:rPr lang="ru-RU" dirty="0"/>
              <a:t>Изобразите какую-нибудь правильную шестиугольную пирамиду, описанную около конуса.</a:t>
            </a:r>
          </a:p>
        </p:txBody>
      </p:sp>
      <p:pic>
        <p:nvPicPr>
          <p:cNvPr id="2" name="Рисунок 1"/>
          <p:cNvPicPr>
            <a:picLocks noChangeAspect="1"/>
          </p:cNvPicPr>
          <p:nvPr/>
        </p:nvPicPr>
        <p:blipFill>
          <a:blip r:embed="rId2"/>
          <a:stretch>
            <a:fillRect/>
          </a:stretch>
        </p:blipFill>
        <p:spPr>
          <a:xfrm>
            <a:off x="2339752" y="1556792"/>
            <a:ext cx="4192433" cy="4192433"/>
          </a:xfrm>
          <a:prstGeom prst="rect">
            <a:avLst/>
          </a:prstGeom>
        </p:spPr>
      </p:pic>
      <p:pic>
        <p:nvPicPr>
          <p:cNvPr id="5" name="Рисунок 4"/>
          <p:cNvPicPr>
            <a:picLocks noChangeAspect="1"/>
          </p:cNvPicPr>
          <p:nvPr/>
        </p:nvPicPr>
        <p:blipFill>
          <a:blip r:embed="rId3"/>
          <a:stretch>
            <a:fillRect/>
          </a:stretch>
        </p:blipFill>
        <p:spPr>
          <a:xfrm>
            <a:off x="2367451" y="1581330"/>
            <a:ext cx="4167895" cy="4167895"/>
          </a:xfrm>
          <a:prstGeom prst="rect">
            <a:avLst/>
          </a:prstGeom>
        </p:spPr>
      </p:pic>
    </p:spTree>
    <p:extLst>
      <p:ext uri="{BB962C8B-B14F-4D97-AF65-F5344CB8AC3E}">
        <p14:creationId xmlns:p14="http://schemas.microsoft.com/office/powerpoint/2010/main" val="64536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a:extLst>
              <a:ext uri="{FF2B5EF4-FFF2-40B4-BE49-F238E27FC236}">
                <a16:creationId xmlns:a16="http://schemas.microsoft.com/office/drawing/2014/main" id="{4854AD7C-71CE-45F6-B286-1DCEA7D86410}"/>
              </a:ext>
            </a:extLst>
          </p:cNvPr>
          <p:cNvSpPr txBox="1">
            <a:spLocks noChangeArrowheads="1"/>
          </p:cNvSpPr>
          <p:nvPr/>
        </p:nvSpPr>
        <p:spPr bwMode="auto">
          <a:xfrm>
            <a:off x="0" y="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111760" indent="449580" algn="ctr"/>
            <a:r>
              <a:rPr lang="ru-RU" dirty="0">
                <a:effectLst/>
                <a:latin typeface="Times New Roman" panose="02020603050405020304" pitchFamily="18" charset="0"/>
                <a:ea typeface="Times New Roman" panose="02020603050405020304" pitchFamily="18" charset="0"/>
              </a:rPr>
              <a:t>Второй способ.</a:t>
            </a:r>
            <a:endParaRPr lang="ru-RU" altLang="ru-RU" dirty="0"/>
          </a:p>
        </p:txBody>
      </p:sp>
      <p:pic>
        <p:nvPicPr>
          <p:cNvPr id="3" name="Рисунок 2">
            <a:extLst>
              <a:ext uri="{FF2B5EF4-FFF2-40B4-BE49-F238E27FC236}">
                <a16:creationId xmlns:a16="http://schemas.microsoft.com/office/drawing/2014/main" id="{345C4A40-22AC-4BEB-9A73-D83848D6535C}"/>
              </a:ext>
            </a:extLst>
          </p:cNvPr>
          <p:cNvPicPr>
            <a:picLocks noChangeAspect="1"/>
          </p:cNvPicPr>
          <p:nvPr/>
        </p:nvPicPr>
        <p:blipFill>
          <a:blip r:embed="rId3"/>
          <a:stretch>
            <a:fillRect/>
          </a:stretch>
        </p:blipFill>
        <p:spPr>
          <a:xfrm>
            <a:off x="1542627" y="1268760"/>
            <a:ext cx="6058746" cy="3124636"/>
          </a:xfrm>
          <a:prstGeom prst="rect">
            <a:avLst/>
          </a:prstGeom>
        </p:spPr>
      </p:pic>
    </p:spTree>
    <p:extLst>
      <p:ext uri="{BB962C8B-B14F-4D97-AF65-F5344CB8AC3E}">
        <p14:creationId xmlns:p14="http://schemas.microsoft.com/office/powerpoint/2010/main" val="2366844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0" y="620688"/>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solidFill>
                  <a:srgbClr val="FF3300"/>
                </a:solidFill>
              </a:rPr>
              <a:t>	</a:t>
            </a:r>
            <a:r>
              <a:rPr lang="ru-RU" dirty="0"/>
              <a:t>Типичная ошибка в изображении сферы, вписанной в куб, показана на рисунке а. Она заключается в том, что сфера изображена в ортогональной проекции, а куб – в параллельной. 	Правильное изображение показано на рисунке б.</a:t>
            </a:r>
          </a:p>
        </p:txBody>
      </p:sp>
      <p:pic>
        <p:nvPicPr>
          <p:cNvPr id="2" name="Рисунок 1"/>
          <p:cNvPicPr>
            <a:picLocks noChangeAspect="1"/>
          </p:cNvPicPr>
          <p:nvPr/>
        </p:nvPicPr>
        <p:blipFill>
          <a:blip r:embed="rId3"/>
          <a:stretch>
            <a:fillRect/>
          </a:stretch>
        </p:blipFill>
        <p:spPr>
          <a:xfrm>
            <a:off x="1237784" y="2636912"/>
            <a:ext cx="6668431" cy="3181794"/>
          </a:xfrm>
          <a:prstGeom prst="rect">
            <a:avLst/>
          </a:prstGeom>
        </p:spPr>
      </p:pic>
      <p:sp>
        <p:nvSpPr>
          <p:cNvPr id="3" name="TextBox 2">
            <a:extLst>
              <a:ext uri="{FF2B5EF4-FFF2-40B4-BE49-F238E27FC236}">
                <a16:creationId xmlns:a16="http://schemas.microsoft.com/office/drawing/2014/main" id="{30F788DE-1DA2-426C-A7DF-35D3730F03C3}"/>
              </a:ext>
            </a:extLst>
          </p:cNvPr>
          <p:cNvSpPr txBox="1"/>
          <p:nvPr/>
        </p:nvSpPr>
        <p:spPr>
          <a:xfrm>
            <a:off x="323528" y="188640"/>
            <a:ext cx="8280920" cy="461665"/>
          </a:xfrm>
          <a:prstGeom prst="rect">
            <a:avLst/>
          </a:prstGeom>
          <a:noFill/>
        </p:spPr>
        <p:txBody>
          <a:bodyPr wrap="square" rtlCol="0">
            <a:spAutoFit/>
          </a:bodyPr>
          <a:lstStyle/>
          <a:p>
            <a:pPr algn="ctr"/>
            <a:r>
              <a:rPr lang="ru-RU" dirty="0">
                <a:solidFill>
                  <a:srgbClr val="FF0000"/>
                </a:solidFill>
              </a:rPr>
              <a:t>СФЕРА И КУБ</a:t>
            </a:r>
          </a:p>
        </p:txBody>
      </p:sp>
    </p:spTree>
    <p:extLst>
      <p:ext uri="{BB962C8B-B14F-4D97-AF65-F5344CB8AC3E}">
        <p14:creationId xmlns:p14="http://schemas.microsoft.com/office/powerpoint/2010/main" val="2282208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idx="4294967295"/>
          </p:nvPr>
        </p:nvSpPr>
        <p:spPr>
          <a:xfrm>
            <a:off x="323528" y="404664"/>
            <a:ext cx="4172000" cy="1021160"/>
          </a:xfrm>
        </p:spPr>
        <p:txBody>
          <a:bodyPr/>
          <a:lstStyle/>
          <a:p>
            <a:r>
              <a:rPr lang="ru-RU" sz="2400" dirty="0">
                <a:solidFill>
                  <a:srgbClr val="FF3300"/>
                </a:solidFill>
              </a:rPr>
              <a:t>Неправильное изображение сферы, вписанной в куб</a:t>
            </a:r>
          </a:p>
        </p:txBody>
      </p:sp>
      <p:graphicFrame>
        <p:nvGraphicFramePr>
          <p:cNvPr id="2" name="Объект 1"/>
          <p:cNvGraphicFramePr>
            <a:graphicFrameLocks noChangeAspect="1"/>
          </p:cNvGraphicFramePr>
          <p:nvPr/>
        </p:nvGraphicFramePr>
        <p:xfrm>
          <a:off x="5258928" y="1676240"/>
          <a:ext cx="3610374" cy="3600400"/>
        </p:xfrm>
        <a:graphic>
          <a:graphicData uri="http://schemas.openxmlformats.org/presentationml/2006/ole">
            <mc:AlternateContent xmlns:mc="http://schemas.openxmlformats.org/markup-compatibility/2006">
              <mc:Choice xmlns:v="urn:schemas-microsoft-com:vml" Requires="v">
                <p:oleObj name="Точечный рисунок" r:id="rId3" imgW="3448531" imgH="3438095" progId="PBrush">
                  <p:embed/>
                </p:oleObj>
              </mc:Choice>
              <mc:Fallback>
                <p:oleObj name="Точечный рисунок" r:id="rId3" imgW="3448531" imgH="3438095" progId="PBrush">
                  <p:embed/>
                  <p:pic>
                    <p:nvPicPr>
                      <p:cNvPr id="2"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8928" y="1676240"/>
                        <a:ext cx="3610374" cy="3600400"/>
                      </a:xfrm>
                      <a:prstGeom prst="rect">
                        <a:avLst/>
                      </a:prstGeom>
                      <a:noFill/>
                      <a:ln>
                        <a:noFill/>
                      </a:ln>
                      <a:effectLst/>
                    </p:spPr>
                  </p:pic>
                </p:oleObj>
              </mc:Fallback>
            </mc:AlternateContent>
          </a:graphicData>
        </a:graphic>
      </p:graphicFrame>
      <p:sp>
        <p:nvSpPr>
          <p:cNvPr id="6" name="Rectangle 1026"/>
          <p:cNvSpPr txBox="1">
            <a:spLocks noChangeArrowheads="1"/>
          </p:cNvSpPr>
          <p:nvPr/>
        </p:nvSpPr>
        <p:spPr bwMode="auto">
          <a:xfrm>
            <a:off x="4978115" y="404664"/>
            <a:ext cx="4172000" cy="102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ru-RU" sz="2400" dirty="0">
                <a:solidFill>
                  <a:srgbClr val="FF3300"/>
                </a:solidFill>
              </a:rPr>
              <a:t>Правильное изображение сферы, вписанной в куб</a:t>
            </a:r>
          </a:p>
        </p:txBody>
      </p:sp>
      <p:pic>
        <p:nvPicPr>
          <p:cNvPr id="3" name="Рисунок 2"/>
          <p:cNvPicPr>
            <a:picLocks noChangeAspect="1"/>
          </p:cNvPicPr>
          <p:nvPr/>
        </p:nvPicPr>
        <p:blipFill>
          <a:blip r:embed="rId5"/>
          <a:stretch>
            <a:fillRect/>
          </a:stretch>
        </p:blipFill>
        <p:spPr>
          <a:xfrm>
            <a:off x="575791" y="1676240"/>
            <a:ext cx="3492154" cy="3641447"/>
          </a:xfrm>
          <a:prstGeom prst="rect">
            <a:avLst/>
          </a:prstGeom>
        </p:spPr>
      </p:pic>
    </p:spTree>
    <p:extLst>
      <p:ext uri="{BB962C8B-B14F-4D97-AF65-F5344CB8AC3E}">
        <p14:creationId xmlns:p14="http://schemas.microsoft.com/office/powerpoint/2010/main" val="2172637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8"/>
          <p:cNvSpPr txBox="1">
            <a:spLocks noChangeArrowheads="1"/>
          </p:cNvSpPr>
          <p:nvPr/>
        </p:nvSpPr>
        <p:spPr bwMode="auto">
          <a:xfrm>
            <a:off x="408915" y="18864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	На рисунке изображена сфер, вписанная в куб.</a:t>
            </a:r>
          </a:p>
        </p:txBody>
      </p:sp>
      <p:pic>
        <p:nvPicPr>
          <p:cNvPr id="266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96752"/>
            <a:ext cx="4797425"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43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152400" y="0"/>
            <a:ext cx="8763000" cy="457200"/>
          </a:xfrm>
        </p:spPr>
        <p:txBody>
          <a:bodyPr/>
          <a:lstStyle/>
          <a:p>
            <a:r>
              <a:rPr lang="ru-RU" sz="3600" dirty="0">
                <a:solidFill>
                  <a:srgbClr val="FF3300"/>
                </a:solidFill>
              </a:rPr>
              <a:t>Сфера, вписанная в призму</a:t>
            </a:r>
          </a:p>
        </p:txBody>
      </p:sp>
      <p:pic>
        <p:nvPicPr>
          <p:cNvPr id="2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727" y="2204864"/>
            <a:ext cx="3013075" cy="343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0" name="Text Box 12"/>
          <p:cNvSpPr txBox="1">
            <a:spLocks noChangeArrowheads="1"/>
          </p:cNvSpPr>
          <p:nvPr/>
        </p:nvSpPr>
        <p:spPr bwMode="auto">
          <a:xfrm>
            <a:off x="0" y="62068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solidFill>
                  <a:srgbClr val="FF3300"/>
                </a:solidFill>
              </a:rPr>
              <a:t>	</a:t>
            </a:r>
            <a:r>
              <a:rPr lang="ru-RU" dirty="0">
                <a:solidFill>
                  <a:srgbClr val="FF3300"/>
                </a:solidFill>
              </a:rPr>
              <a:t>Теорема. </a:t>
            </a:r>
            <a:r>
              <a:rPr lang="ru-RU"/>
              <a:t>В прямую призму </a:t>
            </a:r>
            <a:r>
              <a:rPr lang="ru-RU" dirty="0"/>
              <a:t>можно вписать сферу тогда и только тогда, когда в ее основание можно вписать окружность, и высота призмы равна диаметру этой окружности.</a:t>
            </a:r>
          </a:p>
        </p:txBody>
      </p:sp>
    </p:spTree>
    <p:extLst>
      <p:ext uri="{BB962C8B-B14F-4D97-AF65-F5344CB8AC3E}">
        <p14:creationId xmlns:p14="http://schemas.microsoft.com/office/powerpoint/2010/main" val="2804549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4692" y="24838"/>
            <a:ext cx="8610600" cy="540296"/>
          </a:xfrm>
        </p:spPr>
        <p:txBody>
          <a:bodyPr/>
          <a:lstStyle/>
          <a:p>
            <a:r>
              <a:rPr lang="ru-RU" sz="3600" dirty="0">
                <a:solidFill>
                  <a:srgbClr val="FF3300"/>
                </a:solidFill>
              </a:rPr>
              <a:t>Упражнения</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 y="1379076"/>
            <a:ext cx="466671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548079"/>
            <a:ext cx="9036496" cy="830997"/>
          </a:xfrm>
          <a:prstGeom prst="rect">
            <a:avLst/>
          </a:prstGeom>
          <a:noFill/>
        </p:spPr>
        <p:txBody>
          <a:bodyPr wrap="square" rtlCol="0">
            <a:spAutoFit/>
          </a:bodyPr>
          <a:lstStyle/>
          <a:p>
            <a:pPr algn="just"/>
            <a:r>
              <a:rPr lang="ru-RU" dirty="0"/>
              <a:t>	Найдите сторону основания правильной треугольной призмы, в которую вписана сфера, радиусом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5853C09-5765-4444-AB2B-7153901D1F48}"/>
                  </a:ext>
                </a:extLst>
              </p:cNvPr>
              <p:cNvSpPr txBox="1"/>
              <p:nvPr/>
            </p:nvSpPr>
            <p:spPr>
              <a:xfrm>
                <a:off x="53752" y="5301208"/>
                <a:ext cx="9036496" cy="496483"/>
              </a:xfrm>
              <a:prstGeom prst="rect">
                <a:avLst/>
              </a:prstGeom>
              <a:noFill/>
            </p:spPr>
            <p:txBody>
              <a:bodyPr wrap="square" rtlCol="0">
                <a:spAutoFit/>
              </a:bodyPr>
              <a:lstStyle/>
              <a:p>
                <a:pPr algn="just"/>
                <a:r>
                  <a:rPr lang="ru-RU" dirty="0"/>
                  <a:t>	</a:t>
                </a:r>
                <a:r>
                  <a:rPr lang="ru-RU" dirty="0">
                    <a:solidFill>
                      <a:srgbClr val="FF0000"/>
                    </a:solidFill>
                  </a:rPr>
                  <a:t>Ответ.</a:t>
                </a:r>
                <a:r>
                  <a:rPr lang="ru-RU" dirty="0"/>
                  <a:t> </a:t>
                </a:r>
                <a14:m>
                  <m:oMath xmlns:m="http://schemas.openxmlformats.org/officeDocument/2006/math">
                    <m:r>
                      <a:rPr lang="en-US" b="0" i="1" smtClean="0">
                        <a:latin typeface="Cambria Math"/>
                      </a:rPr>
                      <m:t>2</m:t>
                    </m:r>
                    <m:rad>
                      <m:radPr>
                        <m:degHide m:val="on"/>
                        <m:ctrlPr>
                          <a:rPr lang="ru-RU" b="0" i="1" smtClean="0">
                            <a:latin typeface="Cambria Math" panose="02040503050406030204" pitchFamily="18" charset="0"/>
                          </a:rPr>
                        </m:ctrlPr>
                      </m:radPr>
                      <m:deg/>
                      <m:e>
                        <m:r>
                          <a:rPr lang="ru-RU" b="0" i="1" smtClean="0">
                            <a:latin typeface="Cambria Math"/>
                          </a:rPr>
                          <m:t>3</m:t>
                        </m:r>
                      </m:e>
                    </m:rad>
                  </m:oMath>
                </a14:m>
                <a:r>
                  <a:rPr lang="ru-RU" dirty="0"/>
                  <a:t>. </a:t>
                </a:r>
              </a:p>
            </p:txBody>
          </p:sp>
        </mc:Choice>
        <mc:Fallback xmlns="">
          <p:sp>
            <p:nvSpPr>
              <p:cNvPr id="5" name="TextBox 4">
                <a:extLst>
                  <a:ext uri="{FF2B5EF4-FFF2-40B4-BE49-F238E27FC236}">
                    <a16:creationId xmlns:a16="http://schemas.microsoft.com/office/drawing/2014/main" id="{F5853C09-5765-4444-AB2B-7153901D1F48}"/>
                  </a:ext>
                </a:extLst>
              </p:cNvPr>
              <p:cNvSpPr txBox="1">
                <a:spLocks noRot="1" noChangeAspect="1" noMove="1" noResize="1" noEditPoints="1" noAdjustHandles="1" noChangeArrowheads="1" noChangeShapeType="1" noTextEdit="1"/>
              </p:cNvSpPr>
              <p:nvPr/>
            </p:nvSpPr>
            <p:spPr>
              <a:xfrm>
                <a:off x="53752" y="5301208"/>
                <a:ext cx="9036496" cy="496483"/>
              </a:xfrm>
              <a:prstGeom prst="rect">
                <a:avLst/>
              </a:prstGeom>
              <a:blipFill>
                <a:blip r:embed="rId4"/>
                <a:stretch>
                  <a:fillRect t="-2469" b="-28395"/>
                </a:stretch>
              </a:blipFill>
            </p:spPr>
            <p:txBody>
              <a:bodyPr/>
              <a:lstStyle/>
              <a:p>
                <a:r>
                  <a:rPr lang="ru-RU">
                    <a:noFill/>
                  </a:rPr>
                  <a:t> </a:t>
                </a:r>
              </a:p>
            </p:txBody>
          </p:sp>
        </mc:Fallback>
      </mc:AlternateContent>
      <p:pic>
        <p:nvPicPr>
          <p:cNvPr id="6" name="Picture 4" descr="C:\Documents and Settings\Администратор\Мои документы\PICTURE\Таблицы2\Sphere2.gif">
            <a:extLst>
              <a:ext uri="{FF2B5EF4-FFF2-40B4-BE49-F238E27FC236}">
                <a16:creationId xmlns:a16="http://schemas.microsoft.com/office/drawing/2014/main" id="{504AFD2D-E6A8-488F-AA00-3D2738D5B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5246" y="1563573"/>
            <a:ext cx="385397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7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40768"/>
            <a:ext cx="3816424" cy="397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214" y="116632"/>
            <a:ext cx="9144000" cy="830997"/>
          </a:xfrm>
          <a:prstGeom prst="rect">
            <a:avLst/>
          </a:prstGeom>
          <a:noFill/>
        </p:spPr>
        <p:txBody>
          <a:bodyPr wrap="square" rtlCol="0">
            <a:spAutoFit/>
          </a:bodyPr>
          <a:lstStyle/>
          <a:p>
            <a:pPr algn="just"/>
            <a:r>
              <a:rPr lang="ru-RU" dirty="0"/>
              <a:t>	Найдите высоту правильной шестиугольной призмы, стороны основания которой равны 1, и в которую вписана сфера.</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6B2D887-3A2B-408B-AEC2-79E28330E968}"/>
                  </a:ext>
                </a:extLst>
              </p:cNvPr>
              <p:cNvSpPr txBox="1"/>
              <p:nvPr/>
            </p:nvSpPr>
            <p:spPr>
              <a:xfrm>
                <a:off x="53752" y="5301208"/>
                <a:ext cx="9036496" cy="496483"/>
              </a:xfrm>
              <a:prstGeom prst="rect">
                <a:avLst/>
              </a:prstGeom>
              <a:noFill/>
            </p:spPr>
            <p:txBody>
              <a:bodyPr wrap="square" rtlCol="0">
                <a:spAutoFit/>
              </a:bodyPr>
              <a:lstStyle/>
              <a:p>
                <a:pPr algn="just"/>
                <a:r>
                  <a:rPr lang="ru-RU" dirty="0"/>
                  <a:t>	</a:t>
                </a:r>
                <a:r>
                  <a:rPr lang="ru-RU" dirty="0">
                    <a:solidFill>
                      <a:srgbClr val="FF0000"/>
                    </a:solidFill>
                  </a:rPr>
                  <a:t>Ответ.</a:t>
                </a:r>
                <a:r>
                  <a:rPr lang="ru-RU" dirty="0"/>
                  <a:t> </a:t>
                </a:r>
                <a14:m>
                  <m:oMath xmlns:m="http://schemas.openxmlformats.org/officeDocument/2006/math">
                    <m:rad>
                      <m:radPr>
                        <m:degHide m:val="on"/>
                        <m:ctrlPr>
                          <a:rPr lang="ru-RU" b="0" i="1" smtClean="0">
                            <a:latin typeface="Cambria Math" panose="02040503050406030204" pitchFamily="18" charset="0"/>
                          </a:rPr>
                        </m:ctrlPr>
                      </m:radPr>
                      <m:deg/>
                      <m:e>
                        <m:r>
                          <a:rPr lang="ru-RU" b="0" i="1" smtClean="0">
                            <a:latin typeface="Cambria Math"/>
                          </a:rPr>
                          <m:t>3</m:t>
                        </m:r>
                      </m:e>
                    </m:rad>
                  </m:oMath>
                </a14:m>
                <a:r>
                  <a:rPr lang="ru-RU" dirty="0"/>
                  <a:t>. </a:t>
                </a:r>
              </a:p>
            </p:txBody>
          </p:sp>
        </mc:Choice>
        <mc:Fallback xmlns="">
          <p:sp>
            <p:nvSpPr>
              <p:cNvPr id="4" name="TextBox 3">
                <a:extLst>
                  <a:ext uri="{FF2B5EF4-FFF2-40B4-BE49-F238E27FC236}">
                    <a16:creationId xmlns:a16="http://schemas.microsoft.com/office/drawing/2014/main" id="{C6B2D887-3A2B-408B-AEC2-79E28330E968}"/>
                  </a:ext>
                </a:extLst>
              </p:cNvPr>
              <p:cNvSpPr txBox="1">
                <a:spLocks noRot="1" noChangeAspect="1" noMove="1" noResize="1" noEditPoints="1" noAdjustHandles="1" noChangeArrowheads="1" noChangeShapeType="1" noTextEdit="1"/>
              </p:cNvSpPr>
              <p:nvPr/>
            </p:nvSpPr>
            <p:spPr>
              <a:xfrm>
                <a:off x="53752" y="5301208"/>
                <a:ext cx="9036496" cy="496483"/>
              </a:xfrm>
              <a:prstGeom prst="rect">
                <a:avLst/>
              </a:prstGeom>
              <a:blipFill>
                <a:blip r:embed="rId4"/>
                <a:stretch>
                  <a:fillRect t="-2469" b="-28395"/>
                </a:stretch>
              </a:blipFill>
            </p:spPr>
            <p:txBody>
              <a:bodyPr/>
              <a:lstStyle/>
              <a:p>
                <a:r>
                  <a:rPr lang="ru-RU">
                    <a:noFill/>
                  </a:rPr>
                  <a:t> </a:t>
                </a:r>
              </a:p>
            </p:txBody>
          </p:sp>
        </mc:Fallback>
      </mc:AlternateContent>
      <p:pic>
        <p:nvPicPr>
          <p:cNvPr id="5" name="Picture 1027">
            <a:extLst>
              <a:ext uri="{FF2B5EF4-FFF2-40B4-BE49-F238E27FC236}">
                <a16:creationId xmlns:a16="http://schemas.microsoft.com/office/drawing/2014/main" id="{639E9154-9571-49F4-B70C-7E395E79B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675" y="1484784"/>
            <a:ext cx="354342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41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Text Box 5"/>
          <p:cNvSpPr txBox="1">
            <a:spLocks noChangeArrowheads="1"/>
          </p:cNvSpPr>
          <p:nvPr/>
        </p:nvSpPr>
        <p:spPr bwMode="auto">
          <a:xfrm>
            <a:off x="26291" y="486475"/>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en-US" dirty="0">
                <a:solidFill>
                  <a:srgbClr val="FF3300"/>
                </a:solidFill>
              </a:rPr>
              <a:t>	</a:t>
            </a:r>
            <a:r>
              <a:rPr lang="ru-RU" dirty="0">
                <a:solidFill>
                  <a:srgbClr val="FF3300"/>
                </a:solidFill>
              </a:rPr>
              <a:t>Теорема. </a:t>
            </a:r>
            <a:r>
              <a:rPr lang="ru-RU" dirty="0">
                <a:cs typeface="Times New Roman" pitchFamily="18" charset="0"/>
              </a:rPr>
              <a:t>Около </a:t>
            </a:r>
            <a:r>
              <a:rPr lang="ru-RU" dirty="0"/>
              <a:t>прямой </a:t>
            </a:r>
            <a:r>
              <a:rPr lang="ru-RU" dirty="0">
                <a:cs typeface="Times New Roman" pitchFamily="18" charset="0"/>
              </a:rPr>
              <a:t>призмы можно описать сферу тогда и только тогда, когда около основания этой призмы можно описать окружность. Ее центром будет точка </a:t>
            </a:r>
            <a:r>
              <a:rPr lang="en-US" i="1" dirty="0">
                <a:cs typeface="Times New Roman" pitchFamily="18" charset="0"/>
              </a:rPr>
              <a:t>O</a:t>
            </a:r>
            <a:r>
              <a:rPr lang="ru-RU" dirty="0">
                <a:cs typeface="Times New Roman" pitchFamily="18" charset="0"/>
              </a:rPr>
              <a:t>,</a:t>
            </a:r>
            <a:r>
              <a:rPr lang="ru-RU" i="1" dirty="0">
                <a:cs typeface="Times New Roman" pitchFamily="18" charset="0"/>
              </a:rPr>
              <a:t> </a:t>
            </a:r>
            <a:r>
              <a:rPr lang="ru-RU" dirty="0">
                <a:cs typeface="Times New Roman" pitchFamily="18" charset="0"/>
              </a:rPr>
              <a:t>являющаяся серединой отрезка, соединяющего центры окружностей, описанных около оснований призмы. </a:t>
            </a:r>
            <a:endParaRPr lang="ru-RU"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135" y="2132856"/>
            <a:ext cx="2808312" cy="275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107" y="4869420"/>
            <a:ext cx="9196583" cy="1938992"/>
          </a:xfrm>
          <a:prstGeom prst="rect">
            <a:avLst/>
          </a:prstGeom>
          <a:noFill/>
        </p:spPr>
        <p:txBody>
          <a:bodyPr wrap="square" rtlCol="0">
            <a:spAutoFit/>
          </a:bodyPr>
          <a:lstStyle/>
          <a:p>
            <a:pPr algn="just">
              <a:spcBef>
                <a:spcPts val="0"/>
              </a:spcBef>
            </a:pPr>
            <a:r>
              <a:rPr lang="ru-RU" dirty="0">
                <a:cs typeface="Times New Roman" pitchFamily="18" charset="0"/>
              </a:rPr>
              <a:t>	Для нахождения радиуса описанной сферы заметим, что эта сфера будет описана около цилиндра, описанного около призмы.</a:t>
            </a:r>
          </a:p>
          <a:p>
            <a:pPr algn="just">
              <a:spcBef>
                <a:spcPts val="0"/>
              </a:spcBef>
            </a:pPr>
            <a:r>
              <a:rPr lang="ru-RU" dirty="0">
                <a:cs typeface="Times New Roman" pitchFamily="18" charset="0"/>
              </a:rPr>
              <a:t>	Следовательно, радиус сферы, описанной около призмы, равен радиусу сферы, описанной около цилиндра, описанного около этой призмы.</a:t>
            </a:r>
            <a:endParaRPr lang="ru-RU" dirty="0"/>
          </a:p>
        </p:txBody>
      </p:sp>
      <p:sp>
        <p:nvSpPr>
          <p:cNvPr id="7" name="Rectangle 2"/>
          <p:cNvSpPr txBox="1">
            <a:spLocks noChangeArrowheads="1"/>
          </p:cNvSpPr>
          <p:nvPr/>
        </p:nvSpPr>
        <p:spPr bwMode="auto">
          <a:xfrm>
            <a:off x="196158" y="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ru-RU" sz="3600" dirty="0">
                <a:solidFill>
                  <a:srgbClr val="FF3300"/>
                </a:solidFill>
              </a:rPr>
              <a:t>Сфера, описанная около призмы</a:t>
            </a:r>
          </a:p>
        </p:txBody>
      </p:sp>
    </p:spTree>
    <p:extLst>
      <p:ext uri="{BB962C8B-B14F-4D97-AF65-F5344CB8AC3E}">
        <p14:creationId xmlns:p14="http://schemas.microsoft.com/office/powerpoint/2010/main" val="2836462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063720"/>
            <a:ext cx="4392488" cy="448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4CDBE7F-044A-4632-8864-ADFA0279A227}"/>
                  </a:ext>
                </a:extLst>
              </p:cNvPr>
              <p:cNvSpPr txBox="1"/>
              <p:nvPr/>
            </p:nvSpPr>
            <p:spPr>
              <a:xfrm>
                <a:off x="1" y="5097101"/>
                <a:ext cx="9108504" cy="697179"/>
              </a:xfrm>
              <a:prstGeom prst="rect">
                <a:avLst/>
              </a:prstGeom>
              <a:noFill/>
            </p:spPr>
            <p:txBody>
              <a:bodyPr wrap="square" rtlCol="0">
                <a:spAutoFit/>
              </a:bodyPr>
              <a:lstStyle/>
              <a:p>
                <a:pPr algn="just">
                  <a:spcBef>
                    <a:spcPts val="0"/>
                  </a:spcBef>
                </a:pPr>
                <a:r>
                  <a:rPr lang="ru-RU" dirty="0">
                    <a:cs typeface="Times New Roman" pitchFamily="18" charset="0"/>
                  </a:rPr>
                  <a:t>	</a:t>
                </a:r>
                <a:r>
                  <a:rPr lang="ru-RU" dirty="0">
                    <a:solidFill>
                      <a:srgbClr val="FF0000"/>
                    </a:solidFill>
                    <a:cs typeface="Times New Roman" pitchFamily="18" charset="0"/>
                  </a:rPr>
                  <a:t>Ответ.</a:t>
                </a:r>
                <a:r>
                  <a:rPr lang="ru-RU" dirty="0">
                    <a:cs typeface="Times New Roman" pitchFamily="18" charset="0"/>
                  </a:rPr>
                  <a:t> </a:t>
                </a:r>
                <a14:m>
                  <m:oMath xmlns:m="http://schemas.openxmlformats.org/officeDocument/2006/math">
                    <m:f>
                      <m:fPr>
                        <m:ctrlPr>
                          <a:rPr lang="ru-RU" i="1" smtClean="0">
                            <a:latin typeface="Cambria Math" panose="02040503050406030204" pitchFamily="18" charset="0"/>
                            <a:cs typeface="Times New Roman" pitchFamily="18" charset="0"/>
                          </a:rPr>
                        </m:ctrlPr>
                      </m:fPr>
                      <m:num>
                        <m:rad>
                          <m:radPr>
                            <m:degHide m:val="on"/>
                            <m:ctrlPr>
                              <a:rPr lang="ru-RU" i="1" smtClean="0">
                                <a:latin typeface="Cambria Math" panose="02040503050406030204" pitchFamily="18" charset="0"/>
                                <a:cs typeface="Times New Roman" pitchFamily="18" charset="0"/>
                              </a:rPr>
                            </m:ctrlPr>
                          </m:radPr>
                          <m:deg/>
                          <m:e>
                            <m:r>
                              <a:rPr lang="ru-RU" b="0" i="1" smtClean="0">
                                <a:latin typeface="Cambria Math"/>
                                <a:cs typeface="Times New Roman" pitchFamily="18" charset="0"/>
                              </a:rPr>
                              <m:t>3</m:t>
                            </m:r>
                          </m:e>
                        </m:rad>
                      </m:num>
                      <m:den>
                        <m:r>
                          <a:rPr lang="ru-RU" b="0" i="1" smtClean="0">
                            <a:latin typeface="Cambria Math"/>
                            <a:cs typeface="Times New Roman" pitchFamily="18" charset="0"/>
                          </a:rPr>
                          <m:t>2</m:t>
                        </m:r>
                      </m:den>
                    </m:f>
                  </m:oMath>
                </a14:m>
                <a:r>
                  <a:rPr lang="ru-RU" dirty="0"/>
                  <a:t>.</a:t>
                </a:r>
              </a:p>
            </p:txBody>
          </p:sp>
        </mc:Choice>
        <mc:Fallback xmlns="">
          <p:sp>
            <p:nvSpPr>
              <p:cNvPr id="5" name="TextBox 4">
                <a:extLst>
                  <a:ext uri="{FF2B5EF4-FFF2-40B4-BE49-F238E27FC236}">
                    <a16:creationId xmlns:a16="http://schemas.microsoft.com/office/drawing/2014/main" id="{A4CDBE7F-044A-4632-8864-ADFA0279A227}"/>
                  </a:ext>
                </a:extLst>
              </p:cNvPr>
              <p:cNvSpPr txBox="1">
                <a:spLocks noRot="1" noChangeAspect="1" noMove="1" noResize="1" noEditPoints="1" noAdjustHandles="1" noChangeArrowheads="1" noChangeShapeType="1" noTextEdit="1"/>
              </p:cNvSpPr>
              <p:nvPr/>
            </p:nvSpPr>
            <p:spPr>
              <a:xfrm>
                <a:off x="1" y="5097101"/>
                <a:ext cx="9108504" cy="697179"/>
              </a:xfrm>
              <a:prstGeom prst="rect">
                <a:avLst/>
              </a:prstGeom>
              <a:blipFill>
                <a:blip r:embed="rId4"/>
                <a:stretch>
                  <a:fillRect b="-4348"/>
                </a:stretch>
              </a:blipFill>
            </p:spPr>
            <p:txBody>
              <a:bodyPr/>
              <a:lstStyle/>
              <a:p>
                <a:r>
                  <a:rPr lang="ru-RU">
                    <a:noFill/>
                  </a:rPr>
                  <a:t> </a:t>
                </a:r>
              </a:p>
            </p:txBody>
          </p:sp>
        </mc:Fallback>
      </mc:AlternateContent>
      <p:sp>
        <p:nvSpPr>
          <p:cNvPr id="6" name="TextBox 5">
            <a:extLst>
              <a:ext uri="{FF2B5EF4-FFF2-40B4-BE49-F238E27FC236}">
                <a16:creationId xmlns:a16="http://schemas.microsoft.com/office/drawing/2014/main" id="{66C6A565-0DD7-4841-BD30-7C538D01D018}"/>
              </a:ext>
            </a:extLst>
          </p:cNvPr>
          <p:cNvSpPr txBox="1"/>
          <p:nvPr/>
        </p:nvSpPr>
        <p:spPr>
          <a:xfrm>
            <a:off x="1" y="461665"/>
            <a:ext cx="9108504" cy="461665"/>
          </a:xfrm>
          <a:prstGeom prst="rect">
            <a:avLst/>
          </a:prstGeom>
          <a:noFill/>
        </p:spPr>
        <p:txBody>
          <a:bodyPr wrap="square" rtlCol="0">
            <a:spAutoFit/>
          </a:bodyPr>
          <a:lstStyle/>
          <a:p>
            <a:pPr algn="just">
              <a:spcBef>
                <a:spcPts val="0"/>
              </a:spcBef>
            </a:pPr>
            <a:r>
              <a:rPr lang="ru-RU" dirty="0">
                <a:cs typeface="Times New Roman" pitchFamily="18" charset="0"/>
              </a:rPr>
              <a:t>	Найдите радиус сферы, описанной около единичного куба.</a:t>
            </a:r>
            <a:endParaRPr lang="ru-RU" dirty="0"/>
          </a:p>
        </p:txBody>
      </p:sp>
    </p:spTree>
    <p:extLst>
      <p:ext uri="{BB962C8B-B14F-4D97-AF65-F5344CB8AC3E}">
        <p14:creationId xmlns:p14="http://schemas.microsoft.com/office/powerpoint/2010/main" val="88521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8" y="247223"/>
            <a:ext cx="9108504" cy="461665"/>
          </a:xfrm>
          <a:prstGeom prst="rect">
            <a:avLst/>
          </a:prstGeom>
          <a:noFill/>
        </p:spPr>
        <p:txBody>
          <a:bodyPr wrap="square" rtlCol="0">
            <a:spAutoFit/>
          </a:bodyPr>
          <a:lstStyle/>
          <a:p>
            <a:pPr algn="just">
              <a:spcBef>
                <a:spcPts val="0"/>
              </a:spcBef>
            </a:pPr>
            <a:r>
              <a:rPr lang="ru-RU" dirty="0">
                <a:cs typeface="Times New Roman" pitchFamily="18" charset="0"/>
              </a:rPr>
              <a:t>	Изображение куба, вписанного в сферу.</a:t>
            </a:r>
            <a:endParaRPr lang="ru-RU"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147" y="1119983"/>
            <a:ext cx="3891358" cy="397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a:extLst>
              <a:ext uri="{FF2B5EF4-FFF2-40B4-BE49-F238E27FC236}">
                <a16:creationId xmlns:a16="http://schemas.microsoft.com/office/drawing/2014/main" id="{B2A0A5CE-433C-4BA1-890D-45E5EDFFB5B8}"/>
              </a:ext>
            </a:extLst>
          </p:cNvPr>
          <p:cNvPicPr>
            <a:picLocks noChangeAspect="1"/>
          </p:cNvPicPr>
          <p:nvPr/>
        </p:nvPicPr>
        <p:blipFill>
          <a:blip r:embed="rId4"/>
          <a:stretch>
            <a:fillRect/>
          </a:stretch>
        </p:blipFill>
        <p:spPr>
          <a:xfrm>
            <a:off x="827584" y="1008837"/>
            <a:ext cx="3788315" cy="3788315"/>
          </a:xfrm>
          <a:prstGeom prst="rect">
            <a:avLst/>
          </a:prstGeom>
        </p:spPr>
      </p:pic>
    </p:spTree>
    <p:extLst>
      <p:ext uri="{BB962C8B-B14F-4D97-AF65-F5344CB8AC3E}">
        <p14:creationId xmlns:p14="http://schemas.microsoft.com/office/powerpoint/2010/main" val="2373269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16632"/>
            <a:ext cx="9108504" cy="1200329"/>
          </a:xfrm>
          <a:prstGeom prst="rect">
            <a:avLst/>
          </a:prstGeom>
          <a:noFill/>
        </p:spPr>
        <p:txBody>
          <a:bodyPr wrap="square" rtlCol="0">
            <a:spAutoFit/>
          </a:bodyPr>
          <a:lstStyle/>
          <a:p>
            <a:pPr algn="just">
              <a:spcBef>
                <a:spcPts val="0"/>
              </a:spcBef>
            </a:pPr>
            <a:r>
              <a:rPr lang="ru-RU" dirty="0">
                <a:cs typeface="Times New Roman" pitchFamily="18" charset="0"/>
              </a:rPr>
              <a:t>	Найдите радиус сферы, описанной около прямоугольного параллелепипеда, рёбра которого, выходящие из одной вершины, равны 2, 4, 4.</a:t>
            </a:r>
            <a:endParaRPr lang="ru-RU" dirty="0"/>
          </a:p>
        </p:txBody>
      </p:sp>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668" y="1700808"/>
            <a:ext cx="3547169" cy="323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8A05B9D0-7DE8-4797-BF41-73DF125A407F}"/>
              </a:ext>
            </a:extLst>
          </p:cNvPr>
          <p:cNvSpPr txBox="1"/>
          <p:nvPr/>
        </p:nvSpPr>
        <p:spPr>
          <a:xfrm>
            <a:off x="1" y="5348128"/>
            <a:ext cx="9108504" cy="461665"/>
          </a:xfrm>
          <a:prstGeom prst="rect">
            <a:avLst/>
          </a:prstGeom>
          <a:noFill/>
        </p:spPr>
        <p:txBody>
          <a:bodyPr wrap="square" rtlCol="0">
            <a:spAutoFit/>
          </a:bodyPr>
          <a:lstStyle/>
          <a:p>
            <a:pPr algn="just">
              <a:spcBef>
                <a:spcPts val="0"/>
              </a:spcBef>
            </a:pPr>
            <a:r>
              <a:rPr lang="ru-RU" dirty="0">
                <a:cs typeface="Times New Roman" pitchFamily="18" charset="0"/>
              </a:rPr>
              <a:t>	</a:t>
            </a:r>
            <a:r>
              <a:rPr lang="ru-RU" dirty="0">
                <a:solidFill>
                  <a:srgbClr val="FF0000"/>
                </a:solidFill>
                <a:cs typeface="Times New Roman" pitchFamily="18" charset="0"/>
              </a:rPr>
              <a:t>Ответ.</a:t>
            </a:r>
            <a:r>
              <a:rPr lang="ru-RU" dirty="0">
                <a:cs typeface="Times New Roman" pitchFamily="18" charset="0"/>
              </a:rPr>
              <a:t> 3.</a:t>
            </a:r>
            <a:endParaRPr lang="ru-RU" dirty="0"/>
          </a:p>
        </p:txBody>
      </p:sp>
    </p:spTree>
    <p:extLst>
      <p:ext uri="{BB962C8B-B14F-4D97-AF65-F5344CB8AC3E}">
        <p14:creationId xmlns:p14="http://schemas.microsoft.com/office/powerpoint/2010/main" val="80036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a:extLst>
              <a:ext uri="{FF2B5EF4-FFF2-40B4-BE49-F238E27FC236}">
                <a16:creationId xmlns:a16="http://schemas.microsoft.com/office/drawing/2014/main" id="{4854AD7C-71CE-45F6-B286-1DCEA7D86410}"/>
              </a:ext>
            </a:extLst>
          </p:cNvPr>
          <p:cNvSpPr txBox="1">
            <a:spLocks noChangeArrowheads="1"/>
          </p:cNvSpPr>
          <p:nvPr/>
        </p:nvSpPr>
        <p:spPr bwMode="auto">
          <a:xfrm>
            <a:off x="0" y="47667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111760" indent="449580" algn="just"/>
            <a:r>
              <a:rPr lang="ru-RU" altLang="ru-RU" dirty="0"/>
              <a:t>	</a:t>
            </a:r>
            <a:r>
              <a:rPr lang="ru-RU" dirty="0">
                <a:effectLst/>
                <a:latin typeface="Times New Roman" panose="02020603050405020304" pitchFamily="18" charset="0"/>
                <a:ea typeface="Times New Roman" panose="02020603050405020304" pitchFamily="18" charset="0"/>
              </a:rPr>
              <a:t>Изобразите диаметр </a:t>
            </a:r>
            <a:r>
              <a:rPr lang="en-US" i="1" dirty="0">
                <a:effectLst/>
                <a:latin typeface="Times New Roman" panose="02020603050405020304" pitchFamily="18" charset="0"/>
                <a:ea typeface="Times New Roman" panose="02020603050405020304" pitchFamily="18" charset="0"/>
              </a:rPr>
              <a:t>C</a:t>
            </a:r>
            <a:r>
              <a:rPr lang="ru-RU" i="1" dirty="0">
                <a:effectLst/>
                <a:latin typeface="Times New Roman" panose="02020603050405020304" pitchFamily="18" charset="0"/>
                <a:ea typeface="Times New Roman" panose="02020603050405020304" pitchFamily="18" charset="0"/>
              </a:rPr>
              <a:t>’</a:t>
            </a:r>
            <a:r>
              <a:rPr lang="en-US" i="1" dirty="0">
                <a:effectLst/>
                <a:latin typeface="Times New Roman" panose="02020603050405020304" pitchFamily="18" charset="0"/>
                <a:ea typeface="Times New Roman" panose="02020603050405020304" pitchFamily="18" charset="0"/>
              </a:rPr>
              <a:t>D</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эллипса, сопряжённый диаметру </a:t>
            </a:r>
            <a:r>
              <a:rPr lang="en-US" i="1" dirty="0">
                <a:effectLst/>
                <a:latin typeface="Times New Roman" panose="02020603050405020304" pitchFamily="18" charset="0"/>
                <a:ea typeface="Times New Roman" panose="02020603050405020304" pitchFamily="18" charset="0"/>
              </a:rPr>
              <a:t>A</a:t>
            </a:r>
            <a:r>
              <a:rPr lang="ru-RU" i="1" dirty="0">
                <a:effectLst/>
                <a:latin typeface="Times New Roman" panose="02020603050405020304" pitchFamily="18" charset="0"/>
                <a:ea typeface="Times New Roman" panose="02020603050405020304" pitchFamily="18" charset="0"/>
              </a:rPr>
              <a:t>’</a:t>
            </a:r>
            <a:r>
              <a:rPr lang="en-US" i="1" dirty="0">
                <a:effectLst/>
                <a:latin typeface="Times New Roman" panose="02020603050405020304" pitchFamily="18" charset="0"/>
                <a:ea typeface="Times New Roman" panose="02020603050405020304" pitchFamily="18" charset="0"/>
              </a:rPr>
              <a:t>B</a:t>
            </a:r>
            <a:r>
              <a:rPr lang="ru-RU" i="1" dirty="0">
                <a:effectLst/>
                <a:latin typeface="Times New Roman" panose="02020603050405020304" pitchFamily="18" charset="0"/>
                <a:ea typeface="Times New Roman" panose="02020603050405020304" pitchFamily="18" charset="0"/>
              </a:rPr>
              <a:t>’ .</a:t>
            </a:r>
            <a:endParaRPr lang="ru-RU" altLang="ru-RU" dirty="0"/>
          </a:p>
        </p:txBody>
      </p:sp>
      <p:sp>
        <p:nvSpPr>
          <p:cNvPr id="4" name="Rectangle 2">
            <a:extLst>
              <a:ext uri="{FF2B5EF4-FFF2-40B4-BE49-F238E27FC236}">
                <a16:creationId xmlns:a16="http://schemas.microsoft.com/office/drawing/2014/main" id="{F9284CD9-9F98-4782-8EB0-14F1B1229E5D}"/>
              </a:ext>
            </a:extLst>
          </p:cNvPr>
          <p:cNvSpPr txBox="1">
            <a:spLocks noChangeArrowheads="1"/>
          </p:cNvSpPr>
          <p:nvPr/>
        </p:nvSpPr>
        <p:spPr bwMode="auto">
          <a:xfrm>
            <a:off x="152400" y="0"/>
            <a:ext cx="88392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r>
              <a:rPr lang="ru-RU" altLang="ru-RU" sz="3200" dirty="0">
                <a:solidFill>
                  <a:srgbClr val="FF3300"/>
                </a:solidFill>
              </a:rPr>
              <a:t>Упражнение</a:t>
            </a:r>
          </a:p>
        </p:txBody>
      </p:sp>
      <p:pic>
        <p:nvPicPr>
          <p:cNvPr id="5" name="Рисунок 4">
            <a:extLst>
              <a:ext uri="{FF2B5EF4-FFF2-40B4-BE49-F238E27FC236}">
                <a16:creationId xmlns:a16="http://schemas.microsoft.com/office/drawing/2014/main" id="{B8EA71CA-045C-4645-85E9-191985B8B6C0}"/>
              </a:ext>
            </a:extLst>
          </p:cNvPr>
          <p:cNvPicPr/>
          <p:nvPr/>
        </p:nvPicPr>
        <p:blipFill>
          <a:blip r:embed="rId3"/>
          <a:stretch>
            <a:fillRect/>
          </a:stretch>
        </p:blipFill>
        <p:spPr>
          <a:xfrm>
            <a:off x="2771800" y="1307669"/>
            <a:ext cx="3950710" cy="4353579"/>
          </a:xfrm>
          <a:prstGeom prst="rect">
            <a:avLst/>
          </a:prstGeom>
        </p:spPr>
      </p:pic>
      <p:pic>
        <p:nvPicPr>
          <p:cNvPr id="7" name="Рисунок 6">
            <a:extLst>
              <a:ext uri="{FF2B5EF4-FFF2-40B4-BE49-F238E27FC236}">
                <a16:creationId xmlns:a16="http://schemas.microsoft.com/office/drawing/2014/main" id="{8BCFD4AF-ECCE-442A-AEEC-A98E6573D12F}"/>
              </a:ext>
            </a:extLst>
          </p:cNvPr>
          <p:cNvPicPr/>
          <p:nvPr/>
        </p:nvPicPr>
        <p:blipFill>
          <a:blip r:embed="rId4"/>
          <a:stretch>
            <a:fillRect/>
          </a:stretch>
        </p:blipFill>
        <p:spPr>
          <a:xfrm>
            <a:off x="2771800" y="1307669"/>
            <a:ext cx="3950710" cy="4353578"/>
          </a:xfrm>
          <a:prstGeom prst="rect">
            <a:avLst/>
          </a:prstGeom>
        </p:spPr>
      </p:pic>
    </p:spTree>
    <p:extLst>
      <p:ext uri="{BB962C8B-B14F-4D97-AF65-F5344CB8AC3E}">
        <p14:creationId xmlns:p14="http://schemas.microsoft.com/office/powerpoint/2010/main" val="227944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16632"/>
            <a:ext cx="9108504" cy="830997"/>
          </a:xfrm>
          <a:prstGeom prst="rect">
            <a:avLst/>
          </a:prstGeom>
          <a:noFill/>
        </p:spPr>
        <p:txBody>
          <a:bodyPr wrap="square" rtlCol="0">
            <a:spAutoFit/>
          </a:bodyPr>
          <a:lstStyle/>
          <a:p>
            <a:pPr algn="just">
              <a:spcBef>
                <a:spcPts val="0"/>
              </a:spcBef>
            </a:pPr>
            <a:r>
              <a:rPr lang="ru-RU" dirty="0">
                <a:cs typeface="Times New Roman" pitchFamily="18" charset="0"/>
              </a:rPr>
              <a:t>	3. Найдите радиус сферы, описанной около правильной треугольной призмы, рёбра которой равны 1.</a:t>
            </a:r>
            <a:endParaRPr lang="ru-RU" dirty="0"/>
          </a:p>
        </p:txBody>
      </p:sp>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1" y="1052736"/>
            <a:ext cx="3528392" cy="347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DE30048-5729-42A3-81EA-D7D80802C1F6}"/>
                  </a:ext>
                </a:extLst>
              </p:cNvPr>
              <p:cNvSpPr txBox="1"/>
              <p:nvPr/>
            </p:nvSpPr>
            <p:spPr>
              <a:xfrm>
                <a:off x="0" y="4730176"/>
                <a:ext cx="9108504" cy="683136"/>
              </a:xfrm>
              <a:prstGeom prst="rect">
                <a:avLst/>
              </a:prstGeom>
              <a:noFill/>
            </p:spPr>
            <p:txBody>
              <a:bodyPr wrap="square" rtlCol="0">
                <a:spAutoFit/>
              </a:bodyPr>
              <a:lstStyle/>
              <a:p>
                <a:pPr algn="just">
                  <a:spcBef>
                    <a:spcPts val="0"/>
                  </a:spcBef>
                </a:pPr>
                <a:r>
                  <a:rPr lang="ru-RU" dirty="0">
                    <a:cs typeface="Times New Roman" pitchFamily="18" charset="0"/>
                  </a:rPr>
                  <a:t>	</a:t>
                </a:r>
                <a:r>
                  <a:rPr lang="ru-RU" dirty="0">
                    <a:solidFill>
                      <a:srgbClr val="FF0000"/>
                    </a:solidFill>
                    <a:cs typeface="Times New Roman" pitchFamily="18" charset="0"/>
                  </a:rPr>
                  <a:t>Ответ.</a:t>
                </a:r>
                <a:r>
                  <a:rPr lang="ru-RU" dirty="0">
                    <a:cs typeface="Times New Roman" pitchFamily="18" charset="0"/>
                  </a:rPr>
                  <a:t> </a:t>
                </a:r>
                <a14:m>
                  <m:oMath xmlns:m="http://schemas.openxmlformats.org/officeDocument/2006/math">
                    <m:f>
                      <m:fPr>
                        <m:ctrlPr>
                          <a:rPr lang="ru-RU" i="1">
                            <a:latin typeface="Cambria Math" panose="02040503050406030204" pitchFamily="18" charset="0"/>
                            <a:cs typeface="Times New Roman" pitchFamily="18" charset="0"/>
                          </a:rPr>
                        </m:ctrlPr>
                      </m:fPr>
                      <m:num>
                        <m:rad>
                          <m:radPr>
                            <m:degHide m:val="on"/>
                            <m:ctrlPr>
                              <a:rPr lang="ru-RU" i="1">
                                <a:latin typeface="Cambria Math" panose="02040503050406030204" pitchFamily="18" charset="0"/>
                                <a:cs typeface="Times New Roman" pitchFamily="18" charset="0"/>
                              </a:rPr>
                            </m:ctrlPr>
                          </m:radPr>
                          <m:deg/>
                          <m:e>
                            <m:r>
                              <a:rPr lang="ru-RU" b="0" i="1" smtClean="0">
                                <a:latin typeface="Cambria Math"/>
                                <a:cs typeface="Times New Roman" pitchFamily="18" charset="0"/>
                              </a:rPr>
                              <m:t>21</m:t>
                            </m:r>
                          </m:e>
                        </m:rad>
                      </m:num>
                      <m:den>
                        <m:r>
                          <a:rPr lang="ru-RU" b="0" i="1" smtClean="0">
                            <a:latin typeface="Cambria Math"/>
                            <a:cs typeface="Times New Roman" pitchFamily="18" charset="0"/>
                          </a:rPr>
                          <m:t>6</m:t>
                        </m:r>
                      </m:den>
                    </m:f>
                  </m:oMath>
                </a14:m>
                <a:r>
                  <a:rPr lang="ru-RU" dirty="0">
                    <a:cs typeface="Times New Roman" pitchFamily="18" charset="0"/>
                  </a:rPr>
                  <a:t>.</a:t>
                </a:r>
                <a:endParaRPr lang="ru-RU" dirty="0"/>
              </a:p>
            </p:txBody>
          </p:sp>
        </mc:Choice>
        <mc:Fallback xmlns="">
          <p:sp>
            <p:nvSpPr>
              <p:cNvPr id="4" name="TextBox 3">
                <a:extLst>
                  <a:ext uri="{FF2B5EF4-FFF2-40B4-BE49-F238E27FC236}">
                    <a16:creationId xmlns:a16="http://schemas.microsoft.com/office/drawing/2014/main" id="{7DE30048-5729-42A3-81EA-D7D80802C1F6}"/>
                  </a:ext>
                </a:extLst>
              </p:cNvPr>
              <p:cNvSpPr txBox="1">
                <a:spLocks noRot="1" noChangeAspect="1" noMove="1" noResize="1" noEditPoints="1" noAdjustHandles="1" noChangeArrowheads="1" noChangeShapeType="1" noTextEdit="1"/>
              </p:cNvSpPr>
              <p:nvPr/>
            </p:nvSpPr>
            <p:spPr>
              <a:xfrm>
                <a:off x="0" y="4730176"/>
                <a:ext cx="9108504" cy="683136"/>
              </a:xfrm>
              <a:prstGeom prst="rect">
                <a:avLst/>
              </a:prstGeom>
              <a:blipFill>
                <a:blip r:embed="rId4"/>
                <a:stretch>
                  <a:fillRect b="-7143"/>
                </a:stretch>
              </a:blipFill>
            </p:spPr>
            <p:txBody>
              <a:bodyPr/>
              <a:lstStyle/>
              <a:p>
                <a:r>
                  <a:rPr lang="ru-RU">
                    <a:noFill/>
                  </a:rPr>
                  <a:t> </a:t>
                </a:r>
              </a:p>
            </p:txBody>
          </p:sp>
        </mc:Fallback>
      </mc:AlternateContent>
    </p:spTree>
    <p:extLst>
      <p:ext uri="{BB962C8B-B14F-4D97-AF65-F5344CB8AC3E}">
        <p14:creationId xmlns:p14="http://schemas.microsoft.com/office/powerpoint/2010/main" val="289847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 y="16835"/>
            <a:ext cx="9108504" cy="1200329"/>
          </a:xfrm>
          <a:prstGeom prst="rect">
            <a:avLst/>
          </a:prstGeom>
          <a:noFill/>
        </p:spPr>
        <p:txBody>
          <a:bodyPr wrap="square" rtlCol="0">
            <a:spAutoFit/>
          </a:bodyPr>
          <a:lstStyle/>
          <a:p>
            <a:pPr algn="just">
              <a:spcBef>
                <a:spcPts val="0"/>
              </a:spcBef>
            </a:pPr>
            <a:r>
              <a:rPr lang="ru-RU" dirty="0">
                <a:cs typeface="Times New Roman" pitchFamily="18" charset="0"/>
              </a:rPr>
              <a:t>	Найдите радиус сферы, описанной около прямой треугольной призмы, в основании которой прямоугольный треугольник со сторонами 3, 4, 5, а боковые рёбра равны 5.</a:t>
            </a:r>
            <a:endParaRPr lang="ru-RU" dirty="0"/>
          </a:p>
        </p:txBody>
      </p:sp>
      <p:pic>
        <p:nvPicPr>
          <p:cNvPr id="4" name="Picture 2">
            <a:extLst>
              <a:ext uri="{FF2B5EF4-FFF2-40B4-BE49-F238E27FC236}">
                <a16:creationId xmlns:a16="http://schemas.microsoft.com/office/drawing/2014/main" id="{BF9D27DA-737D-49CD-A650-CE9EFE774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1" y="1217164"/>
            <a:ext cx="3329583" cy="372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AF2232-E46F-4008-B282-C43D930C1560}"/>
                  </a:ext>
                </a:extLst>
              </p:cNvPr>
              <p:cNvSpPr txBox="1"/>
              <p:nvPr/>
            </p:nvSpPr>
            <p:spPr>
              <a:xfrm>
                <a:off x="1" y="4941168"/>
                <a:ext cx="9108504" cy="680827"/>
              </a:xfrm>
              <a:prstGeom prst="rect">
                <a:avLst/>
              </a:prstGeom>
              <a:noFill/>
            </p:spPr>
            <p:txBody>
              <a:bodyPr wrap="square" rtlCol="0">
                <a:spAutoFit/>
              </a:bodyPr>
              <a:lstStyle/>
              <a:p>
                <a:pPr algn="just">
                  <a:spcBef>
                    <a:spcPts val="0"/>
                  </a:spcBef>
                </a:pPr>
                <a:r>
                  <a:rPr lang="ru-RU" dirty="0">
                    <a:cs typeface="Times New Roman" pitchFamily="18" charset="0"/>
                  </a:rPr>
                  <a:t>	</a:t>
                </a:r>
                <a:r>
                  <a:rPr lang="ru-RU" dirty="0">
                    <a:solidFill>
                      <a:srgbClr val="FF0000"/>
                    </a:solidFill>
                    <a:cs typeface="Times New Roman" pitchFamily="18" charset="0"/>
                  </a:rPr>
                  <a:t>Ответ.</a:t>
                </a:r>
                <a:r>
                  <a:rPr lang="ru-RU" dirty="0">
                    <a:cs typeface="Times New Roman" pitchFamily="18" charset="0"/>
                  </a:rPr>
                  <a:t> </a:t>
                </a:r>
                <a14:m>
                  <m:oMath xmlns:m="http://schemas.openxmlformats.org/officeDocument/2006/math">
                    <m:f>
                      <m:fPr>
                        <m:ctrlPr>
                          <a:rPr lang="ru-RU" i="1">
                            <a:latin typeface="Cambria Math" panose="02040503050406030204" pitchFamily="18" charset="0"/>
                            <a:cs typeface="Times New Roman" pitchFamily="18" charset="0"/>
                          </a:rPr>
                        </m:ctrlPr>
                      </m:fPr>
                      <m:num>
                        <m:r>
                          <a:rPr lang="ru-RU" b="0" i="1" smtClean="0">
                            <a:latin typeface="Cambria Math"/>
                            <a:cs typeface="Times New Roman" pitchFamily="18" charset="0"/>
                          </a:rPr>
                          <m:t>5</m:t>
                        </m:r>
                        <m:rad>
                          <m:radPr>
                            <m:degHide m:val="on"/>
                            <m:ctrlPr>
                              <a:rPr lang="ru-RU" i="1">
                                <a:latin typeface="Cambria Math" panose="02040503050406030204" pitchFamily="18" charset="0"/>
                                <a:cs typeface="Times New Roman" pitchFamily="18" charset="0"/>
                              </a:rPr>
                            </m:ctrlPr>
                          </m:radPr>
                          <m:deg/>
                          <m:e>
                            <m:r>
                              <a:rPr lang="ru-RU" b="0" i="1" smtClean="0">
                                <a:latin typeface="Cambria Math"/>
                                <a:cs typeface="Times New Roman" pitchFamily="18" charset="0"/>
                              </a:rPr>
                              <m:t>2</m:t>
                            </m:r>
                          </m:e>
                        </m:rad>
                      </m:num>
                      <m:den>
                        <m:r>
                          <a:rPr lang="ru-RU" b="0" i="1" smtClean="0">
                            <a:latin typeface="Cambria Math"/>
                            <a:cs typeface="Times New Roman" pitchFamily="18" charset="0"/>
                          </a:rPr>
                          <m:t>2</m:t>
                        </m:r>
                      </m:den>
                    </m:f>
                  </m:oMath>
                </a14:m>
                <a:r>
                  <a:rPr lang="ru-RU" dirty="0">
                    <a:cs typeface="Times New Roman" pitchFamily="18" charset="0"/>
                  </a:rPr>
                  <a:t>.</a:t>
                </a:r>
                <a:endParaRPr lang="ru-RU" dirty="0"/>
              </a:p>
            </p:txBody>
          </p:sp>
        </mc:Choice>
        <mc:Fallback xmlns="">
          <p:sp>
            <p:nvSpPr>
              <p:cNvPr id="5" name="TextBox 4">
                <a:extLst>
                  <a:ext uri="{FF2B5EF4-FFF2-40B4-BE49-F238E27FC236}">
                    <a16:creationId xmlns:a16="http://schemas.microsoft.com/office/drawing/2014/main" id="{B1AF2232-E46F-4008-B282-C43D930C1560}"/>
                  </a:ext>
                </a:extLst>
              </p:cNvPr>
              <p:cNvSpPr txBox="1">
                <a:spLocks noRot="1" noChangeAspect="1" noMove="1" noResize="1" noEditPoints="1" noAdjustHandles="1" noChangeArrowheads="1" noChangeShapeType="1" noTextEdit="1"/>
              </p:cNvSpPr>
              <p:nvPr/>
            </p:nvSpPr>
            <p:spPr>
              <a:xfrm>
                <a:off x="1" y="4941168"/>
                <a:ext cx="9108504" cy="680827"/>
              </a:xfrm>
              <a:prstGeom prst="rect">
                <a:avLst/>
              </a:prstGeom>
              <a:blipFill>
                <a:blip r:embed="rId4"/>
                <a:stretch>
                  <a:fillRect b="-8108"/>
                </a:stretch>
              </a:blipFill>
            </p:spPr>
            <p:txBody>
              <a:bodyPr/>
              <a:lstStyle/>
              <a:p>
                <a:r>
                  <a:rPr lang="ru-RU">
                    <a:noFill/>
                  </a:rPr>
                  <a:t> </a:t>
                </a:r>
              </a:p>
            </p:txBody>
          </p:sp>
        </mc:Fallback>
      </mc:AlternateContent>
    </p:spTree>
    <p:extLst>
      <p:ext uri="{BB962C8B-B14F-4D97-AF65-F5344CB8AC3E}">
        <p14:creationId xmlns:p14="http://schemas.microsoft.com/office/powerpoint/2010/main" val="272091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159" y="116632"/>
            <a:ext cx="9108504" cy="1200329"/>
          </a:xfrm>
          <a:prstGeom prst="rect">
            <a:avLst/>
          </a:prstGeom>
          <a:noFill/>
        </p:spPr>
        <p:txBody>
          <a:bodyPr wrap="square" rtlCol="0">
            <a:spAutoFit/>
          </a:bodyPr>
          <a:lstStyle/>
          <a:p>
            <a:pPr algn="just">
              <a:spcBef>
                <a:spcPts val="0"/>
              </a:spcBef>
            </a:pPr>
            <a:r>
              <a:rPr lang="ru-RU" dirty="0">
                <a:cs typeface="Times New Roman" pitchFamily="18" charset="0"/>
              </a:rPr>
              <a:t>	Найдите радиус сферы, описанной около правильной шестиугольной призмы, стороны основания которой равны 1, а боковые рёбра равны 2.</a:t>
            </a:r>
            <a:endParaRPr lang="ru-RU" dirty="0"/>
          </a:p>
        </p:txBody>
      </p:sp>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316961"/>
            <a:ext cx="3809479" cy="383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09571AD-8DA1-46BC-B7D7-EA5C1D5ABF75}"/>
                  </a:ext>
                </a:extLst>
              </p:cNvPr>
              <p:cNvSpPr txBox="1"/>
              <p:nvPr/>
            </p:nvSpPr>
            <p:spPr>
              <a:xfrm>
                <a:off x="-27159" y="5135736"/>
                <a:ext cx="9108504" cy="497637"/>
              </a:xfrm>
              <a:prstGeom prst="rect">
                <a:avLst/>
              </a:prstGeom>
              <a:noFill/>
            </p:spPr>
            <p:txBody>
              <a:bodyPr wrap="square" rtlCol="0">
                <a:spAutoFit/>
              </a:bodyPr>
              <a:lstStyle/>
              <a:p>
                <a:pPr algn="just">
                  <a:spcBef>
                    <a:spcPts val="0"/>
                  </a:spcBef>
                </a:pPr>
                <a:r>
                  <a:rPr lang="ru-RU" dirty="0">
                    <a:solidFill>
                      <a:srgbClr val="FF0000"/>
                    </a:solidFill>
                    <a:cs typeface="Times New Roman" pitchFamily="18" charset="0"/>
                  </a:rPr>
                  <a:t>	Ответ. </a:t>
                </a:r>
                <a14:m>
                  <m:oMath xmlns:m="http://schemas.openxmlformats.org/officeDocument/2006/math">
                    <m:rad>
                      <m:radPr>
                        <m:degHide m:val="on"/>
                        <m:ctrlPr>
                          <a:rPr lang="ru-RU" i="1">
                            <a:latin typeface="Cambria Math" panose="02040503050406030204" pitchFamily="18" charset="0"/>
                            <a:cs typeface="Times New Roman" pitchFamily="18" charset="0"/>
                          </a:rPr>
                        </m:ctrlPr>
                      </m:radPr>
                      <m:deg/>
                      <m:e>
                        <m:r>
                          <a:rPr lang="ru-RU" i="1">
                            <a:latin typeface="Cambria Math"/>
                            <a:cs typeface="Times New Roman" pitchFamily="18" charset="0"/>
                          </a:rPr>
                          <m:t>2</m:t>
                        </m:r>
                      </m:e>
                    </m:rad>
                  </m:oMath>
                </a14:m>
                <a:r>
                  <a:rPr lang="ru-RU" dirty="0">
                    <a:cs typeface="Times New Roman" pitchFamily="18" charset="0"/>
                  </a:rPr>
                  <a:t>.</a:t>
                </a:r>
                <a:endParaRPr lang="ru-RU" dirty="0"/>
              </a:p>
            </p:txBody>
          </p:sp>
        </mc:Choice>
        <mc:Fallback xmlns="">
          <p:sp>
            <p:nvSpPr>
              <p:cNvPr id="4" name="TextBox 3">
                <a:extLst>
                  <a:ext uri="{FF2B5EF4-FFF2-40B4-BE49-F238E27FC236}">
                    <a16:creationId xmlns:a16="http://schemas.microsoft.com/office/drawing/2014/main" id="{F09571AD-8DA1-46BC-B7D7-EA5C1D5ABF75}"/>
                  </a:ext>
                </a:extLst>
              </p:cNvPr>
              <p:cNvSpPr txBox="1">
                <a:spLocks noRot="1" noChangeAspect="1" noMove="1" noResize="1" noEditPoints="1" noAdjustHandles="1" noChangeArrowheads="1" noChangeShapeType="1" noTextEdit="1"/>
              </p:cNvSpPr>
              <p:nvPr/>
            </p:nvSpPr>
            <p:spPr>
              <a:xfrm>
                <a:off x="-27159" y="5135736"/>
                <a:ext cx="9108504" cy="497637"/>
              </a:xfrm>
              <a:prstGeom prst="rect">
                <a:avLst/>
              </a:prstGeom>
              <a:blipFill>
                <a:blip r:embed="rId4"/>
                <a:stretch>
                  <a:fillRect t="-2439" b="-26829"/>
                </a:stretch>
              </a:blipFill>
            </p:spPr>
            <p:txBody>
              <a:bodyPr/>
              <a:lstStyle/>
              <a:p>
                <a:r>
                  <a:rPr lang="ru-RU">
                    <a:noFill/>
                  </a:rPr>
                  <a:t> </a:t>
                </a:r>
              </a:p>
            </p:txBody>
          </p:sp>
        </mc:Fallback>
      </mc:AlternateContent>
    </p:spTree>
    <p:extLst>
      <p:ext uri="{BB962C8B-B14F-4D97-AF65-F5344CB8AC3E}">
        <p14:creationId xmlns:p14="http://schemas.microsoft.com/office/powerpoint/2010/main" val="222749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15400" cy="544488"/>
          </a:xfrm>
        </p:spPr>
        <p:txBody>
          <a:bodyPr/>
          <a:lstStyle/>
          <a:p>
            <a:r>
              <a:rPr lang="ru-RU" sz="3600" dirty="0">
                <a:solidFill>
                  <a:srgbClr val="FF3300"/>
                </a:solidFill>
              </a:rPr>
              <a:t>Сфера, вписанная в пирамиду</a:t>
            </a:r>
          </a:p>
        </p:txBody>
      </p:sp>
      <p:sp>
        <p:nvSpPr>
          <p:cNvPr id="4" name="Text Box 15"/>
          <p:cNvSpPr txBox="1">
            <a:spLocks noChangeArrowheads="1"/>
          </p:cNvSpPr>
          <p:nvPr/>
        </p:nvSpPr>
        <p:spPr bwMode="auto">
          <a:xfrm>
            <a:off x="-9053" y="692696"/>
            <a:ext cx="8991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dirty="0">
                <a:solidFill>
                  <a:srgbClr val="FF3300"/>
                </a:solidFill>
              </a:rPr>
              <a:t>	</a:t>
            </a:r>
            <a:r>
              <a:rPr lang="ru-RU" dirty="0">
                <a:solidFill>
                  <a:srgbClr val="FF3300"/>
                </a:solidFill>
              </a:rPr>
              <a:t>Теорема. </a:t>
            </a:r>
            <a:r>
              <a:rPr lang="ru-RU" dirty="0"/>
              <a:t>В любую треугольную пирамиду можно вписать сферу. Её центром является точка пересечения </a:t>
            </a:r>
            <a:r>
              <a:rPr lang="ru-RU" dirty="0" err="1"/>
              <a:t>биссектральных</a:t>
            </a:r>
            <a:r>
              <a:rPr lang="ru-RU" dirty="0"/>
              <a:t> полуплоскостей двугранных углов, образованных плоскостью основания и плоскостями боковых граней пирамиды.</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227476"/>
            <a:ext cx="4108648" cy="450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840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0806" y="-1"/>
            <a:ext cx="91648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dirty="0"/>
              <a:t>	</a:t>
            </a:r>
            <a:r>
              <a:rPr lang="ru-RU" dirty="0">
                <a:cs typeface="Times New Roman" pitchFamily="18" charset="0"/>
              </a:rPr>
              <a:t> </a:t>
            </a:r>
            <a:r>
              <a:rPr lang="ru-RU" sz="2800" dirty="0">
                <a:cs typeface="Times New Roman" pitchFamily="18" charset="0"/>
              </a:rPr>
              <a:t>Построение сферы, вписанной в правильную треугольную пирамиду в программе </a:t>
            </a:r>
            <a:r>
              <a:rPr lang="en-US" sz="2800" dirty="0" err="1">
                <a:cs typeface="Times New Roman" pitchFamily="18" charset="0"/>
              </a:rPr>
              <a:t>GeoGebra</a:t>
            </a:r>
            <a:r>
              <a:rPr lang="en-US" sz="2800" dirty="0">
                <a:cs typeface="Times New Roman" pitchFamily="18" charset="0"/>
              </a:rPr>
              <a:t>.</a:t>
            </a:r>
            <a:endParaRPr lang="ru-RU" sz="2800" dirty="0"/>
          </a:p>
        </p:txBody>
      </p:sp>
      <p:pic>
        <p:nvPicPr>
          <p:cNvPr id="890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496" y="1412776"/>
            <a:ext cx="3816424" cy="405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9236" y="5646604"/>
            <a:ext cx="91648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dirty="0"/>
              <a:t>	</a:t>
            </a:r>
            <a:r>
              <a:rPr lang="ru-RU" dirty="0">
                <a:cs typeface="Times New Roman" pitchFamily="18" charset="0"/>
              </a:rPr>
              <a:t> </a:t>
            </a:r>
            <a:r>
              <a:rPr lang="ru-RU" sz="2800" dirty="0">
                <a:cs typeface="Times New Roman" pitchFamily="18" charset="0"/>
              </a:rPr>
              <a:t>Найдите радиус сферы, вписанной в правильную треугольную пирамиду, все рёбра которой равны 1.</a:t>
            </a:r>
            <a:endParaRPr lang="ru-RU" sz="2800" dirty="0"/>
          </a:p>
        </p:txBody>
      </p:sp>
    </p:spTree>
    <p:extLst>
      <p:ext uri="{BB962C8B-B14F-4D97-AF65-F5344CB8AC3E}">
        <p14:creationId xmlns:p14="http://schemas.microsoft.com/office/powerpoint/2010/main" val="4023397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6" y="1984732"/>
            <a:ext cx="3874913" cy="408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20806" y="0"/>
            <a:ext cx="91648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dirty="0"/>
              <a:t>	</a:t>
            </a:r>
            <a:r>
              <a:rPr lang="ru-RU" dirty="0">
                <a:cs typeface="Times New Roman" pitchFamily="18" charset="0"/>
              </a:rPr>
              <a:t> </a:t>
            </a:r>
            <a:r>
              <a:rPr lang="ru-RU" dirty="0">
                <a:solidFill>
                  <a:srgbClr val="FF0000"/>
                </a:solidFill>
                <a:cs typeface="Times New Roman" pitchFamily="18" charset="0"/>
              </a:rPr>
              <a:t>Решение. </a:t>
            </a:r>
            <a:r>
              <a:rPr lang="ru-RU" dirty="0">
                <a:cs typeface="Times New Roman" pitchFamily="18" charset="0"/>
              </a:rPr>
              <a:t>Для нахождения радиуса сферы, вписанной в правильную треугольную пирамиду, заметим, что эта сфера будет вписана в конус, вписанный в эту пирамиду. Следовательно,</a:t>
            </a:r>
            <a:r>
              <a:rPr lang="ru-RU" dirty="0"/>
              <a:t> радиус этой сферы равен радиусу сферы, вписанной в конус, вписанный в эту пирамиду.</a:t>
            </a:r>
          </a:p>
        </p:txBody>
      </p:sp>
      <mc:AlternateContent xmlns:mc="http://schemas.openxmlformats.org/markup-compatibility/2006" xmlns:a14="http://schemas.microsoft.com/office/drawing/2010/main">
        <mc:Choice Requires="a14">
          <p:sp>
            <p:nvSpPr>
              <p:cNvPr id="2" name="TextBox 1"/>
              <p:cNvSpPr txBox="1"/>
              <p:nvPr/>
            </p:nvSpPr>
            <p:spPr>
              <a:xfrm>
                <a:off x="3923928" y="1772816"/>
                <a:ext cx="5220072" cy="4513480"/>
              </a:xfrm>
              <a:prstGeom prst="rect">
                <a:avLst/>
              </a:prstGeom>
              <a:noFill/>
            </p:spPr>
            <p:txBody>
              <a:bodyPr wrap="square" rtlCol="0">
                <a:spAutoFit/>
              </a:bodyPr>
              <a:lstStyle/>
              <a:p>
                <a:pPr algn="just"/>
                <a:r>
                  <a:rPr lang="ru-RU" dirty="0"/>
                  <a:t>Осевым сечением конуса является равнобедренный треугольник, основание которого равно </a:t>
                </a:r>
                <a14:m>
                  <m:oMath xmlns:m="http://schemas.openxmlformats.org/officeDocument/2006/math">
                    <m:f>
                      <m:fPr>
                        <m:ctrlPr>
                          <a:rPr lang="ru-RU" i="1" smtClean="0">
                            <a:latin typeface="Cambria Math" panose="02040503050406030204" pitchFamily="18" charset="0"/>
                          </a:rPr>
                        </m:ctrlPr>
                      </m:fPr>
                      <m:num>
                        <m:rad>
                          <m:radPr>
                            <m:degHide m:val="on"/>
                            <m:ctrlPr>
                              <a:rPr lang="ru-RU" i="1" smtClean="0">
                                <a:latin typeface="Cambria Math" panose="02040503050406030204" pitchFamily="18" charset="0"/>
                              </a:rPr>
                            </m:ctrlPr>
                          </m:radPr>
                          <m:deg/>
                          <m:e>
                            <m:r>
                              <a:rPr lang="ru-RU" b="0" i="1" smtClean="0">
                                <a:latin typeface="Cambria Math"/>
                              </a:rPr>
                              <m:t>3</m:t>
                            </m:r>
                          </m:e>
                        </m:rad>
                      </m:num>
                      <m:den>
                        <m:r>
                          <a:rPr lang="ru-RU" b="0" i="1" smtClean="0">
                            <a:latin typeface="Cambria Math"/>
                          </a:rPr>
                          <m:t>3</m:t>
                        </m:r>
                      </m:den>
                    </m:f>
                  </m:oMath>
                </a14:m>
                <a:r>
                  <a:rPr lang="ru-RU" dirty="0"/>
                  <a:t>, боковые стороны равны </a:t>
                </a:r>
                <a14:m>
                  <m:oMath xmlns:m="http://schemas.openxmlformats.org/officeDocument/2006/math">
                    <m:f>
                      <m:fPr>
                        <m:ctrlPr>
                          <a:rPr lang="ru-RU" i="1">
                            <a:latin typeface="Cambria Math" panose="02040503050406030204" pitchFamily="18" charset="0"/>
                          </a:rPr>
                        </m:ctrlPr>
                      </m:fPr>
                      <m:num>
                        <m:rad>
                          <m:radPr>
                            <m:degHide m:val="on"/>
                            <m:ctrlPr>
                              <a:rPr lang="ru-RU" i="1">
                                <a:latin typeface="Cambria Math" panose="02040503050406030204" pitchFamily="18" charset="0"/>
                              </a:rPr>
                            </m:ctrlPr>
                          </m:radPr>
                          <m:deg/>
                          <m:e>
                            <m:r>
                              <a:rPr lang="ru-RU" i="1">
                                <a:latin typeface="Cambria Math"/>
                              </a:rPr>
                              <m:t>3</m:t>
                            </m:r>
                          </m:e>
                        </m:rad>
                      </m:num>
                      <m:den>
                        <m:r>
                          <a:rPr lang="ru-RU" b="0" i="1" smtClean="0">
                            <a:latin typeface="Cambria Math"/>
                          </a:rPr>
                          <m:t>2</m:t>
                        </m:r>
                      </m:den>
                    </m:f>
                  </m:oMath>
                </a14:m>
                <a:r>
                  <a:rPr lang="ru-RU" dirty="0"/>
                  <a:t>. Высота, опущенная на основание, равна </a:t>
                </a:r>
                <a14:m>
                  <m:oMath xmlns:m="http://schemas.openxmlformats.org/officeDocument/2006/math">
                    <m:f>
                      <m:fPr>
                        <m:ctrlPr>
                          <a:rPr lang="ru-RU" i="1">
                            <a:latin typeface="Cambria Math" panose="02040503050406030204" pitchFamily="18" charset="0"/>
                          </a:rPr>
                        </m:ctrlPr>
                      </m:fPr>
                      <m:num>
                        <m:rad>
                          <m:radPr>
                            <m:degHide m:val="on"/>
                            <m:ctrlPr>
                              <a:rPr lang="ru-RU" i="1">
                                <a:latin typeface="Cambria Math" panose="02040503050406030204" pitchFamily="18" charset="0"/>
                              </a:rPr>
                            </m:ctrlPr>
                          </m:radPr>
                          <m:deg/>
                          <m:e>
                            <m:r>
                              <a:rPr lang="ru-RU" b="0" i="1" smtClean="0">
                                <a:latin typeface="Cambria Math"/>
                              </a:rPr>
                              <m:t>6</m:t>
                            </m:r>
                          </m:e>
                        </m:rad>
                      </m:num>
                      <m:den>
                        <m:r>
                          <a:rPr lang="ru-RU" i="1">
                            <a:latin typeface="Cambria Math"/>
                          </a:rPr>
                          <m:t>3</m:t>
                        </m:r>
                      </m:den>
                    </m:f>
                  </m:oMath>
                </a14:m>
                <a:r>
                  <a:rPr lang="ru-RU" dirty="0"/>
                  <a:t>. Удвоенная площадь равна </a:t>
                </a:r>
                <a14:m>
                  <m:oMath xmlns:m="http://schemas.openxmlformats.org/officeDocument/2006/math">
                    <m:f>
                      <m:fPr>
                        <m:ctrlPr>
                          <a:rPr lang="ru-RU" i="1">
                            <a:latin typeface="Cambria Math" panose="02040503050406030204" pitchFamily="18" charset="0"/>
                          </a:rPr>
                        </m:ctrlPr>
                      </m:fPr>
                      <m:num>
                        <m:rad>
                          <m:radPr>
                            <m:degHide m:val="on"/>
                            <m:ctrlPr>
                              <a:rPr lang="ru-RU" i="1">
                                <a:latin typeface="Cambria Math" panose="02040503050406030204" pitchFamily="18" charset="0"/>
                              </a:rPr>
                            </m:ctrlPr>
                          </m:radPr>
                          <m:deg/>
                          <m:e>
                            <m:r>
                              <a:rPr lang="ru-RU" b="0" i="1" smtClean="0">
                                <a:latin typeface="Cambria Math"/>
                              </a:rPr>
                              <m:t>2</m:t>
                            </m:r>
                          </m:e>
                        </m:rad>
                      </m:num>
                      <m:den>
                        <m:r>
                          <a:rPr lang="ru-RU" i="1">
                            <a:latin typeface="Cambria Math"/>
                          </a:rPr>
                          <m:t>3</m:t>
                        </m:r>
                      </m:den>
                    </m:f>
                  </m:oMath>
                </a14:m>
                <a:r>
                  <a:rPr lang="ru-RU" dirty="0"/>
                  <a:t>. Периметр равен </a:t>
                </a:r>
                <a14:m>
                  <m:oMath xmlns:m="http://schemas.openxmlformats.org/officeDocument/2006/math">
                    <m:f>
                      <m:fPr>
                        <m:ctrlPr>
                          <a:rPr lang="ru-RU" i="1">
                            <a:latin typeface="Cambria Math" panose="02040503050406030204" pitchFamily="18" charset="0"/>
                          </a:rPr>
                        </m:ctrlPr>
                      </m:fPr>
                      <m:num>
                        <m:r>
                          <a:rPr lang="ru-RU" b="0" i="1" smtClean="0">
                            <a:latin typeface="Cambria Math"/>
                          </a:rPr>
                          <m:t>4</m:t>
                        </m:r>
                        <m:rad>
                          <m:radPr>
                            <m:degHide m:val="on"/>
                            <m:ctrlPr>
                              <a:rPr lang="ru-RU" i="1">
                                <a:latin typeface="Cambria Math" panose="02040503050406030204" pitchFamily="18" charset="0"/>
                              </a:rPr>
                            </m:ctrlPr>
                          </m:radPr>
                          <m:deg/>
                          <m:e>
                            <m:r>
                              <a:rPr lang="ru-RU" i="1">
                                <a:latin typeface="Cambria Math"/>
                              </a:rPr>
                              <m:t>3</m:t>
                            </m:r>
                          </m:e>
                        </m:rad>
                      </m:num>
                      <m:den>
                        <m:r>
                          <a:rPr lang="ru-RU" i="1">
                            <a:latin typeface="Cambria Math"/>
                          </a:rPr>
                          <m:t>3</m:t>
                        </m:r>
                      </m:den>
                    </m:f>
                  </m:oMath>
                </a14:m>
                <a:r>
                  <a:rPr lang="ru-RU" dirty="0"/>
                  <a:t>. Следовательно, радиус вписанной сферы равен </a:t>
                </a:r>
                <a14:m>
                  <m:oMath xmlns:m="http://schemas.openxmlformats.org/officeDocument/2006/math">
                    <m:f>
                      <m:fPr>
                        <m:ctrlPr>
                          <a:rPr lang="ru-RU" i="1">
                            <a:latin typeface="Cambria Math" panose="02040503050406030204" pitchFamily="18" charset="0"/>
                          </a:rPr>
                        </m:ctrlPr>
                      </m:fPr>
                      <m:num>
                        <m:rad>
                          <m:radPr>
                            <m:degHide m:val="on"/>
                            <m:ctrlPr>
                              <a:rPr lang="ru-RU" i="1">
                                <a:latin typeface="Cambria Math" panose="02040503050406030204" pitchFamily="18" charset="0"/>
                              </a:rPr>
                            </m:ctrlPr>
                          </m:radPr>
                          <m:deg/>
                          <m:e>
                            <m:r>
                              <a:rPr lang="ru-RU" b="0" i="1" smtClean="0">
                                <a:latin typeface="Cambria Math"/>
                              </a:rPr>
                              <m:t>6</m:t>
                            </m:r>
                          </m:e>
                        </m:rad>
                      </m:num>
                      <m:den>
                        <m:r>
                          <a:rPr lang="ru-RU" b="0" i="1" smtClean="0">
                            <a:latin typeface="Cambria Math"/>
                          </a:rPr>
                          <m:t>12</m:t>
                        </m:r>
                      </m:den>
                    </m:f>
                  </m:oMath>
                </a14:m>
                <a:r>
                  <a:rPr lang="ru-RU" dirty="0"/>
                  <a:t>.</a:t>
                </a:r>
              </a:p>
            </p:txBody>
          </p:sp>
        </mc:Choice>
        <mc:Fallback xmlns="">
          <p:sp>
            <p:nvSpPr>
              <p:cNvPr id="2" name="TextBox 1"/>
              <p:cNvSpPr txBox="1">
                <a:spLocks noRot="1" noChangeAspect="1" noMove="1" noResize="1" noEditPoints="1" noAdjustHandles="1" noChangeArrowheads="1" noChangeShapeType="1" noTextEdit="1"/>
              </p:cNvSpPr>
              <p:nvPr/>
            </p:nvSpPr>
            <p:spPr>
              <a:xfrm>
                <a:off x="3923928" y="1772816"/>
                <a:ext cx="5220072" cy="4513480"/>
              </a:xfrm>
              <a:prstGeom prst="rect">
                <a:avLst/>
              </a:prstGeom>
              <a:blipFill rotWithShape="1">
                <a:blip r:embed="rId3"/>
                <a:stretch>
                  <a:fillRect l="-1869" t="-1081" r="-1752"/>
                </a:stretch>
              </a:blipFill>
            </p:spPr>
            <p:txBody>
              <a:bodyPr/>
              <a:lstStyle/>
              <a:p>
                <a:r>
                  <a:rPr lang="ru-RU">
                    <a:noFill/>
                  </a:rPr>
                  <a:t> </a:t>
                </a:r>
              </a:p>
            </p:txBody>
          </p:sp>
        </mc:Fallback>
      </mc:AlternateContent>
    </p:spTree>
    <p:extLst>
      <p:ext uri="{BB962C8B-B14F-4D97-AF65-F5344CB8AC3E}">
        <p14:creationId xmlns:p14="http://schemas.microsoft.com/office/powerpoint/2010/main" val="2532701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0806" y="-1"/>
            <a:ext cx="91648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dirty="0"/>
              <a:t>	</a:t>
            </a:r>
            <a:r>
              <a:rPr lang="ru-RU" dirty="0">
                <a:cs typeface="Times New Roman" pitchFamily="18" charset="0"/>
              </a:rPr>
              <a:t> </a:t>
            </a:r>
            <a:r>
              <a:rPr lang="ru-RU" sz="2800" dirty="0">
                <a:cs typeface="Times New Roman" pitchFamily="18" charset="0"/>
              </a:rPr>
              <a:t>Построение сферы, вписанной в правильную четырёхугольную пирамиду в программе </a:t>
            </a:r>
            <a:r>
              <a:rPr lang="en-US" sz="2800" dirty="0" err="1">
                <a:cs typeface="Times New Roman" pitchFamily="18" charset="0"/>
              </a:rPr>
              <a:t>GeoGebra</a:t>
            </a:r>
            <a:r>
              <a:rPr lang="en-US" sz="2800" dirty="0">
                <a:cs typeface="Times New Roman" pitchFamily="18" charset="0"/>
              </a:rPr>
              <a:t>.</a:t>
            </a:r>
            <a:endParaRPr lang="ru-RU" sz="2800" dirty="0"/>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038" y="1009102"/>
            <a:ext cx="5216682" cy="4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6"/>
          <p:cNvSpPr txBox="1">
            <a:spLocks noChangeArrowheads="1"/>
          </p:cNvSpPr>
          <p:nvPr/>
        </p:nvSpPr>
        <p:spPr bwMode="auto">
          <a:xfrm>
            <a:off x="9236" y="5646604"/>
            <a:ext cx="91648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dirty="0"/>
              <a:t>	</a:t>
            </a:r>
            <a:r>
              <a:rPr lang="ru-RU" dirty="0">
                <a:cs typeface="Times New Roman" pitchFamily="18" charset="0"/>
              </a:rPr>
              <a:t> </a:t>
            </a:r>
            <a:r>
              <a:rPr lang="ru-RU" sz="2800" dirty="0">
                <a:cs typeface="Times New Roman" pitchFamily="18" charset="0"/>
              </a:rPr>
              <a:t>Найдите радиус сферы, вписанной в правильную четырёхугольную пирамиду, все рёбра которой равны 1.</a:t>
            </a:r>
            <a:endParaRPr lang="ru-RU" sz="2800" dirty="0"/>
          </a:p>
        </p:txBody>
      </p:sp>
    </p:spTree>
    <p:extLst>
      <p:ext uri="{BB962C8B-B14F-4D97-AF65-F5344CB8AC3E}">
        <p14:creationId xmlns:p14="http://schemas.microsoft.com/office/powerpoint/2010/main" val="4285411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0806" y="0"/>
            <a:ext cx="91648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dirty="0"/>
              <a:t>	</a:t>
            </a:r>
            <a:r>
              <a:rPr lang="ru-RU" dirty="0">
                <a:cs typeface="Times New Roman" pitchFamily="18" charset="0"/>
              </a:rPr>
              <a:t> </a:t>
            </a:r>
            <a:r>
              <a:rPr lang="ru-RU" dirty="0">
                <a:solidFill>
                  <a:srgbClr val="FF0000"/>
                </a:solidFill>
                <a:cs typeface="Times New Roman" pitchFamily="18" charset="0"/>
              </a:rPr>
              <a:t>Решение. </a:t>
            </a:r>
            <a:r>
              <a:rPr lang="ru-RU" dirty="0">
                <a:cs typeface="Times New Roman" pitchFamily="18" charset="0"/>
              </a:rPr>
              <a:t>Для нахождения радиуса сферы, вписанной в правильную четырёхугольную пирамиду, заметим, что эта сфера будет вписана в конус, вписанный в эту пирамиду. Следовательно,</a:t>
            </a:r>
            <a:r>
              <a:rPr lang="ru-RU" dirty="0"/>
              <a:t> радиус этой сферы равен радиусу сферы, вписанной в конус, вписанный в эту пирамиду.</a:t>
            </a:r>
          </a:p>
        </p:txBody>
      </p:sp>
      <mc:AlternateContent xmlns:mc="http://schemas.openxmlformats.org/markup-compatibility/2006" xmlns:a14="http://schemas.microsoft.com/office/drawing/2010/main">
        <mc:Choice Requires="a14">
          <p:sp>
            <p:nvSpPr>
              <p:cNvPr id="2" name="TextBox 1"/>
              <p:cNvSpPr txBox="1"/>
              <p:nvPr/>
            </p:nvSpPr>
            <p:spPr>
              <a:xfrm>
                <a:off x="3923928" y="1772816"/>
                <a:ext cx="5220072" cy="3957494"/>
              </a:xfrm>
              <a:prstGeom prst="rect">
                <a:avLst/>
              </a:prstGeom>
              <a:noFill/>
            </p:spPr>
            <p:txBody>
              <a:bodyPr wrap="square" rtlCol="0">
                <a:spAutoFit/>
              </a:bodyPr>
              <a:lstStyle/>
              <a:p>
                <a:pPr algn="just"/>
                <a:r>
                  <a:rPr lang="ru-RU" dirty="0"/>
                  <a:t>Осевым сечением конуса является равнобедренный треугольник, основание которого равно 1, боковые стороны равны </a:t>
                </a:r>
                <a14:m>
                  <m:oMath xmlns:m="http://schemas.openxmlformats.org/officeDocument/2006/math">
                    <m:f>
                      <m:fPr>
                        <m:ctrlPr>
                          <a:rPr lang="ru-RU" i="1">
                            <a:latin typeface="Cambria Math" panose="02040503050406030204" pitchFamily="18" charset="0"/>
                          </a:rPr>
                        </m:ctrlPr>
                      </m:fPr>
                      <m:num>
                        <m:rad>
                          <m:radPr>
                            <m:degHide m:val="on"/>
                            <m:ctrlPr>
                              <a:rPr lang="ru-RU" i="1">
                                <a:latin typeface="Cambria Math" panose="02040503050406030204" pitchFamily="18" charset="0"/>
                              </a:rPr>
                            </m:ctrlPr>
                          </m:radPr>
                          <m:deg/>
                          <m:e>
                            <m:r>
                              <a:rPr lang="ru-RU" i="1">
                                <a:latin typeface="Cambria Math"/>
                              </a:rPr>
                              <m:t>3</m:t>
                            </m:r>
                          </m:e>
                        </m:rad>
                      </m:num>
                      <m:den>
                        <m:r>
                          <a:rPr lang="ru-RU" b="0" i="1" smtClean="0">
                            <a:latin typeface="Cambria Math"/>
                          </a:rPr>
                          <m:t>2</m:t>
                        </m:r>
                      </m:den>
                    </m:f>
                  </m:oMath>
                </a14:m>
                <a:r>
                  <a:rPr lang="ru-RU" dirty="0"/>
                  <a:t>. Высота, опущенная на основание, равна </a:t>
                </a:r>
                <a14:m>
                  <m:oMath xmlns:m="http://schemas.openxmlformats.org/officeDocument/2006/math">
                    <m:f>
                      <m:fPr>
                        <m:ctrlPr>
                          <a:rPr lang="ru-RU" i="1">
                            <a:latin typeface="Cambria Math" panose="02040503050406030204" pitchFamily="18" charset="0"/>
                          </a:rPr>
                        </m:ctrlPr>
                      </m:fPr>
                      <m:num>
                        <m:rad>
                          <m:radPr>
                            <m:degHide m:val="on"/>
                            <m:ctrlPr>
                              <a:rPr lang="ru-RU" i="1">
                                <a:latin typeface="Cambria Math" panose="02040503050406030204" pitchFamily="18" charset="0"/>
                              </a:rPr>
                            </m:ctrlPr>
                          </m:radPr>
                          <m:deg/>
                          <m:e>
                            <m:r>
                              <a:rPr lang="ru-RU" b="0" i="1" smtClean="0">
                                <a:latin typeface="Cambria Math"/>
                              </a:rPr>
                              <m:t>2</m:t>
                            </m:r>
                          </m:e>
                        </m:rad>
                      </m:num>
                      <m:den>
                        <m:r>
                          <a:rPr lang="ru-RU" b="0" i="1" smtClean="0">
                            <a:latin typeface="Cambria Math"/>
                          </a:rPr>
                          <m:t>2</m:t>
                        </m:r>
                      </m:den>
                    </m:f>
                  </m:oMath>
                </a14:m>
                <a:r>
                  <a:rPr lang="ru-RU" dirty="0"/>
                  <a:t>. Удвоенная площадь равна </a:t>
                </a:r>
                <a14:m>
                  <m:oMath xmlns:m="http://schemas.openxmlformats.org/officeDocument/2006/math">
                    <m:f>
                      <m:fPr>
                        <m:ctrlPr>
                          <a:rPr lang="ru-RU" i="1">
                            <a:latin typeface="Cambria Math" panose="02040503050406030204" pitchFamily="18" charset="0"/>
                          </a:rPr>
                        </m:ctrlPr>
                      </m:fPr>
                      <m:num>
                        <m:rad>
                          <m:radPr>
                            <m:degHide m:val="on"/>
                            <m:ctrlPr>
                              <a:rPr lang="ru-RU" i="1">
                                <a:latin typeface="Cambria Math" panose="02040503050406030204" pitchFamily="18" charset="0"/>
                              </a:rPr>
                            </m:ctrlPr>
                          </m:radPr>
                          <m:deg/>
                          <m:e>
                            <m:r>
                              <a:rPr lang="ru-RU" b="0" i="1" smtClean="0">
                                <a:latin typeface="Cambria Math"/>
                              </a:rPr>
                              <m:t>2</m:t>
                            </m:r>
                          </m:e>
                        </m:rad>
                      </m:num>
                      <m:den>
                        <m:r>
                          <a:rPr lang="ru-RU" b="0" i="1" smtClean="0">
                            <a:latin typeface="Cambria Math"/>
                          </a:rPr>
                          <m:t>2</m:t>
                        </m:r>
                      </m:den>
                    </m:f>
                  </m:oMath>
                </a14:m>
                <a:r>
                  <a:rPr lang="ru-RU" dirty="0"/>
                  <a:t>. Периметр равен </a:t>
                </a:r>
                <a14:m>
                  <m:oMath xmlns:m="http://schemas.openxmlformats.org/officeDocument/2006/math">
                    <m:r>
                      <a:rPr lang="ru-RU" b="0" i="0" smtClean="0">
                        <a:latin typeface="Cambria Math"/>
                      </a:rPr>
                      <m:t>1+</m:t>
                    </m:r>
                    <m:rad>
                      <m:radPr>
                        <m:degHide m:val="on"/>
                        <m:ctrlPr>
                          <a:rPr lang="ru-RU" i="1">
                            <a:latin typeface="Cambria Math" panose="02040503050406030204" pitchFamily="18" charset="0"/>
                          </a:rPr>
                        </m:ctrlPr>
                      </m:radPr>
                      <m:deg/>
                      <m:e>
                        <m:r>
                          <a:rPr lang="ru-RU" i="1">
                            <a:latin typeface="Cambria Math"/>
                          </a:rPr>
                          <m:t>3</m:t>
                        </m:r>
                      </m:e>
                    </m:rad>
                  </m:oMath>
                </a14:m>
                <a:r>
                  <a:rPr lang="ru-RU" dirty="0"/>
                  <a:t>. Следовательно, радиус вписанной сферы равен </a:t>
                </a:r>
                <a14:m>
                  <m:oMath xmlns:m="http://schemas.openxmlformats.org/officeDocument/2006/math">
                    <m:f>
                      <m:fPr>
                        <m:ctrlPr>
                          <a:rPr lang="ru-RU" i="1" smtClean="0">
                            <a:latin typeface="Cambria Math" panose="02040503050406030204" pitchFamily="18" charset="0"/>
                          </a:rPr>
                        </m:ctrlPr>
                      </m:fPr>
                      <m:num>
                        <m:rad>
                          <m:radPr>
                            <m:degHide m:val="on"/>
                            <m:ctrlPr>
                              <a:rPr lang="ru-RU" i="1">
                                <a:latin typeface="Cambria Math" panose="02040503050406030204" pitchFamily="18" charset="0"/>
                              </a:rPr>
                            </m:ctrlPr>
                          </m:radPr>
                          <m:deg/>
                          <m:e>
                            <m:r>
                              <a:rPr lang="ru-RU" b="0" i="1" smtClean="0">
                                <a:latin typeface="Cambria Math"/>
                              </a:rPr>
                              <m:t>6</m:t>
                            </m:r>
                          </m:e>
                        </m:rad>
                        <m:r>
                          <a:rPr lang="ru-RU" b="0" i="1" smtClean="0">
                            <a:latin typeface="Cambria Math"/>
                          </a:rPr>
                          <m:t>−</m:t>
                        </m:r>
                        <m:rad>
                          <m:radPr>
                            <m:degHide m:val="on"/>
                            <m:ctrlPr>
                              <a:rPr lang="ru-RU" b="0" i="1" smtClean="0">
                                <a:latin typeface="Cambria Math" panose="02040503050406030204" pitchFamily="18" charset="0"/>
                              </a:rPr>
                            </m:ctrlPr>
                          </m:radPr>
                          <m:deg/>
                          <m:e>
                            <m:r>
                              <a:rPr lang="ru-RU" b="0" i="1" smtClean="0">
                                <a:latin typeface="Cambria Math"/>
                              </a:rPr>
                              <m:t>2</m:t>
                            </m:r>
                          </m:e>
                        </m:rad>
                      </m:num>
                      <m:den>
                        <m:r>
                          <a:rPr lang="ru-RU" b="0" i="1" smtClean="0">
                            <a:latin typeface="Cambria Math"/>
                          </a:rPr>
                          <m:t>4</m:t>
                        </m:r>
                      </m:den>
                    </m:f>
                  </m:oMath>
                </a14:m>
                <a:r>
                  <a:rPr lang="ru-RU" dirty="0"/>
                  <a:t>.</a:t>
                </a:r>
              </a:p>
            </p:txBody>
          </p:sp>
        </mc:Choice>
        <mc:Fallback xmlns="">
          <p:sp>
            <p:nvSpPr>
              <p:cNvPr id="2" name="TextBox 1"/>
              <p:cNvSpPr txBox="1">
                <a:spLocks noRot="1" noChangeAspect="1" noMove="1" noResize="1" noEditPoints="1" noAdjustHandles="1" noChangeArrowheads="1" noChangeShapeType="1" noTextEdit="1"/>
              </p:cNvSpPr>
              <p:nvPr/>
            </p:nvSpPr>
            <p:spPr>
              <a:xfrm>
                <a:off x="3923928" y="1772816"/>
                <a:ext cx="5220072" cy="3957494"/>
              </a:xfrm>
              <a:prstGeom prst="rect">
                <a:avLst/>
              </a:prstGeom>
              <a:blipFill rotWithShape="1">
                <a:blip r:embed="rId2"/>
                <a:stretch>
                  <a:fillRect l="-1869" t="-1233" r="-1752" b="-616"/>
                </a:stretch>
              </a:blipFill>
            </p:spPr>
            <p:txBody>
              <a:bodyPr/>
              <a:lstStyle/>
              <a:p>
                <a:r>
                  <a:rPr lang="ru-RU">
                    <a:noFill/>
                  </a:rPr>
                  <a:t> </a:t>
                </a:r>
              </a:p>
            </p:txBody>
          </p:sp>
        </mc:Fallback>
      </mc:AlternateContent>
      <p:pic>
        <p:nvPicPr>
          <p:cNvPr id="921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 y="2147440"/>
            <a:ext cx="402208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92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0" y="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200" dirty="0"/>
              <a:t>	</a:t>
            </a:r>
            <a:r>
              <a:rPr lang="ru-RU" dirty="0"/>
              <a:t>Найдите радиус сферы, вписанной в правильную четырёхугольную пирамиду, стороны основания которой равны 2, а двугранные углы при основании равны 60</a:t>
            </a:r>
            <a:r>
              <a:rPr lang="ru-RU" baseline="30000" dirty="0"/>
              <a:t>о</a:t>
            </a:r>
            <a:r>
              <a:rPr lang="ru-RU" dirty="0"/>
              <a:t>. </a:t>
            </a:r>
          </a:p>
        </p:txBody>
      </p:sp>
      <mc:AlternateContent xmlns:mc="http://schemas.openxmlformats.org/markup-compatibility/2006" xmlns:a14="http://schemas.microsoft.com/office/drawing/2010/main">
        <mc:Choice Requires="a14">
          <p:sp>
            <p:nvSpPr>
              <p:cNvPr id="2" name="TextBox 1"/>
              <p:cNvSpPr txBox="1"/>
              <p:nvPr/>
            </p:nvSpPr>
            <p:spPr>
              <a:xfrm>
                <a:off x="467544" y="5445224"/>
                <a:ext cx="2160240" cy="681725"/>
              </a:xfrm>
              <a:prstGeom prst="rect">
                <a:avLst/>
              </a:prstGeom>
              <a:noFill/>
            </p:spPr>
            <p:txBody>
              <a:bodyPr wrap="square" rtlCol="0">
                <a:spAutoFit/>
              </a:bodyPr>
              <a:lstStyle/>
              <a:p>
                <a:r>
                  <a:rPr lang="ru-RU" dirty="0">
                    <a:solidFill>
                      <a:srgbClr val="FF0000"/>
                    </a:solidFill>
                  </a:rPr>
                  <a:t>Ответ. </a:t>
                </a:r>
                <a14:m>
                  <m:oMath xmlns:m="http://schemas.openxmlformats.org/officeDocument/2006/math">
                    <m:f>
                      <m:fPr>
                        <m:ctrlPr>
                          <a:rPr lang="ru-RU" i="1" smtClean="0">
                            <a:solidFill>
                              <a:schemeClr val="tx1"/>
                            </a:solidFill>
                            <a:latin typeface="Cambria Math" panose="02040503050406030204" pitchFamily="18" charset="0"/>
                          </a:rPr>
                        </m:ctrlPr>
                      </m:fPr>
                      <m:num>
                        <m:rad>
                          <m:radPr>
                            <m:degHide m:val="on"/>
                            <m:ctrlPr>
                              <a:rPr lang="ru-RU" i="1">
                                <a:solidFill>
                                  <a:schemeClr val="tx1"/>
                                </a:solidFill>
                                <a:latin typeface="Cambria Math" panose="02040503050406030204" pitchFamily="18" charset="0"/>
                              </a:rPr>
                            </m:ctrlPr>
                          </m:radPr>
                          <m:deg/>
                          <m:e>
                            <m:r>
                              <a:rPr lang="ru-RU" i="1">
                                <a:solidFill>
                                  <a:schemeClr val="tx1"/>
                                </a:solidFill>
                                <a:latin typeface="Cambria Math"/>
                              </a:rPr>
                              <m:t>3</m:t>
                            </m:r>
                          </m:e>
                        </m:rad>
                      </m:num>
                      <m:den>
                        <m:r>
                          <a:rPr lang="ru-RU" i="1">
                            <a:solidFill>
                              <a:schemeClr val="tx1"/>
                            </a:solidFill>
                            <a:latin typeface="Cambria Math"/>
                          </a:rPr>
                          <m:t>3</m:t>
                        </m:r>
                      </m:den>
                    </m:f>
                    <m:r>
                      <a:rPr lang="ru-RU" i="1">
                        <a:solidFill>
                          <a:schemeClr val="tx1"/>
                        </a:solidFill>
                        <a:latin typeface="Cambria Math"/>
                      </a:rPr>
                      <m:t>.</m:t>
                    </m:r>
                  </m:oMath>
                </a14:m>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467544" y="5445224"/>
                <a:ext cx="2160240" cy="681725"/>
              </a:xfrm>
              <a:prstGeom prst="rect">
                <a:avLst/>
              </a:prstGeom>
              <a:blipFill rotWithShape="1">
                <a:blip r:embed="rId2"/>
                <a:stretch>
                  <a:fillRect l="-4520" b="-7143"/>
                </a:stretch>
              </a:blipFill>
            </p:spPr>
            <p:txBody>
              <a:bodyPr/>
              <a:lstStyle/>
              <a:p>
                <a:r>
                  <a:rPr lang="ru-RU">
                    <a:noFill/>
                  </a:rPr>
                  <a:t> </a:t>
                </a:r>
              </a:p>
            </p:txBody>
          </p:sp>
        </mc:Fallback>
      </mc:AlternateContent>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659" y="1409457"/>
            <a:ext cx="5216682" cy="4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80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0806" y="-1"/>
            <a:ext cx="91648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dirty="0"/>
              <a:t>	</a:t>
            </a:r>
            <a:r>
              <a:rPr lang="ru-RU" dirty="0">
                <a:cs typeface="Times New Roman" pitchFamily="18" charset="0"/>
              </a:rPr>
              <a:t> </a:t>
            </a:r>
            <a:r>
              <a:rPr lang="ru-RU" sz="2800" dirty="0">
                <a:cs typeface="Times New Roman" pitchFamily="18" charset="0"/>
              </a:rPr>
              <a:t>Построение сферы, вписанной в правильную шестиугольную пирамиду в программе </a:t>
            </a:r>
            <a:r>
              <a:rPr lang="en-US" sz="2800" dirty="0" err="1">
                <a:cs typeface="Times New Roman" pitchFamily="18" charset="0"/>
              </a:rPr>
              <a:t>GeoGebra</a:t>
            </a:r>
            <a:r>
              <a:rPr lang="en-US" sz="2800" dirty="0">
                <a:cs typeface="Times New Roman" pitchFamily="18" charset="0"/>
              </a:rPr>
              <a:t>.</a:t>
            </a:r>
            <a:endParaRPr lang="ru-RU" sz="2800" dirty="0"/>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954106"/>
            <a:ext cx="4330883" cy="413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107504" y="5229200"/>
            <a:ext cx="916480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dirty="0"/>
              <a:t>	</a:t>
            </a:r>
            <a:r>
              <a:rPr lang="ru-RU" dirty="0">
                <a:cs typeface="Times New Roman" pitchFamily="18" charset="0"/>
              </a:rPr>
              <a:t> </a:t>
            </a:r>
            <a:r>
              <a:rPr lang="ru-RU" sz="2800" dirty="0">
                <a:cs typeface="Times New Roman" pitchFamily="18" charset="0"/>
              </a:rPr>
              <a:t>Найдите радиус сферы, вписанной в правильную шестиугольную пирамиду, стороны основания которой равны 1, а боковые рёбра равны 2.</a:t>
            </a:r>
            <a:endParaRPr lang="ru-RU" sz="2800" dirty="0"/>
          </a:p>
        </p:txBody>
      </p:sp>
    </p:spTree>
    <p:extLst>
      <p:ext uri="{BB962C8B-B14F-4D97-AF65-F5344CB8AC3E}">
        <p14:creationId xmlns:p14="http://schemas.microsoft.com/office/powerpoint/2010/main" val="11293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a:extLst>
              <a:ext uri="{FF2B5EF4-FFF2-40B4-BE49-F238E27FC236}">
                <a16:creationId xmlns:a16="http://schemas.microsoft.com/office/drawing/2014/main" id="{4854AD7C-71CE-45F6-B286-1DCEA7D86410}"/>
              </a:ext>
            </a:extLst>
          </p:cNvPr>
          <p:cNvSpPr txBox="1">
            <a:spLocks noChangeArrowheads="1"/>
          </p:cNvSpPr>
          <p:nvPr/>
        </p:nvSpPr>
        <p:spPr bwMode="auto">
          <a:xfrm>
            <a:off x="-2" y="25442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111760" indent="449580" algn="just"/>
            <a:r>
              <a:rPr lang="ru-RU" altLang="ru-RU" dirty="0"/>
              <a:t>	Для данного изображения сферы с центром в начале координат изобразите оси координат</a:t>
            </a:r>
            <a:r>
              <a:rPr lang="ru-RU" i="1" dirty="0">
                <a:effectLst/>
                <a:latin typeface="Times New Roman" panose="02020603050405020304" pitchFamily="18" charset="0"/>
                <a:ea typeface="Times New Roman" panose="02020603050405020304" pitchFamily="18" charset="0"/>
              </a:rPr>
              <a:t>.</a:t>
            </a:r>
            <a:endParaRPr lang="ru-RU" altLang="ru-RU" dirty="0"/>
          </a:p>
        </p:txBody>
      </p:sp>
      <p:pic>
        <p:nvPicPr>
          <p:cNvPr id="3" name="Рисунок 2">
            <a:extLst>
              <a:ext uri="{FF2B5EF4-FFF2-40B4-BE49-F238E27FC236}">
                <a16:creationId xmlns:a16="http://schemas.microsoft.com/office/drawing/2014/main" id="{8A688894-18F4-45E8-A1F8-90DAAED9DAE2}"/>
              </a:ext>
            </a:extLst>
          </p:cNvPr>
          <p:cNvPicPr>
            <a:picLocks noChangeAspect="1"/>
          </p:cNvPicPr>
          <p:nvPr/>
        </p:nvPicPr>
        <p:blipFill>
          <a:blip r:embed="rId3"/>
          <a:stretch>
            <a:fillRect/>
          </a:stretch>
        </p:blipFill>
        <p:spPr>
          <a:xfrm>
            <a:off x="2382564" y="1229669"/>
            <a:ext cx="4378871" cy="4398662"/>
          </a:xfrm>
          <a:prstGeom prst="rect">
            <a:avLst/>
          </a:prstGeom>
        </p:spPr>
      </p:pic>
      <p:pic>
        <p:nvPicPr>
          <p:cNvPr id="8" name="Рисунок 7">
            <a:extLst>
              <a:ext uri="{FF2B5EF4-FFF2-40B4-BE49-F238E27FC236}">
                <a16:creationId xmlns:a16="http://schemas.microsoft.com/office/drawing/2014/main" id="{51189168-972D-485B-9A47-E1EFE3642585}"/>
              </a:ext>
            </a:extLst>
          </p:cNvPr>
          <p:cNvPicPr>
            <a:picLocks noChangeAspect="1"/>
          </p:cNvPicPr>
          <p:nvPr/>
        </p:nvPicPr>
        <p:blipFill>
          <a:blip r:embed="rId4"/>
          <a:stretch>
            <a:fillRect/>
          </a:stretch>
        </p:blipFill>
        <p:spPr>
          <a:xfrm>
            <a:off x="2382563" y="1211007"/>
            <a:ext cx="4378871" cy="4324198"/>
          </a:xfrm>
          <a:prstGeom prst="rect">
            <a:avLst/>
          </a:prstGeom>
        </p:spPr>
      </p:pic>
    </p:spTree>
    <p:extLst>
      <p:ext uri="{BB962C8B-B14F-4D97-AF65-F5344CB8AC3E}">
        <p14:creationId xmlns:p14="http://schemas.microsoft.com/office/powerpoint/2010/main" val="148818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0806" y="0"/>
            <a:ext cx="91648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dirty="0"/>
              <a:t>	</a:t>
            </a:r>
            <a:r>
              <a:rPr lang="ru-RU" dirty="0">
                <a:solidFill>
                  <a:srgbClr val="FF0000"/>
                </a:solidFill>
              </a:rPr>
              <a:t>Решение.</a:t>
            </a:r>
            <a:r>
              <a:rPr lang="ru-RU" dirty="0">
                <a:cs typeface="Times New Roman" pitchFamily="18" charset="0"/>
              </a:rPr>
              <a:t> Для нахождения радиуса сферы, вписанной в правильную шестиугольную пирамиду, заметим, что эта сфера будет вписана в конус, вписанный в эту пирамиду. Следовательно,</a:t>
            </a:r>
            <a:r>
              <a:rPr lang="ru-RU" dirty="0"/>
              <a:t> радиус этой сферы равен радиусу сферы, вписанной в конус, вписанный в эту пирамиду.</a:t>
            </a:r>
          </a:p>
        </p:txBody>
      </p:sp>
      <mc:AlternateContent xmlns:mc="http://schemas.openxmlformats.org/markup-compatibility/2006" xmlns:a14="http://schemas.microsoft.com/office/drawing/2010/main">
        <mc:Choice Requires="a14">
          <p:sp>
            <p:nvSpPr>
              <p:cNvPr id="2" name="TextBox 1"/>
              <p:cNvSpPr txBox="1"/>
              <p:nvPr/>
            </p:nvSpPr>
            <p:spPr>
              <a:xfrm>
                <a:off x="4299674" y="1772816"/>
                <a:ext cx="4844326" cy="4329903"/>
              </a:xfrm>
              <a:prstGeom prst="rect">
                <a:avLst/>
              </a:prstGeom>
              <a:noFill/>
            </p:spPr>
            <p:txBody>
              <a:bodyPr wrap="square" rtlCol="0">
                <a:spAutoFit/>
              </a:bodyPr>
              <a:lstStyle/>
              <a:p>
                <a:pPr algn="just"/>
                <a:r>
                  <a:rPr lang="ru-RU" dirty="0"/>
                  <a:t>Осевым сечением конуса является равнобедренный треугольник, основание которого равно </a:t>
                </a:r>
                <a14:m>
                  <m:oMath xmlns:m="http://schemas.openxmlformats.org/officeDocument/2006/math">
                    <m:rad>
                      <m:radPr>
                        <m:degHide m:val="on"/>
                        <m:ctrlPr>
                          <a:rPr lang="ru-RU" i="1">
                            <a:latin typeface="Cambria Math" panose="02040503050406030204" pitchFamily="18" charset="0"/>
                          </a:rPr>
                        </m:ctrlPr>
                      </m:radPr>
                      <m:deg/>
                      <m:e>
                        <m:r>
                          <a:rPr lang="ru-RU" i="1">
                            <a:latin typeface="Cambria Math"/>
                          </a:rPr>
                          <m:t>3</m:t>
                        </m:r>
                      </m:e>
                    </m:rad>
                  </m:oMath>
                </a14:m>
                <a:r>
                  <a:rPr lang="ru-RU" dirty="0"/>
                  <a:t>, боковые стороны равны </a:t>
                </a:r>
                <a14:m>
                  <m:oMath xmlns:m="http://schemas.openxmlformats.org/officeDocument/2006/math">
                    <m:f>
                      <m:fPr>
                        <m:ctrlPr>
                          <a:rPr lang="ru-RU" i="1">
                            <a:latin typeface="Cambria Math" panose="02040503050406030204" pitchFamily="18" charset="0"/>
                          </a:rPr>
                        </m:ctrlPr>
                      </m:fPr>
                      <m:num>
                        <m:rad>
                          <m:radPr>
                            <m:degHide m:val="on"/>
                            <m:ctrlPr>
                              <a:rPr lang="ru-RU" i="1">
                                <a:latin typeface="Cambria Math" panose="02040503050406030204" pitchFamily="18" charset="0"/>
                              </a:rPr>
                            </m:ctrlPr>
                          </m:radPr>
                          <m:deg/>
                          <m:e>
                            <m:r>
                              <a:rPr lang="ru-RU" b="0" i="1" smtClean="0">
                                <a:latin typeface="Cambria Math"/>
                              </a:rPr>
                              <m:t>15</m:t>
                            </m:r>
                          </m:e>
                        </m:rad>
                      </m:num>
                      <m:den>
                        <m:r>
                          <a:rPr lang="ru-RU" b="0" i="1" smtClean="0">
                            <a:latin typeface="Cambria Math"/>
                          </a:rPr>
                          <m:t>2</m:t>
                        </m:r>
                      </m:den>
                    </m:f>
                  </m:oMath>
                </a14:m>
                <a:r>
                  <a:rPr lang="ru-RU" dirty="0"/>
                  <a:t>. Высота, опущенная на основание, равна</a:t>
                </a:r>
                <a14:m>
                  <m:oMath xmlns:m="http://schemas.openxmlformats.org/officeDocument/2006/math">
                    <m:rad>
                      <m:radPr>
                        <m:degHide m:val="on"/>
                        <m:ctrlPr>
                          <a:rPr lang="ru-RU" i="1">
                            <a:latin typeface="Cambria Math" panose="02040503050406030204" pitchFamily="18" charset="0"/>
                          </a:rPr>
                        </m:ctrlPr>
                      </m:radPr>
                      <m:deg/>
                      <m:e>
                        <m:r>
                          <a:rPr lang="ru-RU" i="1">
                            <a:latin typeface="Cambria Math"/>
                          </a:rPr>
                          <m:t>3</m:t>
                        </m:r>
                      </m:e>
                    </m:rad>
                  </m:oMath>
                </a14:m>
                <a:r>
                  <a:rPr lang="ru-RU" dirty="0"/>
                  <a:t>. </a:t>
                </a:r>
              </a:p>
              <a:p>
                <a:pPr algn="just"/>
                <a:r>
                  <a:rPr lang="ru-RU" dirty="0"/>
                  <a:t>Удвоенная площадь равна 3. Периметр равен </a:t>
                </a:r>
                <a14:m>
                  <m:oMath xmlns:m="http://schemas.openxmlformats.org/officeDocument/2006/math">
                    <m:rad>
                      <m:radPr>
                        <m:degHide m:val="on"/>
                        <m:ctrlPr>
                          <a:rPr lang="ru-RU" i="1">
                            <a:latin typeface="Cambria Math" panose="02040503050406030204" pitchFamily="18" charset="0"/>
                          </a:rPr>
                        </m:ctrlPr>
                      </m:radPr>
                      <m:deg/>
                      <m:e>
                        <m:r>
                          <a:rPr lang="ru-RU" i="1">
                            <a:latin typeface="Cambria Math"/>
                          </a:rPr>
                          <m:t>3</m:t>
                        </m:r>
                      </m:e>
                    </m:rad>
                    <m:r>
                      <a:rPr lang="ru-RU" b="0" i="1" smtClean="0">
                        <a:latin typeface="Cambria Math"/>
                      </a:rPr>
                      <m:t>+</m:t>
                    </m:r>
                    <m:rad>
                      <m:radPr>
                        <m:degHide m:val="on"/>
                        <m:ctrlPr>
                          <a:rPr lang="ru-RU" b="0" i="1" smtClean="0">
                            <a:latin typeface="Cambria Math" panose="02040503050406030204" pitchFamily="18" charset="0"/>
                          </a:rPr>
                        </m:ctrlPr>
                      </m:radPr>
                      <m:deg/>
                      <m:e>
                        <m:r>
                          <a:rPr lang="ru-RU" b="0" i="1" smtClean="0">
                            <a:latin typeface="Cambria Math"/>
                          </a:rPr>
                          <m:t>15</m:t>
                        </m:r>
                      </m:e>
                    </m:rad>
                  </m:oMath>
                </a14:m>
                <a:r>
                  <a:rPr lang="ru-RU" dirty="0"/>
                  <a:t>. Следовательно, радиус вписанной сферы равен </a:t>
                </a:r>
                <a14:m>
                  <m:oMath xmlns:m="http://schemas.openxmlformats.org/officeDocument/2006/math">
                    <m:f>
                      <m:fPr>
                        <m:ctrlPr>
                          <a:rPr lang="ru-RU" i="1" smtClean="0">
                            <a:latin typeface="Cambria Math" panose="02040503050406030204" pitchFamily="18" charset="0"/>
                          </a:rPr>
                        </m:ctrlPr>
                      </m:fPr>
                      <m:num>
                        <m:rad>
                          <m:radPr>
                            <m:degHide m:val="on"/>
                            <m:ctrlPr>
                              <a:rPr lang="ru-RU" i="1">
                                <a:latin typeface="Cambria Math" panose="02040503050406030204" pitchFamily="18" charset="0"/>
                              </a:rPr>
                            </m:ctrlPr>
                          </m:radPr>
                          <m:deg/>
                          <m:e>
                            <m:r>
                              <a:rPr lang="ru-RU" b="0" i="1" smtClean="0">
                                <a:latin typeface="Cambria Math"/>
                              </a:rPr>
                              <m:t>15</m:t>
                            </m:r>
                          </m:e>
                        </m:rad>
                        <m:r>
                          <a:rPr lang="ru-RU" b="0" i="1" smtClean="0">
                            <a:latin typeface="Cambria Math"/>
                          </a:rPr>
                          <m:t>−</m:t>
                        </m:r>
                        <m:rad>
                          <m:radPr>
                            <m:degHide m:val="on"/>
                            <m:ctrlPr>
                              <a:rPr lang="ru-RU" b="0" i="1" smtClean="0">
                                <a:latin typeface="Cambria Math" panose="02040503050406030204" pitchFamily="18" charset="0"/>
                              </a:rPr>
                            </m:ctrlPr>
                          </m:radPr>
                          <m:deg/>
                          <m:e>
                            <m:r>
                              <a:rPr lang="ru-RU" b="0" i="1" smtClean="0">
                                <a:latin typeface="Cambria Math"/>
                              </a:rPr>
                              <m:t>3</m:t>
                            </m:r>
                          </m:e>
                        </m:rad>
                      </m:num>
                      <m:den>
                        <m:r>
                          <a:rPr lang="ru-RU" b="0" i="1" smtClean="0">
                            <a:latin typeface="Cambria Math"/>
                          </a:rPr>
                          <m:t>4</m:t>
                        </m:r>
                      </m:den>
                    </m:f>
                  </m:oMath>
                </a14:m>
                <a:r>
                  <a:rPr lang="ru-RU" dirty="0"/>
                  <a:t>.</a:t>
                </a:r>
              </a:p>
            </p:txBody>
          </p:sp>
        </mc:Choice>
        <mc:Fallback xmlns="">
          <p:sp>
            <p:nvSpPr>
              <p:cNvPr id="2" name="TextBox 1"/>
              <p:cNvSpPr txBox="1">
                <a:spLocks noRot="1" noChangeAspect="1" noMove="1" noResize="1" noEditPoints="1" noAdjustHandles="1" noChangeArrowheads="1" noChangeShapeType="1" noTextEdit="1"/>
              </p:cNvSpPr>
              <p:nvPr/>
            </p:nvSpPr>
            <p:spPr>
              <a:xfrm>
                <a:off x="4299674" y="1772816"/>
                <a:ext cx="4844326" cy="4329903"/>
              </a:xfrm>
              <a:prstGeom prst="rect">
                <a:avLst/>
              </a:prstGeom>
              <a:blipFill rotWithShape="1">
                <a:blip r:embed="rId2"/>
                <a:stretch>
                  <a:fillRect l="-1887" t="-1127" r="-2013" b="-563"/>
                </a:stretch>
              </a:blipFill>
            </p:spPr>
            <p:txBody>
              <a:bodyPr/>
              <a:lstStyle/>
              <a:p>
                <a:r>
                  <a:rPr lang="ru-RU">
                    <a:noFill/>
                  </a:rPr>
                  <a:t> </a:t>
                </a:r>
              </a:p>
            </p:txBody>
          </p:sp>
        </mc:Fallback>
      </mc:AlternateContent>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32856"/>
            <a:ext cx="4032448" cy="391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082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0"/>
            <a:ext cx="7772400" cy="692696"/>
          </a:xfrm>
        </p:spPr>
        <p:txBody>
          <a:bodyPr/>
          <a:lstStyle/>
          <a:p>
            <a:r>
              <a:rPr lang="ru-RU" sz="3600" dirty="0">
                <a:solidFill>
                  <a:srgbClr val="FF3300"/>
                </a:solidFill>
              </a:rPr>
              <a:t>Сфера, описанная около пирамиды</a:t>
            </a:r>
          </a:p>
        </p:txBody>
      </p:sp>
      <p:sp>
        <p:nvSpPr>
          <p:cNvPr id="5" name="Text Box 14"/>
          <p:cNvSpPr txBox="1">
            <a:spLocks noChangeArrowheads="1"/>
          </p:cNvSpPr>
          <p:nvPr/>
        </p:nvSpPr>
        <p:spPr bwMode="auto">
          <a:xfrm>
            <a:off x="-18107" y="692696"/>
            <a:ext cx="89916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solidFill>
                  <a:srgbClr val="FF3300"/>
                </a:solidFill>
              </a:rPr>
              <a:t>	</a:t>
            </a:r>
            <a:r>
              <a:rPr lang="ru-RU" dirty="0">
                <a:solidFill>
                  <a:srgbClr val="FF3300"/>
                </a:solidFill>
              </a:rPr>
              <a:t>Теорема. </a:t>
            </a:r>
            <a:r>
              <a:rPr lang="ru-RU" dirty="0">
                <a:cs typeface="Times New Roman" pitchFamily="18" charset="0"/>
              </a:rPr>
              <a:t>Около пирамиды можно описать сферу тогда и только тогда, когда около основания этой пирамиды можно описать окружность. Её центром является точка пересечения перпендикуляра, проходящего через центр этой окружности и перпендикулярного плоскости основания, и плоскости, проходящей через середину бокового ребра и перпендикулярной этому ребру.	</a:t>
            </a:r>
            <a:endParaRPr lang="ru-RU"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54649"/>
            <a:ext cx="3256617" cy="321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284984"/>
            <a:ext cx="3675370" cy="359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876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18107" y="18123"/>
            <a:ext cx="8991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en-US" sz="2800" dirty="0">
                <a:solidFill>
                  <a:srgbClr val="FF3300"/>
                </a:solidFill>
              </a:rPr>
              <a:t>	</a:t>
            </a:r>
            <a:r>
              <a:rPr lang="ru-RU" dirty="0">
                <a:cs typeface="Times New Roman" pitchFamily="18" charset="0"/>
              </a:rPr>
              <a:t>Построение центра сферы, описанной около правильной четырёхугольной пирамиды в программе </a:t>
            </a:r>
            <a:r>
              <a:rPr lang="en-US" dirty="0" err="1">
                <a:cs typeface="Times New Roman" pitchFamily="18" charset="0"/>
              </a:rPr>
              <a:t>GeoGebra</a:t>
            </a:r>
            <a:r>
              <a:rPr lang="en-US" dirty="0">
                <a:cs typeface="Times New Roman" pitchFamily="18" charset="0"/>
              </a:rPr>
              <a:t>.</a:t>
            </a:r>
            <a:endParaRPr lang="ru-RU" dirty="0"/>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340768"/>
            <a:ext cx="4536504" cy="433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382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18107" y="18123"/>
            <a:ext cx="89916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en-US" sz="2800" dirty="0">
                <a:solidFill>
                  <a:srgbClr val="FF3300"/>
                </a:solidFill>
              </a:rPr>
              <a:t>	</a:t>
            </a:r>
            <a:r>
              <a:rPr lang="ru-RU" dirty="0">
                <a:cs typeface="Times New Roman" pitchFamily="18" charset="0"/>
              </a:rPr>
              <a:t>Для нахождения радиуса сферы, описанной около правильной пирамиды, заметим, что эта сфера будет описана около конуса, описанного около пирамиды. Следовательно, радиус сферы, описанной около пирамиды, равен радиусу сферы, описанной около конуса, описанного около этой пирамиды.</a:t>
            </a:r>
            <a:endParaRPr lang="ru-RU" dirty="0"/>
          </a:p>
        </p:txBody>
      </p:sp>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151312"/>
            <a:ext cx="3888432" cy="395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749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ext Box 6"/>
          <p:cNvSpPr txBox="1">
            <a:spLocks noChangeArrowheads="1"/>
          </p:cNvSpPr>
          <p:nvPr/>
        </p:nvSpPr>
        <p:spPr bwMode="auto">
          <a:xfrm>
            <a:off x="-9053" y="116632"/>
            <a:ext cx="9144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sz="2200" dirty="0"/>
              <a:t>	Найдите радиус сферы, описанной около единичного тетраэдра. </a:t>
            </a:r>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3384376" cy="348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 Box 6">
                <a:extLst>
                  <a:ext uri="{FF2B5EF4-FFF2-40B4-BE49-F238E27FC236}">
                    <a16:creationId xmlns:a16="http://schemas.microsoft.com/office/drawing/2014/main" id="{8AC3EC90-A1FC-412A-A63F-164D434C37B3}"/>
                  </a:ext>
                </a:extLst>
              </p:cNvPr>
              <p:cNvSpPr txBox="1">
                <a:spLocks noChangeArrowheads="1"/>
              </p:cNvSpPr>
              <p:nvPr/>
            </p:nvSpPr>
            <p:spPr bwMode="auto">
              <a:xfrm>
                <a:off x="0" y="4653136"/>
                <a:ext cx="9144000" cy="15123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sz="2200" dirty="0"/>
                  <a:t>	</a:t>
                </a:r>
                <a:r>
                  <a:rPr lang="ru-RU" sz="2200" dirty="0">
                    <a:solidFill>
                      <a:srgbClr val="FF0000"/>
                    </a:solidFill>
                  </a:rPr>
                  <a:t>Решение. </a:t>
                </a:r>
                <a:r>
                  <a:rPr lang="ru-RU" sz="2200" dirty="0"/>
                  <a:t>Осевым сечением соответствующего конуса является равнобедренный треугольник, стороны которого равны 1, 1, </a:t>
                </a:r>
                <a14:m>
                  <m:oMath xmlns:m="http://schemas.openxmlformats.org/officeDocument/2006/math">
                    <m:f>
                      <m:fPr>
                        <m:ctrlPr>
                          <a:rPr lang="ru-RU" sz="2200" i="1">
                            <a:latin typeface="Cambria Math" panose="02040503050406030204" pitchFamily="18" charset="0"/>
                          </a:rPr>
                        </m:ctrlPr>
                      </m:fPr>
                      <m:num>
                        <m:r>
                          <a:rPr lang="ru-RU" sz="2200" b="0" i="1" smtClean="0">
                            <a:latin typeface="Cambria Math"/>
                          </a:rPr>
                          <m:t>2</m:t>
                        </m:r>
                        <m:rad>
                          <m:radPr>
                            <m:degHide m:val="on"/>
                            <m:ctrlPr>
                              <a:rPr lang="ru-RU" sz="2200" i="1">
                                <a:latin typeface="Cambria Math" panose="02040503050406030204" pitchFamily="18" charset="0"/>
                              </a:rPr>
                            </m:ctrlPr>
                          </m:radPr>
                          <m:deg/>
                          <m:e>
                            <m:r>
                              <a:rPr lang="ru-RU" sz="2200" b="0" i="1" smtClean="0">
                                <a:latin typeface="Cambria Math"/>
                              </a:rPr>
                              <m:t>3</m:t>
                            </m:r>
                          </m:e>
                        </m:rad>
                      </m:num>
                      <m:den>
                        <m:r>
                          <a:rPr lang="ru-RU" sz="2200" b="0" i="1" smtClean="0">
                            <a:latin typeface="Cambria Math"/>
                          </a:rPr>
                          <m:t>3</m:t>
                        </m:r>
                      </m:den>
                    </m:f>
                  </m:oMath>
                </a14:m>
                <a:r>
                  <a:rPr lang="ru-RU" sz="2200" dirty="0"/>
                  <a:t>. Его площадь равна </a:t>
                </a:r>
                <a14:m>
                  <m:oMath xmlns:m="http://schemas.openxmlformats.org/officeDocument/2006/math">
                    <m:f>
                      <m:fPr>
                        <m:ctrlPr>
                          <a:rPr lang="ru-RU" sz="2200" i="1">
                            <a:latin typeface="Cambria Math" panose="02040503050406030204" pitchFamily="18" charset="0"/>
                          </a:rPr>
                        </m:ctrlPr>
                      </m:fPr>
                      <m:num>
                        <m:rad>
                          <m:radPr>
                            <m:degHide m:val="on"/>
                            <m:ctrlPr>
                              <a:rPr lang="ru-RU" sz="2200" i="1">
                                <a:latin typeface="Cambria Math" panose="02040503050406030204" pitchFamily="18" charset="0"/>
                              </a:rPr>
                            </m:ctrlPr>
                          </m:radPr>
                          <m:deg/>
                          <m:e>
                            <m:r>
                              <a:rPr lang="ru-RU" sz="2200" i="1">
                                <a:latin typeface="Cambria Math"/>
                              </a:rPr>
                              <m:t>2</m:t>
                            </m:r>
                          </m:e>
                        </m:rad>
                      </m:num>
                      <m:den>
                        <m:r>
                          <a:rPr lang="ru-RU" sz="2200" b="0" i="1" smtClean="0">
                            <a:latin typeface="Cambria Math"/>
                          </a:rPr>
                          <m:t>3</m:t>
                        </m:r>
                      </m:den>
                    </m:f>
                    <m:r>
                      <a:rPr lang="ru-RU" sz="2200" b="0" i="1" smtClean="0">
                        <a:latin typeface="Cambria Math"/>
                      </a:rPr>
                      <m:t>.</m:t>
                    </m:r>
                  </m:oMath>
                </a14:m>
                <a:r>
                  <a:rPr lang="ru-RU" sz="2200" dirty="0"/>
                  <a:t> Радиус описанной сферы равен </a:t>
                </a:r>
                <a14:m>
                  <m:oMath xmlns:m="http://schemas.openxmlformats.org/officeDocument/2006/math">
                    <m:f>
                      <m:fPr>
                        <m:ctrlPr>
                          <a:rPr lang="ru-RU" sz="2200" i="1" smtClean="0">
                            <a:solidFill>
                              <a:schemeClr val="tx1"/>
                            </a:solidFill>
                            <a:latin typeface="Cambria Math" panose="02040503050406030204" pitchFamily="18" charset="0"/>
                          </a:rPr>
                        </m:ctrlPr>
                      </m:fPr>
                      <m:num>
                        <m:rad>
                          <m:radPr>
                            <m:degHide m:val="on"/>
                            <m:ctrlPr>
                              <a:rPr lang="ru-RU" sz="2200" i="1" smtClean="0">
                                <a:solidFill>
                                  <a:schemeClr val="tx1"/>
                                </a:solidFill>
                                <a:latin typeface="Cambria Math" panose="02040503050406030204" pitchFamily="18" charset="0"/>
                              </a:rPr>
                            </m:ctrlPr>
                          </m:radPr>
                          <m:deg/>
                          <m:e>
                            <m:r>
                              <a:rPr lang="ru-RU" sz="2200" b="0" i="1" smtClean="0">
                                <a:solidFill>
                                  <a:schemeClr val="tx1"/>
                                </a:solidFill>
                                <a:latin typeface="Cambria Math"/>
                              </a:rPr>
                              <m:t>6</m:t>
                            </m:r>
                          </m:e>
                        </m:rad>
                      </m:num>
                      <m:den>
                        <m:r>
                          <a:rPr lang="ru-RU" sz="2200" b="0" i="1" smtClean="0">
                            <a:solidFill>
                              <a:schemeClr val="tx1"/>
                            </a:solidFill>
                            <a:latin typeface="Cambria Math"/>
                          </a:rPr>
                          <m:t>4</m:t>
                        </m:r>
                      </m:den>
                    </m:f>
                    <m:r>
                      <a:rPr lang="ru-RU" sz="2200" b="0" i="1" smtClean="0">
                        <a:solidFill>
                          <a:schemeClr val="tx1"/>
                        </a:solidFill>
                        <a:latin typeface="Cambria Math"/>
                      </a:rPr>
                      <m:t>.</m:t>
                    </m:r>
                  </m:oMath>
                </a14:m>
                <a:endParaRPr lang="ru-RU" sz="2200" dirty="0">
                  <a:solidFill>
                    <a:schemeClr val="tx1"/>
                  </a:solidFill>
                </a:endParaRPr>
              </a:p>
            </p:txBody>
          </p:sp>
        </mc:Choice>
        <mc:Fallback xmlns="">
          <p:sp>
            <p:nvSpPr>
              <p:cNvPr id="4" name="Text Box 6">
                <a:extLst>
                  <a:ext uri="{FF2B5EF4-FFF2-40B4-BE49-F238E27FC236}">
                    <a16:creationId xmlns:a16="http://schemas.microsoft.com/office/drawing/2014/main" id="{8AC3EC90-A1FC-412A-A63F-164D434C37B3}"/>
                  </a:ext>
                </a:extLst>
              </p:cNvPr>
              <p:cNvSpPr txBox="1">
                <a:spLocks noRot="1" noChangeAspect="1" noMove="1" noResize="1" noEditPoints="1" noAdjustHandles="1" noChangeArrowheads="1" noChangeShapeType="1" noTextEdit="1"/>
              </p:cNvSpPr>
              <p:nvPr/>
            </p:nvSpPr>
            <p:spPr bwMode="auto">
              <a:xfrm>
                <a:off x="0" y="4653136"/>
                <a:ext cx="9144000" cy="1512337"/>
              </a:xfrm>
              <a:prstGeom prst="rect">
                <a:avLst/>
              </a:prstGeom>
              <a:blipFill>
                <a:blip r:embed="rId3"/>
                <a:stretch>
                  <a:fillRect l="-867" t="-2419" r="-867" b="-241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5" name="Picture 21">
            <a:extLst>
              <a:ext uri="{FF2B5EF4-FFF2-40B4-BE49-F238E27FC236}">
                <a16:creationId xmlns:a16="http://schemas.microsoft.com/office/drawing/2014/main" id="{2DF5E42B-4031-4945-9B0F-5D07E0F78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8" y="764704"/>
            <a:ext cx="3312368" cy="32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81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36214" y="22682"/>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200" dirty="0"/>
              <a:t>	Найдите радиус сферы, описанной около правильной четырёхугольной пирамиды, рёбра которой равны 1.</a:t>
            </a:r>
          </a:p>
        </p:txBody>
      </p:sp>
      <mc:AlternateContent xmlns:mc="http://schemas.openxmlformats.org/markup-compatibility/2006" xmlns:a14="http://schemas.microsoft.com/office/drawing/2010/main">
        <mc:Choice Requires="a14">
          <p:sp>
            <p:nvSpPr>
              <p:cNvPr id="4" name="Text Box 3">
                <a:extLst>
                  <a:ext uri="{FF2B5EF4-FFF2-40B4-BE49-F238E27FC236}">
                    <a16:creationId xmlns:a16="http://schemas.microsoft.com/office/drawing/2014/main" id="{256876AD-ECBF-49C5-A65D-1B835E5F2451}"/>
                  </a:ext>
                </a:extLst>
              </p:cNvPr>
              <p:cNvSpPr txBox="1">
                <a:spLocks noChangeArrowheads="1"/>
              </p:cNvSpPr>
              <p:nvPr/>
            </p:nvSpPr>
            <p:spPr bwMode="auto">
              <a:xfrm>
                <a:off x="1108" y="4935925"/>
                <a:ext cx="9144000" cy="13088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sz="2200" dirty="0"/>
                  <a:t>	</a:t>
                </a:r>
                <a:r>
                  <a:rPr lang="ru-RU" sz="2200" dirty="0">
                    <a:solidFill>
                      <a:srgbClr val="FF0000"/>
                    </a:solidFill>
                  </a:rPr>
                  <a:t>Решение.</a:t>
                </a:r>
                <a:r>
                  <a:rPr lang="ru-RU" sz="2200" dirty="0"/>
                  <a:t> Осевым сечением соответствующего конуса является равнобедренный прямоугольный треугольник, гипотенуза которого равна </a:t>
                </a:r>
                <a14:m>
                  <m:oMath xmlns:m="http://schemas.openxmlformats.org/officeDocument/2006/math">
                    <m:rad>
                      <m:radPr>
                        <m:degHide m:val="on"/>
                        <m:ctrlPr>
                          <a:rPr lang="ru-RU" sz="2200" i="1" smtClean="0">
                            <a:solidFill>
                              <a:schemeClr val="tx1"/>
                            </a:solidFill>
                            <a:latin typeface="Cambria Math" panose="02040503050406030204" pitchFamily="18" charset="0"/>
                          </a:rPr>
                        </m:ctrlPr>
                      </m:radPr>
                      <m:deg/>
                      <m:e>
                        <m:r>
                          <a:rPr lang="ru-RU" sz="2200" i="1">
                            <a:solidFill>
                              <a:schemeClr val="tx1"/>
                            </a:solidFill>
                            <a:latin typeface="Cambria Math"/>
                          </a:rPr>
                          <m:t>2</m:t>
                        </m:r>
                      </m:e>
                    </m:rad>
                  </m:oMath>
                </a14:m>
                <a:r>
                  <a:rPr lang="ru-RU" sz="2200" dirty="0">
                    <a:solidFill>
                      <a:schemeClr val="tx1"/>
                    </a:solidFill>
                  </a:rPr>
                  <a:t>. Радиус описанной сферы равен </a:t>
                </a:r>
                <a14:m>
                  <m:oMath xmlns:m="http://schemas.openxmlformats.org/officeDocument/2006/math">
                    <m:f>
                      <m:fPr>
                        <m:ctrlPr>
                          <a:rPr lang="ru-RU" sz="2200" i="1">
                            <a:solidFill>
                              <a:schemeClr val="tx1"/>
                            </a:solidFill>
                            <a:latin typeface="Cambria Math" panose="02040503050406030204" pitchFamily="18" charset="0"/>
                          </a:rPr>
                        </m:ctrlPr>
                      </m:fPr>
                      <m:num>
                        <m:rad>
                          <m:radPr>
                            <m:degHide m:val="on"/>
                            <m:ctrlPr>
                              <a:rPr lang="ru-RU" sz="2200" i="1">
                                <a:solidFill>
                                  <a:schemeClr val="tx1"/>
                                </a:solidFill>
                                <a:latin typeface="Cambria Math" panose="02040503050406030204" pitchFamily="18" charset="0"/>
                              </a:rPr>
                            </m:ctrlPr>
                          </m:radPr>
                          <m:deg/>
                          <m:e>
                            <m:r>
                              <a:rPr lang="ru-RU" sz="2200" b="0" i="1" smtClean="0">
                                <a:solidFill>
                                  <a:schemeClr val="tx1"/>
                                </a:solidFill>
                                <a:latin typeface="Cambria Math"/>
                              </a:rPr>
                              <m:t>2</m:t>
                            </m:r>
                          </m:e>
                        </m:rad>
                      </m:num>
                      <m:den>
                        <m:r>
                          <a:rPr lang="ru-RU" sz="2200" b="0" i="1" smtClean="0">
                            <a:solidFill>
                              <a:schemeClr val="tx1"/>
                            </a:solidFill>
                            <a:latin typeface="Cambria Math"/>
                          </a:rPr>
                          <m:t>2</m:t>
                        </m:r>
                      </m:den>
                    </m:f>
                    <m:r>
                      <a:rPr lang="ru-RU" sz="2200" i="1">
                        <a:solidFill>
                          <a:schemeClr val="tx1"/>
                        </a:solidFill>
                        <a:latin typeface="Cambria Math"/>
                      </a:rPr>
                      <m:t>.</m:t>
                    </m:r>
                  </m:oMath>
                </a14:m>
                <a:endParaRPr lang="ru-RU" sz="2200" dirty="0"/>
              </a:p>
            </p:txBody>
          </p:sp>
        </mc:Choice>
        <mc:Fallback xmlns="">
          <p:sp>
            <p:nvSpPr>
              <p:cNvPr id="4" name="Text Box 3">
                <a:extLst>
                  <a:ext uri="{FF2B5EF4-FFF2-40B4-BE49-F238E27FC236}">
                    <a16:creationId xmlns:a16="http://schemas.microsoft.com/office/drawing/2014/main" id="{256876AD-ECBF-49C5-A65D-1B835E5F2451}"/>
                  </a:ext>
                </a:extLst>
              </p:cNvPr>
              <p:cNvSpPr txBox="1">
                <a:spLocks noRot="1" noChangeAspect="1" noMove="1" noResize="1" noEditPoints="1" noAdjustHandles="1" noChangeArrowheads="1" noChangeShapeType="1" noTextEdit="1"/>
              </p:cNvSpPr>
              <p:nvPr/>
            </p:nvSpPr>
            <p:spPr bwMode="auto">
              <a:xfrm>
                <a:off x="1108" y="4935925"/>
                <a:ext cx="9144000" cy="1308884"/>
              </a:xfrm>
              <a:prstGeom prst="rect">
                <a:avLst/>
              </a:prstGeom>
              <a:blipFill>
                <a:blip r:embed="rId2"/>
                <a:stretch>
                  <a:fillRect l="-867" t="-3271" r="-867" b="-32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5" name="Picture 2">
            <a:extLst>
              <a:ext uri="{FF2B5EF4-FFF2-40B4-BE49-F238E27FC236}">
                <a16:creationId xmlns:a16="http://schemas.microsoft.com/office/drawing/2014/main" id="{9225D3EA-AB1E-4860-B51F-E67FF4249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792123"/>
            <a:ext cx="4092152" cy="402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72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44624"/>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200" dirty="0"/>
              <a:t>	3. Найдите радиус сферы, описанной около правильной шестиугольной пирамиды, стороны основания которой равны 1, а боковые рёбра равны 2.</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12776"/>
            <a:ext cx="360675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 Box 3">
                <a:extLst>
                  <a:ext uri="{FF2B5EF4-FFF2-40B4-BE49-F238E27FC236}">
                    <a16:creationId xmlns:a16="http://schemas.microsoft.com/office/drawing/2014/main" id="{DC7CC3BB-2EA6-4B0D-B2C4-6755F0B331B3}"/>
                  </a:ext>
                </a:extLst>
              </p:cNvPr>
              <p:cNvSpPr txBox="1">
                <a:spLocks noChangeArrowheads="1"/>
              </p:cNvSpPr>
              <p:nvPr/>
            </p:nvSpPr>
            <p:spPr bwMode="auto">
              <a:xfrm>
                <a:off x="0" y="5445224"/>
                <a:ext cx="9144000" cy="13097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sz="2200" dirty="0"/>
                  <a:t>	</a:t>
                </a:r>
                <a:r>
                  <a:rPr lang="ru-RU" sz="2200" dirty="0">
                    <a:solidFill>
                      <a:srgbClr val="FF0000"/>
                    </a:solidFill>
                  </a:rPr>
                  <a:t>Решение.</a:t>
                </a:r>
                <a:r>
                  <a:rPr lang="ru-RU" sz="2200" dirty="0"/>
                  <a:t> Осевым сечением соответствующего конуса является правильный треугольник, стороны которого равны 2. Радиус описанной </a:t>
                </a:r>
                <a14:m>
                  <m:oMath xmlns:m="http://schemas.openxmlformats.org/officeDocument/2006/math">
                    <m:f>
                      <m:fPr>
                        <m:ctrlPr>
                          <a:rPr lang="ru-RU" sz="2200" i="1" smtClean="0">
                            <a:solidFill>
                              <a:schemeClr val="tx1"/>
                            </a:solidFill>
                            <a:latin typeface="Cambria Math" panose="02040503050406030204" pitchFamily="18" charset="0"/>
                          </a:rPr>
                        </m:ctrlPr>
                      </m:fPr>
                      <m:num>
                        <m:r>
                          <a:rPr lang="ru-RU" sz="2200" b="0" i="1" smtClean="0">
                            <a:solidFill>
                              <a:schemeClr val="tx1"/>
                            </a:solidFill>
                            <a:latin typeface="Cambria Math"/>
                          </a:rPr>
                          <m:t>2</m:t>
                        </m:r>
                        <m:rad>
                          <m:radPr>
                            <m:degHide m:val="on"/>
                            <m:ctrlPr>
                              <a:rPr lang="ru-RU" sz="2200" i="1" smtClean="0">
                                <a:solidFill>
                                  <a:schemeClr val="tx1"/>
                                </a:solidFill>
                                <a:latin typeface="Cambria Math" panose="02040503050406030204" pitchFamily="18" charset="0"/>
                              </a:rPr>
                            </m:ctrlPr>
                          </m:radPr>
                          <m:deg/>
                          <m:e>
                            <m:r>
                              <a:rPr lang="ru-RU" sz="2200" i="1">
                                <a:solidFill>
                                  <a:schemeClr val="tx1"/>
                                </a:solidFill>
                                <a:latin typeface="Cambria Math"/>
                              </a:rPr>
                              <m:t>3</m:t>
                            </m:r>
                          </m:e>
                        </m:rad>
                      </m:num>
                      <m:den>
                        <m:r>
                          <a:rPr lang="ru-RU" sz="2200" b="0" i="1" smtClean="0">
                            <a:solidFill>
                              <a:schemeClr val="tx1"/>
                            </a:solidFill>
                            <a:latin typeface="Cambria Math"/>
                          </a:rPr>
                          <m:t>3</m:t>
                        </m:r>
                      </m:den>
                    </m:f>
                    <m:r>
                      <a:rPr lang="ru-RU" sz="2200" i="1">
                        <a:solidFill>
                          <a:schemeClr val="tx1"/>
                        </a:solidFill>
                        <a:latin typeface="Cambria Math"/>
                      </a:rPr>
                      <m:t>.</m:t>
                    </m:r>
                  </m:oMath>
                </a14:m>
                <a:endParaRPr lang="ru-RU" sz="2200" dirty="0"/>
              </a:p>
            </p:txBody>
          </p:sp>
        </mc:Choice>
        <mc:Fallback xmlns="">
          <p:sp>
            <p:nvSpPr>
              <p:cNvPr id="4" name="Text Box 3">
                <a:extLst>
                  <a:ext uri="{FF2B5EF4-FFF2-40B4-BE49-F238E27FC236}">
                    <a16:creationId xmlns:a16="http://schemas.microsoft.com/office/drawing/2014/main" id="{DC7CC3BB-2EA6-4B0D-B2C4-6755F0B331B3}"/>
                  </a:ext>
                </a:extLst>
              </p:cNvPr>
              <p:cNvSpPr txBox="1">
                <a:spLocks noRot="1" noChangeAspect="1" noMove="1" noResize="1" noEditPoints="1" noAdjustHandles="1" noChangeArrowheads="1" noChangeShapeType="1" noTextEdit="1"/>
              </p:cNvSpPr>
              <p:nvPr/>
            </p:nvSpPr>
            <p:spPr bwMode="auto">
              <a:xfrm>
                <a:off x="0" y="5445224"/>
                <a:ext cx="9144000" cy="1309718"/>
              </a:xfrm>
              <a:prstGeom prst="rect">
                <a:avLst/>
              </a:prstGeom>
              <a:blipFill>
                <a:blip r:embed="rId3"/>
                <a:stretch>
                  <a:fillRect l="-867" t="-3256" r="-8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212182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756320"/>
          </a:xfrm>
        </p:spPr>
        <p:txBody>
          <a:bodyPr/>
          <a:lstStyle/>
          <a:p>
            <a:r>
              <a:rPr lang="ru-RU" sz="2400" dirty="0">
                <a:solidFill>
                  <a:srgbClr val="FF3300"/>
                </a:solidFill>
              </a:rPr>
              <a:t>На рисунках изображены сферы, описанные около октаэдра, икосаэдра и додекаэдра</a:t>
            </a:r>
          </a:p>
        </p:txBody>
      </p:sp>
      <p:pic>
        <p:nvPicPr>
          <p:cNvPr id="47127"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58071"/>
            <a:ext cx="3025926" cy="303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060472"/>
            <a:ext cx="3134851" cy="315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6560" y="3356992"/>
            <a:ext cx="3240360" cy="307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826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
            <a:ext cx="9144000" cy="533400"/>
          </a:xfrm>
        </p:spPr>
        <p:txBody>
          <a:bodyPr/>
          <a:lstStyle/>
          <a:p>
            <a:pPr eaLnBrk="1" hangingPunct="1"/>
            <a:r>
              <a:rPr lang="ru-RU" altLang="ru-RU" sz="3600" dirty="0">
                <a:solidFill>
                  <a:srgbClr val="FF3300"/>
                </a:solidFill>
              </a:rPr>
              <a:t>Упражнения</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29" y="1772816"/>
            <a:ext cx="4114800" cy="40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Text Box 7"/>
          <p:cNvSpPr txBox="1">
            <a:spLocks noChangeArrowheads="1"/>
          </p:cNvSpPr>
          <p:nvPr/>
        </p:nvSpPr>
        <p:spPr bwMode="auto">
          <a:xfrm>
            <a:off x="152400" y="762000"/>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Найдите радиус сферы, описанной около единичного октаэдра.</a:t>
            </a:r>
          </a:p>
        </p:txBody>
      </p:sp>
      <p:grpSp>
        <p:nvGrpSpPr>
          <p:cNvPr id="47116" name="Group 12"/>
          <p:cNvGrpSpPr>
            <a:grpSpLocks/>
          </p:cNvGrpSpPr>
          <p:nvPr/>
        </p:nvGrpSpPr>
        <p:grpSpPr bwMode="auto">
          <a:xfrm>
            <a:off x="4724400" y="1600200"/>
            <a:ext cx="4419600" cy="2387600"/>
            <a:chOff x="2976" y="1008"/>
            <a:chExt cx="2784" cy="1504"/>
          </a:xfrm>
        </p:grpSpPr>
        <p:graphicFrame>
          <p:nvGraphicFramePr>
            <p:cNvPr id="32774" name="Object 10"/>
            <p:cNvGraphicFramePr>
              <a:graphicFrameLocks noChangeAspect="1"/>
            </p:cNvGraphicFramePr>
            <p:nvPr/>
          </p:nvGraphicFramePr>
          <p:xfrm>
            <a:off x="3936" y="2016"/>
            <a:ext cx="664" cy="496"/>
          </p:xfrm>
          <a:graphic>
            <a:graphicData uri="http://schemas.openxmlformats.org/presentationml/2006/ole">
              <mc:AlternateContent xmlns:mc="http://schemas.openxmlformats.org/markup-compatibility/2006">
                <mc:Choice xmlns:v="urn:schemas-microsoft-com:vml" Requires="v">
                  <p:oleObj name="Equation" r:id="rId3" imgW="1054100" imgH="787400" progId="Equation.DSMT4">
                    <p:embed/>
                  </p:oleObj>
                </mc:Choice>
                <mc:Fallback>
                  <p:oleObj name="Equation" r:id="rId3" imgW="1054100" imgH="787400" progId="Equation.DSMT4">
                    <p:embed/>
                    <p:pic>
                      <p:nvPicPr>
                        <p:cNvPr id="3277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2016"/>
                          <a:ext cx="664"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5" name="Text Box 11"/>
            <p:cNvSpPr txBox="1">
              <a:spLocks noChangeArrowheads="1"/>
            </p:cNvSpPr>
            <p:nvPr/>
          </p:nvSpPr>
          <p:spPr bwMode="auto">
            <a:xfrm>
              <a:off x="2976" y="1008"/>
              <a:ext cx="2784"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a:solidFill>
                    <a:srgbClr val="FF3300"/>
                  </a:solidFill>
                </a:rPr>
                <a:t>Решение.</a:t>
              </a:r>
              <a:r>
                <a:rPr lang="ru-RU" altLang="ru-RU" b="1">
                  <a:solidFill>
                    <a:srgbClr val="FF3300"/>
                  </a:solidFill>
                </a:rPr>
                <a:t> </a:t>
              </a:r>
              <a:r>
                <a:rPr lang="ru-RU" altLang="ru-RU">
                  <a:cs typeface="Times New Roman" panose="02020603050405020304" pitchFamily="18" charset="0"/>
                </a:rPr>
                <a:t>Радиус </a:t>
              </a:r>
              <a:r>
                <a:rPr lang="en-US" altLang="ru-RU" i="1">
                  <a:cs typeface="Times New Roman" panose="02020603050405020304" pitchFamily="18" charset="0"/>
                </a:rPr>
                <a:t>R </a:t>
              </a:r>
              <a:r>
                <a:rPr lang="ru-RU" altLang="ru-RU">
                  <a:cs typeface="Times New Roman" panose="02020603050405020304" pitchFamily="18" charset="0"/>
                </a:rPr>
                <a:t>описанной сферы равен половине диагонали квадрата </a:t>
              </a:r>
              <a:r>
                <a:rPr lang="en-US" altLang="ru-RU" i="1">
                  <a:cs typeface="Times New Roman" panose="02020603050405020304" pitchFamily="18" charset="0"/>
                </a:rPr>
                <a:t>ABCD </a:t>
              </a:r>
              <a:r>
                <a:rPr lang="ru-RU" altLang="ru-RU">
                  <a:cs typeface="Times New Roman" panose="02020603050405020304" pitchFamily="18" charset="0"/>
                </a:rPr>
                <a:t>со стороной 1. Следовательно, </a:t>
              </a:r>
            </a:p>
          </p:txBody>
        </p:sp>
      </p:grpSp>
    </p:spTree>
    <p:extLst>
      <p:ext uri="{BB962C8B-B14F-4D97-AF65-F5344CB8AC3E}">
        <p14:creationId xmlns:p14="http://schemas.microsoft.com/office/powerpoint/2010/main" val="2024070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7116"/>
                                        </p:tgtEl>
                                        <p:attrNameLst>
                                          <p:attrName>style.visibility</p:attrName>
                                        </p:attrNameLst>
                                      </p:cBhvr>
                                      <p:to>
                                        <p:strVal val="visible"/>
                                      </p:to>
                                    </p:set>
                                    <p:animEffect transition="in" filter="wipe(up)">
                                      <p:cBhvr>
                                        <p:cTn id="7" dur="500"/>
                                        <p:tgtEl>
                                          <p:spTgt spid="4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6"/>
          <p:cNvSpPr txBox="1">
            <a:spLocks noChangeArrowheads="1"/>
          </p:cNvSpPr>
          <p:nvPr/>
        </p:nvSpPr>
        <p:spPr bwMode="auto">
          <a:xfrm>
            <a:off x="152400" y="609600"/>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Найдите радиус сферы, описанной около единичного икосаэдра.</a:t>
            </a:r>
          </a:p>
        </p:txBody>
      </p:sp>
      <p:pic>
        <p:nvPicPr>
          <p:cNvPr id="348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3281363" cy="369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147" name="Group 19"/>
          <p:cNvGrpSpPr>
            <a:grpSpLocks/>
          </p:cNvGrpSpPr>
          <p:nvPr/>
        </p:nvGrpSpPr>
        <p:grpSpPr bwMode="auto">
          <a:xfrm>
            <a:off x="304800" y="1447800"/>
            <a:ext cx="8686800" cy="4508500"/>
            <a:chOff x="192" y="912"/>
            <a:chExt cx="5472" cy="2840"/>
          </a:xfrm>
        </p:grpSpPr>
        <p:graphicFrame>
          <p:nvGraphicFramePr>
            <p:cNvPr id="34822" name="Object 4"/>
            <p:cNvGraphicFramePr>
              <a:graphicFrameLocks noChangeAspect="1"/>
            </p:cNvGraphicFramePr>
            <p:nvPr/>
          </p:nvGraphicFramePr>
          <p:xfrm>
            <a:off x="3360" y="3216"/>
            <a:ext cx="1240" cy="536"/>
          </p:xfrm>
          <a:graphic>
            <a:graphicData uri="http://schemas.openxmlformats.org/presentationml/2006/ole">
              <mc:AlternateContent xmlns:mc="http://schemas.openxmlformats.org/markup-compatibility/2006">
                <mc:Choice xmlns:v="urn:schemas-microsoft-com:vml" Requires="v">
                  <p:oleObj name="Equation" r:id="rId3" imgW="1968500" imgH="850900" progId="Equation.DSMT4">
                    <p:embed/>
                  </p:oleObj>
                </mc:Choice>
                <mc:Fallback>
                  <p:oleObj name="Equation" r:id="rId3" imgW="1968500" imgH="850900" progId="Equation.DSMT4">
                    <p:embed/>
                    <p:pic>
                      <p:nvPicPr>
                        <p:cNvPr id="3482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3216"/>
                          <a:ext cx="1240"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3" name="Text Box 11"/>
            <p:cNvSpPr txBox="1">
              <a:spLocks noChangeArrowheads="1"/>
            </p:cNvSpPr>
            <p:nvPr/>
          </p:nvSpPr>
          <p:spPr bwMode="auto">
            <a:xfrm>
              <a:off x="2592" y="960"/>
              <a:ext cx="3072" cy="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a:solidFill>
                    <a:srgbClr val="FF3300"/>
                  </a:solidFill>
                </a:rPr>
                <a:t>Решение.</a:t>
              </a:r>
              <a:r>
                <a:rPr lang="ru-RU" altLang="ru-RU">
                  <a:solidFill>
                    <a:schemeClr val="accent1"/>
                  </a:solidFill>
                </a:rPr>
                <a:t> </a:t>
              </a:r>
              <a:r>
                <a:rPr lang="ru-RU" altLang="ru-RU"/>
                <a:t>В прямоугольнике </a:t>
              </a:r>
              <a:r>
                <a:rPr lang="en-US" altLang="ru-RU" i="1"/>
                <a:t>ABCD AB = CD = </a:t>
              </a:r>
              <a:r>
                <a:rPr lang="en-US" altLang="ru-RU"/>
                <a:t>1, </a:t>
              </a:r>
              <a:r>
                <a:rPr lang="en-US" altLang="ru-RU" i="1"/>
                <a:t>BC </a:t>
              </a:r>
              <a:r>
                <a:rPr lang="ru-RU" altLang="ru-RU"/>
                <a:t>и</a:t>
              </a:r>
              <a:r>
                <a:rPr lang="en-US" altLang="ru-RU" i="1"/>
                <a:t> AD </a:t>
              </a:r>
              <a:r>
                <a:rPr lang="ru-RU" altLang="ru-RU" i="1"/>
                <a:t>– </a:t>
              </a:r>
              <a:r>
                <a:rPr lang="ru-RU" altLang="ru-RU"/>
                <a:t>диагонали правильных пятиугольников со сторонами 1. Следовательно, </a:t>
              </a:r>
            </a:p>
            <a:p>
              <a:pPr eaLnBrk="1" hangingPunct="1">
                <a:spcBef>
                  <a:spcPct val="50000"/>
                </a:spcBef>
              </a:pPr>
              <a:r>
                <a:rPr lang="en-US" altLang="ru-RU" i="1"/>
                <a:t>BC = AD = </a:t>
              </a:r>
            </a:p>
            <a:p>
              <a:pPr eaLnBrk="1" hangingPunct="1">
                <a:spcBef>
                  <a:spcPct val="50000"/>
                </a:spcBef>
              </a:pPr>
              <a:r>
                <a:rPr lang="ru-RU" altLang="ru-RU"/>
                <a:t>По теореме Пифагора </a:t>
              </a:r>
              <a:r>
                <a:rPr lang="en-US" altLang="ru-RU" i="1"/>
                <a:t>AC =              </a:t>
              </a:r>
              <a:endParaRPr lang="ru-RU" altLang="ru-RU" i="1"/>
            </a:p>
            <a:p>
              <a:pPr eaLnBrk="1" hangingPunct="1">
                <a:spcBef>
                  <a:spcPct val="50000"/>
                </a:spcBef>
              </a:pPr>
              <a:r>
                <a:rPr lang="ru-RU" altLang="ru-RU"/>
                <a:t>Искомый радиус равен половине этой диагонали, т.е.</a:t>
              </a:r>
            </a:p>
          </p:txBody>
        </p:sp>
        <p:graphicFrame>
          <p:nvGraphicFramePr>
            <p:cNvPr id="34824" name="Object 12"/>
            <p:cNvGraphicFramePr>
              <a:graphicFrameLocks noChangeAspect="1"/>
            </p:cNvGraphicFramePr>
            <p:nvPr/>
          </p:nvGraphicFramePr>
          <p:xfrm>
            <a:off x="3696" y="1920"/>
            <a:ext cx="568" cy="496"/>
          </p:xfrm>
          <a:graphic>
            <a:graphicData uri="http://schemas.openxmlformats.org/presentationml/2006/ole">
              <mc:AlternateContent xmlns:mc="http://schemas.openxmlformats.org/markup-compatibility/2006">
                <mc:Choice xmlns:v="urn:schemas-microsoft-com:vml" Requires="v">
                  <p:oleObj name="Equation" r:id="rId5" imgW="901700" imgH="787400" progId="Equation.DSMT4">
                    <p:embed/>
                  </p:oleObj>
                </mc:Choice>
                <mc:Fallback>
                  <p:oleObj name="Equation" r:id="rId5" imgW="901700" imgH="787400" progId="Equation.DSMT4">
                    <p:embed/>
                    <p:pic>
                      <p:nvPicPr>
                        <p:cNvPr id="34824"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1920"/>
                          <a:ext cx="568"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5" name="Object 13"/>
            <p:cNvGraphicFramePr>
              <a:graphicFrameLocks noChangeAspect="1"/>
            </p:cNvGraphicFramePr>
            <p:nvPr/>
          </p:nvGraphicFramePr>
          <p:xfrm>
            <a:off x="4944" y="2208"/>
            <a:ext cx="720" cy="552"/>
          </p:xfrm>
          <a:graphic>
            <a:graphicData uri="http://schemas.openxmlformats.org/presentationml/2006/ole">
              <mc:AlternateContent xmlns:mc="http://schemas.openxmlformats.org/markup-compatibility/2006">
                <mc:Choice xmlns:v="urn:schemas-microsoft-com:vml" Requires="v">
                  <p:oleObj name="Equation" r:id="rId7" imgW="1143000" imgH="876300" progId="Equation.DSMT4">
                    <p:embed/>
                  </p:oleObj>
                </mc:Choice>
                <mc:Fallback>
                  <p:oleObj name="Equation" r:id="rId7" imgW="1143000" imgH="876300" progId="Equation.DSMT4">
                    <p:embed/>
                    <p:pic>
                      <p:nvPicPr>
                        <p:cNvPr id="34825"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4" y="2208"/>
                          <a:ext cx="720" cy="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4826"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 y="912"/>
              <a:ext cx="2329" cy="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0396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8147"/>
                                        </p:tgtEl>
                                        <p:attrNameLst>
                                          <p:attrName>style.visibility</p:attrName>
                                        </p:attrNameLst>
                                      </p:cBhvr>
                                      <p:to>
                                        <p:strVal val="visible"/>
                                      </p:to>
                                    </p:set>
                                    <p:animEffect transition="in" filter="wipe(up)">
                                      <p:cBhvr>
                                        <p:cTn id="7" dur="500"/>
                                        <p:tgtEl>
                                          <p:spTgt spid="48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a:extLst>
              <a:ext uri="{FF2B5EF4-FFF2-40B4-BE49-F238E27FC236}">
                <a16:creationId xmlns:a16="http://schemas.microsoft.com/office/drawing/2014/main" id="{4854AD7C-71CE-45F6-B286-1DCEA7D86410}"/>
              </a:ext>
            </a:extLst>
          </p:cNvPr>
          <p:cNvSpPr txBox="1">
            <a:spLocks noChangeArrowheads="1"/>
          </p:cNvSpPr>
          <p:nvPr/>
        </p:nvSpPr>
        <p:spPr bwMode="auto">
          <a:xfrm>
            <a:off x="0" y="2231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111760" indent="449580" algn="just"/>
            <a:r>
              <a:rPr lang="ru-RU" altLang="ru-RU" dirty="0"/>
              <a:t>	</a:t>
            </a:r>
            <a:r>
              <a:rPr lang="ru-RU" dirty="0">
                <a:effectLst/>
                <a:latin typeface="Times New Roman" panose="02020603050405020304" pitchFamily="18" charset="0"/>
                <a:ea typeface="Times New Roman" panose="02020603050405020304" pitchFamily="18" charset="0"/>
              </a:rPr>
              <a:t>Изобразите ортогональную проекцию квадрата, вписанного в окружность, одна из вершин которого изображается данной точкой </a:t>
            </a:r>
            <a:r>
              <a:rPr lang="en-US" i="1" dirty="0">
                <a:effectLst/>
                <a:latin typeface="Times New Roman" panose="02020603050405020304" pitchFamily="18" charset="0"/>
                <a:ea typeface="Times New Roman" panose="02020603050405020304" pitchFamily="18" charset="0"/>
              </a:rPr>
              <a:t>A</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эллипса, изображающего данную окружность</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(рис. 2.12).</a:t>
            </a:r>
            <a:endParaRPr lang="ru-RU" altLang="ru-RU" dirty="0"/>
          </a:p>
        </p:txBody>
      </p:sp>
      <p:pic>
        <p:nvPicPr>
          <p:cNvPr id="6" name="Рисунок 5">
            <a:extLst>
              <a:ext uri="{FF2B5EF4-FFF2-40B4-BE49-F238E27FC236}">
                <a16:creationId xmlns:a16="http://schemas.microsoft.com/office/drawing/2014/main" id="{C67643D9-BECC-43AD-A303-12C89483513B}"/>
              </a:ext>
            </a:extLst>
          </p:cNvPr>
          <p:cNvPicPr/>
          <p:nvPr/>
        </p:nvPicPr>
        <p:blipFill>
          <a:blip r:embed="rId3"/>
          <a:stretch>
            <a:fillRect/>
          </a:stretch>
        </p:blipFill>
        <p:spPr>
          <a:xfrm>
            <a:off x="683568" y="1556792"/>
            <a:ext cx="7643940" cy="4032448"/>
          </a:xfrm>
          <a:prstGeom prst="rect">
            <a:avLst/>
          </a:prstGeom>
        </p:spPr>
      </p:pic>
      <p:pic>
        <p:nvPicPr>
          <p:cNvPr id="8" name="Рисунок 7">
            <a:extLst>
              <a:ext uri="{FF2B5EF4-FFF2-40B4-BE49-F238E27FC236}">
                <a16:creationId xmlns:a16="http://schemas.microsoft.com/office/drawing/2014/main" id="{90323C1B-6AA9-4DE2-A43E-D60A553DBBA2}"/>
              </a:ext>
            </a:extLst>
          </p:cNvPr>
          <p:cNvPicPr/>
          <p:nvPr/>
        </p:nvPicPr>
        <p:blipFill>
          <a:blip r:embed="rId4"/>
          <a:stretch>
            <a:fillRect/>
          </a:stretch>
        </p:blipFill>
        <p:spPr>
          <a:xfrm>
            <a:off x="683568" y="1572289"/>
            <a:ext cx="7643940" cy="4032448"/>
          </a:xfrm>
          <a:prstGeom prst="rect">
            <a:avLst/>
          </a:prstGeom>
        </p:spPr>
      </p:pic>
    </p:spTree>
    <p:extLst>
      <p:ext uri="{BB962C8B-B14F-4D97-AF65-F5344CB8AC3E}">
        <p14:creationId xmlns:p14="http://schemas.microsoft.com/office/powerpoint/2010/main" val="41438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6"/>
          <p:cNvSpPr txBox="1">
            <a:spLocks noChangeArrowheads="1"/>
          </p:cNvSpPr>
          <p:nvPr/>
        </p:nvSpPr>
        <p:spPr bwMode="auto">
          <a:xfrm>
            <a:off x="152400" y="609600"/>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Найдите радиус сферы, описанной около единичного додекаэдра.</a:t>
            </a:r>
          </a:p>
        </p:txBody>
      </p:sp>
      <p:pic>
        <p:nvPicPr>
          <p:cNvPr id="3686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3344863"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177" name="Group 25"/>
          <p:cNvGrpSpPr>
            <a:grpSpLocks/>
          </p:cNvGrpSpPr>
          <p:nvPr/>
        </p:nvGrpSpPr>
        <p:grpSpPr bwMode="auto">
          <a:xfrm>
            <a:off x="228600" y="1524000"/>
            <a:ext cx="8686800" cy="5294313"/>
            <a:chOff x="144" y="960"/>
            <a:chExt cx="5472" cy="3335"/>
          </a:xfrm>
        </p:grpSpPr>
        <p:graphicFrame>
          <p:nvGraphicFramePr>
            <p:cNvPr id="36870" name="Object 4"/>
            <p:cNvGraphicFramePr>
              <a:graphicFrameLocks noChangeAspect="1"/>
            </p:cNvGraphicFramePr>
            <p:nvPr/>
          </p:nvGraphicFramePr>
          <p:xfrm>
            <a:off x="3460" y="3759"/>
            <a:ext cx="1240" cy="536"/>
          </p:xfrm>
          <a:graphic>
            <a:graphicData uri="http://schemas.openxmlformats.org/presentationml/2006/ole">
              <mc:AlternateContent xmlns:mc="http://schemas.openxmlformats.org/markup-compatibility/2006">
                <mc:Choice xmlns:v="urn:schemas-microsoft-com:vml" Requires="v">
                  <p:oleObj name="Equation" r:id="rId3" imgW="1968500" imgH="850900" progId="Equation.DSMT4">
                    <p:embed/>
                  </p:oleObj>
                </mc:Choice>
                <mc:Fallback>
                  <p:oleObj name="Equation" r:id="rId3" imgW="1968500" imgH="850900" progId="Equation.DSMT4">
                    <p:embed/>
                    <p:pic>
                      <p:nvPicPr>
                        <p:cNvPr id="3687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 y="3759"/>
                          <a:ext cx="1240"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6871"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104"/>
              <a:ext cx="2275" cy="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2" name="Text Box 18"/>
            <p:cNvSpPr txBox="1">
              <a:spLocks noChangeArrowheads="1"/>
            </p:cNvSpPr>
            <p:nvPr/>
          </p:nvSpPr>
          <p:spPr bwMode="auto">
            <a:xfrm>
              <a:off x="2544" y="960"/>
              <a:ext cx="3072" cy="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dirty="0">
                  <a:solidFill>
                    <a:srgbClr val="FF3300"/>
                  </a:solidFill>
                </a:rPr>
                <a:t>Решение.</a:t>
              </a:r>
              <a:r>
                <a:rPr lang="ru-RU" altLang="ru-RU" dirty="0">
                  <a:solidFill>
                    <a:schemeClr val="accent1"/>
                  </a:solidFill>
                </a:rPr>
                <a:t> </a:t>
              </a:r>
              <a:r>
                <a:rPr lang="en-US" altLang="ru-RU" i="1" dirty="0"/>
                <a:t>ABCDE </a:t>
              </a:r>
              <a:r>
                <a:rPr lang="ru-RU" altLang="ru-RU" dirty="0"/>
                <a:t>– правильный пятиугольник со стороной </a:t>
              </a:r>
            </a:p>
            <a:p>
              <a:pPr algn="just" eaLnBrk="1" hangingPunct="1">
                <a:spcBef>
                  <a:spcPct val="50000"/>
                </a:spcBef>
              </a:pPr>
              <a:r>
                <a:rPr lang="ru-RU" altLang="ru-RU" dirty="0"/>
                <a:t>В прямоугольнике </a:t>
              </a:r>
              <a:r>
                <a:rPr lang="en-US" altLang="ru-RU" i="1" dirty="0"/>
                <a:t>ACGF AF = CG = </a:t>
              </a:r>
              <a:r>
                <a:rPr lang="en-US" altLang="ru-RU" dirty="0"/>
                <a:t>1, </a:t>
              </a:r>
              <a:r>
                <a:rPr lang="en-US" altLang="ru-RU" i="1" dirty="0"/>
                <a:t>AC </a:t>
              </a:r>
              <a:r>
                <a:rPr lang="ru-RU" altLang="ru-RU" dirty="0"/>
                <a:t>и</a:t>
              </a:r>
              <a:r>
                <a:rPr lang="en-US" altLang="ru-RU" i="1" dirty="0"/>
                <a:t> FG </a:t>
              </a:r>
              <a:r>
                <a:rPr lang="ru-RU" altLang="ru-RU" i="1" dirty="0"/>
                <a:t>– </a:t>
              </a:r>
              <a:r>
                <a:rPr lang="ru-RU" altLang="ru-RU" dirty="0"/>
                <a:t>диагонали  пятиугольника </a:t>
              </a:r>
              <a:r>
                <a:rPr lang="en-US" altLang="ru-RU" i="1" dirty="0"/>
                <a:t>ABCDE </a:t>
              </a:r>
              <a:r>
                <a:rPr lang="ru-RU" altLang="ru-RU" dirty="0"/>
                <a:t>и, следовательно, </a:t>
              </a:r>
              <a:r>
                <a:rPr lang="en-US" altLang="ru-RU" i="1" dirty="0"/>
                <a:t>AC = FG = </a:t>
              </a:r>
            </a:p>
            <a:p>
              <a:pPr eaLnBrk="1" hangingPunct="1">
                <a:spcBef>
                  <a:spcPct val="50000"/>
                </a:spcBef>
              </a:pPr>
              <a:r>
                <a:rPr lang="ru-RU" altLang="ru-RU" dirty="0"/>
                <a:t>По теореме Пифагора </a:t>
              </a:r>
              <a:endParaRPr lang="en-US" altLang="ru-RU" dirty="0"/>
            </a:p>
            <a:p>
              <a:pPr algn="just" eaLnBrk="1" hangingPunct="1">
                <a:spcBef>
                  <a:spcPct val="50000"/>
                </a:spcBef>
              </a:pPr>
              <a:r>
                <a:rPr lang="en-US" altLang="ru-RU" i="1" dirty="0"/>
                <a:t>FC =                   </a:t>
              </a:r>
              <a:r>
                <a:rPr lang="ru-RU" altLang="ru-RU" i="1" dirty="0"/>
                <a:t> </a:t>
              </a:r>
            </a:p>
            <a:p>
              <a:pPr algn="just" eaLnBrk="1" hangingPunct="1">
                <a:spcBef>
                  <a:spcPct val="50000"/>
                </a:spcBef>
              </a:pPr>
              <a:r>
                <a:rPr lang="ru-RU" altLang="ru-RU" i="1" dirty="0"/>
                <a:t>	</a:t>
              </a:r>
              <a:r>
                <a:rPr lang="ru-RU" altLang="ru-RU" dirty="0"/>
                <a:t>Искомый радиус равен половине этой диагонали, т.е.</a:t>
              </a:r>
            </a:p>
          </p:txBody>
        </p:sp>
        <p:graphicFrame>
          <p:nvGraphicFramePr>
            <p:cNvPr id="36873" name="Object 22"/>
            <p:cNvGraphicFramePr>
              <a:graphicFrameLocks noChangeAspect="1"/>
            </p:cNvGraphicFramePr>
            <p:nvPr/>
          </p:nvGraphicFramePr>
          <p:xfrm>
            <a:off x="4896" y="1152"/>
            <a:ext cx="568" cy="496"/>
          </p:xfrm>
          <a:graphic>
            <a:graphicData uri="http://schemas.openxmlformats.org/presentationml/2006/ole">
              <mc:AlternateContent xmlns:mc="http://schemas.openxmlformats.org/markup-compatibility/2006">
                <mc:Choice xmlns:v="urn:schemas-microsoft-com:vml" Requires="v">
                  <p:oleObj name="Equation" r:id="rId6" imgW="901700" imgH="787400" progId="Equation.DSMT4">
                    <p:embed/>
                  </p:oleObj>
                </mc:Choice>
                <mc:Fallback>
                  <p:oleObj name="Equation" r:id="rId6" imgW="901700" imgH="787400" progId="Equation.DSMT4">
                    <p:embed/>
                    <p:pic>
                      <p:nvPicPr>
                        <p:cNvPr id="36873"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6" y="1152"/>
                          <a:ext cx="568"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4" name="Object 23"/>
            <p:cNvGraphicFramePr>
              <a:graphicFrameLocks noChangeAspect="1"/>
            </p:cNvGraphicFramePr>
            <p:nvPr/>
          </p:nvGraphicFramePr>
          <p:xfrm>
            <a:off x="3061" y="2795"/>
            <a:ext cx="912" cy="536"/>
          </p:xfrm>
          <a:graphic>
            <a:graphicData uri="http://schemas.openxmlformats.org/presentationml/2006/ole">
              <mc:AlternateContent xmlns:mc="http://schemas.openxmlformats.org/markup-compatibility/2006">
                <mc:Choice xmlns:v="urn:schemas-microsoft-com:vml" Requires="v">
                  <p:oleObj name="Equation" r:id="rId8" imgW="1447800" imgH="850900" progId="Equation.DSMT4">
                    <p:embed/>
                  </p:oleObj>
                </mc:Choice>
                <mc:Fallback>
                  <p:oleObj name="Equation" r:id="rId8" imgW="1447800" imgH="850900" progId="Equation.DSMT4">
                    <p:embed/>
                    <p:pic>
                      <p:nvPicPr>
                        <p:cNvPr id="36874"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1" y="2795"/>
                          <a:ext cx="912"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5" name="Object 24"/>
            <p:cNvGraphicFramePr>
              <a:graphicFrameLocks noChangeAspect="1"/>
            </p:cNvGraphicFramePr>
            <p:nvPr/>
          </p:nvGraphicFramePr>
          <p:xfrm>
            <a:off x="4872" y="2166"/>
            <a:ext cx="592" cy="496"/>
          </p:xfrm>
          <a:graphic>
            <a:graphicData uri="http://schemas.openxmlformats.org/presentationml/2006/ole">
              <mc:AlternateContent xmlns:mc="http://schemas.openxmlformats.org/markup-compatibility/2006">
                <mc:Choice xmlns:v="urn:schemas-microsoft-com:vml" Requires="v">
                  <p:oleObj name="Equation" r:id="rId10" imgW="939800" imgH="787400" progId="Equation.DSMT4">
                    <p:embed/>
                  </p:oleObj>
                </mc:Choice>
                <mc:Fallback>
                  <p:oleObj name="Equation" r:id="rId10" imgW="939800" imgH="787400" progId="Equation.DSMT4">
                    <p:embed/>
                    <p:pic>
                      <p:nvPicPr>
                        <p:cNvPr id="36875"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2" y="2166"/>
                          <a:ext cx="592"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659253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9177"/>
                                        </p:tgtEl>
                                        <p:attrNameLst>
                                          <p:attrName>style.visibility</p:attrName>
                                        </p:attrNameLst>
                                      </p:cBhvr>
                                      <p:to>
                                        <p:strVal val="visible"/>
                                      </p:to>
                                    </p:set>
                                    <p:animEffect transition="in" filter="wipe(up)">
                                      <p:cBhvr>
                                        <p:cTn id="7" dur="500"/>
                                        <p:tgtEl>
                                          <p:spTgt spid="49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90"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53794"/>
            <a:ext cx="3635896" cy="305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0" y="0"/>
            <a:ext cx="9144000" cy="756320"/>
          </a:xfrm>
        </p:spPr>
        <p:txBody>
          <a:bodyPr/>
          <a:lstStyle/>
          <a:p>
            <a:r>
              <a:rPr lang="ru-RU" sz="2400" dirty="0">
                <a:solidFill>
                  <a:srgbClr val="FF3300"/>
                </a:solidFill>
              </a:rPr>
              <a:t>На рисунках изображены сферы, вписанные </a:t>
            </a:r>
            <a:br>
              <a:rPr lang="ru-RU" sz="2400" dirty="0">
                <a:solidFill>
                  <a:srgbClr val="FF3300"/>
                </a:solidFill>
              </a:rPr>
            </a:br>
            <a:r>
              <a:rPr lang="ru-RU" sz="2400" dirty="0">
                <a:solidFill>
                  <a:srgbClr val="FF3300"/>
                </a:solidFill>
              </a:rPr>
              <a:t>в октаэдр, икосаэдр и додекаэдр</a:t>
            </a:r>
          </a:p>
        </p:txBody>
      </p:sp>
      <p:pic>
        <p:nvPicPr>
          <p:cNvPr id="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757812"/>
            <a:ext cx="3583446" cy="341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451273"/>
            <a:ext cx="3577847"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611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61605"/>
            <a:ext cx="7772400" cy="609600"/>
          </a:xfrm>
        </p:spPr>
        <p:txBody>
          <a:bodyPr/>
          <a:lstStyle/>
          <a:p>
            <a:pPr eaLnBrk="1" hangingPunct="1"/>
            <a:r>
              <a:rPr lang="ru-RU" altLang="ru-RU" sz="3600" dirty="0">
                <a:solidFill>
                  <a:srgbClr val="FF3300"/>
                </a:solidFill>
              </a:rPr>
              <a:t>Упражнения</a:t>
            </a:r>
          </a:p>
        </p:txBody>
      </p:sp>
      <p:sp>
        <p:nvSpPr>
          <p:cNvPr id="46083" name="Text Box 5"/>
          <p:cNvSpPr txBox="1">
            <a:spLocks noChangeArrowheads="1"/>
          </p:cNvSpPr>
          <p:nvPr/>
        </p:nvSpPr>
        <p:spPr bwMode="auto">
          <a:xfrm>
            <a:off x="381000" y="671205"/>
            <a:ext cx="876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Найдите радиус сферы, вписанной в единичный октаэдр.</a:t>
            </a:r>
            <a:endParaRPr lang="ru-RU" altLang="ru-RU" sz="2400" i="1" dirty="0"/>
          </a:p>
        </p:txBody>
      </p:sp>
      <p:grpSp>
        <p:nvGrpSpPr>
          <p:cNvPr id="32804" name="Group 36"/>
          <p:cNvGrpSpPr>
            <a:grpSpLocks/>
          </p:cNvGrpSpPr>
          <p:nvPr/>
        </p:nvGrpSpPr>
        <p:grpSpPr bwMode="auto">
          <a:xfrm>
            <a:off x="0" y="1295400"/>
            <a:ext cx="8991600" cy="4762500"/>
            <a:chOff x="0" y="816"/>
            <a:chExt cx="5664" cy="3000"/>
          </a:xfrm>
        </p:grpSpPr>
        <p:grpSp>
          <p:nvGrpSpPr>
            <p:cNvPr id="46085" name="Group 34"/>
            <p:cNvGrpSpPr>
              <a:grpSpLocks/>
            </p:cNvGrpSpPr>
            <p:nvPr/>
          </p:nvGrpSpPr>
          <p:grpSpPr bwMode="auto">
            <a:xfrm>
              <a:off x="0" y="816"/>
              <a:ext cx="5664" cy="3000"/>
              <a:chOff x="0" y="816"/>
              <a:chExt cx="5664" cy="3000"/>
            </a:xfrm>
          </p:grpSpPr>
          <p:pic>
            <p:nvPicPr>
              <p:cNvPr id="4608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0"/>
                <a:ext cx="2458" cy="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6088" name="Object 4"/>
              <p:cNvGraphicFramePr>
                <a:graphicFrameLocks noChangeAspect="1"/>
              </p:cNvGraphicFramePr>
              <p:nvPr/>
            </p:nvGraphicFramePr>
            <p:xfrm>
              <a:off x="3168" y="3312"/>
              <a:ext cx="616" cy="504"/>
            </p:xfrm>
            <a:graphic>
              <a:graphicData uri="http://schemas.openxmlformats.org/presentationml/2006/ole">
                <mc:AlternateContent xmlns:mc="http://schemas.openxmlformats.org/markup-compatibility/2006">
                  <mc:Choice xmlns:v="urn:schemas-microsoft-com:vml" Requires="v">
                    <p:oleObj name="Equation" r:id="rId3" imgW="977900" imgH="800100" progId="Equation.DSMT4">
                      <p:embed/>
                    </p:oleObj>
                  </mc:Choice>
                  <mc:Fallback>
                    <p:oleObj name="Equation" r:id="rId3" imgW="977900" imgH="800100" progId="Equation.DSMT4">
                      <p:embed/>
                      <p:pic>
                        <p:nvPicPr>
                          <p:cNvPr id="460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3312"/>
                            <a:ext cx="616" cy="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9" name="Text Box 6"/>
              <p:cNvSpPr txBox="1">
                <a:spLocks noChangeArrowheads="1"/>
              </p:cNvSpPr>
              <p:nvPr/>
            </p:nvSpPr>
            <p:spPr bwMode="auto">
              <a:xfrm>
                <a:off x="2544" y="3456"/>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400">
                    <a:solidFill>
                      <a:srgbClr val="FF3300"/>
                    </a:solidFill>
                  </a:rPr>
                  <a:t>Ответ:</a:t>
                </a:r>
              </a:p>
            </p:txBody>
          </p:sp>
          <p:sp>
            <p:nvSpPr>
              <p:cNvPr id="46090" name="Text Box 15"/>
              <p:cNvSpPr txBox="1">
                <a:spLocks noChangeArrowheads="1"/>
              </p:cNvSpPr>
              <p:nvPr/>
            </p:nvSpPr>
            <p:spPr bwMode="auto">
              <a:xfrm>
                <a:off x="2496" y="816"/>
                <a:ext cx="3168" cy="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400">
                    <a:solidFill>
                      <a:srgbClr val="FF3300"/>
                    </a:solidFill>
                  </a:rPr>
                  <a:t>Решение.</a:t>
                </a:r>
                <a:r>
                  <a:rPr lang="ru-RU" altLang="ru-RU" sz="2400">
                    <a:solidFill>
                      <a:schemeClr val="accent1"/>
                    </a:solidFill>
                  </a:rPr>
                  <a:t> </a:t>
                </a:r>
                <a:r>
                  <a:rPr lang="ru-RU" altLang="ru-RU" sz="2400"/>
                  <a:t>Радиус сферы равен радиусу окружности, вписанной в ромб </a:t>
                </a:r>
                <a:r>
                  <a:rPr lang="en-US" altLang="ru-RU" sz="2400" i="1"/>
                  <a:t>SES’F</a:t>
                </a:r>
                <a:r>
                  <a:rPr lang="ru-RU" altLang="ru-RU" sz="2400"/>
                  <a:t>, в котором </a:t>
                </a:r>
                <a:r>
                  <a:rPr lang="en-US" altLang="ru-RU" sz="2400" i="1"/>
                  <a:t>SE = SF = </a:t>
                </a:r>
              </a:p>
              <a:p>
                <a:pPr eaLnBrk="1" hangingPunct="1">
                  <a:spcBef>
                    <a:spcPct val="50000"/>
                  </a:spcBef>
                  <a:buFontTx/>
                  <a:buNone/>
                </a:pPr>
                <a:r>
                  <a:rPr lang="en-US" altLang="ru-RU" sz="2400" i="1"/>
                  <a:t>EF=</a:t>
                </a:r>
                <a:r>
                  <a:rPr lang="en-US" altLang="ru-RU" sz="2400"/>
                  <a:t>1, </a:t>
                </a:r>
                <a:r>
                  <a:rPr lang="en-US" altLang="ru-RU" sz="2400" i="1"/>
                  <a:t>SO =        </a:t>
                </a:r>
                <a:r>
                  <a:rPr lang="ru-RU" altLang="ru-RU" sz="2400"/>
                  <a:t>Тогда высота ромба, опущенная из вершины </a:t>
                </a:r>
                <a:r>
                  <a:rPr lang="en-US" altLang="ru-RU" sz="2400" i="1"/>
                  <a:t>E , </a:t>
                </a:r>
                <a:r>
                  <a:rPr lang="ru-RU" altLang="ru-RU" sz="2400"/>
                  <a:t>будет</a:t>
                </a:r>
                <a:endParaRPr lang="en-US" altLang="ru-RU" sz="2400"/>
              </a:p>
              <a:p>
                <a:pPr eaLnBrk="1" hangingPunct="1">
                  <a:spcBef>
                    <a:spcPct val="50000"/>
                  </a:spcBef>
                  <a:buFontTx/>
                  <a:buNone/>
                </a:pPr>
                <a:r>
                  <a:rPr lang="ru-RU" altLang="ru-RU" sz="2400"/>
                  <a:t> равна </a:t>
                </a:r>
                <a:r>
                  <a:rPr lang="en-US" altLang="ru-RU" sz="2400"/>
                  <a:t>        </a:t>
                </a:r>
              </a:p>
              <a:p>
                <a:pPr eaLnBrk="1" hangingPunct="1">
                  <a:spcBef>
                    <a:spcPct val="50000"/>
                  </a:spcBef>
                  <a:buFontTx/>
                  <a:buNone/>
                </a:pPr>
                <a:r>
                  <a:rPr lang="ru-RU" altLang="ru-RU" sz="2400"/>
                  <a:t>Искомый радиус равен половине</a:t>
                </a:r>
                <a:endParaRPr lang="en-US" altLang="ru-RU" sz="2400"/>
              </a:p>
              <a:p>
                <a:pPr eaLnBrk="1" hangingPunct="1">
                  <a:spcBef>
                    <a:spcPct val="50000"/>
                  </a:spcBef>
                  <a:buFontTx/>
                  <a:buNone/>
                </a:pPr>
                <a:r>
                  <a:rPr lang="ru-RU" altLang="ru-RU" sz="2400"/>
                  <a:t> высоты, и равен</a:t>
                </a:r>
              </a:p>
              <a:p>
                <a:pPr eaLnBrk="1" hangingPunct="1">
                  <a:spcBef>
                    <a:spcPct val="50000"/>
                  </a:spcBef>
                  <a:buFontTx/>
                  <a:buNone/>
                </a:pPr>
                <a:endParaRPr lang="ru-RU" altLang="ru-RU" sz="2400"/>
              </a:p>
            </p:txBody>
          </p:sp>
          <p:graphicFrame>
            <p:nvGraphicFramePr>
              <p:cNvPr id="46091" name="Object 20"/>
              <p:cNvGraphicFramePr>
                <a:graphicFrameLocks noChangeAspect="1"/>
              </p:cNvGraphicFramePr>
              <p:nvPr/>
            </p:nvGraphicFramePr>
            <p:xfrm>
              <a:off x="3936" y="2784"/>
              <a:ext cx="344" cy="504"/>
            </p:xfrm>
            <a:graphic>
              <a:graphicData uri="http://schemas.openxmlformats.org/presentationml/2006/ole">
                <mc:AlternateContent xmlns:mc="http://schemas.openxmlformats.org/markup-compatibility/2006">
                  <mc:Choice xmlns:v="urn:schemas-microsoft-com:vml" Requires="v">
                    <p:oleObj name="Equation" r:id="rId5" imgW="545863" imgH="799753" progId="Equation.DSMT4">
                      <p:embed/>
                    </p:oleObj>
                  </mc:Choice>
                  <mc:Fallback>
                    <p:oleObj name="Equation" r:id="rId5" imgW="545863" imgH="799753" progId="Equation.DSMT4">
                      <p:embed/>
                      <p:pic>
                        <p:nvPicPr>
                          <p:cNvPr id="46091"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2784"/>
                            <a:ext cx="344" cy="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92" name="Object 31"/>
              <p:cNvGraphicFramePr>
                <a:graphicFrameLocks noChangeAspect="1"/>
              </p:cNvGraphicFramePr>
              <p:nvPr/>
            </p:nvGraphicFramePr>
            <p:xfrm>
              <a:off x="3072" y="2064"/>
              <a:ext cx="344" cy="504"/>
            </p:xfrm>
            <a:graphic>
              <a:graphicData uri="http://schemas.openxmlformats.org/presentationml/2006/ole">
                <mc:AlternateContent xmlns:mc="http://schemas.openxmlformats.org/markup-compatibility/2006">
                  <mc:Choice xmlns:v="urn:schemas-microsoft-com:vml" Requires="v">
                    <p:oleObj name="Equation" r:id="rId7" imgW="545863" imgH="799753" progId="Equation.DSMT4">
                      <p:embed/>
                    </p:oleObj>
                  </mc:Choice>
                  <mc:Fallback>
                    <p:oleObj name="Equation" r:id="rId7" imgW="545863" imgH="799753" progId="Equation.DSMT4">
                      <p:embed/>
                      <p:pic>
                        <p:nvPicPr>
                          <p:cNvPr id="46092"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2" y="2064"/>
                            <a:ext cx="344" cy="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93" name="Object 32"/>
              <p:cNvGraphicFramePr>
                <a:graphicFrameLocks noChangeAspect="1"/>
              </p:cNvGraphicFramePr>
              <p:nvPr/>
            </p:nvGraphicFramePr>
            <p:xfrm>
              <a:off x="3504" y="1488"/>
              <a:ext cx="344" cy="496"/>
            </p:xfrm>
            <a:graphic>
              <a:graphicData uri="http://schemas.openxmlformats.org/presentationml/2006/ole">
                <mc:AlternateContent xmlns:mc="http://schemas.openxmlformats.org/markup-compatibility/2006">
                  <mc:Choice xmlns:v="urn:schemas-microsoft-com:vml" Requires="v">
                    <p:oleObj name="Equation" r:id="rId9" imgW="545863" imgH="787058" progId="Equation.DSMT4">
                      <p:embed/>
                    </p:oleObj>
                  </mc:Choice>
                  <mc:Fallback>
                    <p:oleObj name="Equation" r:id="rId9" imgW="545863" imgH="787058" progId="Equation.DSMT4">
                      <p:embed/>
                      <p:pic>
                        <p:nvPicPr>
                          <p:cNvPr id="46093"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4" y="1488"/>
                            <a:ext cx="344"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94" name="Object 33"/>
              <p:cNvGraphicFramePr>
                <a:graphicFrameLocks noChangeAspect="1"/>
              </p:cNvGraphicFramePr>
              <p:nvPr/>
            </p:nvGraphicFramePr>
            <p:xfrm>
              <a:off x="5280" y="1200"/>
              <a:ext cx="344" cy="496"/>
            </p:xfrm>
            <a:graphic>
              <a:graphicData uri="http://schemas.openxmlformats.org/presentationml/2006/ole">
                <mc:AlternateContent xmlns:mc="http://schemas.openxmlformats.org/markup-compatibility/2006">
                  <mc:Choice xmlns:v="urn:schemas-microsoft-com:vml" Requires="v">
                    <p:oleObj name="Equation" r:id="rId11" imgW="545863" imgH="787058" progId="Equation.DSMT4">
                      <p:embed/>
                    </p:oleObj>
                  </mc:Choice>
                  <mc:Fallback>
                    <p:oleObj name="Equation" r:id="rId11" imgW="545863" imgH="787058" progId="Equation.DSMT4">
                      <p:embed/>
                      <p:pic>
                        <p:nvPicPr>
                          <p:cNvPr id="4609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0" y="1200"/>
                            <a:ext cx="344"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6086" name="Text Box 35"/>
            <p:cNvSpPr txBox="1">
              <a:spLocks noChangeArrowheads="1"/>
            </p:cNvSpPr>
            <p:nvPr/>
          </p:nvSpPr>
          <p:spPr bwMode="auto">
            <a:xfrm>
              <a:off x="1248" y="206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ru-RU" sz="2000" i="1"/>
                <a:t>O</a:t>
              </a:r>
              <a:endParaRPr lang="ru-RU" altLang="ru-RU" sz="2000" i="1"/>
            </a:p>
          </p:txBody>
        </p:sp>
      </p:grpSp>
    </p:spTree>
    <p:extLst>
      <p:ext uri="{BB962C8B-B14F-4D97-AF65-F5344CB8AC3E}">
        <p14:creationId xmlns:p14="http://schemas.microsoft.com/office/powerpoint/2010/main" val="3895931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2804"/>
                                        </p:tgtEl>
                                        <p:attrNameLst>
                                          <p:attrName>style.visibility</p:attrName>
                                        </p:attrNameLst>
                                      </p:cBhvr>
                                      <p:to>
                                        <p:strVal val="visible"/>
                                      </p:to>
                                    </p:set>
                                    <p:animEffect transition="in" filter="wipe(up)">
                                      <p:cBhvr>
                                        <p:cTn id="7" dur="500"/>
                                        <p:tgtEl>
                                          <p:spTgt spid="32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6"/>
          <p:cNvSpPr txBox="1">
            <a:spLocks noChangeArrowheads="1"/>
          </p:cNvSpPr>
          <p:nvPr/>
        </p:nvSpPr>
        <p:spPr bwMode="auto">
          <a:xfrm>
            <a:off x="381000" y="533400"/>
            <a:ext cx="876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Найдите радиус сферы, вписанной в единичный икосаэдр.</a:t>
            </a:r>
            <a:endParaRPr lang="ru-RU" altLang="ru-RU" sz="2400" i="1" dirty="0"/>
          </a:p>
        </p:txBody>
      </p:sp>
      <p:pic>
        <p:nvPicPr>
          <p:cNvPr id="4813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3281363" cy="369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809" name="Group 17"/>
          <p:cNvGrpSpPr>
            <a:grpSpLocks/>
          </p:cNvGrpSpPr>
          <p:nvPr/>
        </p:nvGrpSpPr>
        <p:grpSpPr bwMode="auto">
          <a:xfrm>
            <a:off x="152400" y="1524000"/>
            <a:ext cx="8839200" cy="4699000"/>
            <a:chOff x="96" y="960"/>
            <a:chExt cx="5568" cy="2960"/>
          </a:xfrm>
        </p:grpSpPr>
        <p:pic>
          <p:nvPicPr>
            <p:cNvPr id="4813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960"/>
              <a:ext cx="2329" cy="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8135" name="Object 4"/>
            <p:cNvGraphicFramePr>
              <a:graphicFrameLocks noChangeAspect="1"/>
            </p:cNvGraphicFramePr>
            <p:nvPr/>
          </p:nvGraphicFramePr>
          <p:xfrm>
            <a:off x="3408" y="3360"/>
            <a:ext cx="1240" cy="560"/>
          </p:xfrm>
          <a:graphic>
            <a:graphicData uri="http://schemas.openxmlformats.org/presentationml/2006/ole">
              <mc:AlternateContent xmlns:mc="http://schemas.openxmlformats.org/markup-compatibility/2006">
                <mc:Choice xmlns:v="urn:schemas-microsoft-com:vml" Requires="v">
                  <p:oleObj name="Equation" r:id="rId4" imgW="1968500" imgH="889000" progId="Equation.DSMT4">
                    <p:embed/>
                  </p:oleObj>
                </mc:Choice>
                <mc:Fallback>
                  <p:oleObj name="Equation" r:id="rId4" imgW="1968500" imgH="889000" progId="Equation.DSMT4">
                    <p:embed/>
                    <p:pic>
                      <p:nvPicPr>
                        <p:cNvPr id="4813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3360"/>
                          <a:ext cx="1240" cy="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6" name="Text Box 12"/>
            <p:cNvSpPr txBox="1">
              <a:spLocks noChangeArrowheads="1"/>
            </p:cNvSpPr>
            <p:nvPr/>
          </p:nvSpPr>
          <p:spPr bwMode="auto">
            <a:xfrm>
              <a:off x="2448" y="1008"/>
              <a:ext cx="3216" cy="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3300"/>
                  </a:solidFill>
                </a:rPr>
                <a:t>Решение.</a:t>
              </a:r>
              <a:r>
                <a:rPr lang="ru-RU" altLang="ru-RU" sz="2400" dirty="0">
                  <a:solidFill>
                    <a:schemeClr val="accent1"/>
                  </a:solidFill>
                </a:rPr>
                <a:t> </a:t>
              </a:r>
              <a:r>
                <a:rPr lang="ru-RU" altLang="ru-RU" sz="2400" dirty="0"/>
                <a:t>Воспользуемся тем, что радиус </a:t>
              </a:r>
              <a:r>
                <a:rPr lang="en-US" altLang="ru-RU" sz="2400" i="1" dirty="0"/>
                <a:t>OA </a:t>
              </a:r>
              <a:r>
                <a:rPr lang="ru-RU" altLang="ru-RU" sz="2400" dirty="0"/>
                <a:t>описанной сферы </a:t>
              </a:r>
            </a:p>
            <a:p>
              <a:pPr algn="just" eaLnBrk="1" hangingPunct="1">
                <a:spcBef>
                  <a:spcPct val="50000"/>
                </a:spcBef>
                <a:buFontTx/>
                <a:buNone/>
              </a:pPr>
              <a:r>
                <a:rPr lang="ru-RU" altLang="ru-RU" sz="2400" dirty="0"/>
                <a:t>равен                      </a:t>
              </a:r>
            </a:p>
            <a:p>
              <a:pPr algn="just" eaLnBrk="1" hangingPunct="1">
                <a:spcBef>
                  <a:spcPct val="50000"/>
                </a:spcBef>
                <a:buFontTx/>
                <a:buNone/>
              </a:pPr>
              <a:r>
                <a:rPr lang="ru-RU" altLang="ru-RU" sz="2400" dirty="0"/>
                <a:t>а радиус </a:t>
              </a:r>
              <a:r>
                <a:rPr lang="en-US" altLang="ru-RU" sz="2400" i="1" dirty="0"/>
                <a:t>AQ</a:t>
              </a:r>
              <a:r>
                <a:rPr lang="ru-RU" altLang="ru-RU" sz="2400" i="1" dirty="0"/>
                <a:t> </a:t>
              </a:r>
              <a:r>
                <a:rPr lang="ru-RU" altLang="ru-RU" sz="2400" dirty="0"/>
                <a:t>окружности, описанной около равностороннего треугольника со стороной 1, равен</a:t>
              </a:r>
            </a:p>
            <a:p>
              <a:pPr algn="just" eaLnBrk="1" hangingPunct="1">
                <a:spcBef>
                  <a:spcPct val="50000"/>
                </a:spcBef>
                <a:buFontTx/>
                <a:buNone/>
              </a:pPr>
              <a:r>
                <a:rPr lang="ru-RU" altLang="ru-RU" sz="2400" dirty="0"/>
                <a:t>По теореме Пифагора, примененной к прямоугольному треугольнику </a:t>
              </a:r>
              <a:r>
                <a:rPr lang="en-US" altLang="ru-RU" sz="2400" i="1" dirty="0"/>
                <a:t>OAQ</a:t>
              </a:r>
              <a:r>
                <a:rPr lang="ru-RU" altLang="ru-RU" sz="2400" dirty="0"/>
                <a:t>, получим </a:t>
              </a:r>
            </a:p>
          </p:txBody>
        </p:sp>
        <p:graphicFrame>
          <p:nvGraphicFramePr>
            <p:cNvPr id="48137" name="Object 13"/>
            <p:cNvGraphicFramePr>
              <a:graphicFrameLocks noChangeAspect="1"/>
            </p:cNvGraphicFramePr>
            <p:nvPr/>
          </p:nvGraphicFramePr>
          <p:xfrm>
            <a:off x="2976" y="1488"/>
            <a:ext cx="936" cy="536"/>
          </p:xfrm>
          <a:graphic>
            <a:graphicData uri="http://schemas.openxmlformats.org/presentationml/2006/ole">
              <mc:AlternateContent xmlns:mc="http://schemas.openxmlformats.org/markup-compatibility/2006">
                <mc:Choice xmlns:v="urn:schemas-microsoft-com:vml" Requires="v">
                  <p:oleObj name="Equation" r:id="rId6" imgW="1485900" imgH="850900" progId="Equation.DSMT4">
                    <p:embed/>
                  </p:oleObj>
                </mc:Choice>
                <mc:Fallback>
                  <p:oleObj name="Equation" r:id="rId6" imgW="1485900" imgH="850900" progId="Equation.DSMT4">
                    <p:embed/>
                    <p:pic>
                      <p:nvPicPr>
                        <p:cNvPr id="48137"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 y="1488"/>
                          <a:ext cx="936"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8" name="Object 14"/>
            <p:cNvGraphicFramePr>
              <a:graphicFrameLocks noChangeAspect="1"/>
            </p:cNvGraphicFramePr>
            <p:nvPr/>
          </p:nvGraphicFramePr>
          <p:xfrm>
            <a:off x="4241" y="2341"/>
            <a:ext cx="328" cy="504"/>
          </p:xfrm>
          <a:graphic>
            <a:graphicData uri="http://schemas.openxmlformats.org/presentationml/2006/ole">
              <mc:AlternateContent xmlns:mc="http://schemas.openxmlformats.org/markup-compatibility/2006">
                <mc:Choice xmlns:v="urn:schemas-microsoft-com:vml" Requires="v">
                  <p:oleObj name="Equation" r:id="rId8" imgW="520474" imgH="799753" progId="Equation.DSMT4">
                    <p:embed/>
                  </p:oleObj>
                </mc:Choice>
                <mc:Fallback>
                  <p:oleObj name="Equation" r:id="rId8" imgW="520474" imgH="799753" progId="Equation.DSMT4">
                    <p:embed/>
                    <p:pic>
                      <p:nvPicPr>
                        <p:cNvPr id="48138"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1" y="2341"/>
                          <a:ext cx="328" cy="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574051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809"/>
                                        </p:tgtEl>
                                        <p:attrNameLst>
                                          <p:attrName>style.visibility</p:attrName>
                                        </p:attrNameLst>
                                      </p:cBhvr>
                                      <p:to>
                                        <p:strVal val="visible"/>
                                      </p:to>
                                    </p:set>
                                    <p:animEffect transition="in" filter="wipe(up)">
                                      <p:cBhvr>
                                        <p:cTn id="7" dur="500"/>
                                        <p:tgtEl>
                                          <p:spTgt spid="33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6"/>
          <p:cNvSpPr txBox="1">
            <a:spLocks noChangeArrowheads="1"/>
          </p:cNvSpPr>
          <p:nvPr/>
        </p:nvSpPr>
        <p:spPr bwMode="auto">
          <a:xfrm>
            <a:off x="381000" y="533400"/>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Найдите радиус сферы, вписанной в единичный додекаэдр.</a:t>
            </a:r>
            <a:endParaRPr lang="ru-RU" altLang="ru-RU" sz="2400" i="1" dirty="0"/>
          </a:p>
        </p:txBody>
      </p:sp>
      <p:pic>
        <p:nvPicPr>
          <p:cNvPr id="5120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3344863"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37" name="Group 21"/>
          <p:cNvGrpSpPr>
            <a:grpSpLocks/>
          </p:cNvGrpSpPr>
          <p:nvPr/>
        </p:nvGrpSpPr>
        <p:grpSpPr bwMode="auto">
          <a:xfrm>
            <a:off x="152400" y="1447800"/>
            <a:ext cx="8839200" cy="4927600"/>
            <a:chOff x="96" y="912"/>
            <a:chExt cx="5568" cy="3104"/>
          </a:xfrm>
        </p:grpSpPr>
        <p:graphicFrame>
          <p:nvGraphicFramePr>
            <p:cNvPr id="51206" name="Object 4"/>
            <p:cNvGraphicFramePr>
              <a:graphicFrameLocks noChangeAspect="1"/>
            </p:cNvGraphicFramePr>
            <p:nvPr/>
          </p:nvGraphicFramePr>
          <p:xfrm>
            <a:off x="3456" y="3456"/>
            <a:ext cx="1128" cy="560"/>
          </p:xfrm>
          <a:graphic>
            <a:graphicData uri="http://schemas.openxmlformats.org/presentationml/2006/ole">
              <mc:AlternateContent xmlns:mc="http://schemas.openxmlformats.org/markup-compatibility/2006">
                <mc:Choice xmlns:v="urn:schemas-microsoft-com:vml" Requires="v">
                  <p:oleObj name="Equation" r:id="rId3" imgW="2235200" imgH="889000" progId="Equation.DSMT4">
                    <p:embed/>
                  </p:oleObj>
                </mc:Choice>
                <mc:Fallback>
                  <p:oleObj name="Equation" r:id="rId3" imgW="2235200" imgH="889000" progId="Equation.DSMT4">
                    <p:embed/>
                    <p:pic>
                      <p:nvPicPr>
                        <p:cNvPr id="5120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3456"/>
                          <a:ext cx="1128" cy="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7" name="Text Box 16"/>
            <p:cNvSpPr txBox="1">
              <a:spLocks noChangeArrowheads="1"/>
            </p:cNvSpPr>
            <p:nvPr/>
          </p:nvSpPr>
          <p:spPr bwMode="auto">
            <a:xfrm>
              <a:off x="2448" y="1008"/>
              <a:ext cx="3216" cy="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3300"/>
                  </a:solidFill>
                </a:rPr>
                <a:t>Решение.</a:t>
              </a:r>
              <a:r>
                <a:rPr lang="ru-RU" altLang="ru-RU" sz="2400" dirty="0">
                  <a:solidFill>
                    <a:schemeClr val="accent1"/>
                  </a:solidFill>
                </a:rPr>
                <a:t> </a:t>
              </a:r>
              <a:r>
                <a:rPr lang="ru-RU" altLang="ru-RU" sz="2400" dirty="0"/>
                <a:t>Воспользуемся тем, что радиус </a:t>
              </a:r>
              <a:r>
                <a:rPr lang="en-US" altLang="ru-RU" sz="2400" i="1" dirty="0"/>
                <a:t>OF </a:t>
              </a:r>
              <a:r>
                <a:rPr lang="ru-RU" altLang="ru-RU" sz="2400" dirty="0"/>
                <a:t>описанной сферы </a:t>
              </a:r>
            </a:p>
            <a:p>
              <a:pPr algn="just" eaLnBrk="1" hangingPunct="1">
                <a:spcBef>
                  <a:spcPct val="50000"/>
                </a:spcBef>
                <a:buFontTx/>
                <a:buNone/>
              </a:pPr>
              <a:r>
                <a:rPr lang="ru-RU" altLang="ru-RU" sz="2400" dirty="0"/>
                <a:t>равен                      а радиус </a:t>
              </a:r>
              <a:r>
                <a:rPr lang="en-US" altLang="ru-RU" sz="2400" i="1" dirty="0"/>
                <a:t>FQ </a:t>
              </a:r>
              <a:endParaRPr lang="ru-RU" altLang="ru-RU" sz="2400" i="1" dirty="0"/>
            </a:p>
            <a:p>
              <a:pPr algn="just" eaLnBrk="1" hangingPunct="1">
                <a:spcBef>
                  <a:spcPct val="50000"/>
                </a:spcBef>
                <a:buFontTx/>
                <a:buNone/>
              </a:pPr>
              <a:r>
                <a:rPr lang="ru-RU" altLang="ru-RU" sz="2400" dirty="0"/>
                <a:t>окружности, описанной около равностороннего пятиугольника со стороной 1, равен</a:t>
              </a:r>
            </a:p>
            <a:p>
              <a:pPr algn="just" eaLnBrk="1" hangingPunct="1">
                <a:spcBef>
                  <a:spcPct val="50000"/>
                </a:spcBef>
                <a:buFontTx/>
                <a:buNone/>
              </a:pPr>
              <a:r>
                <a:rPr lang="ru-RU" altLang="ru-RU" sz="2400" dirty="0"/>
                <a:t>По теореме Пифагора, примененной к прямоугольному треугольнику </a:t>
              </a:r>
              <a:r>
                <a:rPr lang="en-US" altLang="ru-RU" sz="2400" i="1" dirty="0"/>
                <a:t>OFQ</a:t>
              </a:r>
              <a:r>
                <a:rPr lang="ru-RU" altLang="ru-RU" sz="2400" dirty="0"/>
                <a:t>, получим </a:t>
              </a:r>
            </a:p>
          </p:txBody>
        </p:sp>
        <p:graphicFrame>
          <p:nvGraphicFramePr>
            <p:cNvPr id="51208" name="Object 17"/>
            <p:cNvGraphicFramePr>
              <a:graphicFrameLocks noChangeAspect="1"/>
            </p:cNvGraphicFramePr>
            <p:nvPr/>
          </p:nvGraphicFramePr>
          <p:xfrm>
            <a:off x="2980" y="1488"/>
            <a:ext cx="928" cy="536"/>
          </p:xfrm>
          <a:graphic>
            <a:graphicData uri="http://schemas.openxmlformats.org/presentationml/2006/ole">
              <mc:AlternateContent xmlns:mc="http://schemas.openxmlformats.org/markup-compatibility/2006">
                <mc:Choice xmlns:v="urn:schemas-microsoft-com:vml" Requires="v">
                  <p:oleObj name="Equation" r:id="rId5" imgW="1473200" imgH="850900" progId="Equation.DSMT4">
                    <p:embed/>
                  </p:oleObj>
                </mc:Choice>
                <mc:Fallback>
                  <p:oleObj name="Equation" r:id="rId5" imgW="1473200" imgH="850900" progId="Equation.DSMT4">
                    <p:embed/>
                    <p:pic>
                      <p:nvPicPr>
                        <p:cNvPr id="51208"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0" y="1488"/>
                          <a:ext cx="928"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9" name="Object 18"/>
            <p:cNvGraphicFramePr>
              <a:graphicFrameLocks noChangeAspect="1"/>
            </p:cNvGraphicFramePr>
            <p:nvPr/>
          </p:nvGraphicFramePr>
          <p:xfrm>
            <a:off x="4032" y="2352"/>
            <a:ext cx="720" cy="560"/>
          </p:xfrm>
          <a:graphic>
            <a:graphicData uri="http://schemas.openxmlformats.org/presentationml/2006/ole">
              <mc:AlternateContent xmlns:mc="http://schemas.openxmlformats.org/markup-compatibility/2006">
                <mc:Choice xmlns:v="urn:schemas-microsoft-com:vml" Requires="v">
                  <p:oleObj name="Equation" r:id="rId7" imgW="1143000" imgH="889000" progId="Equation.DSMT4">
                    <p:embed/>
                  </p:oleObj>
                </mc:Choice>
                <mc:Fallback>
                  <p:oleObj name="Equation" r:id="rId7" imgW="1143000" imgH="889000" progId="Equation.DSMT4">
                    <p:embed/>
                    <p:pic>
                      <p:nvPicPr>
                        <p:cNvPr id="51209"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 y="2352"/>
                          <a:ext cx="720" cy="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21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912"/>
              <a:ext cx="2275" cy="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64838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4837"/>
                                        </p:tgtEl>
                                        <p:attrNameLst>
                                          <p:attrName>style.visibility</p:attrName>
                                        </p:attrNameLst>
                                      </p:cBhvr>
                                      <p:to>
                                        <p:strVal val="visible"/>
                                      </p:to>
                                    </p:set>
                                    <p:animEffect transition="in" filter="wipe(up)">
                                      <p:cBhvr>
                                        <p:cTn id="7" dur="500"/>
                                        <p:tgtEl>
                                          <p:spTgt spid="34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a:extLst>
              <a:ext uri="{FF2B5EF4-FFF2-40B4-BE49-F238E27FC236}">
                <a16:creationId xmlns:a16="http://schemas.microsoft.com/office/drawing/2014/main" id="{4854AD7C-71CE-45F6-B286-1DCEA7D86410}"/>
              </a:ext>
            </a:extLst>
          </p:cNvPr>
          <p:cNvSpPr txBox="1">
            <a:spLocks noChangeArrowheads="1"/>
          </p:cNvSpPr>
          <p:nvPr/>
        </p:nvSpPr>
        <p:spPr bwMode="auto">
          <a:xfrm>
            <a:off x="0" y="22312"/>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111760" indent="449580" algn="just"/>
            <a:r>
              <a:rPr lang="ru-RU" altLang="ru-RU" dirty="0"/>
              <a:t>	</a:t>
            </a:r>
            <a:r>
              <a:rPr lang="ru-RU" dirty="0">
                <a:effectLst/>
                <a:latin typeface="Times New Roman" panose="02020603050405020304" pitchFamily="18" charset="0"/>
                <a:ea typeface="Times New Roman" panose="02020603050405020304" pitchFamily="18" charset="0"/>
              </a:rPr>
              <a:t>Изобразите ортогональную проекцию правильного треугольника, вписанного в окружность, одна из вершин которого изображается данной точкой </a:t>
            </a:r>
            <a:r>
              <a:rPr lang="en-US" i="1" dirty="0">
                <a:effectLst/>
                <a:latin typeface="Times New Roman" panose="02020603050405020304" pitchFamily="18" charset="0"/>
                <a:ea typeface="Times New Roman" panose="02020603050405020304" pitchFamily="18" charset="0"/>
              </a:rPr>
              <a:t>C</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эллипса, изображающего данную окружность</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(рис. 2.11).</a:t>
            </a:r>
            <a:endParaRPr lang="ru-RU" altLang="ru-RU" dirty="0"/>
          </a:p>
        </p:txBody>
      </p:sp>
      <p:pic>
        <p:nvPicPr>
          <p:cNvPr id="4" name="Рисунок 3">
            <a:extLst>
              <a:ext uri="{FF2B5EF4-FFF2-40B4-BE49-F238E27FC236}">
                <a16:creationId xmlns:a16="http://schemas.microsoft.com/office/drawing/2014/main" id="{A73C489A-BC16-4A3A-8AA2-504036358323}"/>
              </a:ext>
            </a:extLst>
          </p:cNvPr>
          <p:cNvPicPr/>
          <p:nvPr/>
        </p:nvPicPr>
        <p:blipFill>
          <a:blip r:embed="rId3"/>
          <a:stretch>
            <a:fillRect/>
          </a:stretch>
        </p:blipFill>
        <p:spPr>
          <a:xfrm>
            <a:off x="853607" y="1844824"/>
            <a:ext cx="7436786" cy="3935189"/>
          </a:xfrm>
          <a:prstGeom prst="rect">
            <a:avLst/>
          </a:prstGeom>
        </p:spPr>
      </p:pic>
      <p:pic>
        <p:nvPicPr>
          <p:cNvPr id="5" name="Рисунок 4">
            <a:extLst>
              <a:ext uri="{FF2B5EF4-FFF2-40B4-BE49-F238E27FC236}">
                <a16:creationId xmlns:a16="http://schemas.microsoft.com/office/drawing/2014/main" id="{18B572CD-9E0D-4F81-93C3-BB6514EFF2B0}"/>
              </a:ext>
            </a:extLst>
          </p:cNvPr>
          <p:cNvPicPr/>
          <p:nvPr/>
        </p:nvPicPr>
        <p:blipFill>
          <a:blip r:embed="rId4"/>
          <a:stretch>
            <a:fillRect/>
          </a:stretch>
        </p:blipFill>
        <p:spPr>
          <a:xfrm>
            <a:off x="873282" y="1859022"/>
            <a:ext cx="7436786" cy="3935189"/>
          </a:xfrm>
          <a:prstGeom prst="rect">
            <a:avLst/>
          </a:prstGeom>
        </p:spPr>
      </p:pic>
    </p:spTree>
    <p:extLst>
      <p:ext uri="{BB962C8B-B14F-4D97-AF65-F5344CB8AC3E}">
        <p14:creationId xmlns:p14="http://schemas.microsoft.com/office/powerpoint/2010/main" val="391295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a:extLst>
              <a:ext uri="{FF2B5EF4-FFF2-40B4-BE49-F238E27FC236}">
                <a16:creationId xmlns:a16="http://schemas.microsoft.com/office/drawing/2014/main" id="{4854AD7C-71CE-45F6-B286-1DCEA7D86410}"/>
              </a:ext>
            </a:extLst>
          </p:cNvPr>
          <p:cNvSpPr txBox="1">
            <a:spLocks noChangeArrowheads="1"/>
          </p:cNvSpPr>
          <p:nvPr/>
        </p:nvSpPr>
        <p:spPr bwMode="auto">
          <a:xfrm>
            <a:off x="0" y="22312"/>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111760" indent="449580" algn="just"/>
            <a:r>
              <a:rPr lang="ru-RU" altLang="ru-RU" dirty="0"/>
              <a:t>	</a:t>
            </a:r>
            <a:r>
              <a:rPr lang="ru-RU" dirty="0">
                <a:effectLst/>
                <a:latin typeface="Times New Roman" panose="02020603050405020304" pitchFamily="18" charset="0"/>
                <a:ea typeface="Times New Roman" panose="02020603050405020304" pitchFamily="18" charset="0"/>
              </a:rPr>
              <a:t>Изобразите ортогональную проекцию правильного шестиугольника, вписанного в окружность, одна из вершин которого изображается данной точкой </a:t>
            </a:r>
            <a:r>
              <a:rPr lang="en-US" i="1" dirty="0">
                <a:effectLst/>
                <a:latin typeface="Times New Roman" panose="02020603050405020304" pitchFamily="18" charset="0"/>
                <a:ea typeface="Times New Roman" panose="02020603050405020304" pitchFamily="18" charset="0"/>
              </a:rPr>
              <a:t>A</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эллипса, изображающего данную окружность</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(рис. 2.13).</a:t>
            </a:r>
            <a:endParaRPr lang="ru-RU" altLang="ru-RU" dirty="0"/>
          </a:p>
        </p:txBody>
      </p:sp>
      <p:pic>
        <p:nvPicPr>
          <p:cNvPr id="5" name="Рисунок 4">
            <a:extLst>
              <a:ext uri="{FF2B5EF4-FFF2-40B4-BE49-F238E27FC236}">
                <a16:creationId xmlns:a16="http://schemas.microsoft.com/office/drawing/2014/main" id="{DF88AB76-749A-4CF7-A92A-229E0DBE0CB9}"/>
              </a:ext>
            </a:extLst>
          </p:cNvPr>
          <p:cNvPicPr/>
          <p:nvPr/>
        </p:nvPicPr>
        <p:blipFill>
          <a:blip r:embed="rId3"/>
          <a:stretch>
            <a:fillRect/>
          </a:stretch>
        </p:blipFill>
        <p:spPr>
          <a:xfrm>
            <a:off x="755576" y="1844824"/>
            <a:ext cx="7192525" cy="3793966"/>
          </a:xfrm>
          <a:prstGeom prst="rect">
            <a:avLst/>
          </a:prstGeom>
        </p:spPr>
      </p:pic>
      <p:pic>
        <p:nvPicPr>
          <p:cNvPr id="6" name="Рисунок 5">
            <a:extLst>
              <a:ext uri="{FF2B5EF4-FFF2-40B4-BE49-F238E27FC236}">
                <a16:creationId xmlns:a16="http://schemas.microsoft.com/office/drawing/2014/main" id="{98D5FC09-4105-42D9-BC5F-C4140510B45E}"/>
              </a:ext>
            </a:extLst>
          </p:cNvPr>
          <p:cNvPicPr/>
          <p:nvPr/>
        </p:nvPicPr>
        <p:blipFill>
          <a:blip r:embed="rId4"/>
          <a:stretch>
            <a:fillRect/>
          </a:stretch>
        </p:blipFill>
        <p:spPr>
          <a:xfrm>
            <a:off x="755576" y="1844824"/>
            <a:ext cx="7191871" cy="3793966"/>
          </a:xfrm>
          <a:prstGeom prst="rect">
            <a:avLst/>
          </a:prstGeom>
        </p:spPr>
      </p:pic>
    </p:spTree>
    <p:extLst>
      <p:ext uri="{BB962C8B-B14F-4D97-AF65-F5344CB8AC3E}">
        <p14:creationId xmlns:p14="http://schemas.microsoft.com/office/powerpoint/2010/main" val="141634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2661</Words>
  <Application>Microsoft Office PowerPoint</Application>
  <PresentationFormat>Экран (4:3)</PresentationFormat>
  <Paragraphs>250</Paragraphs>
  <Slides>74</Slides>
  <Notes>33</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2</vt:i4>
      </vt:variant>
      <vt:variant>
        <vt:lpstr>Заголовки слайдов</vt:lpstr>
      </vt:variant>
      <vt:variant>
        <vt:i4>74</vt:i4>
      </vt:variant>
    </vt:vector>
  </HeadingPairs>
  <TitlesOfParts>
    <vt:vector size="80" baseType="lpstr">
      <vt:lpstr>Arial</vt:lpstr>
      <vt:lpstr>Cambria Math</vt:lpstr>
      <vt:lpstr>Times New Roman</vt:lpstr>
      <vt:lpstr>Оформление по умолчанию</vt:lpstr>
      <vt:lpstr>Точечный рисунок</vt:lpstr>
      <vt:lpstr>Equation</vt:lpstr>
      <vt:lpstr>Изображение комбинаций многогранников и круглых тел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Цилиндр, описанный около призмы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Конус, описанный около пирамиды</vt:lpstr>
      <vt:lpstr>Презентация PowerPoint</vt:lpstr>
      <vt:lpstr>Презентация PowerPoint</vt:lpstr>
      <vt:lpstr>Презентация PowerPoint</vt:lpstr>
      <vt:lpstr>Цилиндр, вписанный в призму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Конус, вписанный в пирамиду</vt:lpstr>
      <vt:lpstr>Презентация PowerPoint</vt:lpstr>
      <vt:lpstr>Презентация PowerPoint</vt:lpstr>
      <vt:lpstr>Презентация PowerPoint</vt:lpstr>
      <vt:lpstr>Презентация PowerPoint</vt:lpstr>
      <vt:lpstr>Презентация PowerPoint</vt:lpstr>
      <vt:lpstr>Неправильное изображение сферы, вписанной в куб</vt:lpstr>
      <vt:lpstr>Презентация PowerPoint</vt:lpstr>
      <vt:lpstr>Сфера, вписанная в призму</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Сфера, вписанная в пирамиду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Сфера, описанная около пирамиды</vt:lpstr>
      <vt:lpstr>Презентация PowerPoint</vt:lpstr>
      <vt:lpstr>Презентация PowerPoint</vt:lpstr>
      <vt:lpstr>Презентация PowerPoint</vt:lpstr>
      <vt:lpstr>Презентация PowerPoint</vt:lpstr>
      <vt:lpstr>Презентация PowerPoint</vt:lpstr>
      <vt:lpstr>На рисунках изображены сферы, описанные около октаэдра, икосаэдра и додекаэдра</vt:lpstr>
      <vt:lpstr>Упражнения</vt:lpstr>
      <vt:lpstr>Презентация PowerPoint</vt:lpstr>
      <vt:lpstr>Презентация PowerPoint</vt:lpstr>
      <vt:lpstr>На рисунках изображены сферы, вписанные  в октаэдр, икосаэдр и додекаэдр</vt:lpstr>
      <vt:lpstr>Упражнения</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Сфера, вписанная в куб</dc:title>
  <dc:creator>*</dc:creator>
  <cp:lastModifiedBy>Смирнов Владимир Алексеевич</cp:lastModifiedBy>
  <cp:revision>75</cp:revision>
  <dcterms:created xsi:type="dcterms:W3CDTF">2006-06-14T12:10:42Z</dcterms:created>
  <dcterms:modified xsi:type="dcterms:W3CDTF">2021-05-28T15:39:20Z</dcterms:modified>
</cp:coreProperties>
</file>