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90" r:id="rId2"/>
    <p:sldId id="392" r:id="rId3"/>
    <p:sldId id="395" r:id="rId4"/>
    <p:sldId id="405" r:id="rId5"/>
    <p:sldId id="417" r:id="rId6"/>
    <p:sldId id="418" r:id="rId7"/>
    <p:sldId id="544" r:id="rId8"/>
    <p:sldId id="458" r:id="rId9"/>
    <p:sldId id="435" r:id="rId10"/>
    <p:sldId id="420" r:id="rId11"/>
    <p:sldId id="379" r:id="rId12"/>
    <p:sldId id="380" r:id="rId13"/>
    <p:sldId id="394" r:id="rId14"/>
    <p:sldId id="381" r:id="rId15"/>
    <p:sldId id="393" r:id="rId16"/>
    <p:sldId id="535" r:id="rId17"/>
    <p:sldId id="536" r:id="rId18"/>
    <p:sldId id="542" r:id="rId19"/>
    <p:sldId id="468" r:id="rId20"/>
    <p:sldId id="469" r:id="rId21"/>
    <p:sldId id="470" r:id="rId22"/>
    <p:sldId id="471" r:id="rId23"/>
    <p:sldId id="472" r:id="rId24"/>
    <p:sldId id="473" r:id="rId25"/>
    <p:sldId id="382" r:id="rId26"/>
    <p:sldId id="447" r:id="rId27"/>
    <p:sldId id="383" r:id="rId28"/>
    <p:sldId id="506" r:id="rId29"/>
    <p:sldId id="508" r:id="rId30"/>
    <p:sldId id="510" r:id="rId31"/>
    <p:sldId id="517" r:id="rId32"/>
    <p:sldId id="518" r:id="rId33"/>
    <p:sldId id="531" r:id="rId34"/>
    <p:sldId id="519" r:id="rId35"/>
    <p:sldId id="538" r:id="rId36"/>
    <p:sldId id="546" r:id="rId37"/>
    <p:sldId id="522" r:id="rId38"/>
    <p:sldId id="532" r:id="rId39"/>
    <p:sldId id="523" r:id="rId40"/>
    <p:sldId id="534" r:id="rId41"/>
    <p:sldId id="533" r:id="rId42"/>
    <p:sldId id="520" r:id="rId43"/>
    <p:sldId id="521" r:id="rId44"/>
    <p:sldId id="527" r:id="rId45"/>
    <p:sldId id="530" r:id="rId46"/>
    <p:sldId id="499" r:id="rId47"/>
    <p:sldId id="501" r:id="rId48"/>
    <p:sldId id="500" r:id="rId49"/>
    <p:sldId id="504" r:id="rId50"/>
    <p:sldId id="505" r:id="rId51"/>
    <p:sldId id="387" r:id="rId52"/>
    <p:sldId id="388" r:id="rId53"/>
    <p:sldId id="427" r:id="rId54"/>
    <p:sldId id="428" r:id="rId55"/>
    <p:sldId id="430" r:id="rId56"/>
    <p:sldId id="390" r:id="rId57"/>
    <p:sldId id="449" r:id="rId58"/>
    <p:sldId id="448" r:id="rId59"/>
    <p:sldId id="450" r:id="rId60"/>
    <p:sldId id="391" r:id="rId61"/>
    <p:sldId id="451" r:id="rId62"/>
    <p:sldId id="452" r:id="rId63"/>
    <p:sldId id="455" r:id="rId64"/>
    <p:sldId id="478" r:id="rId65"/>
    <p:sldId id="479" r:id="rId66"/>
    <p:sldId id="482" r:id="rId67"/>
    <p:sldId id="483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7" autoAdjust="0"/>
    <p:restoredTop sz="90929"/>
  </p:normalViewPr>
  <p:slideViewPr>
    <p:cSldViewPr>
      <p:cViewPr varScale="1">
        <p:scale>
          <a:sx n="97" d="100"/>
          <a:sy n="97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3C577-FAF9-476A-BBAD-68196D67EE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91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BA4A-AE0E-4DAB-ACC4-ED32113C52D5}" type="slidenum">
              <a:rPr lang="ru-RU"/>
              <a:pPr/>
              <a:t>2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D2104-0D84-43B4-A97B-23622BB4DD89}" type="slidenum">
              <a:rPr lang="ru-RU"/>
              <a:pPr/>
              <a:t>12</a:t>
            </a:fld>
            <a:endParaRPr 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D2104-0D84-43B4-A97B-23622BB4DD89}" type="slidenum">
              <a:rPr lang="ru-RU"/>
              <a:pPr/>
              <a:t>13</a:t>
            </a:fld>
            <a:endParaRPr 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16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17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18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44ABB-5FC7-4974-A3AF-8CD7DE15BC6D}" type="slidenum">
              <a:rPr lang="ru-RU"/>
              <a:pPr/>
              <a:t>28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4056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2FAA5-5F66-4EA4-B200-3A06F7525D64}" type="slidenum">
              <a:rPr lang="ru-RU"/>
              <a:pPr/>
              <a:t>30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0004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1378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33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5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3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6383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35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04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DAEC6-DCDB-469D-85C2-FB34686374A6}" type="slidenum">
              <a:rPr lang="ru-RU"/>
              <a:pPr/>
              <a:t>36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0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6A3B-DA1A-4538-99DB-87EB88B5C78F}" type="slidenum">
              <a:rPr lang="ru-RU"/>
              <a:pPr/>
              <a:t>37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1198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6A3B-DA1A-4538-99DB-87EB88B5C78F}" type="slidenum">
              <a:rPr lang="ru-RU"/>
              <a:pPr/>
              <a:t>39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6A3B-DA1A-4538-99DB-87EB88B5C78F}" type="slidenum">
              <a:rPr lang="ru-RU"/>
              <a:pPr/>
              <a:t>40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 появляется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41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42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43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4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44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45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28134-24FF-4691-8553-A409A83A0051}" type="slidenum">
              <a:rPr lang="ru-RU"/>
              <a:pPr/>
              <a:t>46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28134-24FF-4691-8553-A409A83A0051}" type="slidenum">
              <a:rPr lang="ru-RU"/>
              <a:pPr/>
              <a:t>47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84D18-D04F-41FB-B3F0-C870D16268F3}" type="slidenum">
              <a:rPr lang="ru-RU"/>
              <a:pPr/>
              <a:t>48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5F403-F364-4854-8054-DB8E51F3CA74}" type="slidenum">
              <a:rPr lang="ru-RU"/>
              <a:pPr/>
              <a:t>54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5F403-F364-4854-8054-DB8E51F3CA74}" type="slidenum">
              <a:rPr lang="ru-RU"/>
              <a:pPr/>
              <a:t>55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5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6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27E00-D8E8-49EA-9DA1-EDAB673E57BC}" type="slidenum">
              <a:rPr lang="ru-RU"/>
              <a:pPr/>
              <a:t>7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слайдов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641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8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5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9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8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E8F2-F1FA-4BE5-8385-D540F093764A}" type="slidenum">
              <a:rPr lang="ru-RU"/>
              <a:pPr/>
              <a:t>10</a:t>
            </a:fld>
            <a:endParaRPr 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419BD-F93B-4FBD-971F-F9F07DFC64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8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51BB-A660-4EA0-A073-62995CA0ED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5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2BA-8CF2-49F6-A161-CD5153E932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8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E628-36EA-46B9-A92A-BFD129366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4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8F9A7-085D-4A39-82E2-1D2B621F03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9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A27CF-2630-463D-A880-AC04AF2762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0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F76A-B36D-4643-95F9-60BF5D5021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2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8D7A-271A-4BD4-ABE8-D696C29250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9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2285-3A52-4489-83B4-E835971AB9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0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3929-A6D2-4983-BE9E-E3D3111D78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DD8E5-B4AA-42E7-9696-16EC63A597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1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757BAD-FA33-45C3-B3FA-C8E138A6D0A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3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1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11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oleObject" Target="../embeddings/oleObject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5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/>
              </a:rPr>
              <a:t>Объём фигур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82665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196" y="238637"/>
            <a:ext cx="7772400" cy="6858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Б. Кавальери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1018471"/>
            <a:ext cx="501608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/>
              <a:t>	</a:t>
            </a:r>
            <a:r>
              <a:rPr lang="ru-RU" sz="2000" dirty="0" err="1"/>
              <a:t>Бонавентуре</a:t>
            </a:r>
            <a:r>
              <a:rPr lang="ru-RU" sz="2000" dirty="0"/>
              <a:t> Кавальери (1598 – 1647) принадлежат труды по тригонометрии, логарифмам, геометрической оптике и т.д., но главным делом его жизни была книга «Геометрия, развитая новым способом при помощи неделимых непрерывного», в которой он предложил способ вычисления площадей плоских фигур и объемов пространственных тел, основанный на сравнении их сечений. </a:t>
            </a:r>
          </a:p>
        </p:txBody>
      </p:sp>
      <p:pic>
        <p:nvPicPr>
          <p:cNvPr id="6" name="Picture 6" descr="C:\Documents and Settings\Администратор\Мои документы\VOL\Презентации\Вводный курс\Кавалье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1004"/>
            <a:ext cx="3846857" cy="46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604" y="5661248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000" dirty="0"/>
              <a:t>Метод вычисления объемов пространственных тел, предложенный Б. Кавальери, называется </a:t>
            </a:r>
            <a:r>
              <a:rPr lang="ru-RU" sz="2000" dirty="0">
                <a:solidFill>
                  <a:srgbClr val="FF3300"/>
                </a:solidFill>
              </a:rPr>
              <a:t>принципом Кавальери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79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Принцип Кавальери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6059488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Если при пересечении двух фигур </a:t>
            </a:r>
            <a:r>
              <a:rPr lang="ru-RU" i="1" dirty="0">
                <a:cs typeface="Times New Roman" pitchFamily="18" charset="0"/>
              </a:rPr>
              <a:t>Ф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Ф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в пространстве плоскостями, параллельными одной и той же плоскости, в сечениях получаются фигуры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одинаковой площади, то объемы исходных пространственных фигур равны.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1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Обобщенный цилиндр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76200" y="476672"/>
            <a:ext cx="9067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/>
              <a:t>Для нахождения объемов фигур удобно объединить некоторые фигуры в один класс. С этой целью дадим определение обобщенного цилиндра. 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cs typeface="Times New Roman" pitchFamily="18" charset="0"/>
              </a:rPr>
              <a:t>	Пусть α и π - две параллельные плоскости, </a:t>
            </a:r>
            <a:r>
              <a:rPr lang="ru-RU" sz="2000" i="1" dirty="0">
                <a:cs typeface="Times New Roman" pitchFamily="18" charset="0"/>
              </a:rPr>
              <a:t>l</a:t>
            </a:r>
            <a:r>
              <a:rPr lang="ru-RU" sz="2000" dirty="0">
                <a:cs typeface="Times New Roman" pitchFamily="18" charset="0"/>
              </a:rPr>
              <a:t> - пересекающая эти плоскости прямая; </a:t>
            </a:r>
            <a:r>
              <a:rPr lang="ru-RU" sz="2000" i="1" dirty="0">
                <a:cs typeface="Times New Roman" pitchFamily="18" charset="0"/>
              </a:rPr>
              <a:t>F</a:t>
            </a:r>
            <a:r>
              <a:rPr lang="ru-RU" sz="2000" dirty="0">
                <a:cs typeface="Times New Roman" pitchFamily="18" charset="0"/>
              </a:rPr>
              <a:t> – фигура на одной из этих плоскостей, </a:t>
            </a:r>
            <a:r>
              <a:rPr lang="ru-RU" sz="2000" i="1" dirty="0">
                <a:cs typeface="Times New Roman" pitchFamily="18" charset="0"/>
              </a:rPr>
              <a:t>F’</a:t>
            </a:r>
            <a:r>
              <a:rPr lang="ru-RU" sz="2000" dirty="0">
                <a:cs typeface="Times New Roman" pitchFamily="18" charset="0"/>
              </a:rPr>
              <a:t> – ее параллельная проекция на другую плоскость в направлении прямой </a:t>
            </a:r>
            <a:r>
              <a:rPr lang="ru-RU" sz="2000" i="1" dirty="0">
                <a:cs typeface="Times New Roman" pitchFamily="18" charset="0"/>
              </a:rPr>
              <a:t>l</a:t>
            </a:r>
            <a:r>
              <a:rPr lang="ru-RU" sz="2000" dirty="0">
                <a:cs typeface="Times New Roman" pitchFamily="18" charset="0"/>
              </a:rPr>
              <a:t>. Отрезки, соединяющие точки фигуры </a:t>
            </a:r>
            <a:r>
              <a:rPr lang="ru-RU" sz="2000" i="1" dirty="0">
                <a:cs typeface="Times New Roman" pitchFamily="18" charset="0"/>
              </a:rPr>
              <a:t>F</a:t>
            </a:r>
            <a:r>
              <a:rPr lang="ru-RU" sz="2000" dirty="0">
                <a:cs typeface="Times New Roman" pitchFamily="18" charset="0"/>
              </a:rPr>
              <a:t> с их проекциями, образуют фигуру в пространстве, которую мы будем называть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3300"/>
                </a:solidFill>
              </a:rPr>
              <a:t>обобщенным 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цилиндром</a:t>
            </a:r>
            <a:r>
              <a:rPr lang="ru-RU" sz="2000" dirty="0"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Фигуры </a:t>
            </a:r>
            <a:r>
              <a:rPr lang="ru-RU" sz="2000" i="1" dirty="0">
                <a:cs typeface="Times New Roman" pitchFamily="18" charset="0"/>
              </a:rPr>
              <a:t>F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i="1" dirty="0">
                <a:cs typeface="Times New Roman" pitchFamily="18" charset="0"/>
              </a:rPr>
              <a:t>F’</a:t>
            </a:r>
            <a:r>
              <a:rPr lang="ru-RU" sz="2000" dirty="0">
                <a:cs typeface="Times New Roman" pitchFamily="18" charset="0"/>
              </a:rPr>
              <a:t> называются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основаниями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/>
              <a:t>обобщенного </a:t>
            </a:r>
            <a:r>
              <a:rPr lang="ru-RU" sz="2000" dirty="0">
                <a:cs typeface="Times New Roman" pitchFamily="18" charset="0"/>
              </a:rPr>
              <a:t>цилиндра. Расстояние между плоскостями оснований называют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высотой</a:t>
            </a:r>
            <a:r>
              <a:rPr lang="ru-RU" sz="2000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/>
              <a:t>обобщенного </a:t>
            </a:r>
            <a:r>
              <a:rPr lang="ru-RU" sz="2000" dirty="0">
                <a:cs typeface="Times New Roman" pitchFamily="18" charset="0"/>
              </a:rPr>
              <a:t>цилиндра.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" y="3230562"/>
            <a:ext cx="906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В случае, если в определении </a:t>
            </a:r>
            <a:r>
              <a:rPr lang="ru-RU" sz="2000" dirty="0"/>
              <a:t>обобщенного </a:t>
            </a:r>
            <a:r>
              <a:rPr lang="ru-RU" sz="2000" dirty="0">
                <a:cs typeface="Times New Roman" pitchFamily="18" charset="0"/>
              </a:rPr>
              <a:t>цилиндра вместо параллельной проекции берется ортогональная, т. е. прямая </a:t>
            </a:r>
            <a:r>
              <a:rPr lang="en-US" sz="2000" i="1" dirty="0">
                <a:cs typeface="Times New Roman" pitchFamily="18" charset="0"/>
              </a:rPr>
              <a:t>l </a:t>
            </a:r>
            <a:r>
              <a:rPr lang="ru-RU" sz="2000" dirty="0">
                <a:cs typeface="Times New Roman" pitchFamily="18" charset="0"/>
              </a:rPr>
              <a:t>перпендикулярна плоскостям α и π, то </a:t>
            </a:r>
            <a:r>
              <a:rPr lang="ru-RU" sz="2000" dirty="0"/>
              <a:t>обобщенный </a:t>
            </a:r>
            <a:r>
              <a:rPr lang="ru-RU" sz="2000" dirty="0">
                <a:cs typeface="Times New Roman" pitchFamily="18" charset="0"/>
              </a:rPr>
              <a:t>цилиндр называется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прямым</a:t>
            </a:r>
            <a:r>
              <a:rPr lang="ru-RU" sz="2000" dirty="0"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В противном случае цилиндр называется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наклонным</a:t>
            </a:r>
            <a:r>
              <a:rPr lang="ru-RU" sz="2000" dirty="0">
                <a:cs typeface="Times New Roman" pitchFamily="18" charset="0"/>
              </a:rPr>
              <a:t>.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72" y="4437112"/>
            <a:ext cx="7342055" cy="23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18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-802" y="836712"/>
            <a:ext cx="906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/>
              <a:t>	Частным случаем обобщенного цилиндра являются призма и цилиндр.</a:t>
            </a: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33" y="1520955"/>
            <a:ext cx="4000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" y="1476478"/>
            <a:ext cx="44291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4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Объем обобщенного цилиндра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82143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Объем </a:t>
            </a:r>
            <a:r>
              <a:rPr lang="ru-RU" sz="2800" dirty="0"/>
              <a:t>обобщенного </a:t>
            </a:r>
            <a:r>
              <a:rPr lang="ru-RU" sz="2800" dirty="0">
                <a:cs typeface="Times New Roman" pitchFamily="18" charset="0"/>
              </a:rPr>
              <a:t>цилиндра равен произведению площади его основания на высоту.</a:t>
            </a:r>
          </a:p>
        </p:txBody>
      </p:sp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8" y="1844824"/>
            <a:ext cx="6336704" cy="24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70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76200" y="260648"/>
                <a:ext cx="90678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  <a:cs typeface="Times New Roman" pitchFamily="18" charset="0"/>
                  </a:rPr>
                  <a:t>	Следствие </a:t>
                </a:r>
                <a:r>
                  <a:rPr lang="ru-RU" dirty="0">
                    <a:solidFill>
                      <a:srgbClr val="FF3300"/>
                    </a:solidFill>
                  </a:rPr>
                  <a:t>1</a:t>
                </a:r>
                <a:r>
                  <a:rPr lang="ru-RU" dirty="0">
                    <a:solidFill>
                      <a:srgbClr val="FF3300"/>
                    </a:solidFill>
                    <a:cs typeface="Times New Roman" pitchFamily="18" charset="0"/>
                  </a:rPr>
                  <a:t>.</a:t>
                </a:r>
                <a:r>
                  <a:rPr lang="ru-RU" b="1" dirty="0">
                    <a:solidFill>
                      <a:schemeClr val="accent1"/>
                    </a:solidFill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Объем </a:t>
                </a:r>
                <a:r>
                  <a:rPr lang="en-US" i="1" dirty="0">
                    <a:cs typeface="Times New Roman" pitchFamily="18" charset="0"/>
                  </a:rPr>
                  <a:t>V </a:t>
                </a:r>
                <a:r>
                  <a:rPr lang="ru-RU" dirty="0">
                    <a:cs typeface="Times New Roman" pitchFamily="18" charset="0"/>
                  </a:rPr>
                  <a:t>призмы равен произведению площади ее основания на высоту, т. е. имеет место формула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где </a:t>
                </a:r>
                <a:r>
                  <a:rPr lang="en-US" i="1" dirty="0">
                    <a:cs typeface="Times New Roman" pitchFamily="18" charset="0"/>
                  </a:rPr>
                  <a:t>S</a:t>
                </a:r>
                <a:r>
                  <a:rPr lang="ru-RU" dirty="0">
                    <a:cs typeface="Times New Roman" pitchFamily="18" charset="0"/>
                  </a:rPr>
                  <a:t> – площадь основания, </a:t>
                </a:r>
                <a:r>
                  <a:rPr lang="en-US" i="1" dirty="0">
                    <a:cs typeface="Times New Roman" pitchFamily="18" charset="0"/>
                  </a:rPr>
                  <a:t>h</a:t>
                </a:r>
                <a:r>
                  <a:rPr lang="ru-RU" dirty="0">
                    <a:cs typeface="Times New Roman" pitchFamily="18" charset="0"/>
                  </a:rPr>
                  <a:t> – высота призмы.</a:t>
                </a:r>
              </a:p>
            </p:txBody>
          </p:sp>
        </mc:Choice>
        <mc:Fallback xmlns="">
          <p:sp>
            <p:nvSpPr>
              <p:cNvPr id="143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60648"/>
                <a:ext cx="9067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76" t="-4061" r="-1009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17647" y="4420562"/>
                <a:ext cx="90678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  <a:cs typeface="Times New Roman" pitchFamily="18" charset="0"/>
                  </a:rPr>
                  <a:t>	Следствие </a:t>
                </a:r>
                <a:r>
                  <a:rPr lang="ru-RU" dirty="0">
                    <a:solidFill>
                      <a:srgbClr val="FF3300"/>
                    </a:solidFill>
                  </a:rPr>
                  <a:t>2</a:t>
                </a:r>
                <a:r>
                  <a:rPr lang="ru-RU" dirty="0">
                    <a:solidFill>
                      <a:srgbClr val="FF3300"/>
                    </a:solidFill>
                    <a:cs typeface="Times New Roman" pitchFamily="18" charset="0"/>
                  </a:rPr>
                  <a:t>.</a:t>
                </a:r>
                <a:r>
                  <a:rPr lang="ru-RU" b="1" dirty="0">
                    <a:solidFill>
                      <a:schemeClr val="accent1"/>
                    </a:solidFill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Объем цилиндра, радиус основания </a:t>
                </a:r>
                <a:r>
                  <a:rPr lang="ru-RU" dirty="0"/>
                  <a:t>которого равен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:r>
                  <a:rPr lang="ru-RU" i="1" dirty="0"/>
                  <a:t>,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а </a:t>
                </a:r>
                <a:r>
                  <a:rPr lang="ru-RU" dirty="0">
                    <a:cs typeface="Times New Roman" pitchFamily="18" charset="0"/>
                  </a:rPr>
                  <a:t>высота равна </a:t>
                </a:r>
                <a:r>
                  <a:rPr lang="en-US" i="1" dirty="0">
                    <a:cs typeface="Times New Roman" pitchFamily="18" charset="0"/>
                  </a:rPr>
                  <a:t>h</a:t>
                </a:r>
                <a:r>
                  <a:rPr lang="ru-RU" dirty="0">
                    <a:cs typeface="Times New Roman" pitchFamily="18" charset="0"/>
                  </a:rPr>
                  <a:t> и, вычисляется по формуле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34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47" y="4420562"/>
                <a:ext cx="90678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5882" r="-1009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33" y="1520955"/>
            <a:ext cx="4000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" y="1476478"/>
            <a:ext cx="44291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1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-1905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Правильную треугольную призму повернули вокруг прямой, проходящей через центры её оснований, на угол 60</a:t>
            </a:r>
            <a:r>
              <a:rPr lang="ru-RU" baseline="30000" dirty="0"/>
              <a:t>о</a:t>
            </a:r>
            <a:r>
              <a:rPr lang="ru-RU" dirty="0"/>
              <a:t>. Найдите объём общей части исходной призмы и повёрнутой, если объём исходной призмы равен 1.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2736304" cy="293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2702660-7C5B-48CB-A340-9DB94D3CA6FD}"/>
              </a:ext>
            </a:extLst>
          </p:cNvPr>
          <p:cNvGrpSpPr/>
          <p:nvPr/>
        </p:nvGrpSpPr>
        <p:grpSpPr>
          <a:xfrm>
            <a:off x="-48547" y="1366694"/>
            <a:ext cx="9144000" cy="5279394"/>
            <a:chOff x="-48547" y="1366694"/>
            <a:chExt cx="9144000" cy="527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3">
                  <a:extLst>
                    <a:ext uri="{FF2B5EF4-FFF2-40B4-BE49-F238E27FC236}">
                      <a16:creationId xmlns:a16="http://schemas.microsoft.com/office/drawing/2014/main" id="{0355CA50-1918-485F-9D4E-D0424334DC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48547" y="4542948"/>
                  <a:ext cx="9144000" cy="2103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Данная и повёрнутая призмы показаны на рисунке. Их общей частью является правильная шестиугольная призма, стороны основания которой в три раза меньше сторон основания исходной призмы, а высота равна высоте этой призмы. Объём шестиугольной призмы 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5" name="Text Box 3">
                  <a:extLst>
                    <a:ext uri="{FF2B5EF4-FFF2-40B4-BE49-F238E27FC236}">
                      <a16:creationId xmlns:a16="http://schemas.microsoft.com/office/drawing/2014/main" id="{0355CA50-1918-485F-9D4E-D0424334D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8547" y="4542948"/>
                  <a:ext cx="9144000" cy="2103140"/>
                </a:xfrm>
                <a:prstGeom prst="rect">
                  <a:avLst/>
                </a:prstGeom>
                <a:blipFill>
                  <a:blip r:embed="rId4"/>
                  <a:stretch>
                    <a:fillRect l="-1000" t="-2319" r="-1067" b="-14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E80BFD9-618C-4B7A-B8AF-70BE39B12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816" y="1366694"/>
              <a:ext cx="3096344" cy="3057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9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93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Единичный куб повернули вокруг прямой, проходящей через центры его противолежащих граней, на угол 45</a:t>
            </a:r>
            <a:r>
              <a:rPr lang="ru-RU" baseline="30000" dirty="0"/>
              <a:t>о</a:t>
            </a:r>
            <a:r>
              <a:rPr lang="ru-RU" dirty="0"/>
              <a:t>. Найдите объём общей части исходного куба и повёрнутого.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1823"/>
            <a:ext cx="2736304" cy="267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217110-C916-4C4F-8784-869C90010714}"/>
              </a:ext>
            </a:extLst>
          </p:cNvPr>
          <p:cNvGrpSpPr/>
          <p:nvPr/>
        </p:nvGrpSpPr>
        <p:grpSpPr>
          <a:xfrm>
            <a:off x="0" y="1398814"/>
            <a:ext cx="9144000" cy="5431251"/>
            <a:chOff x="0" y="1398814"/>
            <a:chExt cx="9144000" cy="5431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3">
                  <a:extLst>
                    <a:ext uri="{FF2B5EF4-FFF2-40B4-BE49-F238E27FC236}">
                      <a16:creationId xmlns:a16="http://schemas.microsoft.com/office/drawing/2014/main" id="{A5E01244-FBD4-4B40-A2A1-48AAC5D9A1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586759"/>
                  <a:ext cx="9144000" cy="2243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/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</a:rPr>
                    <a:t>Решение.</a:t>
                  </a:r>
                  <a:r>
                    <a:rPr lang="ru-RU" sz="2000" b="1" dirty="0"/>
                    <a:t> </a:t>
                  </a:r>
                  <a:r>
                    <a:rPr lang="ru-RU" sz="2000" dirty="0"/>
                    <a:t>Данный и повёрнутый кубы показаны на рисунке. Общей частью этих кубов является правильная восьмиугольная призма, боковые рёбра которой равны 1, а стороны основания равны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sz="2000" i="1">
                          <a:latin typeface="Cambria Math"/>
                        </a:rPr>
                        <m:t>−1</m:t>
                      </m:r>
                    </m:oMath>
                  </a14:m>
                  <a:r>
                    <a:rPr lang="ru-RU" sz="2000" dirty="0"/>
                    <a:t>. Эта призма получается из единичного куба отрезанием четырёх треугольных призм, объём каждой из которых 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3−2</m:t>
                          </m:r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ru-RU" sz="2000" dirty="0"/>
                    <a:t>. Следовательно, искомый объём правильной восьмиугольной призмы равен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ru-RU" sz="2000" i="1">
                          <a:latin typeface="Cambria Math"/>
                        </a:rPr>
                        <m:t>−2</m:t>
                      </m:r>
                    </m:oMath>
                  </a14:m>
                  <a:r>
                    <a:rPr lang="ru-RU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Text Box 3">
                  <a:extLst>
                    <a:ext uri="{FF2B5EF4-FFF2-40B4-BE49-F238E27FC236}">
                      <a16:creationId xmlns:a16="http://schemas.microsoft.com/office/drawing/2014/main" id="{A5E01244-FBD4-4B40-A2A1-48AAC5D9A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586759"/>
                  <a:ext cx="9144000" cy="2243306"/>
                </a:xfrm>
                <a:prstGeom prst="rect">
                  <a:avLst/>
                </a:prstGeom>
                <a:blipFill>
                  <a:blip r:embed="rId4"/>
                  <a:stretch>
                    <a:fillRect l="-667" r="-667" b="-40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E14C04D-5243-4455-8F0A-FB2E48A42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50" y="1398814"/>
              <a:ext cx="2842922" cy="278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76" y="116632"/>
            <a:ext cx="9155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Найдите объем тела вращения многоугольника </a:t>
            </a:r>
            <a:r>
              <a:rPr lang="en-US" i="1" dirty="0">
                <a:cs typeface="Times New Roman" pitchFamily="18" charset="0"/>
              </a:rPr>
              <a:t>ABCDEF</a:t>
            </a:r>
            <a:r>
              <a:rPr lang="ru-RU" dirty="0">
                <a:cs typeface="Times New Roman" pitchFamily="18" charset="0"/>
              </a:rPr>
              <a:t>, изображенного на рисунке и составленного из трех единичных квадратов, вокруг прямой </a:t>
            </a:r>
            <a:r>
              <a:rPr lang="en-US" i="1" dirty="0">
                <a:cs typeface="Times New Roman" pitchFamily="18" charset="0"/>
              </a:rPr>
              <a:t>AF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204632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4F8AA56-6D76-40A5-A073-36177612E838}"/>
              </a:ext>
            </a:extLst>
          </p:cNvPr>
          <p:cNvGrpSpPr/>
          <p:nvPr/>
        </p:nvGrpSpPr>
        <p:grpSpPr>
          <a:xfrm>
            <a:off x="-144017" y="1741634"/>
            <a:ext cx="9144000" cy="2975639"/>
            <a:chOff x="-144017" y="1741634"/>
            <a:chExt cx="9144000" cy="2975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D600E6EE-6D5C-4AE3-B012-F1F42291C9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44017" y="3886276"/>
                  <a:ext cx="9144000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Искомое тело вращения состоит из двух цилиндров с основаниями радиусов 2 и 1, высотой 1. Его объем равен 5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ru-RU" dirty="0"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D600E6EE-6D5C-4AE3-B012-F1F42291C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44017" y="3886276"/>
                  <a:ext cx="914400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1000" t="-5882" r="-1067" b="-161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E6AFE767-FCD2-44A9-980F-F05E139B3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766" y="1741634"/>
              <a:ext cx="3637642" cy="196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0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3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Найдите объем тела вращения многоугольника </a:t>
            </a:r>
            <a:r>
              <a:rPr lang="en-US" i="1" dirty="0">
                <a:cs typeface="Times New Roman" pitchFamily="18" charset="0"/>
              </a:rPr>
              <a:t>ABCDEFGH</a:t>
            </a:r>
            <a:r>
              <a:rPr lang="ru-RU" dirty="0">
                <a:cs typeface="Times New Roman" pitchFamily="18" charset="0"/>
              </a:rPr>
              <a:t>, изображенного на рисунке и составленного из четырех единичных квадратов, вокруг прямой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проходящей через середины сторон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EF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0199"/>
            <a:ext cx="2916222" cy="20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CE1FA6-C3D4-4D23-A7D5-70248F04CC6F}"/>
              </a:ext>
            </a:extLst>
          </p:cNvPr>
          <p:cNvGrpSpPr/>
          <p:nvPr/>
        </p:nvGrpSpPr>
        <p:grpSpPr>
          <a:xfrm>
            <a:off x="32314" y="1463212"/>
            <a:ext cx="9144000" cy="3911779"/>
            <a:chOff x="32314" y="1463212"/>
            <a:chExt cx="9144000" cy="3911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3">
                  <a:extLst>
                    <a:ext uri="{FF2B5EF4-FFF2-40B4-BE49-F238E27FC236}">
                      <a16:creationId xmlns:a16="http://schemas.microsoft.com/office/drawing/2014/main" id="{8FE747B1-963D-4A8B-88C5-9F85492230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314" y="4174662"/>
                  <a:ext cx="9144000" cy="1200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Искомое тело вращения составлено из двух цилиндров высотой 1 и радиусами оснований 1,5 и 0,5. Его объем равен </a:t>
                  </a:r>
                  <a:r>
                    <a:rPr lang="en-US" dirty="0">
                      <a:cs typeface="Times New Roman" pitchFamily="18" charset="0"/>
                    </a:rPr>
                    <a:t>  </a:t>
                  </a:r>
                  <a:r>
                    <a:rPr lang="ru-RU" dirty="0">
                      <a:cs typeface="Times New Roman" pitchFamily="18" charset="0"/>
                    </a:rPr>
                    <a:t>2,5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7" name="Text Box 3">
                  <a:extLst>
                    <a:ext uri="{FF2B5EF4-FFF2-40B4-BE49-F238E27FC236}">
                      <a16:creationId xmlns:a16="http://schemas.microsoft.com/office/drawing/2014/main" id="{8FE747B1-963D-4A8B-88C5-9F8549223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14" y="4174662"/>
                  <a:ext cx="9144000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00" t="-4061" r="-1067" b="-10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519A6093-4147-43AB-8870-160611BA6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463212"/>
              <a:ext cx="2816064" cy="21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43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" y="388938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dirty="0"/>
              <a:t>Объём фигуры в пространстве характеризует величину части пространства, которую занимает эта фигура.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0" y="1254847"/>
                <a:ext cx="9067800" cy="489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Для объема пространственных фигур справедливы свойства, аналогичные свойствам площади, а именно:</a:t>
                </a:r>
                <a:endParaRPr lang="en-US" dirty="0">
                  <a:cs typeface="Times New Roman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1. Объём фигуры является неотрицательным числом. 	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2</a:t>
                </a:r>
                <a:r>
                  <a:rPr lang="ru-RU" dirty="0">
                    <a:cs typeface="Times New Roman" pitchFamily="18" charset="0"/>
                  </a:rPr>
                  <a:t>. Равные фигуры имеют равные объемы.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3</a:t>
                </a:r>
                <a:r>
                  <a:rPr lang="ru-RU" dirty="0">
                    <a:cs typeface="Times New Roman" pitchFamily="18" charset="0"/>
                  </a:rPr>
                  <a:t>. Если фигура 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dirty="0">
                    <a:cs typeface="Times New Roman" pitchFamily="18" charset="0"/>
                  </a:rPr>
                  <a:t> составлена из двух неперекрывающихся фигур 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baseline="-30000" dirty="0">
                    <a:cs typeface="Times New Roman" pitchFamily="18" charset="0"/>
                  </a:rPr>
                  <a:t>1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baseline="-30000" dirty="0">
                    <a:cs typeface="Times New Roman" pitchFamily="18" charset="0"/>
                  </a:rPr>
                  <a:t>2</a:t>
                </a:r>
                <a:r>
                  <a:rPr lang="ru-RU" dirty="0">
                    <a:cs typeface="Times New Roman" pitchFamily="18" charset="0"/>
                  </a:rPr>
                  <a:t>, то объем фигуры 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dirty="0">
                    <a:cs typeface="Times New Roman" pitchFamily="18" charset="0"/>
                  </a:rPr>
                  <a:t> равен сумме объемов фигур 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baseline="-30000" dirty="0">
                    <a:cs typeface="Times New Roman" pitchFamily="18" charset="0"/>
                  </a:rPr>
                  <a:t>1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baseline="-30000" dirty="0">
                    <a:cs typeface="Times New Roman" pitchFamily="18" charset="0"/>
                  </a:rPr>
                  <a:t>2</a:t>
                </a:r>
                <a:r>
                  <a:rPr lang="ru-RU" dirty="0">
                    <a:cs typeface="Times New Roman" pitchFamily="18" charset="0"/>
                  </a:rPr>
                  <a:t>, т. е.</a:t>
                </a:r>
                <a:r>
                  <a:rPr lang="ru-RU" dirty="0"/>
                  <a:t> </a:t>
                </a:r>
                <a:r>
                  <a:rPr lang="en-US" i="1" dirty="0">
                    <a:cs typeface="Times New Roman" pitchFamily="18" charset="0"/>
                  </a:rPr>
                  <a:t>V</a:t>
                </a:r>
                <a:r>
                  <a:rPr lang="ru-RU" dirty="0">
                    <a:cs typeface="Times New Roman" pitchFamily="18" charset="0"/>
                  </a:rPr>
                  <a:t>(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dirty="0">
                    <a:cs typeface="Times New Roman" pitchFamily="18" charset="0"/>
                  </a:rPr>
                  <a:t>)=</a:t>
                </a:r>
                <a:r>
                  <a:rPr lang="en-US" i="1" dirty="0">
                    <a:cs typeface="Times New Roman" pitchFamily="18" charset="0"/>
                  </a:rPr>
                  <a:t>V</a:t>
                </a:r>
                <a:r>
                  <a:rPr lang="ru-RU" dirty="0">
                    <a:cs typeface="Times New Roman" pitchFamily="18" charset="0"/>
                  </a:rPr>
                  <a:t>(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baseline="-30000" dirty="0">
                    <a:cs typeface="Times New Roman" pitchFamily="18" charset="0"/>
                  </a:rPr>
                  <a:t>1</a:t>
                </a:r>
                <a:r>
                  <a:rPr lang="ru-RU" dirty="0">
                    <a:cs typeface="Times New Roman" pitchFamily="18" charset="0"/>
                  </a:rPr>
                  <a:t>)+</a:t>
                </a:r>
                <a:r>
                  <a:rPr lang="en-US" i="1" dirty="0">
                    <a:cs typeface="Times New Roman" pitchFamily="18" charset="0"/>
                  </a:rPr>
                  <a:t>V</a:t>
                </a:r>
                <a:r>
                  <a:rPr lang="ru-RU" dirty="0">
                    <a:cs typeface="Times New Roman" pitchFamily="18" charset="0"/>
                  </a:rPr>
                  <a:t>(</a:t>
                </a:r>
                <a:r>
                  <a:rPr lang="ru-RU" i="1" dirty="0">
                    <a:cs typeface="Times New Roman" pitchFamily="18" charset="0"/>
                  </a:rPr>
                  <a:t>Ф</a:t>
                </a:r>
                <a:r>
                  <a:rPr lang="ru-RU" baseline="-30000" dirty="0">
                    <a:cs typeface="Times New Roman" pitchFamily="18" charset="0"/>
                  </a:rPr>
                  <a:t>2</a:t>
                </a:r>
                <a:r>
                  <a:rPr lang="ru-RU" dirty="0">
                    <a:cs typeface="Times New Roman" pitchFamily="18" charset="0"/>
                  </a:rPr>
                  <a:t>).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4. </a:t>
                </a:r>
                <a:r>
                  <a:rPr lang="ru-RU" dirty="0">
                    <a:cs typeface="Times New Roman" pitchFamily="18" charset="0"/>
                  </a:rPr>
                  <a:t>Объем </a:t>
                </a:r>
                <a:r>
                  <a:rPr lang="en-US" i="1" dirty="0">
                    <a:cs typeface="Times New Roman" pitchFamily="18" charset="0"/>
                  </a:rPr>
                  <a:t>V </a:t>
                </a:r>
                <a:r>
                  <a:rPr lang="ru-RU" dirty="0">
                    <a:cs typeface="Times New Roman" pitchFamily="18" charset="0"/>
                  </a:rPr>
                  <a:t>прямоугольного параллелепипеда равен произведению трех его измерений, т. е. имеет место формула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где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ru-RU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ru-RU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ru-RU" dirty="0">
                    <a:cs typeface="Times New Roman" pitchFamily="18" charset="0"/>
                  </a:rPr>
                  <a:t> – ребра параллелепипеда, выходящие из одной вершины.</a:t>
                </a:r>
                <a:r>
                  <a:rPr lang="ru-RU" dirty="0"/>
                  <a:t> </a:t>
                </a:r>
                <a:r>
                  <a:rPr lang="ru-RU" dirty="0">
                    <a:cs typeface="Times New Roman" pitchFamily="18" charset="0"/>
                  </a:rPr>
                  <a:t>	</a:t>
                </a:r>
                <a:endParaRPr lang="ru-RU" dirty="0">
                  <a:solidFill>
                    <a:srgbClr val="FF33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5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54847"/>
                <a:ext cx="9067800" cy="4893647"/>
              </a:xfrm>
              <a:prstGeom prst="rect">
                <a:avLst/>
              </a:prstGeom>
              <a:blipFill rotWithShape="1">
                <a:blip r:embed="rId3"/>
                <a:stretch>
                  <a:fillRect l="-1008" t="-996" r="-941" b="-18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28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0375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5. Найдите объем тела вращения многоугольника </a:t>
            </a:r>
            <a:r>
              <a:rPr lang="en-US" i="1" dirty="0">
                <a:cs typeface="Times New Roman" pitchFamily="18" charset="0"/>
              </a:rPr>
              <a:t>ABCDEFGH</a:t>
            </a:r>
            <a:r>
              <a:rPr lang="ru-RU" dirty="0">
                <a:cs typeface="Times New Roman" pitchFamily="18" charset="0"/>
              </a:rPr>
              <a:t>, изображенного на рисунке и составленного из пяти единичных квадратов, вокруг прямой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проходящей через середины сторон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EF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587352" cy="18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7C4EF74-1FEE-4440-93C6-3D6236C72C67}"/>
              </a:ext>
            </a:extLst>
          </p:cNvPr>
          <p:cNvGrpSpPr/>
          <p:nvPr/>
        </p:nvGrpSpPr>
        <p:grpSpPr>
          <a:xfrm>
            <a:off x="0" y="1712865"/>
            <a:ext cx="9144000" cy="3458452"/>
            <a:chOff x="0" y="1712865"/>
            <a:chExt cx="9144000" cy="34584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E6C70B29-2FF9-4238-B208-C3C5D54921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970988"/>
                  <a:ext cx="9144000" cy="1200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>
                      <a:solidFill>
                        <a:srgbClr val="FF3300"/>
                      </a:solidFill>
                      <a:cs typeface="Times New Roman" pitchFamily="18" charset="0"/>
                    </a:rPr>
                    <a:t> </a:t>
                  </a:r>
                  <a:r>
                    <a:rPr lang="ru-RU" dirty="0">
                      <a:cs typeface="Times New Roman" pitchFamily="18" charset="0"/>
                    </a:rPr>
                    <a:t>Искомое тело вращения является цилиндром с радиусом основания 1,5 и высотой 2, из которого вырезан цилиндр с радиусом основания 0,5 и высотой 1. Его объем равен 4,25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E6C70B29-2FF9-4238-B208-C3C5D5492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970988"/>
                  <a:ext cx="9144000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00" t="-4061" r="-1000" b="-10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2DF0B559-BA06-45E5-862F-7B93BF7E0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12865"/>
              <a:ext cx="2606558" cy="20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17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82" y="308288"/>
            <a:ext cx="91380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6. Найдите объем тела вращения единичного куба </a:t>
            </a:r>
            <a:r>
              <a:rPr lang="en-US" i="1" dirty="0">
                <a:cs typeface="Times New Roman" pitchFamily="18" charset="0"/>
              </a:rPr>
              <a:t>ABCDA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вокруг прямой </a:t>
            </a:r>
            <a:r>
              <a:rPr lang="en-US" i="1" dirty="0">
                <a:cs typeface="Times New Roman" pitchFamily="18" charset="0"/>
              </a:rPr>
              <a:t>OO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892151" cy="256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E0FE0F-AD18-4024-8DCA-E14BED648214}"/>
              </a:ext>
            </a:extLst>
          </p:cNvPr>
          <p:cNvGrpSpPr/>
          <p:nvPr/>
        </p:nvGrpSpPr>
        <p:grpSpPr>
          <a:xfrm>
            <a:off x="-19666" y="1193012"/>
            <a:ext cx="9144000" cy="4377558"/>
            <a:chOff x="-19666" y="1193012"/>
            <a:chExt cx="9144000" cy="4377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DB2F2DEC-9CC1-4F82-B811-EB7AF771A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66" y="4520411"/>
                  <a:ext cx="9144000" cy="1050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>
                      <a:solidFill>
                        <a:srgbClr val="FF3300"/>
                      </a:solidFill>
                      <a:cs typeface="Times New Roman" pitchFamily="18" charset="0"/>
                    </a:rPr>
                    <a:t> </a:t>
                  </a:r>
                  <a:r>
                    <a:rPr lang="ru-RU" dirty="0">
                      <a:cs typeface="Times New Roman" pitchFamily="18" charset="0"/>
                    </a:rPr>
                    <a:t>Искомое тело вращения является цилиндром с радиусом основания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>
                      <a:cs typeface="Times New Roman" pitchFamily="18" charset="0"/>
                    </a:rPr>
                    <a:t> и высотой </a:t>
                  </a:r>
                  <a:r>
                    <a:rPr lang="en-US" dirty="0">
                      <a:cs typeface="Times New Roman" pitchFamily="18" charset="0"/>
                    </a:rPr>
                    <a:t>1</a:t>
                  </a:r>
                  <a:r>
                    <a:rPr lang="ru-RU" dirty="0">
                      <a:cs typeface="Times New Roman" pitchFamily="18" charset="0"/>
                    </a:rPr>
                    <a:t>. Его объем 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DB2F2DEC-9CC1-4F82-B811-EB7AF771A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9666" y="4520411"/>
                  <a:ext cx="9144000" cy="1050159"/>
                </a:xfrm>
                <a:prstGeom prst="rect">
                  <a:avLst/>
                </a:prstGeom>
                <a:blipFill>
                  <a:blip r:embed="rId3"/>
                  <a:stretch>
                    <a:fillRect l="-1067" t="-4651" r="-1000" b="-465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59B34D9-6594-469F-AAAB-0BA14B702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93012"/>
              <a:ext cx="2664296" cy="270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973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Найдите объем тела вращения правильной треугольной призмы </a:t>
            </a:r>
            <a:r>
              <a:rPr lang="en-US" i="1" dirty="0">
                <a:cs typeface="Times New Roman" pitchFamily="18" charset="0"/>
              </a:rPr>
              <a:t>ABCA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все ребра которой равны 1, вокруг прямой </a:t>
            </a:r>
            <a:r>
              <a:rPr lang="en-US" i="1" dirty="0">
                <a:cs typeface="Times New Roman" pitchFamily="18" charset="0"/>
              </a:rPr>
              <a:t>OO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8793"/>
            <a:ext cx="2741962" cy="284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97DB01-4A44-408E-A813-2392FD0BEFF4}"/>
              </a:ext>
            </a:extLst>
          </p:cNvPr>
          <p:cNvGrpSpPr/>
          <p:nvPr/>
        </p:nvGrpSpPr>
        <p:grpSpPr>
          <a:xfrm>
            <a:off x="29211" y="1002935"/>
            <a:ext cx="9144000" cy="4269210"/>
            <a:chOff x="29211" y="1002935"/>
            <a:chExt cx="9144000" cy="4269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C81478EE-A200-4AF6-91E1-E8893FAC30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11" y="4221088"/>
                  <a:ext cx="9144000" cy="10510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Искомым телом вращения является цилиндр, радиус основания которого равен</a:t>
                  </a:r>
                  <a:r>
                    <a:rPr lang="en-US" dirty="0"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dirty="0">
                      <a:cs typeface="Times New Roman" pitchFamily="18" charset="0"/>
                    </a:rPr>
                    <a:t>, а высота равна 1. Его объем 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C81478EE-A200-4AF6-91E1-E8893FAC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11" y="4221088"/>
                  <a:ext cx="9144000" cy="1051057"/>
                </a:xfrm>
                <a:prstGeom prst="rect">
                  <a:avLst/>
                </a:prstGeom>
                <a:blipFill>
                  <a:blip r:embed="rId3"/>
                  <a:stretch>
                    <a:fillRect l="-1067" t="-4624" r="-1000" b="-40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71D45C3-A8AF-4649-8D51-5E09E87CD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002935"/>
              <a:ext cx="3168352" cy="2874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39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24943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8. Найдите объем тела вращения правильной шестиугольной призмы </a:t>
            </a:r>
            <a:r>
              <a:rPr lang="en-US" i="1" dirty="0">
                <a:cs typeface="Times New Roman" pitchFamily="18" charset="0"/>
              </a:rPr>
              <a:t>ABCDEFA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все ребра которой равны 1, вокруг прямой </a:t>
            </a:r>
            <a:r>
              <a:rPr lang="en-US" i="1" dirty="0">
                <a:cs typeface="Times New Roman" pitchFamily="18" charset="0"/>
              </a:rPr>
              <a:t>OO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9603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BD1568-B81B-4A17-A9E3-0C6CF26E9B79}"/>
              </a:ext>
            </a:extLst>
          </p:cNvPr>
          <p:cNvGrpSpPr/>
          <p:nvPr/>
        </p:nvGrpSpPr>
        <p:grpSpPr>
          <a:xfrm>
            <a:off x="19665" y="1616264"/>
            <a:ext cx="9144000" cy="3551941"/>
            <a:chOff x="19665" y="1616264"/>
            <a:chExt cx="9144000" cy="3551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>
                  <a:extLst>
                    <a:ext uri="{FF2B5EF4-FFF2-40B4-BE49-F238E27FC236}">
                      <a16:creationId xmlns:a16="http://schemas.microsoft.com/office/drawing/2014/main" id="{4A8CE9F6-7A41-41DC-B541-06C431617E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65" y="4337208"/>
                  <a:ext cx="9144000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Искомым телом вращения является цилиндр, радиус основания и высота которого равны 1. Его объем равен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6" name="Text Box 5">
                  <a:extLst>
                    <a:ext uri="{FF2B5EF4-FFF2-40B4-BE49-F238E27FC236}">
                      <a16:creationId xmlns:a16="http://schemas.microsoft.com/office/drawing/2014/main" id="{4A8CE9F6-7A41-41DC-B541-06C431617E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65" y="4337208"/>
                  <a:ext cx="91440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000" t="-5839" r="-1067" b="-153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21776AD-B0B7-429D-8261-848D0D52A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616264"/>
              <a:ext cx="3764295" cy="2676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1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05" y="1820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9. Все двугранные углы многогранника, изображенного на рисунке, прямые. Найдите объем тела вращения этого многогранника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вокруг прямой </a:t>
            </a:r>
            <a:r>
              <a:rPr lang="en-US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6258"/>
            <a:ext cx="267176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4DD19D-F07B-4FE6-9D74-B5A5A1D9762F}"/>
              </a:ext>
            </a:extLst>
          </p:cNvPr>
          <p:cNvGrpSpPr/>
          <p:nvPr/>
        </p:nvGrpSpPr>
        <p:grpSpPr>
          <a:xfrm>
            <a:off x="72008" y="1443425"/>
            <a:ext cx="9144000" cy="4070762"/>
            <a:chOff x="72008" y="1443425"/>
            <a:chExt cx="9144000" cy="4070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>
                  <a:extLst>
                    <a:ext uri="{FF2B5EF4-FFF2-40B4-BE49-F238E27FC236}">
                      <a16:creationId xmlns:a16="http://schemas.microsoft.com/office/drawing/2014/main" id="{AAF24365-C21D-403F-A30F-E6BCA85118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08" y="4261921"/>
                  <a:ext cx="9144000" cy="1252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Искомое тело вращения составлено из двух цилиндров, радиусы оснований которых равны</a:t>
                  </a:r>
                  <a:r>
                    <a:rPr lang="en-US" dirty="0"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b="0" i="0" dirty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dirty="0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ru-RU" dirty="0"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ru-RU" dirty="0">
                      <a:cs typeface="Times New Roman" pitchFamily="18" charset="0"/>
                    </a:rPr>
                    <a:t>, а высоты равны 1.</a:t>
                  </a:r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Его объем равен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13</m:t>
                      </m:r>
                      <m:r>
                        <m:rPr>
                          <m:sty m:val="p"/>
                        </m:rPr>
                        <a:rPr lang="ru-RU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π</m:t>
                      </m:r>
                      <m:r>
                        <a:rPr lang="ru-RU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5">
                  <a:extLst>
                    <a:ext uri="{FF2B5EF4-FFF2-40B4-BE49-F238E27FC236}">
                      <a16:creationId xmlns:a16="http://schemas.microsoft.com/office/drawing/2014/main" id="{AAF24365-C21D-403F-A30F-E6BCA8511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08" y="4261921"/>
                  <a:ext cx="9144000" cy="1252266"/>
                </a:xfrm>
                <a:prstGeom prst="rect">
                  <a:avLst/>
                </a:prstGeom>
                <a:blipFill>
                  <a:blip r:embed="rId3"/>
                  <a:stretch>
                    <a:fillRect l="-1067" t="-3883" r="-1000" b="-922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FA566C3B-6226-4368-89C6-D6DC675DF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443425"/>
              <a:ext cx="4860469" cy="222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5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Обобщенный конус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200" dirty="0"/>
              <a:t>По аналогии с определением обобщенного цилиндра дадим определение обобщенного конуса, позволяющее объединить в один класс пирамиды и круговые конусы. 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cs typeface="Times New Roman" pitchFamily="18" charset="0"/>
              </a:rPr>
              <a:t>	Пусть </a:t>
            </a:r>
            <a:r>
              <a:rPr lang="en-US" sz="2200" i="1" dirty="0">
                <a:cs typeface="Times New Roman" pitchFamily="18" charset="0"/>
              </a:rPr>
              <a:t>F</a:t>
            </a:r>
            <a:r>
              <a:rPr lang="ru-RU" sz="2200" dirty="0">
                <a:cs typeface="Times New Roman" pitchFamily="18" charset="0"/>
              </a:rPr>
              <a:t> - фигура на плоскости </a:t>
            </a:r>
            <a:r>
              <a:rPr lang="en-US" sz="2200" dirty="0">
                <a:cs typeface="Times New Roman" pitchFamily="18" charset="0"/>
              </a:rPr>
              <a:t>π</a:t>
            </a:r>
            <a:r>
              <a:rPr lang="ru-RU" sz="2200" dirty="0">
                <a:cs typeface="Times New Roman" pitchFamily="18" charset="0"/>
              </a:rPr>
              <a:t>, и </a:t>
            </a:r>
            <a:r>
              <a:rPr lang="en-US" sz="2200" i="1" dirty="0">
                <a:cs typeface="Times New Roman" pitchFamily="18" charset="0"/>
              </a:rPr>
              <a:t>S</a:t>
            </a:r>
            <a:r>
              <a:rPr lang="ru-RU" sz="2200" dirty="0">
                <a:cs typeface="Times New Roman" pitchFamily="18" charset="0"/>
              </a:rPr>
              <a:t> - точка вне этой плоскости. Отрезки, соединяющие точки фигуры </a:t>
            </a:r>
            <a:r>
              <a:rPr lang="en-US" sz="2200" i="1" dirty="0">
                <a:cs typeface="Times New Roman" pitchFamily="18" charset="0"/>
              </a:rPr>
              <a:t>F</a:t>
            </a:r>
            <a:r>
              <a:rPr lang="ru-RU" sz="2200" dirty="0">
                <a:cs typeface="Times New Roman" pitchFamily="18" charset="0"/>
              </a:rPr>
              <a:t> с точкой </a:t>
            </a:r>
            <a:r>
              <a:rPr lang="en-US" sz="2200" i="1" dirty="0">
                <a:cs typeface="Times New Roman" pitchFamily="18" charset="0"/>
              </a:rPr>
              <a:t>S</a:t>
            </a:r>
            <a:r>
              <a:rPr lang="ru-RU" sz="2200" dirty="0">
                <a:cs typeface="Times New Roman" pitchFamily="18" charset="0"/>
              </a:rPr>
              <a:t>, образуют фигуру в пространстве, которую мы будем называть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3300"/>
                </a:solidFill>
              </a:rPr>
              <a:t>обобщенным 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конусом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  <a:r>
              <a:rPr lang="ru-RU" sz="2200" dirty="0">
                <a:cs typeface="Times New Roman" pitchFamily="18" charset="0"/>
              </a:rPr>
              <a:t>Фигура </a:t>
            </a:r>
            <a:r>
              <a:rPr lang="en-US" sz="2200" i="1" dirty="0">
                <a:cs typeface="Times New Roman" pitchFamily="18" charset="0"/>
              </a:rPr>
              <a:t>F</a:t>
            </a:r>
            <a:r>
              <a:rPr lang="ru-RU" sz="2200" dirty="0">
                <a:cs typeface="Times New Roman" pitchFamily="18" charset="0"/>
              </a:rPr>
              <a:t> называется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основанием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/>
              <a:t>обобщенного </a:t>
            </a:r>
            <a:r>
              <a:rPr lang="ru-RU" sz="2200" dirty="0">
                <a:cs typeface="Times New Roman" pitchFamily="18" charset="0"/>
              </a:rPr>
              <a:t>конуса, точка </a:t>
            </a:r>
            <a:r>
              <a:rPr lang="en-US" sz="2200" i="1" dirty="0">
                <a:cs typeface="Times New Roman" pitchFamily="18" charset="0"/>
              </a:rPr>
              <a:t>S</a:t>
            </a:r>
            <a:r>
              <a:rPr lang="ru-RU" sz="2200" dirty="0">
                <a:cs typeface="Times New Roman" pitchFamily="18" charset="0"/>
              </a:rPr>
              <a:t> -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вершиной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/>
              <a:t>обобщенного </a:t>
            </a:r>
            <a:r>
              <a:rPr lang="ru-RU" sz="2200" dirty="0">
                <a:cs typeface="Times New Roman" pitchFamily="18" charset="0"/>
              </a:rPr>
              <a:t>конуса. Перпендикуляр, опущенный из вершины конуса на плоскость основания, называется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высотой</a:t>
            </a:r>
            <a:r>
              <a:rPr lang="ru-RU" sz="2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/>
              <a:t>обобщенного </a:t>
            </a:r>
            <a:r>
              <a:rPr lang="ru-RU" sz="2200" dirty="0">
                <a:cs typeface="Times New Roman" pitchFamily="18" charset="0"/>
              </a:rPr>
              <a:t>конуса.</a:t>
            </a:r>
            <a:r>
              <a:rPr lang="ru-RU" sz="2200" dirty="0"/>
              <a:t>	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4105"/>
            <a:ext cx="3776977" cy="26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51" y="62698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</a:t>
            </a:r>
            <a:r>
              <a:rPr lang="ru-RU" dirty="0">
                <a:cs typeface="Times New Roman" pitchFamily="18" charset="0"/>
              </a:rPr>
              <a:t>астным случаем </a:t>
            </a:r>
            <a:r>
              <a:rPr lang="ru-RU" dirty="0"/>
              <a:t>обобщенного </a:t>
            </a:r>
            <a:r>
              <a:rPr lang="ru-RU" dirty="0">
                <a:cs typeface="Times New Roman" pitchFamily="18" charset="0"/>
              </a:rPr>
              <a:t>конуса является </a:t>
            </a:r>
            <a:r>
              <a:rPr lang="ru-RU" dirty="0"/>
              <a:t>конус и </a:t>
            </a:r>
            <a:r>
              <a:rPr lang="ru-RU" dirty="0">
                <a:cs typeface="Times New Roman" pitchFamily="18" charset="0"/>
              </a:rPr>
              <a:t>пирамида.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9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Обобщенный конус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Лемма.</a:t>
            </a:r>
            <a:r>
              <a:rPr lang="ru-RU" sz="20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Если два </a:t>
            </a:r>
            <a:r>
              <a:rPr lang="ru-RU" sz="2000" dirty="0"/>
              <a:t>обобщенных </a:t>
            </a:r>
            <a:r>
              <a:rPr lang="ru-RU" sz="2000" dirty="0">
                <a:cs typeface="Times New Roman" pitchFamily="18" charset="0"/>
              </a:rPr>
              <a:t>конуса имеют равные высоты и основания равной площади, то их объемы равны</a:t>
            </a:r>
            <a:r>
              <a:rPr lang="ru-RU" sz="2000" dirty="0">
                <a:solidFill>
                  <a:schemeClr val="accent1"/>
                </a:solidFill>
                <a:cs typeface="Times New Roman" pitchFamily="18" charset="0"/>
              </a:rPr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5062"/>
            <a:ext cx="5328592" cy="26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0" y="3861048"/>
                <a:ext cx="9144000" cy="255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sz="2000" dirty="0"/>
                  <a:t>Пусть обобщенные конусы </a:t>
                </a:r>
                <a:r>
                  <a:rPr lang="ru-RU" sz="2000" i="1" dirty="0"/>
                  <a:t>Ф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Ф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имеют высоты, равные </a:t>
                </a:r>
                <a:r>
                  <a:rPr lang="en-US" sz="2000" i="1" dirty="0"/>
                  <a:t>h</a:t>
                </a:r>
                <a:r>
                  <a:rPr lang="ru-RU" sz="2000" dirty="0"/>
                  <a:t>, а основания площади </a:t>
                </a:r>
                <a:r>
                  <a:rPr lang="en-US" sz="2000" i="1" dirty="0"/>
                  <a:t>S </a:t>
                </a:r>
                <a:r>
                  <a:rPr lang="ru-RU" sz="2000" dirty="0"/>
                  <a:t>расположены в одной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0" smtClean="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Проведем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0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ru-RU" sz="2000" dirty="0"/>
                  <a:t>, параллельную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, на расстоянии </a:t>
                </a:r>
                <a:r>
                  <a:rPr lang="en-US" sz="2000" i="1" dirty="0"/>
                  <a:t>x </a:t>
                </a:r>
                <a:r>
                  <a:rPr lang="ru-RU" sz="2000" dirty="0"/>
                  <a:t>от нее, 0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ru-RU" sz="2000" dirty="0"/>
                  <a:t>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ru-RU" sz="2000" i="1" dirty="0"/>
                  <a:t> </a:t>
                </a:r>
                <a:r>
                  <a:rPr lang="en-US" sz="2000" i="1" dirty="0"/>
                  <a:t>h</a:t>
                </a:r>
                <a:r>
                  <a:rPr lang="ru-RU" sz="2000" dirty="0"/>
                  <a:t>. Тогда фигуры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получающиеся в сечениях конусов этой плоскостью, подобны соответствующим основаниям, и коэффициент подобия </a:t>
                </a:r>
                <a:r>
                  <a:rPr lang="en-US" sz="2000" i="1" dirty="0"/>
                  <a:t>k </a:t>
                </a:r>
                <a:r>
                  <a:rPr lang="ru-RU" sz="2000" dirty="0"/>
                  <a:t>в обоих случаях равен  (</a:t>
                </a:r>
                <a:r>
                  <a:rPr lang="en-US" sz="2000" i="1" dirty="0"/>
                  <a:t>h</a:t>
                </a:r>
                <a:r>
                  <a:rPr lang="ru-RU" sz="2000" dirty="0"/>
                  <a:t> – </a:t>
                </a:r>
                <a:r>
                  <a:rPr lang="en-US" sz="2000" i="1" dirty="0"/>
                  <a:t>x</a:t>
                </a:r>
                <a:r>
                  <a:rPr lang="ru-RU" sz="2000" dirty="0"/>
                  <a:t>):</a:t>
                </a:r>
                <a:r>
                  <a:rPr lang="en-US" sz="2000" i="1" dirty="0"/>
                  <a:t>h</a:t>
                </a:r>
                <a:r>
                  <a:rPr lang="ru-RU" sz="2000" dirty="0"/>
                  <a:t>. Следовательно, площади </a:t>
                </a:r>
                <a:r>
                  <a:rPr lang="en-US" sz="2000" i="1" dirty="0"/>
                  <a:t>S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S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фигур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соответственно выражаются формулами </a:t>
                </a:r>
                <a:r>
                  <a:rPr lang="en-US" sz="2000" i="1" dirty="0"/>
                  <a:t>S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k</a:t>
                </a:r>
                <a:r>
                  <a:rPr lang="ru-RU" sz="2000" baseline="30000" dirty="0"/>
                  <a:t>2</a:t>
                </a:r>
                <a:r>
                  <a:rPr lang="en-US" sz="2000" i="1" dirty="0"/>
                  <a:t>S</a:t>
                </a:r>
                <a:r>
                  <a:rPr lang="ru-RU" sz="2000" dirty="0"/>
                  <a:t>, </a:t>
                </a:r>
                <a:r>
                  <a:rPr lang="en-US" sz="2000" i="1" dirty="0"/>
                  <a:t>S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:r>
                  <a:rPr lang="en-US" sz="2000" i="1" dirty="0"/>
                  <a:t>k</a:t>
                </a:r>
                <a:r>
                  <a:rPr lang="ru-RU" sz="2000" baseline="30000" dirty="0"/>
                  <a:t>2</a:t>
                </a:r>
                <a:r>
                  <a:rPr lang="en-US" sz="2000" i="1" dirty="0"/>
                  <a:t>S </a:t>
                </a:r>
                <a:r>
                  <a:rPr lang="ru-RU" sz="2000" dirty="0"/>
                  <a:t>и, значит, равны. Из принципа Кавальери получаем, что объемы обобщенных конусов </a:t>
                </a:r>
                <a:r>
                  <a:rPr lang="ru-RU" sz="2000" i="1" dirty="0"/>
                  <a:t>Ф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Ф</a:t>
                </a:r>
                <a:r>
                  <a:rPr lang="ru-RU" sz="2000" baseline="-25000" dirty="0"/>
                  <a:t>2 </a:t>
                </a:r>
                <a:r>
                  <a:rPr lang="ru-RU" sz="2000" dirty="0"/>
                  <a:t>равны.</a:t>
                </a: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1048"/>
                <a:ext cx="9144000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667" t="-1193" r="-667" b="-33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456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15938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треугольной пирамиды</a:t>
            </a:r>
          </a:p>
        </p:txBody>
      </p:sp>
      <p:pic>
        <p:nvPicPr>
          <p:cNvPr id="192515" name="Picture 20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2233330" cy="2664073"/>
          </a:xfrm>
          <a:noFill/>
          <a:ln/>
        </p:spPr>
      </p:pic>
      <p:sp>
        <p:nvSpPr>
          <p:cNvPr id="192516" name="Text Box 2052"/>
          <p:cNvSpPr txBox="1">
            <a:spLocks noChangeArrowheads="1"/>
          </p:cNvSpPr>
          <p:nvPr/>
        </p:nvSpPr>
        <p:spPr bwMode="auto">
          <a:xfrm>
            <a:off x="0" y="4048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Теорема. </a:t>
            </a:r>
            <a:r>
              <a:rPr lang="ru-RU" dirty="0"/>
              <a:t>Объем треугольной пирамиды равен одной третьей произведения площади ее основания на высоту.</a:t>
            </a:r>
          </a:p>
        </p:txBody>
      </p:sp>
      <p:sp>
        <p:nvSpPr>
          <p:cNvPr id="192517" name="Text Box 2053"/>
          <p:cNvSpPr txBox="1">
            <a:spLocks noChangeArrowheads="1"/>
          </p:cNvSpPr>
          <p:nvPr/>
        </p:nvSpPr>
        <p:spPr bwMode="auto">
          <a:xfrm>
            <a:off x="2483768" y="1124744"/>
            <a:ext cx="666023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ABC</a:t>
            </a:r>
            <a:r>
              <a:rPr lang="ru-RU" sz="2000" dirty="0"/>
              <a:t> треугольная пирамида. Достроим ее до призмы </a:t>
            </a:r>
            <a:r>
              <a:rPr lang="en-US" sz="2000" i="1" dirty="0"/>
              <a:t>ABCA</a:t>
            </a:r>
            <a:r>
              <a:rPr lang="ru-RU" sz="2000" baseline="-25000" dirty="0"/>
              <a:t>1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. Плоскости, проходящие через точки </a:t>
            </a:r>
            <a:r>
              <a:rPr lang="en-US" sz="2000" i="1" dirty="0"/>
              <a:t>B</a:t>
            </a:r>
            <a:r>
              <a:rPr lang="ru-RU" sz="2000" dirty="0"/>
              <a:t>, </a:t>
            </a:r>
            <a:r>
              <a:rPr lang="en-US" sz="2000" i="1" dirty="0"/>
              <a:t>C</a:t>
            </a:r>
            <a:r>
              <a:rPr lang="ru-RU" sz="2000" dirty="0"/>
              <a:t>,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 и </a:t>
            </a:r>
            <a:r>
              <a:rPr lang="en-US" sz="2000" i="1" dirty="0"/>
              <a:t>C</a:t>
            </a:r>
            <a:r>
              <a:rPr lang="ru-RU" sz="2000" dirty="0"/>
              <a:t>, 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ru-RU" sz="2000" dirty="0"/>
              <a:t>,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 разбивают эту призму на три пирамиды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ABC</a:t>
            </a:r>
            <a:r>
              <a:rPr lang="ru-RU" sz="2000" dirty="0"/>
              <a:t>,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CBB</a:t>
            </a:r>
            <a:r>
              <a:rPr lang="ru-RU" sz="2000" baseline="-25000" dirty="0"/>
              <a:t>1</a:t>
            </a:r>
            <a:r>
              <a:rPr lang="ru-RU" sz="2000" dirty="0"/>
              <a:t> 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CB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i="1" dirty="0"/>
              <a:t> </a:t>
            </a:r>
            <a:r>
              <a:rPr lang="ru-RU" sz="2000" dirty="0"/>
              <a:t>с вершинами в точке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. Пирамиды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CBB</a:t>
            </a:r>
            <a:r>
              <a:rPr lang="ru-RU" sz="2000" baseline="-25000" dirty="0"/>
              <a:t>1</a:t>
            </a:r>
            <a:r>
              <a:rPr lang="ru-RU" sz="2000" dirty="0"/>
              <a:t> и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CB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 имеют равные основания </a:t>
            </a:r>
            <a:r>
              <a:rPr lang="en-US" sz="2000" i="1" dirty="0"/>
              <a:t>CBB</a:t>
            </a:r>
            <a:r>
              <a:rPr lang="ru-RU" sz="2000" baseline="-25000" dirty="0"/>
              <a:t>1</a:t>
            </a:r>
            <a:r>
              <a:rPr lang="ru-RU" sz="2000" dirty="0"/>
              <a:t> и </a:t>
            </a:r>
            <a:r>
              <a:rPr lang="en-US" sz="2000" i="1" dirty="0"/>
              <a:t>CB</a:t>
            </a:r>
            <a:r>
              <a:rPr lang="ru-RU" sz="2000" baseline="-25000" dirty="0"/>
              <a:t>1</a:t>
            </a:r>
            <a:r>
              <a:rPr lang="en-US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. Кроме этого,  данные пирамиды имеют общую вершину, а их основания лежат в одной плоскости. Значит, эти пирамиды имеют общую высоту. Следовательно, эти пирамиды имеют равные объемы.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8" name="Text Box 2054"/>
              <p:cNvSpPr txBox="1">
                <a:spLocks noChangeArrowheads="1"/>
              </p:cNvSpPr>
              <p:nvPr/>
            </p:nvSpPr>
            <p:spPr bwMode="auto">
              <a:xfrm>
                <a:off x="0" y="4294843"/>
                <a:ext cx="9144000" cy="206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sz="2000" dirty="0"/>
                  <a:t>	Рассмотрим теперь пирамиды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ABC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CA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Они имеют равные основания </a:t>
                </a:r>
                <a:r>
                  <a:rPr lang="en-US" sz="2000" i="1" dirty="0"/>
                  <a:t>ABC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равные высоты. Следовательно, они имеют равные объемы. Таким образом, объемы всех трех пирамид равны. Учитывая, что объем призмы равен произведению площади основания на высоту, получим формулу объема треугольной пирамиды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ru-RU" sz="2000" dirty="0"/>
                  <a:t>, где </a:t>
                </a:r>
                <a:r>
                  <a:rPr lang="en-US" sz="2000" i="1" dirty="0"/>
                  <a:t>S</a:t>
                </a:r>
                <a:r>
                  <a:rPr lang="ru-RU" sz="2000" dirty="0"/>
                  <a:t> - площадь основания пирамиды, </a:t>
                </a:r>
                <a:r>
                  <a:rPr lang="en-US" sz="2000" i="1" dirty="0"/>
                  <a:t>h</a:t>
                </a:r>
                <a:r>
                  <a:rPr lang="ru-RU" sz="2000" dirty="0"/>
                  <a:t> - ее высота.</a:t>
                </a:r>
              </a:p>
            </p:txBody>
          </p:sp>
        </mc:Choice>
        <mc:Fallback xmlns="">
          <p:sp>
            <p:nvSpPr>
              <p:cNvPr id="192518" name="Text Box 20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94843"/>
                <a:ext cx="9144000" cy="2067425"/>
              </a:xfrm>
              <a:prstGeom prst="rect">
                <a:avLst/>
              </a:prstGeom>
              <a:blipFill rotWithShape="1">
                <a:blip r:embed="rId3"/>
                <a:stretch>
                  <a:fillRect l="-667" t="-1475" r="-667" b="-44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1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620713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обобщённого конуса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Объем обобщённого конуса равен одной третьей произведения площади его основания  на высоту.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0" name="Text Box 12"/>
              <p:cNvSpPr txBox="1">
                <a:spLocks noChangeArrowheads="1"/>
              </p:cNvSpPr>
              <p:nvPr/>
            </p:nvSpPr>
            <p:spPr bwMode="auto">
              <a:xfrm>
                <a:off x="0" y="1219200"/>
                <a:ext cx="9144000" cy="2462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3300"/>
                    </a:solidFill>
                  </a:rPr>
                  <a:t>	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Для данного обобщённого конуса с основанием площади </a:t>
                </a:r>
                <a:r>
                  <a:rPr lang="en-US" i="1" dirty="0"/>
                  <a:t>S </a:t>
                </a:r>
                <a:r>
                  <a:rPr lang="ru-RU" dirty="0"/>
                  <a:t>и высотой </a:t>
                </a:r>
                <a:r>
                  <a:rPr lang="en-US" i="1" dirty="0"/>
                  <a:t>h </a:t>
                </a:r>
                <a:r>
                  <a:rPr lang="ru-RU" dirty="0"/>
                  <a:t>рассмотрим какую-нибудь треугольную пирамиду с теми же площадью основания и высотой. Тогда эти пирамида и конус имеют равные объемы. Но для объема пирамиды имеет место формула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ru-RU" i="1" dirty="0"/>
                  <a:t>. </a:t>
                </a:r>
                <a:r>
                  <a:rPr lang="ru-RU" dirty="0"/>
                  <a:t>Следовательно, она имеет место и для объема обобщённого конуса. </a:t>
                </a:r>
              </a:p>
            </p:txBody>
          </p:sp>
        </mc:Choice>
        <mc:Fallback xmlns="">
          <p:sp>
            <p:nvSpPr>
              <p:cNvPr id="206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19200"/>
                <a:ext cx="9144000" cy="2462405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980" r="-1000" b="-4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3681605"/>
            <a:ext cx="5327650" cy="26400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02197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52"/>
          <p:cNvSpPr txBox="1">
            <a:spLocks noChangeArrowheads="1"/>
          </p:cNvSpPr>
          <p:nvPr/>
        </p:nvSpPr>
        <p:spPr bwMode="auto">
          <a:xfrm>
            <a:off x="1" y="901472"/>
            <a:ext cx="40679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В частности, объем произвольной пирамиды равен одной третьей произведения площади ее основания на высоту.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4572000" y="901472"/>
                <a:ext cx="4543124" cy="2263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Для объёма </a:t>
                </a:r>
                <a:r>
                  <a:rPr lang="en-US" i="1" dirty="0"/>
                  <a:t>V</a:t>
                </a:r>
                <a:r>
                  <a:rPr lang="ru-RU" dirty="0"/>
                  <a:t> конуса, в основании которого круг радиуса  </a:t>
                </a:r>
                <a:r>
                  <a:rPr lang="en-US" i="1" dirty="0"/>
                  <a:t>R</a:t>
                </a:r>
                <a:r>
                  <a:rPr lang="ru-RU" dirty="0"/>
                  <a:t>, а высота равна </a:t>
                </a:r>
                <a:r>
                  <a:rPr lang="en-US" i="1" dirty="0"/>
                  <a:t>h</a:t>
                </a:r>
                <a:r>
                  <a:rPr lang="ru-RU" dirty="0"/>
                  <a:t>, вычисляется по формуле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π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901472"/>
                <a:ext cx="4543124" cy="2263505"/>
              </a:xfrm>
              <a:prstGeom prst="rect">
                <a:avLst/>
              </a:prstGeom>
              <a:blipFill rotWithShape="1">
                <a:blip r:embed="rId2"/>
                <a:stretch>
                  <a:fillRect l="-2013" t="-2156" r="-2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8" y="3212021"/>
            <a:ext cx="3405982" cy="32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881420" cy="32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1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44377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294304" y="737603"/>
            <a:ext cx="28618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2. Чему равен объем многогранника, изображенного на рисунке, все плоские углы которого прямые?</a:t>
            </a:r>
          </a:p>
        </p:txBody>
      </p:sp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0" y="2554186"/>
            <a:ext cx="2352132" cy="232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19616"/>
            <a:ext cx="2453837" cy="226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764704"/>
            <a:ext cx="31996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1. Чему равен объем пространственного креста, если ребра образующих его кубов равны единице?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737603"/>
            <a:ext cx="28618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3. Чему равен объем многогранника, изображенного на рисунке, все плоские углы которого прямые?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92" y="2554186"/>
            <a:ext cx="2734256" cy="205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09C89A70-159E-4CAB-ACB0-8FF2EA74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304" y="5562139"/>
            <a:ext cx="2861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2. 3.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27D2F07-CD24-4F8D-BA9E-B6A226D3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240"/>
            <a:ext cx="3199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1. 7.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E7536CD-FA45-467D-AD27-05BC538F0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5562139"/>
            <a:ext cx="2861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3. 12 см</a:t>
            </a:r>
            <a:r>
              <a:rPr lang="ru-RU" sz="2000" baseline="30000" dirty="0">
                <a:cs typeface="Times New Roman" pitchFamily="18" charset="0"/>
              </a:rPr>
              <a:t>3</a:t>
            </a:r>
            <a:r>
              <a:rPr lang="ru-RU" sz="2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2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12933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Не производя вычислений, сравните объёмы единичного куба и единичного тетраэдра.</a:t>
            </a: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4825"/>
            <a:ext cx="31866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8477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B69C5E73-AE96-4264-B190-98FD7F24F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25144"/>
                <a:ext cx="9144000" cy="697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Ответ. Объём тетраэдра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 объёма куба.</a:t>
                </a:r>
              </a:p>
            </p:txBody>
          </p:sp>
        </mc:Choice>
        <mc:Fallback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B69C5E73-AE96-4264-B190-98FD7F24F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25144"/>
                <a:ext cx="9144000" cy="697179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823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 	</a:t>
            </a:r>
            <a:r>
              <a:rPr lang="ru-RU" dirty="0">
                <a:cs typeface="Times New Roman" pitchFamily="18" charset="0"/>
              </a:rPr>
              <a:t>Найдите объем правильной четырехугольной пирамиды </a:t>
            </a:r>
            <a:r>
              <a:rPr lang="en-US" i="1" dirty="0">
                <a:cs typeface="Times New Roman" pitchFamily="18" charset="0"/>
              </a:rPr>
              <a:t>SABCD</a:t>
            </a:r>
            <a:r>
              <a:rPr lang="ru-RU" dirty="0">
                <a:cs typeface="Times New Roman" pitchFamily="18" charset="0"/>
              </a:rPr>
              <a:t>, все ребра которой равны 1.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268760"/>
            <a:ext cx="37526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82C4CBC3-9CF1-4691-BA6B-156567195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23" y="5157192"/>
                <a:ext cx="9144000" cy="699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 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82C4CBC3-9CF1-4691-BA6B-156567195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3" y="5157192"/>
                <a:ext cx="9144000" cy="699487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1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714" y="33265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 	</a:t>
            </a:r>
            <a:r>
              <a:rPr lang="ru-RU" dirty="0">
                <a:cs typeface="Times New Roman" pitchFamily="18" charset="0"/>
              </a:rPr>
              <a:t>Найдите объем правильной шестиугольной пирамиды </a:t>
            </a:r>
            <a:r>
              <a:rPr lang="en-US" i="1" dirty="0">
                <a:cs typeface="Times New Roman" pitchFamily="18" charset="0"/>
              </a:rPr>
              <a:t>SABCDEF</a:t>
            </a:r>
            <a:r>
              <a:rPr lang="ru-RU" dirty="0">
                <a:cs typeface="Times New Roman" pitchFamily="18" charset="0"/>
              </a:rPr>
              <a:t>, стороны основания которой равны 1, а боковые рёбра равны 2.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2736304" cy="28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36A2F29-D399-4040-97A2-7232E53EF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14" y="530120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 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1,5.</a:t>
            </a:r>
          </a:p>
        </p:txBody>
      </p:sp>
    </p:spTree>
    <p:extLst>
      <p:ext uri="{BB962C8B-B14F-4D97-AF65-F5344CB8AC3E}">
        <p14:creationId xmlns:p14="http://schemas.microsoft.com/office/powerpoint/2010/main" val="10739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23534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Объём треугольной призмы </a:t>
            </a:r>
            <a:r>
              <a:rPr lang="en-US" i="1" dirty="0"/>
              <a:t>ABCA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равен 1. Найдите объём четырёхугольной пирамиды </a:t>
            </a:r>
            <a:r>
              <a:rPr lang="en-US" i="1" dirty="0"/>
              <a:t>ABCC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59482"/>
            <a:ext cx="3666802" cy="35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3EB8C58-1EF2-4384-B761-87DA311FA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450281"/>
                <a:ext cx="9144000" cy="616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3EB8C58-1EF2-4384-B761-87DA311FA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50281"/>
                <a:ext cx="9144000" cy="616515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0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9953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Объём правильной шестиугольной призмы </a:t>
            </a:r>
            <a:r>
              <a:rPr lang="en-US" i="1" dirty="0"/>
              <a:t>ABCDEFA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равен 1. Найдите объём треугольной пирамиды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i="1" dirty="0"/>
              <a:t>ABC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366429" cy="31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40FBEC88-64CC-44CC-805F-368E4B83B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216"/>
                <a:ext cx="9144000" cy="616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40FBEC88-64CC-44CC-805F-368E4B83B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73216"/>
                <a:ext cx="9144000" cy="616515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5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892" y="0"/>
            <a:ext cx="91570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Правильную четырёхугольную пирамиду симметрично отразили относительно середины её высоты. Найдите объём общей части исходной и симметричной пирамид, если объём исходной пирамиды равен 1.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4505"/>
            <a:ext cx="3384376" cy="275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DC4FC7D-5D87-4C7E-B9C2-ADA1E1261FF2}"/>
              </a:ext>
            </a:extLst>
          </p:cNvPr>
          <p:cNvGrpSpPr/>
          <p:nvPr/>
        </p:nvGrpSpPr>
        <p:grpSpPr>
          <a:xfrm>
            <a:off x="9952" y="1271159"/>
            <a:ext cx="9157034" cy="4768227"/>
            <a:chOff x="9952" y="1271159"/>
            <a:chExt cx="9157034" cy="4768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>
                  <a:extLst>
                    <a:ext uri="{FF2B5EF4-FFF2-40B4-BE49-F238E27FC236}">
                      <a16:creationId xmlns:a16="http://schemas.microsoft.com/office/drawing/2014/main" id="{84B8E71A-F110-4183-BAE9-1FB825DAFF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52" y="5022697"/>
                  <a:ext cx="9157034" cy="1016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Общей частью пирамид является октаэдр (правильная 4-я </a:t>
                  </a:r>
                  <a:r>
                    <a:rPr lang="ru-RU" dirty="0" err="1"/>
                    <a:t>бипирамида</a:t>
                  </a:r>
                  <a:r>
                    <a:rPr lang="ru-RU" dirty="0"/>
                    <a:t>)</a:t>
                  </a:r>
                  <a:r>
                    <a:rPr lang="en-US" dirty="0"/>
                    <a:t>. </a:t>
                  </a:r>
                  <a:r>
                    <a:rPr lang="ru-RU" dirty="0"/>
                    <a:t>Его объем равен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 Box 7">
                  <a:extLst>
                    <a:ext uri="{FF2B5EF4-FFF2-40B4-BE49-F238E27FC236}">
                      <a16:creationId xmlns:a16="http://schemas.microsoft.com/office/drawing/2014/main" id="{84B8E71A-F110-4183-BAE9-1FB825DAF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52" y="5022697"/>
                  <a:ext cx="9157034" cy="1016689"/>
                </a:xfrm>
                <a:prstGeom prst="rect">
                  <a:avLst/>
                </a:prstGeom>
                <a:blipFill>
                  <a:blip r:embed="rId4"/>
                  <a:stretch>
                    <a:fillRect l="-1065" t="-4790" r="-999" b="-17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68CFD46-9BA4-46A9-B90D-910B64762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931" y="1271159"/>
              <a:ext cx="4248472" cy="311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28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938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Правильный тетраэдр повернули вокруг прямой, проходящей через середины двух его противолежащих рёбер, на угол 90</a:t>
            </a:r>
            <a:r>
              <a:rPr lang="ru-RU" baseline="30000" dirty="0"/>
              <a:t>о</a:t>
            </a:r>
            <a:r>
              <a:rPr lang="ru-RU" dirty="0"/>
              <a:t>. Найдите объём общей части исходного тетраэдра и повёрнутого, если объём исходного тетраэдра равен 1.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9045"/>
            <a:ext cx="32362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CBFCA9-D921-4DF3-9248-08C0EC43CC7D}"/>
              </a:ext>
            </a:extLst>
          </p:cNvPr>
          <p:cNvGrpSpPr/>
          <p:nvPr/>
        </p:nvGrpSpPr>
        <p:grpSpPr>
          <a:xfrm>
            <a:off x="-58267" y="1627975"/>
            <a:ext cx="9144000" cy="4443032"/>
            <a:chOff x="-58267" y="1627975"/>
            <a:chExt cx="9144000" cy="4443032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2BEF54E7-8794-44C8-B86C-1A0FB541C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267" y="5240010"/>
              <a:ext cx="9144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b="1" dirty="0"/>
                <a:t> </a:t>
              </a:r>
              <a:r>
                <a:rPr lang="ru-RU" dirty="0"/>
                <a:t>Общей частью исходного тетраэдра и повернутого является октаэдр.  Его объём равен 0,5.	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DADCCBB-0970-4AA7-8666-40C92EBE6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627975"/>
              <a:ext cx="3046254" cy="319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1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Плоскость пересекает ребра </a:t>
            </a:r>
            <a:r>
              <a:rPr lang="en-US" i="1" dirty="0">
                <a:cs typeface="Times New Roman" pitchFamily="18" charset="0"/>
              </a:rPr>
              <a:t>SA</a:t>
            </a:r>
            <a:r>
              <a:rPr lang="ru-RU" i="1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SB</a:t>
            </a:r>
            <a:r>
              <a:rPr lang="ru-RU" i="1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SC </a:t>
            </a:r>
            <a:r>
              <a:rPr lang="ru-RU" dirty="0">
                <a:cs typeface="Times New Roman" pitchFamily="18" charset="0"/>
              </a:rPr>
              <a:t>треугольной пирамиды </a:t>
            </a:r>
            <a:r>
              <a:rPr lang="en-US" i="1" dirty="0">
                <a:cs typeface="Times New Roman" pitchFamily="18" charset="0"/>
              </a:rPr>
              <a:t>SABC </a:t>
            </a:r>
            <a:r>
              <a:rPr lang="ru-RU" dirty="0">
                <a:cs typeface="Times New Roman" pitchFamily="18" charset="0"/>
              </a:rPr>
              <a:t>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i="1" dirty="0">
                <a:cs typeface="Times New Roman" pitchFamily="18" charset="0"/>
              </a:rPr>
              <a:t>’,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i="1" dirty="0">
                <a:cs typeface="Times New Roman" pitchFamily="18" charset="0"/>
              </a:rPr>
              <a:t>’,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i="1" dirty="0">
                <a:cs typeface="Times New Roman" pitchFamily="18" charset="0"/>
              </a:rPr>
              <a:t>’ </a:t>
            </a:r>
            <a:r>
              <a:rPr lang="ru-RU" dirty="0">
                <a:cs typeface="Times New Roman" pitchFamily="18" charset="0"/>
              </a:rPr>
              <a:t>соответственно. Найдите объем </a:t>
            </a:r>
            <a:r>
              <a:rPr lang="en-US" i="1" dirty="0">
                <a:cs typeface="Times New Roman" pitchFamily="18" charset="0"/>
              </a:rPr>
              <a:t>V’ </a:t>
            </a:r>
            <a:r>
              <a:rPr lang="ru-RU" dirty="0">
                <a:cs typeface="Times New Roman" pitchFamily="18" charset="0"/>
              </a:rPr>
              <a:t>пирамиды </a:t>
            </a:r>
            <a:r>
              <a:rPr lang="en-US" i="1" dirty="0">
                <a:cs typeface="Times New Roman" pitchFamily="18" charset="0"/>
              </a:rPr>
              <a:t>SA</a:t>
            </a:r>
            <a:r>
              <a:rPr lang="ru-RU" i="1" dirty="0">
                <a:cs typeface="Times New Roman" pitchFamily="18" charset="0"/>
              </a:rPr>
              <a:t>’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i="1" dirty="0">
                <a:cs typeface="Times New Roman" pitchFamily="18" charset="0"/>
              </a:rPr>
              <a:t>’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i="1" dirty="0">
                <a:cs typeface="Times New Roman" pitchFamily="18" charset="0"/>
              </a:rPr>
              <a:t>’</a:t>
            </a:r>
            <a:r>
              <a:rPr lang="ru-RU" dirty="0">
                <a:cs typeface="Times New Roman" pitchFamily="18" charset="0"/>
              </a:rPr>
              <a:t>, если объем исходной пирамиды равен </a:t>
            </a:r>
            <a:r>
              <a:rPr lang="en-US" i="1" dirty="0">
                <a:cs typeface="Times New Roman" pitchFamily="18" charset="0"/>
              </a:rPr>
              <a:t>V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SA</a:t>
            </a:r>
            <a:r>
              <a:rPr lang="ru-RU" i="1" dirty="0">
                <a:cs typeface="Times New Roman" pitchFamily="18" charset="0"/>
              </a:rPr>
              <a:t>’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SA</a:t>
            </a:r>
            <a:r>
              <a:rPr lang="ru-RU" i="1" dirty="0">
                <a:cs typeface="Times New Roman" pitchFamily="18" charset="0"/>
              </a:rPr>
              <a:t>  =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SB</a:t>
            </a:r>
            <a:r>
              <a:rPr lang="ru-RU" i="1" dirty="0">
                <a:cs typeface="Times New Roman" pitchFamily="18" charset="0"/>
              </a:rPr>
              <a:t>’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SB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SC</a:t>
            </a:r>
            <a:r>
              <a:rPr lang="ru-RU" i="1" dirty="0">
                <a:cs typeface="Times New Roman" pitchFamily="18" charset="0"/>
              </a:rPr>
              <a:t>’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SC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5"/>
            <a:ext cx="2736304" cy="29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1FEDF7E9-AF92-487A-807A-D2A96DF2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3136"/>
            <a:ext cx="9180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 </a:t>
            </a:r>
            <a:r>
              <a:rPr lang="ru-RU" dirty="0"/>
              <a:t>Площадь треугольника </a:t>
            </a:r>
            <a:r>
              <a:rPr lang="en-US" i="1" dirty="0"/>
              <a:t>SA’B’ </a:t>
            </a:r>
            <a:r>
              <a:rPr lang="ru-RU" dirty="0"/>
              <a:t>равна площади треугольника </a:t>
            </a:r>
            <a:r>
              <a:rPr lang="en-US" i="1" dirty="0"/>
              <a:t>SAB</a:t>
            </a:r>
            <a:r>
              <a:rPr lang="ru-RU" dirty="0"/>
              <a:t>, умноженной на </a:t>
            </a:r>
            <a:r>
              <a:rPr lang="en-US" i="1" dirty="0"/>
              <a:t>ab</a:t>
            </a:r>
            <a:r>
              <a:rPr lang="en-US" dirty="0"/>
              <a:t>.</a:t>
            </a:r>
            <a:r>
              <a:rPr lang="ru-RU" dirty="0"/>
              <a:t> Высота, опущенная из точки </a:t>
            </a:r>
            <a:r>
              <a:rPr lang="en-US" i="1" dirty="0"/>
              <a:t>C’</a:t>
            </a:r>
            <a:r>
              <a:rPr lang="en-US" dirty="0"/>
              <a:t>, </a:t>
            </a:r>
            <a:r>
              <a:rPr lang="ru-RU" dirty="0"/>
              <a:t>равны высоте, опущенной из вершины </a:t>
            </a:r>
            <a:r>
              <a:rPr lang="ru-RU" i="1" dirty="0"/>
              <a:t>С</a:t>
            </a:r>
            <a:r>
              <a:rPr lang="ru-RU" dirty="0"/>
              <a:t>, умноженной на </a:t>
            </a:r>
            <a:r>
              <a:rPr lang="en-US" i="1" dirty="0"/>
              <a:t>b</a:t>
            </a:r>
            <a:r>
              <a:rPr lang="ru-RU" dirty="0"/>
              <a:t>. Следовательно, объем пирамиды </a:t>
            </a:r>
            <a:r>
              <a:rPr lang="en-US" i="1" dirty="0"/>
              <a:t>SA’B’C’ </a:t>
            </a:r>
            <a:r>
              <a:rPr lang="ru-RU" dirty="0"/>
              <a:t>равен</a:t>
            </a:r>
            <a:r>
              <a:rPr lang="en-US" dirty="0"/>
              <a:t> </a:t>
            </a:r>
            <a:r>
              <a:rPr lang="ru-RU" dirty="0"/>
              <a:t>объёму пирамиды </a:t>
            </a:r>
            <a:r>
              <a:rPr lang="en-US" i="1" dirty="0"/>
              <a:t>SABC</a:t>
            </a:r>
            <a:r>
              <a:rPr lang="ru-RU" dirty="0"/>
              <a:t>, умноженному на </a:t>
            </a:r>
            <a:r>
              <a:rPr lang="en-US" i="1" dirty="0" err="1"/>
              <a:t>abc</a:t>
            </a:r>
            <a:r>
              <a:rPr lang="ru-RU" i="1" dirty="0"/>
              <a:t>, </a:t>
            </a:r>
            <a:r>
              <a:rPr lang="ru-RU" dirty="0"/>
              <a:t>т. е.</a:t>
            </a:r>
            <a:r>
              <a:rPr lang="en-US" dirty="0"/>
              <a:t> </a:t>
            </a:r>
            <a:r>
              <a:rPr lang="en-US" i="1" dirty="0"/>
              <a:t>V’ = </a:t>
            </a:r>
            <a:r>
              <a:rPr lang="en-US" i="1" dirty="0" err="1"/>
              <a:t>abcV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Объём правильной четырёхугольной пирамиды </a:t>
            </a:r>
            <a:r>
              <a:rPr lang="en-US" i="1" dirty="0">
                <a:cs typeface="Times New Roman" pitchFamily="18" charset="0"/>
              </a:rPr>
              <a:t>SABCD </a:t>
            </a:r>
            <a:r>
              <a:rPr lang="ru-RU" dirty="0">
                <a:cs typeface="Times New Roman" pitchFamily="18" charset="0"/>
              </a:rPr>
              <a:t>равен 1. Найдите объём пирамиды </a:t>
            </a:r>
            <a:r>
              <a:rPr lang="en-US" i="1" dirty="0">
                <a:cs typeface="Times New Roman" pitchFamily="18" charset="0"/>
              </a:rPr>
              <a:t>SAEFG</a:t>
            </a:r>
            <a:r>
              <a:rPr lang="ru-RU" dirty="0">
                <a:cs typeface="Times New Roman" pitchFamily="18" charset="0"/>
              </a:rPr>
              <a:t>, где 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середины рёбер соответственно </a:t>
            </a:r>
            <a:r>
              <a:rPr lang="en-US" i="1" dirty="0">
                <a:cs typeface="Times New Roman" pitchFamily="18" charset="0"/>
              </a:rPr>
              <a:t>SB  </a:t>
            </a:r>
            <a:r>
              <a:rPr lang="ru-RU" dirty="0">
                <a:cs typeface="Times New Roman" pitchFamily="18" charset="0"/>
              </a:rPr>
              <a:t>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SD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" name="Picture 1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10309"/>
            <a:ext cx="3168352" cy="240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37A5DA-01FC-4D19-B3C4-19DB1C42D517}"/>
              </a:ext>
            </a:extLst>
          </p:cNvPr>
          <p:cNvGrpSpPr/>
          <p:nvPr/>
        </p:nvGrpSpPr>
        <p:grpSpPr>
          <a:xfrm>
            <a:off x="-212522" y="1321565"/>
            <a:ext cx="9144000" cy="3466373"/>
            <a:chOff x="-212522" y="1321565"/>
            <a:chExt cx="9144000" cy="3466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3">
                  <a:extLst>
                    <a:ext uri="{FF2B5EF4-FFF2-40B4-BE49-F238E27FC236}">
                      <a16:creationId xmlns:a16="http://schemas.microsoft.com/office/drawing/2014/main" id="{CBA67215-E9CB-4C2F-B550-EA46CD4230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12522" y="4171744"/>
                  <a:ext cx="9144000" cy="616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Ответ.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Text Box 3">
                  <a:extLst>
                    <a:ext uri="{FF2B5EF4-FFF2-40B4-BE49-F238E27FC236}">
                      <a16:creationId xmlns:a16="http://schemas.microsoft.com/office/drawing/2014/main" id="{CBA67215-E9CB-4C2F-B550-EA46CD423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12522" y="4171744"/>
                  <a:ext cx="9144000" cy="616194"/>
                </a:xfrm>
                <a:prstGeom prst="rect">
                  <a:avLst/>
                </a:prstGeom>
                <a:blipFill>
                  <a:blip r:embed="rId4"/>
                  <a:stretch>
                    <a:fillRect b="-891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D5EABD7-6C9E-4091-A17C-D4EB77372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21565"/>
              <a:ext cx="3092844" cy="2392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8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2320" y="332656"/>
            <a:ext cx="9176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Два противоположных ребра тетраэдра перпендикулярны и равны 3. Расстояние между ними равно 2. Найдите объем тетраэдра.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8190"/>
            <a:ext cx="2866234" cy="271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419F46-0E3C-483A-B329-DB3E6E8819BE}"/>
              </a:ext>
            </a:extLst>
          </p:cNvPr>
          <p:cNvGrpSpPr/>
          <p:nvPr/>
        </p:nvGrpSpPr>
        <p:grpSpPr>
          <a:xfrm>
            <a:off x="-27497" y="1468190"/>
            <a:ext cx="9162256" cy="4601299"/>
            <a:chOff x="-27497" y="1468190"/>
            <a:chExt cx="9162256" cy="4601299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7235BB9A-4538-4D03-B185-8A5B7ED7C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497" y="4869160"/>
              <a:ext cx="916225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dirty="0"/>
                <a:t>Пусть </a:t>
              </a:r>
              <a:r>
                <a:rPr lang="en-US" i="1" dirty="0"/>
                <a:t>AB </a:t>
              </a:r>
              <a:r>
                <a:rPr lang="ru-RU" dirty="0"/>
                <a:t>перпендикулярно </a:t>
              </a:r>
              <a:r>
                <a:rPr lang="en-US" i="1" dirty="0"/>
                <a:t>CD</a:t>
              </a:r>
              <a:r>
                <a:rPr lang="ru-RU" dirty="0"/>
                <a:t>. Проведем сечение </a:t>
              </a:r>
              <a:r>
                <a:rPr lang="en-US" i="1" dirty="0"/>
                <a:t>ADE </a:t>
              </a:r>
              <a:r>
                <a:rPr lang="ru-RU" dirty="0"/>
                <a:t>перпендикулярное </a:t>
              </a:r>
              <a:r>
                <a:rPr lang="en-US" i="1" dirty="0"/>
                <a:t>BC</a:t>
              </a:r>
              <a:r>
                <a:rPr lang="ru-RU" dirty="0"/>
                <a:t>. Площадь треугольника </a:t>
              </a:r>
              <a:r>
                <a:rPr lang="en-US" i="1" dirty="0"/>
                <a:t>ADE </a:t>
              </a:r>
              <a:r>
                <a:rPr lang="ru-RU" dirty="0"/>
                <a:t>равна 3. Объем тетраэдра равен 3.</a:t>
              </a:r>
              <a:endParaRPr lang="ru-RU" i="1" dirty="0"/>
            </a:p>
          </p:txBody>
        </p:sp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A3A5B1F8-7682-474B-95BC-D29BEC72F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468190"/>
              <a:ext cx="3049058" cy="2843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05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146980" y="754716"/>
            <a:ext cx="28618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5. Чему равен объем многогранника, изображенного на рисунке, все плоские углы которого прямые?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737603"/>
            <a:ext cx="28618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6. Чему равен объем многогранника, изображенного на рисунке, все плоские углы которого прямые?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504" y="737603"/>
            <a:ext cx="28618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4. Чему равен объем многогранника, изображенного на рисунке, все плоские углы которого прямые?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6122"/>
            <a:ext cx="2376264" cy="211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316088" cy="20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42212"/>
            <a:ext cx="2996360" cy="20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AD99FB07-756F-49D9-B3B0-F6FA0E02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97" y="5390329"/>
            <a:ext cx="2861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5. 12 см</a:t>
            </a:r>
            <a:r>
              <a:rPr lang="ru-RU" sz="2000" baseline="30000" dirty="0">
                <a:cs typeface="Times New Roman" pitchFamily="18" charset="0"/>
              </a:rPr>
              <a:t>3</a:t>
            </a:r>
            <a:r>
              <a:rPr lang="ru-RU" sz="2000" dirty="0">
                <a:cs typeface="Times New Roman" pitchFamily="18" charset="0"/>
              </a:rPr>
              <a:t>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6C93748-7513-413F-8A9E-90072470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093" y="5373216"/>
            <a:ext cx="2861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6. 10 см</a:t>
            </a:r>
            <a:r>
              <a:rPr lang="ru-RU" sz="2000" baseline="30000" dirty="0">
                <a:cs typeface="Times New Roman" pitchFamily="18" charset="0"/>
              </a:rPr>
              <a:t>3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20973D8A-EA44-42B2-92E6-594854D36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1" y="5373216"/>
            <a:ext cx="2861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4. 40 см</a:t>
            </a:r>
            <a:r>
              <a:rPr lang="ru-RU" sz="2000" baseline="30000" dirty="0">
                <a:cs typeface="Times New Roman" pitchFamily="18" charset="0"/>
              </a:rPr>
              <a:t>3</a:t>
            </a:r>
            <a:r>
              <a:rPr lang="ru-RU" sz="2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0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56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На двух скрещивающихся прямых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расположены два отрезка соответственно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. Докажите, что объём тетраэдра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 не зависит от положений этих отрезков на прямых, а зависит только от их длины.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28825"/>
            <a:ext cx="2553468" cy="28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35668171-DC73-4486-8665-555B9217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9734"/>
            <a:ext cx="91805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 </a:t>
            </a:r>
            <a:r>
              <a:rPr lang="ru-RU" dirty="0"/>
              <a:t>При перемещении отрезка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по прямой </a:t>
            </a:r>
            <a:r>
              <a:rPr lang="en-US" i="1" dirty="0"/>
              <a:t>b </a:t>
            </a:r>
            <a:r>
              <a:rPr lang="ru-RU" dirty="0"/>
              <a:t>площадь треугольника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 </a:t>
            </a:r>
            <a:r>
              <a:rPr lang="ru-RU" dirty="0"/>
              <a:t> остаётся неизменной. Высота, опущенная из вершины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на плоскость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ru-RU" dirty="0"/>
              <a:t> также не меняется. Следовательно, объём тетраэдра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B</a:t>
            </a:r>
            <a:r>
              <a:rPr lang="ru-RU" baseline="-25000" dirty="0"/>
              <a:t>1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 не меняется. Аналогично рассматривается случай, когда отрезок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ru-RU" dirty="0"/>
              <a:t>перемещается по  прямой </a:t>
            </a:r>
            <a:r>
              <a:rPr lang="en-US" i="1" dirty="0"/>
              <a:t>a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714" y="22773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 	</a:t>
            </a:r>
            <a:r>
              <a:rPr lang="ru-RU" dirty="0">
                <a:cs typeface="Times New Roman" pitchFamily="18" charset="0"/>
              </a:rPr>
              <a:t>Найдите объем тела вращения правильной четырехугольной пирамиды </a:t>
            </a:r>
            <a:r>
              <a:rPr lang="en-US" i="1" dirty="0">
                <a:cs typeface="Times New Roman" pitchFamily="18" charset="0"/>
              </a:rPr>
              <a:t>SABCD</a:t>
            </a:r>
            <a:r>
              <a:rPr lang="ru-RU" dirty="0">
                <a:cs typeface="Times New Roman" pitchFamily="18" charset="0"/>
              </a:rPr>
              <a:t>, все ребра которой равны 1, вокруг прямой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, содержащей высоту </a:t>
            </a:r>
            <a:r>
              <a:rPr lang="en-US" i="1" dirty="0">
                <a:cs typeface="Times New Roman" pitchFamily="18" charset="0"/>
              </a:rPr>
              <a:t>SH </a:t>
            </a:r>
            <a:r>
              <a:rPr lang="ru-RU" dirty="0">
                <a:cs typeface="Times New Roman" pitchFamily="18" charset="0"/>
              </a:rPr>
              <a:t>этой пирамиды.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0021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A936AF-E503-487A-958D-561AE462DD81}"/>
              </a:ext>
            </a:extLst>
          </p:cNvPr>
          <p:cNvGrpSpPr/>
          <p:nvPr/>
        </p:nvGrpSpPr>
        <p:grpSpPr>
          <a:xfrm>
            <a:off x="7118" y="1695906"/>
            <a:ext cx="9144000" cy="3513201"/>
            <a:chOff x="7118" y="1695906"/>
            <a:chExt cx="9144000" cy="3513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3">
                  <a:extLst>
                    <a:ext uri="{FF2B5EF4-FFF2-40B4-BE49-F238E27FC236}">
                      <a16:creationId xmlns:a16="http://schemas.microsoft.com/office/drawing/2014/main" id="{A00F82C2-8425-4775-8079-724380A0F2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18" y="4142597"/>
                  <a:ext cx="9144000" cy="1066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 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Искомым телом вращения является конус, радиус основания и высота которого равны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>
                      <a:cs typeface="Times New Roman" pitchFamily="18" charset="0"/>
                    </a:rPr>
                    <a:t>. Его объем равен</a:t>
                  </a:r>
                  <a:r>
                    <a:rPr lang="en-US" dirty="0"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ru-RU" dirty="0"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Text Box 3">
                  <a:extLst>
                    <a:ext uri="{FF2B5EF4-FFF2-40B4-BE49-F238E27FC236}">
                      <a16:creationId xmlns:a16="http://schemas.microsoft.com/office/drawing/2014/main" id="{A00F82C2-8425-4775-8079-724380A0F2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18" y="4142597"/>
                  <a:ext cx="9144000" cy="1066510"/>
                </a:xfrm>
                <a:prstGeom prst="rect">
                  <a:avLst/>
                </a:prstGeom>
                <a:blipFill>
                  <a:blip r:embed="rId4"/>
                  <a:stretch>
                    <a:fillRect l="-1000" t="-4571" r="-1067" b="-28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49A5B9-4A99-4834-AAE7-4443BA891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5" y="1695906"/>
              <a:ext cx="2765209" cy="223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1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698" y="21421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 	</a:t>
            </a:r>
            <a:r>
              <a:rPr lang="ru-RU" dirty="0">
                <a:cs typeface="Times New Roman" pitchFamily="18" charset="0"/>
              </a:rPr>
              <a:t>Найдите объем тела вращения правильной шестиугольной пирамиды </a:t>
            </a:r>
            <a:r>
              <a:rPr lang="en-US" i="1" dirty="0">
                <a:cs typeface="Times New Roman" pitchFamily="18" charset="0"/>
              </a:rPr>
              <a:t>SABCDEF</a:t>
            </a:r>
            <a:r>
              <a:rPr lang="ru-RU" dirty="0">
                <a:cs typeface="Times New Roman" pitchFamily="18" charset="0"/>
              </a:rPr>
              <a:t>, стороны основания которой равны 1, а боковые рёбра равны 2, вокруг прямой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, содержащей высоту </a:t>
            </a:r>
            <a:r>
              <a:rPr lang="en-US" i="1" dirty="0">
                <a:cs typeface="Times New Roman" pitchFamily="18" charset="0"/>
              </a:rPr>
              <a:t>SH </a:t>
            </a:r>
            <a:r>
              <a:rPr lang="ru-RU" dirty="0">
                <a:cs typeface="Times New Roman" pitchFamily="18" charset="0"/>
              </a:rPr>
              <a:t>этой пирамиды.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3873"/>
            <a:ext cx="2592288" cy="266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56A947-4443-4F18-A9CC-6C5FF666D6D0}"/>
              </a:ext>
            </a:extLst>
          </p:cNvPr>
          <p:cNvGrpSpPr/>
          <p:nvPr/>
        </p:nvGrpSpPr>
        <p:grpSpPr>
          <a:xfrm>
            <a:off x="-47077" y="1783872"/>
            <a:ext cx="9144000" cy="4320353"/>
            <a:chOff x="-47077" y="1783872"/>
            <a:chExt cx="9144000" cy="4320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879885BD-FB66-4B0E-96CE-28EEF80607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47077" y="4632797"/>
                  <a:ext cx="9144000" cy="14714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 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Искомым телом вращения является конус, радиус основания которого равен 1, а высота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dirty="0">
                      <a:cs typeface="Times New Roman" pitchFamily="18" charset="0"/>
                    </a:rPr>
                    <a:t>. Его объем равен</a:t>
                  </a:r>
                  <a:r>
                    <a:rPr lang="en-US" dirty="0"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dirty="0"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879885BD-FB66-4B0E-96CE-28EEF8060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7077" y="4632797"/>
                  <a:ext cx="9144000" cy="1471428"/>
                </a:xfrm>
                <a:prstGeom prst="rect">
                  <a:avLst/>
                </a:prstGeom>
                <a:blipFill>
                  <a:blip r:embed="rId4"/>
                  <a:stretch>
                    <a:fillRect l="-1000" t="-3320" r="-1067" b="-20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8895BEB-1917-442B-8856-A679A84CE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923" y="1783872"/>
              <a:ext cx="3108632" cy="2662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5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8899" y="31318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Найдите объем фигуры вращения равнобедренной трапеции </a:t>
            </a:r>
            <a:r>
              <a:rPr lang="en-US" i="1" dirty="0">
                <a:cs typeface="Times New Roman" pitchFamily="18" charset="0"/>
              </a:rPr>
              <a:t>ABCD</a:t>
            </a:r>
            <a:r>
              <a:rPr lang="ru-RU" dirty="0">
                <a:cs typeface="Times New Roman" pitchFamily="18" charset="0"/>
              </a:rPr>
              <a:t> с боковыми сторонами </a:t>
            </a:r>
            <a:r>
              <a:rPr lang="en-US" i="1" dirty="0">
                <a:cs typeface="Times New Roman" pitchFamily="18" charset="0"/>
              </a:rPr>
              <a:t>AD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 равными 1, и основаниями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, равными соответственно 2 и 1, вокруг прямой 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. 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432637" cy="15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4854452-F98B-44DC-80B9-F715CEBC7182}"/>
              </a:ext>
            </a:extLst>
          </p:cNvPr>
          <p:cNvGrpSpPr/>
          <p:nvPr/>
        </p:nvGrpSpPr>
        <p:grpSpPr>
          <a:xfrm>
            <a:off x="-9510" y="1753432"/>
            <a:ext cx="9144000" cy="3570109"/>
            <a:chOff x="-9510" y="1753432"/>
            <a:chExt cx="9144000" cy="3570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8EDA79C6-8379-422F-8179-958A589473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9510" y="3905011"/>
                  <a:ext cx="9144000" cy="1418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	Ответ.</a:t>
                  </a:r>
                  <a:r>
                    <a:rPr lang="ru-RU" dirty="0"/>
                    <a:t> </a:t>
                  </a:r>
                  <a:r>
                    <a:rPr lang="ru-RU" dirty="0">
                      <a:cs typeface="Times New Roman" pitchFamily="18" charset="0"/>
                    </a:rPr>
                    <a:t>Искомой фигурой вращения является цилиндр с радиусом основания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и высотой 1, на основаниях которого достроены конусы, высотой 0,5. Его объем равен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cs typeface="Times New Roman" pitchFamily="18" charset="0"/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8EDA79C6-8379-422F-8179-958A58947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510" y="3905011"/>
                  <a:ext cx="9144000" cy="1418530"/>
                </a:xfrm>
                <a:prstGeom prst="rect">
                  <a:avLst/>
                </a:prstGeom>
                <a:blipFill>
                  <a:blip r:embed="rId4"/>
                  <a:stretch>
                    <a:fillRect l="-1000" t="-3448" r="-1067" b="-948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EDAD4908-CA46-4360-B803-A1776EA19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753432"/>
              <a:ext cx="2427894" cy="190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6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625" y="15083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 	</a:t>
            </a:r>
            <a:r>
              <a:rPr lang="ru-RU" dirty="0"/>
              <a:t>Найдите объем фигуры, полученной </a:t>
            </a:r>
            <a:r>
              <a:rPr lang="ru-RU" dirty="0">
                <a:cs typeface="Times New Roman" pitchFamily="18" charset="0"/>
              </a:rPr>
              <a:t>вращением единичного </a:t>
            </a:r>
            <a:r>
              <a:rPr lang="ru-RU" dirty="0"/>
              <a:t>октаэдра вокруг прямой, проходящей через две противоположные вершины.</a:t>
            </a:r>
          </a:p>
        </p:txBody>
      </p:sp>
      <p:pic>
        <p:nvPicPr>
          <p:cNvPr id="5842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9345"/>
            <a:ext cx="2736304" cy="274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AF9869-4FC8-4146-91C0-99FD9084FE37}"/>
              </a:ext>
            </a:extLst>
          </p:cNvPr>
          <p:cNvGrpSpPr/>
          <p:nvPr/>
        </p:nvGrpSpPr>
        <p:grpSpPr>
          <a:xfrm>
            <a:off x="9625" y="1489562"/>
            <a:ext cx="9144000" cy="5312035"/>
            <a:chOff x="9625" y="1489562"/>
            <a:chExt cx="9144000" cy="53120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FB85DCDC-8B98-44FA-87E8-896924B054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5" y="5161020"/>
                  <a:ext cx="9144000" cy="16405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dirty="0">
                      <a:solidFill>
                        <a:srgbClr val="FF3300"/>
                      </a:solidFill>
                    </a:rPr>
                    <a:t> 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Ответ. </a:t>
                  </a:r>
                  <a:r>
                    <a:rPr lang="ru-RU" dirty="0"/>
                    <a:t>Искомая фигура состоит из двух конусов с общим основанием. Их радиусы оснований и высоты равны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b="0" i="0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ru-RU" dirty="0"/>
                    <a:t> Объём фигуры 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ru-RU" i="0">
                              <a:latin typeface="Cambria Math"/>
                              <a:ea typeface="Cambria Math"/>
                            </a:rPr>
                            <m:t>π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FB85DCDC-8B98-44FA-87E8-896924B05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5" y="5161020"/>
                  <a:ext cx="9144000" cy="1640577"/>
                </a:xfrm>
                <a:prstGeom prst="rect">
                  <a:avLst/>
                </a:prstGeom>
                <a:blipFill>
                  <a:blip r:embed="rId4"/>
                  <a:stretch>
                    <a:fillRect l="-1067" t="-2974" r="-1000" b="-26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DF97D60A-A4D9-46CB-958B-9C88E70B8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065" y="1489562"/>
              <a:ext cx="2822435" cy="3019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09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 фужер конусообразной формы налита вода. Половину всего количества воды перелили в стакан цилиндрической формы с радиусом основания, равным радиусу основания конуса. Укажите, какую высоту будет занимать оставшееся количество воды в фужере.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34" y="2104123"/>
            <a:ext cx="195400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7343"/>
            <a:ext cx="1712685" cy="18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085184"/>
                <a:ext cx="7467600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0,8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085184"/>
                <a:ext cx="7467600" cy="460375"/>
              </a:xfrm>
              <a:prstGeom prst="rect">
                <a:avLst/>
              </a:prstGeom>
              <a:blipFill>
                <a:blip r:embed="rId5"/>
                <a:stretch>
                  <a:fillRect l="-1306" t="-17105" b="-35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8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335"/>
            <a:ext cx="7772400" cy="515938"/>
          </a:xfrm>
        </p:spPr>
        <p:txBody>
          <a:bodyPr/>
          <a:lstStyle/>
          <a:p>
            <a:r>
              <a:rPr lang="ru-RU" sz="2400" dirty="0">
                <a:solidFill>
                  <a:srgbClr val="FF3300"/>
                </a:solidFill>
              </a:rPr>
              <a:t>ОБЪЕМ ОБОБЩЁННОГО УСЕЧЕННОГО КОНУСА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2132856"/>
            <a:ext cx="54360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Полученное при этом сечение обобщённого конуса также называется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основанием обобщённого усеченного конуса</a:t>
            </a:r>
            <a:r>
              <a:rPr lang="ru-RU" dirty="0"/>
              <a:t>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Расстояние между плоскостями оснований называется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высотой обобщённого усеченного конуса.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0" y="483375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Для данного обобщённого конуса рассмотрим плоскость, параллельную основанию и пересекающую этот обобщённый конус. Часть обобщённого конуса, заключенная между этой плоскостью и основанием, называется</a:t>
            </a:r>
            <a:r>
              <a:rPr lang="ru-RU" dirty="0">
                <a:solidFill>
                  <a:srgbClr val="FF0000"/>
                </a:solidFill>
              </a:rPr>
              <a:t> обобщённым </a:t>
            </a:r>
            <a:r>
              <a:rPr lang="ru-RU" dirty="0">
                <a:solidFill>
                  <a:srgbClr val="FF3300"/>
                </a:solidFill>
              </a:rPr>
              <a:t>усеченным конусом. 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0" y="486916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Теорема.</a:t>
            </a:r>
            <a:r>
              <a:rPr lang="ru-RU" b="1" dirty="0"/>
              <a:t> </a:t>
            </a:r>
            <a:r>
              <a:rPr lang="ru-RU" dirty="0"/>
              <a:t>Объем усеченного конуса выражается формулой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где </a:t>
            </a:r>
            <a:r>
              <a:rPr lang="en-US" i="1" dirty="0"/>
              <a:t>S</a:t>
            </a:r>
            <a:r>
              <a:rPr lang="ru-RU" i="1" dirty="0"/>
              <a:t>,  </a:t>
            </a:r>
            <a:r>
              <a:rPr lang="en-US" i="1" dirty="0"/>
              <a:t>s</a:t>
            </a:r>
            <a:r>
              <a:rPr lang="ru-RU" dirty="0"/>
              <a:t> - площади оснований, </a:t>
            </a:r>
            <a:r>
              <a:rPr lang="en-US" i="1" dirty="0"/>
              <a:t>g</a:t>
            </a:r>
            <a:r>
              <a:rPr lang="ru-RU" dirty="0"/>
              <a:t> - высота усеченного конуса.</a:t>
            </a:r>
          </a:p>
        </p:txBody>
      </p:sp>
      <p:pic>
        <p:nvPicPr>
          <p:cNvPr id="6657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114112"/>
            <a:ext cx="3024013" cy="2613271"/>
          </a:xfrm>
          <a:noFill/>
          <a:ln/>
        </p:spPr>
      </p:pic>
      <p:graphicFrame>
        <p:nvGraphicFramePr>
          <p:cNvPr id="665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84486"/>
              </p:ext>
            </p:extLst>
          </p:nvPr>
        </p:nvGraphicFramePr>
        <p:xfrm>
          <a:off x="2739997" y="5301208"/>
          <a:ext cx="325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1160" imgH="838080" progId="Equation.DSMT4">
                  <p:embed/>
                </p:oleObj>
              </mc:Choice>
              <mc:Fallback>
                <p:oleObj name="Equation" r:id="rId4" imgW="3251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997" y="5301208"/>
                        <a:ext cx="325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991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571" name="Text 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67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000" b="1" dirty="0"/>
                  <a:t>Доказательство. </a:t>
                </a:r>
                <a:r>
                  <a:rPr lang="ru-RU" sz="2000" dirty="0"/>
                  <a:t>Рассмотрим усечённый обобщённый конус с основаниями </a:t>
                </a:r>
                <a:r>
                  <a:rPr lang="en-US" sz="2000" i="1" dirty="0"/>
                  <a:t>F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G</a:t>
                </a:r>
                <a:r>
                  <a:rPr lang="ru-RU" sz="2000" dirty="0"/>
                  <a:t>. Обозначим площади оснований соответственно </a:t>
                </a:r>
                <a:r>
                  <a:rPr lang="en-US" sz="2000" i="1" dirty="0"/>
                  <a:t>S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s</a:t>
                </a:r>
                <a:r>
                  <a:rPr lang="ru-RU" sz="2000" dirty="0"/>
                  <a:t>,  </a:t>
                </a:r>
                <a:r>
                  <a:rPr lang="en-US" sz="2000" i="1" dirty="0"/>
                  <a:t>h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g </a:t>
                </a:r>
                <a:r>
                  <a:rPr lang="ru-RU" sz="2000" dirty="0"/>
                  <a:t>– высоты обобщенного конуса и усечённого обобщённого конуса соответственно.</a:t>
                </a:r>
                <a:r>
                  <a:rPr lang="ru-RU" sz="2000" i="1" dirty="0"/>
                  <a:t> 	</a:t>
                </a:r>
                <a:r>
                  <a:rPr lang="ru-RU" sz="2000" dirty="0"/>
                  <a:t>Объём </a:t>
                </a:r>
                <a:r>
                  <a:rPr lang="en-US" sz="2000" i="1" dirty="0"/>
                  <a:t>V </a:t>
                </a:r>
                <a:r>
                  <a:rPr lang="ru-RU" sz="2000" dirty="0"/>
                  <a:t>усечённого обобщенного конуса равен разности объемов обобщённых конусов с основаниями </a:t>
                </a:r>
                <a:r>
                  <a:rPr lang="en-US" sz="2000" i="1" dirty="0"/>
                  <a:t>F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G</a:t>
                </a:r>
                <a:r>
                  <a:rPr lang="ru-RU" sz="2000" dirty="0"/>
                  <a:t>, т. е.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𝑉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ru-RU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𝑠</m:t>
                      </m:r>
                      <m:r>
                        <a:rPr lang="ru-RU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ru-RU" sz="2000" i="1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r>
                        <a:rPr lang="ru-RU" sz="2000" i="1">
                          <a:latin typeface="Cambria Math"/>
                        </a:rPr>
                        <m:t>),</m:t>
                      </m:r>
                    </m:oMath>
                  </m:oMathPara>
                </a14:m>
                <a:endParaRPr lang="ru-RU" sz="2000" dirty="0"/>
              </a:p>
              <a:p>
                <a:pPr algn="just"/>
                <a:r>
                  <a:rPr lang="ru-RU" sz="2000" dirty="0"/>
                  <a:t>	Заметим, что в сечении обобщённого конуса плоскостью, параллельной основанию, получается фигура, подобная основанию, и коэффициент подо­бия равен отношению расстояний от вершины конуса до плоскости сечения и плоскости основания, т. е.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ru-RU" sz="2000" dirty="0"/>
                  <a:t>. Кроме того, отношение площадей подобных фигур равно квадрату коэффициента подобия. Следовательно, имеем равенство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Из этого равенства найдём высоту </a:t>
                </a:r>
                <a:r>
                  <a:rPr lang="en-US" sz="2000" i="1" dirty="0"/>
                  <a:t>h </a:t>
                </a:r>
                <a:r>
                  <a:rPr lang="ru-RU" sz="2000" dirty="0"/>
                  <a:t>обобщённого конуса.</a:t>
                </a:r>
                <a:r>
                  <a:rPr lang="en-US" sz="2000" dirty="0"/>
                  <a:t> </a:t>
                </a:r>
                <a:endParaRPr lang="ru-RU" sz="2000" dirty="0"/>
              </a:p>
              <a:p>
                <a:pPr algn="ctr"/>
                <a:r>
                  <a:rPr lang="en-US" sz="2000" i="1" dirty="0"/>
                  <a:t>h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e>
                        </m:rad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den>
                    </m:f>
                    <m:r>
                      <a:rPr lang="ru-RU" sz="2000" i="1">
                        <a:latin typeface="Cambria Math"/>
                      </a:rPr>
                      <m:t>.</m:t>
                    </m:r>
                  </m:oMath>
                </a14:m>
                <a:endParaRPr lang="ru-RU" sz="2000" dirty="0"/>
              </a:p>
              <a:p>
                <a:pPr algn="just"/>
                <a:r>
                  <a:rPr lang="en-US" sz="2000" dirty="0"/>
                  <a:t>	</a:t>
                </a:r>
                <a:r>
                  <a:rPr lang="ru-RU" sz="2000" dirty="0"/>
                  <a:t>Подставляя теперь </a:t>
                </a:r>
                <a:r>
                  <a:rPr lang="en-US" sz="2000" i="1" dirty="0"/>
                  <a:t>h</a:t>
                </a:r>
                <a:r>
                  <a:rPr lang="ru-RU" sz="2000" dirty="0"/>
                  <a:t> в выражение для объёма усечённого обобщённого конуса, получим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𝑉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rad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rad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rad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𝑆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e>
                        </m:rad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e>
                        </m:rad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den>
                    </m:f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𝑆</m:t>
                        </m:r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𝑆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∙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𝑠</m:t>
                            </m:r>
                          </m:e>
                        </m:rad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r>
                          <a:rPr lang="ru-RU" sz="2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657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6677725"/>
              </a:xfrm>
              <a:prstGeom prst="rect">
                <a:avLst/>
              </a:prstGeom>
              <a:blipFill rotWithShape="1">
                <a:blip r:embed="rId3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552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2400">
                <a:solidFill>
                  <a:srgbClr val="FF3300"/>
                </a:solidFill>
              </a:rPr>
              <a:t>ОБЪЕМ УСЕЧЕННОГО КОНУСА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68313" y="69215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Объем усеченного конуса, основания которого – круги радиусов </a:t>
            </a:r>
            <a:r>
              <a:rPr lang="en-US" i="1" dirty="0"/>
              <a:t>R </a:t>
            </a:r>
            <a:r>
              <a:rPr lang="ru-RU" dirty="0"/>
              <a:t>и </a:t>
            </a:r>
            <a:r>
              <a:rPr lang="en-US" i="1" dirty="0"/>
              <a:t>r</a:t>
            </a:r>
            <a:r>
              <a:rPr lang="ru-RU" i="1" dirty="0"/>
              <a:t>, </a:t>
            </a:r>
            <a:r>
              <a:rPr lang="ru-RU" dirty="0"/>
              <a:t>а высота равна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ru-RU" dirty="0"/>
              <a:t>выражается формулой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649537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15816" y="1523147"/>
                <a:ext cx="369351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i="0" smtClean="0"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523147"/>
                <a:ext cx="369351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1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Найдите объем фигуры вращения равнобедренной трапеции </a:t>
            </a:r>
            <a:r>
              <a:rPr lang="en-US" i="1" dirty="0">
                <a:cs typeface="Times New Roman" pitchFamily="18" charset="0"/>
              </a:rPr>
              <a:t>ABCD</a:t>
            </a:r>
            <a:r>
              <a:rPr lang="ru-RU" dirty="0">
                <a:cs typeface="Times New Roman" pitchFamily="18" charset="0"/>
              </a:rPr>
              <a:t> с боковыми сторонами </a:t>
            </a:r>
            <a:r>
              <a:rPr lang="en-US" i="1" dirty="0">
                <a:cs typeface="Times New Roman" pitchFamily="18" charset="0"/>
              </a:rPr>
              <a:t>AD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 равными 1, и основаниями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, равными соответственно 2 и 1, вокруг прямой, проходящей через середины оснований этой трапеции. 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265463" cy="196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7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504" y="66368"/>
            <a:ext cx="9036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7. Точка </a:t>
            </a:r>
            <a:r>
              <a:rPr lang="en-US" sz="2000" i="1" dirty="0">
                <a:cs typeface="Times New Roman" pitchFamily="18" charset="0"/>
              </a:rPr>
              <a:t>E </a:t>
            </a:r>
            <a:r>
              <a:rPr lang="ru-RU" sz="2000" i="1" dirty="0">
                <a:cs typeface="Times New Roman" pitchFamily="18" charset="0"/>
              </a:rPr>
              <a:t>- </a:t>
            </a:r>
            <a:r>
              <a:rPr lang="ru-RU" sz="2000" dirty="0">
                <a:cs typeface="Times New Roman" pitchFamily="18" charset="0"/>
              </a:rPr>
              <a:t>центр единичного куба </a:t>
            </a:r>
            <a:r>
              <a:rPr lang="en-US" sz="2000" i="1" dirty="0">
                <a:cs typeface="Times New Roman" pitchFamily="18" charset="0"/>
              </a:rPr>
              <a:t>ABCDA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найдите объём пирамиды </a:t>
            </a:r>
            <a:r>
              <a:rPr lang="en-US" sz="2000" i="1" dirty="0">
                <a:cs typeface="Times New Roman" pitchFamily="18" charset="0"/>
              </a:rPr>
              <a:t>OABCD.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74254"/>
            <a:ext cx="425843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123206-1995-4666-9DE8-3B895415B50F}"/>
              </a:ext>
            </a:extLst>
          </p:cNvPr>
          <p:cNvGrpSpPr/>
          <p:nvPr/>
        </p:nvGrpSpPr>
        <p:grpSpPr>
          <a:xfrm>
            <a:off x="611560" y="836712"/>
            <a:ext cx="8462073" cy="4362633"/>
            <a:chOff x="611560" y="836712"/>
            <a:chExt cx="8462073" cy="43626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DEF804D-97BE-4864-B13F-4FA4A94C863F}"/>
                    </a:ext>
                  </a:extLst>
                </p:cNvPr>
                <p:cNvSpPr txBox="1"/>
                <p:nvPr/>
              </p:nvSpPr>
              <p:spPr>
                <a:xfrm>
                  <a:off x="611560" y="4583599"/>
                  <a:ext cx="2880320" cy="615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ru-RU" dirty="0">
                      <a:solidFill>
                        <a:schemeClr val="tx1"/>
                      </a:solidFill>
                    </a:rPr>
                    <a:t>.</a:t>
                  </a: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DEF804D-97BE-4864-B13F-4FA4A94C8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583599"/>
                  <a:ext cx="2880320" cy="615746"/>
                </a:xfrm>
                <a:prstGeom prst="rect">
                  <a:avLst/>
                </a:prstGeom>
                <a:blipFill>
                  <a:blip r:embed="rId4"/>
                  <a:stretch>
                    <a:fillRect l="-3171" b="-89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CF43F1B2-79F1-4571-A9FB-3A7374E5B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195" y="836712"/>
              <a:ext cx="4258438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9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Text Box 3"/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654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ru-RU" dirty="0">
                    <a:cs typeface="Times New Roman" pitchFamily="18" charset="0"/>
                  </a:rPr>
                  <a:t>Искомой фигурой вращения является усечённый конус с радиусами оснований 1, 0,5 и высотой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Его объем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m:rPr>
                        <m:sty m:val="p"/>
                      </m:rPr>
                      <a:rPr lang="ru-RU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26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654043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952" r="-1000" b="-18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8" y="2466618"/>
            <a:ext cx="3233997" cy="17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4492031"/>
                <a:ext cx="9144000" cy="2365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solidFill>
                      <a:srgbClr val="FF3300"/>
                    </a:solidFill>
                  </a:rPr>
                  <a:t>Замечание.</a:t>
                </a:r>
                <a:r>
                  <a:rPr lang="ru-RU" sz="20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Эту задачу можно решить и без использования формулы объёма усечённого конуса. А именно, рассмотрим конус, радиус основания которого равен 1, а образующая равна 2. Усечённый конус получается из данного конуса отсечением конуса, радиус основания которого равен 0,5, а образующая равна 1. Объёмы большого и маленького конусов равны соответственно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. Объём усечённого конуса равен разности этих объёмов, т. е.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92031"/>
                <a:ext cx="9144000" cy="2365969"/>
              </a:xfrm>
              <a:prstGeom prst="rect">
                <a:avLst/>
              </a:prstGeom>
              <a:blipFill rotWithShape="1">
                <a:blip r:embed="rId4"/>
                <a:stretch>
                  <a:fillRect l="-667" r="-667" b="-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9046"/>
            <a:ext cx="3240360" cy="289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22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476672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шара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8" name="Text Box 4"/>
              <p:cNvSpPr txBox="1">
                <a:spLocks noChangeArrowheads="1"/>
              </p:cNvSpPr>
              <p:nvPr/>
            </p:nvSpPr>
            <p:spPr bwMode="auto">
              <a:xfrm>
                <a:off x="0" y="385453"/>
                <a:ext cx="9144000" cy="527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solidFill>
                      <a:srgbClr val="FF3300"/>
                    </a:solidFill>
                  </a:rPr>
                  <a:t>Теорема.</a:t>
                </a:r>
                <a:r>
                  <a:rPr lang="ru-RU" sz="2000" b="1" dirty="0"/>
                  <a:t> </a:t>
                </a:r>
                <a:r>
                  <a:rPr lang="ru-RU" sz="2000" dirty="0"/>
                  <a:t>Объём шара радиуса </a:t>
                </a:r>
                <a:r>
                  <a:rPr lang="en-US" sz="2000" i="1" dirty="0"/>
                  <a:t>R</a:t>
                </a:r>
                <a:r>
                  <a:rPr lang="ru-RU" sz="2000" dirty="0"/>
                  <a:t> выражается формулой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π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931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5453"/>
                <a:ext cx="9144000" cy="527901"/>
              </a:xfrm>
              <a:prstGeom prst="rect">
                <a:avLst/>
              </a:prstGeom>
              <a:blipFill rotWithShape="1">
                <a:blip r:embed="rId2"/>
                <a:stretch>
                  <a:fillRect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76470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	</a:t>
            </a:r>
            <a:r>
              <a:rPr lang="ru-RU" sz="2000" dirty="0"/>
              <a:t>Расположим </a:t>
            </a:r>
            <a:r>
              <a:rPr lang="ru-RU" sz="2000" dirty="0" err="1"/>
              <a:t>полушар</a:t>
            </a:r>
            <a:r>
              <a:rPr lang="ru-RU" sz="2000" dirty="0"/>
              <a:t> и цилиндр без конуса (фигура Ф) так, как показано на рисунке.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0" y="3536268"/>
                <a:ext cx="9144000" cy="3159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/>
                  <a:t>	</a:t>
                </a:r>
                <a:r>
                  <a:rPr lang="ru-RU" sz="2000" dirty="0"/>
                  <a:t>Проведём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ru-RU" sz="2000" dirty="0"/>
                  <a:t>, параллельную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α</m:t>
                    </m:r>
                  </m:oMath>
                </a14:m>
                <a:r>
                  <a:rPr lang="ru-RU" sz="2000" dirty="0"/>
                  <a:t>, на расстоянии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от неё,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0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000" i="1">
                        <a:latin typeface="Cambria Math"/>
                      </a:rPr>
                      <m:t>𝑅</m:t>
                    </m:r>
                  </m:oMath>
                </a14:m>
                <a:r>
                  <a:rPr lang="ru-RU" sz="2000" dirty="0"/>
                  <a:t>. В сечении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 этой плоскостью получим круг радиуса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 и площади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(</a:t>
                </a:r>
                <a:r>
                  <a:rPr lang="en-US" sz="2000" i="1" dirty="0"/>
                  <a:t>R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 – </a:t>
                </a:r>
                <a:r>
                  <a:rPr lang="en-US" sz="2000" i="1" dirty="0"/>
                  <a:t>x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). В сечении фигуры Ф получается кольцо, радиус внутреннего круга в котором равен </a:t>
                </a:r>
                <a:r>
                  <a:rPr lang="en-US" sz="2000" i="1" dirty="0"/>
                  <a:t>x</a:t>
                </a:r>
                <a:r>
                  <a:rPr lang="ru-RU" sz="2000" dirty="0"/>
                  <a:t>, а внешнего - </a:t>
                </a:r>
                <a:r>
                  <a:rPr lang="en-US" sz="2000" i="1" dirty="0"/>
                  <a:t>R</a:t>
                </a:r>
                <a:r>
                  <a:rPr lang="ru-RU" sz="2000" dirty="0"/>
                  <a:t>. Площадь этого кольца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ru-RU" sz="2000" baseline="30000" dirty="0"/>
                  <a:t>2 </a:t>
                </a:r>
                <a:r>
                  <a:rPr lang="ru-RU" sz="2000" dirty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x</a:t>
                </a:r>
                <a:r>
                  <a:rPr lang="ru-RU" sz="2000" baseline="30000" dirty="0"/>
                  <a:t>2 </a:t>
                </a:r>
                <a:r>
                  <a:rPr lang="ru-RU" sz="20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ru-RU" sz="2000" dirty="0"/>
                  <a:t>(</a:t>
                </a:r>
                <a:r>
                  <a:rPr lang="en-US" sz="2000" i="1" dirty="0"/>
                  <a:t>R</a:t>
                </a:r>
                <a:r>
                  <a:rPr lang="ru-RU" sz="2000" baseline="30000" dirty="0"/>
                  <a:t>2 </a:t>
                </a:r>
                <a:r>
                  <a:rPr lang="ru-RU" sz="2000" dirty="0"/>
                  <a:t>- </a:t>
                </a:r>
                <a:r>
                  <a:rPr lang="en-US" sz="2000" i="1" dirty="0"/>
                  <a:t>x</a:t>
                </a:r>
                <a:r>
                  <a:rPr lang="ru-RU" sz="2000" baseline="30000" dirty="0"/>
                  <a:t>2</a:t>
                </a:r>
                <a:r>
                  <a:rPr lang="ru-RU" sz="2000" dirty="0"/>
                  <a:t>), следовательно, равна площади сечения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. Из принципа Кавальери следует, что </a:t>
                </a:r>
                <a:r>
                  <a:rPr lang="ru-RU" sz="2000" dirty="0" err="1"/>
                  <a:t>полушар</a:t>
                </a:r>
                <a:r>
                  <a:rPr lang="ru-RU" sz="2000" dirty="0"/>
                  <a:t> и фигура Ф имеют равные объёмы. Следовательно, объём </a:t>
                </a:r>
                <a:r>
                  <a:rPr lang="en-US" sz="2000" i="1" dirty="0"/>
                  <a:t>V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 равен разности объёмов цилиндра и конуса, т. е.</a:t>
                </a:r>
                <a:r>
                  <a:rPr lang="en-US" sz="2000" dirty="0"/>
                  <a:t> </a:t>
                </a:r>
                <a:r>
                  <a:rPr lang="en-US" sz="2000" i="1" dirty="0"/>
                  <a:t>V</a:t>
                </a:r>
                <a:r>
                  <a:rPr lang="en-US" sz="2000" dirty="0"/>
                  <a:t> = </a:t>
                </a:r>
                <a:r>
                  <a:rPr lang="en-US" sz="2000" i="1" dirty="0"/>
                  <a:t>V</a:t>
                </a:r>
                <a:r>
                  <a:rPr lang="ru-RU" sz="2000" baseline="-25000" dirty="0"/>
                  <a:t>ц</a:t>
                </a:r>
                <a:r>
                  <a:rPr lang="en-US" sz="2000" dirty="0"/>
                  <a:t> - </a:t>
                </a:r>
                <a:r>
                  <a:rPr lang="en-US" sz="2000" i="1" dirty="0"/>
                  <a:t>V</a:t>
                </a:r>
                <a:r>
                  <a:rPr lang="ru-RU" sz="2000" baseline="-25000" dirty="0"/>
                  <a:t>к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en-US" sz="2000" baseline="30000" dirty="0"/>
                  <a:t>2</a:t>
                </a:r>
                <a:r>
                  <a:rPr lang="en-US" sz="2000" i="1" dirty="0"/>
                  <a:t>R</a:t>
                </a:r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en-US" sz="2000" baseline="30000" dirty="0"/>
                  <a:t>2</a:t>
                </a:r>
                <a:r>
                  <a:rPr lang="en-US" sz="2000" i="1" dirty="0"/>
                  <a:t>R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.</a:t>
                </a:r>
                <a:r>
                  <a:rPr lang="ru-RU" sz="2000" dirty="0"/>
                  <a:t> Объём шара вдвое больше объёма </a:t>
                </a:r>
                <a:r>
                  <a:rPr lang="ru-RU" sz="2000" dirty="0" err="1"/>
                  <a:t>полушара</a:t>
                </a:r>
                <a:r>
                  <a:rPr lang="ru-RU" sz="2000" dirty="0"/>
                  <a:t> с тем же радиусом, следовательно, выражается формулой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𝑉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π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dirty="0"/>
                  <a:t> 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36268"/>
                <a:ext cx="9144000" cy="3159391"/>
              </a:xfrm>
              <a:prstGeom prst="rect">
                <a:avLst/>
              </a:prstGeom>
              <a:blipFill rotWithShape="1">
                <a:blip r:embed="rId3"/>
                <a:stretch>
                  <a:fillRect l="-667" t="-965" r="-667" b="-3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6620"/>
            <a:ext cx="6480720" cy="221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80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5492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dirty="0"/>
              <a:t>1. Мякоть вишни окружает косточку толщиной, равной диаметру косточки. Считая шарообразной форму вишни и косточки, найдите отношение объёма мякоти к объёму косточки.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4" y="1916832"/>
            <a:ext cx="3979912" cy="36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09F61C59-801D-489F-A1DF-91DAF7C3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313"/>
            <a:ext cx="84566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kern="0">
                <a:solidFill>
                  <a:srgbClr val="FF3300"/>
                </a:solidFill>
              </a:rPr>
              <a:t>	</a:t>
            </a:r>
            <a:r>
              <a:rPr lang="ru-RU" sz="2400" kern="0">
                <a:solidFill>
                  <a:srgbClr val="FF3300"/>
                </a:solidFill>
              </a:rPr>
              <a:t>Ответ.</a:t>
            </a:r>
            <a:r>
              <a:rPr lang="ru-RU" sz="2400" kern="0">
                <a:solidFill>
                  <a:schemeClr val="tx1"/>
                </a:solidFill>
              </a:rPr>
              <a:t> 26:1.</a:t>
            </a:r>
            <a:r>
              <a:rPr lang="ru-RU" sz="2400" kern="0">
                <a:solidFill>
                  <a:srgbClr val="FF3300"/>
                </a:solidFill>
              </a:rPr>
              <a:t> </a:t>
            </a:r>
            <a:endParaRPr lang="ru-RU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3368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2. </a:t>
            </a:r>
            <a:r>
              <a:rPr lang="ru-RU" dirty="0"/>
              <a:t>Апельсин имеет форму шара. Толщина его кожуры составляет одну пятую часть радиуса. Какую часть объёма апельсина составляет его кожура?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4017"/>
            <a:ext cx="4320480" cy="395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Объём мякоти составляет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 Следовательно, объём его кожуры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blipFill>
                <a:blip r:embed="rId3"/>
                <a:stretch>
                  <a:fillRect l="-1000" t="-8500" r="-1000" b="-27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288"/>
            <a:ext cx="9144000" cy="14401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FF3300"/>
                </a:solidFill>
              </a:rPr>
              <a:t>	3*. </a:t>
            </a:r>
            <a:r>
              <a:rPr lang="ru-RU" sz="2400" dirty="0"/>
              <a:t>Дана правильная четырёхугольная пирамида, стороны основания которой равны 2, а высота равна 1. Шар, радиус которого равен 1, имеет своим центром вершину этой пирамиды. Найдите объём общей части пирамиды и шара.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112570" cy="38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AD6969-2966-4C80-A212-238A68A5221C}"/>
              </a:ext>
            </a:extLst>
          </p:cNvPr>
          <p:cNvGrpSpPr/>
          <p:nvPr/>
        </p:nvGrpSpPr>
        <p:grpSpPr>
          <a:xfrm>
            <a:off x="107505" y="1573760"/>
            <a:ext cx="9036495" cy="5017936"/>
            <a:chOff x="107504" y="1573760"/>
            <a:chExt cx="9524519" cy="50179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2">
                  <a:extLst>
                    <a:ext uri="{FF2B5EF4-FFF2-40B4-BE49-F238E27FC236}">
                      <a16:creationId xmlns:a16="http://schemas.microsoft.com/office/drawing/2014/main" id="{CF172680-1050-4207-BAB8-79DD5D6267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04" y="5511576"/>
                  <a:ext cx="9144000" cy="10801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ru-RU" sz="2400" kern="0" dirty="0">
                      <a:solidFill>
                        <a:srgbClr val="FF3300"/>
                      </a:solidFill>
                    </a:rPr>
                    <a:t>	Ответ.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ru-RU" sz="2400" kern="0" dirty="0">
                      <a:solidFill>
                        <a:schemeClr val="tx1"/>
                      </a:solidFill>
                    </a:rPr>
                    <a:t> объёма шара радиуса 1, т.е.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i="1" kern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sz="2400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ru-RU" sz="2400" kern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a14:m>
                  <a:endParaRPr lang="ru-RU" sz="2400" kern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Rectangle 2">
                  <a:extLst>
                    <a:ext uri="{FF2B5EF4-FFF2-40B4-BE49-F238E27FC236}">
                      <a16:creationId xmlns:a16="http://schemas.microsoft.com/office/drawing/2014/main" id="{CF172680-1050-4207-BAB8-79DD5D626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504" y="5511576"/>
                  <a:ext cx="9144000" cy="10801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A789044-CC5E-43CD-9051-FA17A220B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083" y="1573760"/>
              <a:ext cx="4611940" cy="3710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3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4401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FF3300"/>
                </a:solidFill>
              </a:rPr>
              <a:t>	4*. </a:t>
            </a:r>
            <a:r>
              <a:rPr lang="ru-RU" sz="2400" dirty="0"/>
              <a:t>Дан единичный куб. Шар, радиус которого равен 1, имеет своим центром вершину этого куба. Найдите объём общей части куба и шара.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412776"/>
            <a:ext cx="5472608" cy="38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A0B66E2-FBBB-41DD-B60D-49DBF1924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02505"/>
                <a:ext cx="9144000" cy="1080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kern="0" dirty="0">
                    <a:solidFill>
                      <a:srgbClr val="FF3300"/>
                    </a:solidFill>
                  </a:rPr>
                  <a:t>	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kern="0" dirty="0">
                    <a:solidFill>
                      <a:schemeClr val="tx1"/>
                    </a:solidFill>
                  </a:rPr>
                  <a:t> объёма шара радиуса 1, т.е.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ru-RU" sz="2400" kern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ru-RU" sz="2400" kern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A0B66E2-FBBB-41DD-B60D-49DBF192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02505"/>
                <a:ext cx="9144000" cy="108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4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тора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/>
              <a:t>Рассмотрим тор – фигуру, полученную вращением круга с центром в точке </a:t>
            </a:r>
            <a:r>
              <a:rPr lang="en-US" sz="2000" i="1" dirty="0"/>
              <a:t>O</a:t>
            </a:r>
            <a:r>
              <a:rPr lang="ru-RU" sz="2000" dirty="0"/>
              <a:t>, радиуса </a:t>
            </a:r>
            <a:r>
              <a:rPr lang="en-US" sz="2000" i="1" dirty="0"/>
              <a:t>R</a:t>
            </a:r>
            <a:r>
              <a:rPr lang="ru-RU" sz="2000" dirty="0"/>
              <a:t> относительно прямой </a:t>
            </a:r>
            <a:r>
              <a:rPr lang="en-US" sz="2000" i="1" dirty="0"/>
              <a:t>a</a:t>
            </a:r>
            <a:r>
              <a:rPr lang="ru-RU" sz="2000" dirty="0"/>
              <a:t>, лежащей в плоскости круга и не пересекающей его. </a:t>
            </a:r>
            <a:r>
              <a:rPr lang="en-US" sz="2000" i="1" dirty="0"/>
              <a:t>Q </a:t>
            </a:r>
            <a:r>
              <a:rPr lang="ru-RU" sz="2000" dirty="0"/>
              <a:t>- основание перпендикуляра, опущен­ного из точки </a:t>
            </a:r>
            <a:r>
              <a:rPr lang="en-US" sz="2000" i="1" dirty="0"/>
              <a:t>O</a:t>
            </a:r>
            <a:r>
              <a:rPr lang="ru-RU" sz="2000" dirty="0"/>
              <a:t> на прямую </a:t>
            </a:r>
            <a:r>
              <a:rPr lang="en-US" sz="2000" i="1" dirty="0"/>
              <a:t>a</a:t>
            </a:r>
            <a:r>
              <a:rPr lang="ru-RU" sz="2000" dirty="0"/>
              <a:t>, и пусть </a:t>
            </a:r>
            <a:r>
              <a:rPr lang="en-US" sz="2000" i="1" dirty="0"/>
              <a:t>OQ</a:t>
            </a:r>
            <a:r>
              <a:rPr lang="ru-RU" sz="2000" dirty="0"/>
              <a:t>=</a:t>
            </a:r>
            <a:r>
              <a:rPr lang="en-US" sz="2000" i="1" dirty="0"/>
              <a:t>d</a:t>
            </a:r>
            <a:r>
              <a:rPr lang="ru-RU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25" y="3910270"/>
                <a:ext cx="9144000" cy="294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</a:t>
                </a:r>
                <a:r>
                  <a:rPr lang="ru-RU" sz="2000" dirty="0"/>
                  <a:t>Проведем плоскость, перпендикулярную прямой </a:t>
                </a:r>
                <a:r>
                  <a:rPr lang="en-US" sz="2000" i="1" dirty="0"/>
                  <a:t>a</a:t>
                </a:r>
                <a:r>
                  <a:rPr lang="ru-RU" sz="2000" dirty="0"/>
                  <a:t>, на расстоянии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от точки </a:t>
                </a:r>
                <a:r>
                  <a:rPr lang="en-US" sz="2000" i="1" dirty="0"/>
                  <a:t>Q</a:t>
                </a:r>
                <a:r>
                  <a:rPr lang="ru-RU" sz="2000" dirty="0"/>
                  <a:t> (0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i="1" dirty="0"/>
                  <a:t>x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ru-RU" sz="2000" dirty="0"/>
                  <a:t>). Тогда в сечении тора этой плоскостью получим коль­цо, радиус </a:t>
                </a:r>
                <a:r>
                  <a:rPr lang="en-US" sz="2000" i="1" dirty="0"/>
                  <a:t>AD </a:t>
                </a:r>
                <a:r>
                  <a:rPr lang="ru-RU" sz="2000" dirty="0"/>
                  <a:t>внешнего круга которого равен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(на рисунке </a:t>
                </a:r>
                <a:r>
                  <a:rPr lang="en-US" sz="2000" i="1" dirty="0"/>
                  <a:t>AD</a:t>
                </a:r>
                <a:r>
                  <a:rPr lang="ru-RU" sz="2000" dirty="0"/>
                  <a:t>=</a:t>
                </a:r>
                <a:r>
                  <a:rPr lang="en-US" sz="2000" i="1" dirty="0"/>
                  <a:t>AC</a:t>
                </a:r>
                <a:r>
                  <a:rPr lang="ru-RU" sz="2000" dirty="0"/>
                  <a:t>+</a:t>
                </a:r>
                <a:r>
                  <a:rPr lang="en-US" sz="2000" i="1" dirty="0"/>
                  <a:t>CD</a:t>
                </a:r>
                <a:r>
                  <a:rPr lang="ru-RU" sz="2000" dirty="0"/>
                  <a:t>, </a:t>
                </a:r>
                <a:r>
                  <a:rPr lang="en-US" sz="2000" i="1" dirty="0"/>
                  <a:t>CD</a:t>
                </a:r>
                <a:r>
                  <a:rPr lang="ru-RU" sz="2000" dirty="0"/>
                  <a:t> - катет прямоугольного треугольника </a:t>
                </a:r>
                <a:r>
                  <a:rPr lang="en-US" sz="2000" i="1" dirty="0"/>
                  <a:t>OCD</a:t>
                </a:r>
                <a:r>
                  <a:rPr lang="ru-RU" sz="2000" dirty="0"/>
                  <a:t>, </a:t>
                </a:r>
                <a:r>
                  <a:rPr lang="en-US" sz="2000" i="1" dirty="0"/>
                  <a:t>CD</a:t>
                </a:r>
                <a:r>
                  <a:rPr lang="ru-RU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), а радиус </a:t>
                </a:r>
                <a:r>
                  <a:rPr lang="en-US" sz="2000" i="1" dirty="0"/>
                  <a:t>AB </a:t>
                </a:r>
                <a:r>
                  <a:rPr lang="ru-RU" sz="2000" dirty="0"/>
                  <a:t>внутреннего равен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(</a:t>
                </a:r>
                <a:r>
                  <a:rPr lang="en-US" sz="2000" i="1" dirty="0"/>
                  <a:t>AB</a:t>
                </a:r>
                <a:r>
                  <a:rPr lang="ru-RU" sz="2000" dirty="0"/>
                  <a:t>=</a:t>
                </a:r>
                <a:r>
                  <a:rPr lang="en-US" sz="2000" i="1" dirty="0"/>
                  <a:t>AC</a:t>
                </a:r>
                <a:r>
                  <a:rPr lang="ru-RU" sz="2000" dirty="0"/>
                  <a:t>-</a:t>
                </a:r>
                <a:r>
                  <a:rPr lang="en-US" sz="2000" i="1" dirty="0"/>
                  <a:t>BC</a:t>
                </a:r>
                <a:r>
                  <a:rPr lang="ru-RU" sz="2000" dirty="0"/>
                  <a:t>). Поэтому площадь кольца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 i="0" smtClean="0">
                            <a:latin typeface="Cambria Math"/>
                            <a:ea typeface="Cambria Math"/>
                          </a:rPr>
                          <m:t>π</m:t>
                        </m:r>
                        <m:d>
                          <m:d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  <a:ea typeface="Cambria Math"/>
                          </a:rPr>
                          <m:t>π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  <a:p>
                <a:pPr algn="just"/>
                <a:r>
                  <a:rPr lang="ru-RU" sz="2000" dirty="0"/>
                  <a:t>	Наша задача состоит в том, чтобы подобрать фигуру с такими же площадями сечений.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910270"/>
                <a:ext cx="9144000" cy="2947730"/>
              </a:xfrm>
              <a:prstGeom prst="rect">
                <a:avLst/>
              </a:prstGeom>
              <a:blipFill rotWithShape="1">
                <a:blip r:embed="rId2"/>
                <a:stretch>
                  <a:fillRect l="-733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277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" y="1861667"/>
            <a:ext cx="4298355" cy="21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30539"/>
            <a:ext cx="2779291" cy="178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230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76672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000" dirty="0"/>
                  <a:t>Рассмотрим цилиндр, осью которого является прямая </a:t>
                </a:r>
                <a:r>
                  <a:rPr lang="en-US" sz="2000" i="1" dirty="0"/>
                  <a:t>OQ</a:t>
                </a:r>
                <a:r>
                  <a:rPr lang="ru-RU" sz="2000" dirty="0"/>
                  <a:t>, радиус основания равен </a:t>
                </a:r>
                <a:r>
                  <a:rPr lang="en-US" sz="2000" i="1" dirty="0"/>
                  <a:t>R</a:t>
                </a:r>
                <a:r>
                  <a:rPr lang="ru-RU" sz="2000" dirty="0"/>
                  <a:t>, и высота равна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d</a:t>
                </a:r>
                <a:r>
                  <a:rPr lang="ru-RU" sz="2000" dirty="0"/>
                  <a:t>. Покажем, что тор и цилиндр удовлетворяют условиям Кавальери.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667" r="-667" b="-9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293096"/>
                <a:ext cx="9144000" cy="215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</a:t>
                </a:r>
                <a:r>
                  <a:rPr lang="ru-RU" sz="2000" dirty="0"/>
                  <a:t>В сечении цилиндра плоскостью  получается прямоугольник со сторонами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 и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d</a:t>
                </a:r>
                <a:r>
                  <a:rPr lang="ru-RU" sz="2000" dirty="0"/>
                  <a:t>. Поэтому пло­щадь прямоугольника равна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, т.е. равна площади кольца. В си­лу принципа Кавальери, объем тора равен объему цилиндра. Таким обра­зом, получаем следующую формулу объема тора</a:t>
                </a:r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9144000" cy="2155270"/>
              </a:xfrm>
              <a:prstGeom prst="rect">
                <a:avLst/>
              </a:prstGeom>
              <a:blipFill rotWithShape="1">
                <a:blip r:embed="rId3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7523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81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параболического сегмента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26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Рассмотрим фигуру в пространстве, ограниченную параболоидом вращения </a:t>
            </a:r>
            <a:r>
              <a:rPr lang="en-US" dirty="0"/>
              <a:t>(</a:t>
            </a:r>
            <a:r>
              <a:rPr lang="en-US" i="1" dirty="0"/>
              <a:t>y = ax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ru-RU" dirty="0"/>
              <a:t>и плоскостью, перпенди­кулярной оси </a:t>
            </a:r>
            <a:r>
              <a:rPr lang="en-US" i="1" dirty="0" err="1"/>
              <a:t>Oy</a:t>
            </a:r>
            <a:r>
              <a:rPr lang="ru-RU" dirty="0"/>
              <a:t> и проходящей на расстоянии </a:t>
            </a:r>
            <a:r>
              <a:rPr lang="en-US" i="1" dirty="0"/>
              <a:t>h</a:t>
            </a:r>
            <a:r>
              <a:rPr lang="ru-RU" dirty="0"/>
              <a:t> от точки </a:t>
            </a:r>
            <a:r>
              <a:rPr lang="en-US" i="1" dirty="0"/>
              <a:t>O</a:t>
            </a:r>
            <a:r>
              <a:rPr lang="ru-RU" dirty="0"/>
              <a:t>. Такая фигура в пространстве называется параболическим сегментом.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3936"/>
            <a:ext cx="4784895" cy="2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626" y="4517039"/>
                <a:ext cx="9144000" cy="232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Найдем его объем. Проведем плоскость, перпендикулярную оси </a:t>
                </a:r>
                <a:r>
                  <a:rPr lang="en-US" i="1" dirty="0" err="1"/>
                  <a:t>Oy</a:t>
                </a:r>
                <a:r>
                  <a:rPr lang="ru-RU" dirty="0"/>
                  <a:t>, на расс­тоянии </a:t>
                </a:r>
                <a:r>
                  <a:rPr lang="en-US" i="1" dirty="0"/>
                  <a:t>y</a:t>
                </a:r>
                <a:r>
                  <a:rPr lang="ru-RU" dirty="0"/>
                  <a:t> от точки </a:t>
                </a:r>
                <a:r>
                  <a:rPr lang="en-US" i="1" dirty="0"/>
                  <a:t>O</a:t>
                </a:r>
                <a:r>
                  <a:rPr lang="ru-RU" dirty="0"/>
                  <a:t>. В сечении параболоида вращения получим круг радиуса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y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  <a:p>
                <a:pPr algn="just"/>
                <a:r>
                  <a:rPr lang="ru-RU" dirty="0"/>
                  <a:t>	Наша задача состоит в том, чтобы подобрать фигуру с такими же площадями сечений.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4517039"/>
                <a:ext cx="9144000" cy="2321213"/>
              </a:xfrm>
              <a:prstGeom prst="rect">
                <a:avLst/>
              </a:prstGeom>
              <a:blipFill rotWithShape="1">
                <a:blip r:embed="rId3"/>
                <a:stretch>
                  <a:fillRect l="-1000" t="-2100" r="-1067" b="-4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25" y="1974324"/>
            <a:ext cx="1911849" cy="254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478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параболического сегмента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126" y="548680"/>
                <a:ext cx="9144000" cy="132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Рассмотрим прямую треугольную призму </a:t>
                </a:r>
                <a:r>
                  <a:rPr lang="en-US" i="1" dirty="0"/>
                  <a:t>ABCA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C</a:t>
                </a:r>
                <a:r>
                  <a:rPr lang="ru-RU" baseline="-25000" dirty="0"/>
                  <a:t>1</a:t>
                </a:r>
                <a:r>
                  <a:rPr lang="ru-RU" dirty="0"/>
                  <a:t> высоты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 smtClean="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осно­ванием которой является прямоугольный треугольник с катетами, равными </a:t>
                </a:r>
                <a:r>
                  <a:rPr lang="en-US" i="1" dirty="0"/>
                  <a:t>h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548680"/>
                <a:ext cx="9144000" cy="1322926"/>
              </a:xfrm>
              <a:prstGeom prst="rect">
                <a:avLst/>
              </a:prstGeom>
              <a:blipFill rotWithShape="1">
                <a:blip r:embed="rId2"/>
                <a:stretch>
                  <a:fillRect l="-1067" t="-3687" r="-1000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626" y="4293096"/>
                <a:ext cx="9144000" cy="2300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сечения этой призмы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y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т.е. равна площади сечения параболического сегмента. Следовательно, объём параболического сегмента равен объёму призмы, т.е. имеет место формула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4293096"/>
                <a:ext cx="9144000" cy="2300310"/>
              </a:xfrm>
              <a:prstGeom prst="rect">
                <a:avLst/>
              </a:prstGeom>
              <a:blipFill rotWithShape="1">
                <a:blip r:embed="rId3"/>
                <a:stretch>
                  <a:fillRect l="-1000" t="-529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12" y="2060848"/>
            <a:ext cx="6213627" cy="211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5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94737"/>
            <a:ext cx="9036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8. Для единичного куба </a:t>
            </a:r>
            <a:r>
              <a:rPr lang="en-US" sz="2000" i="1" dirty="0">
                <a:cs typeface="Times New Roman" pitchFamily="18" charset="0"/>
              </a:rPr>
              <a:t>ABCDA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найдите объём пирамиды </a:t>
            </a:r>
            <a:r>
              <a:rPr lang="en-US" sz="2000" i="1" dirty="0">
                <a:cs typeface="Times New Roman" pitchFamily="18" charset="0"/>
              </a:rPr>
              <a:t>A</a:t>
            </a:r>
            <a:r>
              <a:rPr lang="en-US" sz="2000" baseline="-25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ABCD.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3" y="1022248"/>
            <a:ext cx="4211960" cy="36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9F20F2A-3489-4911-AE84-B875E0AE3F1F}"/>
              </a:ext>
            </a:extLst>
          </p:cNvPr>
          <p:cNvGrpSpPr/>
          <p:nvPr/>
        </p:nvGrpSpPr>
        <p:grpSpPr>
          <a:xfrm>
            <a:off x="611560" y="1124744"/>
            <a:ext cx="8302764" cy="4332145"/>
            <a:chOff x="611560" y="867200"/>
            <a:chExt cx="8302764" cy="433214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B48626A-12E1-431A-84A8-5122F8D69904}"/>
                    </a:ext>
                  </a:extLst>
                </p:cNvPr>
                <p:cNvSpPr txBox="1"/>
                <p:nvPr/>
              </p:nvSpPr>
              <p:spPr>
                <a:xfrm>
                  <a:off x="611560" y="4583599"/>
                  <a:ext cx="2880320" cy="615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dirty="0">
                      <a:solidFill>
                        <a:schemeClr val="tx1"/>
                      </a:solidFill>
                    </a:rPr>
                    <a:t>.</a:t>
                  </a:r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B48626A-12E1-431A-84A8-5122F8D69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583599"/>
                  <a:ext cx="2880320" cy="615746"/>
                </a:xfrm>
                <a:prstGeom prst="rect">
                  <a:avLst/>
                </a:prstGeom>
                <a:blipFill>
                  <a:blip r:embed="rId4"/>
                  <a:stretch>
                    <a:fillRect l="-3171" b="-89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E32E4F8-E6E2-48DF-A055-93616E174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85" y="867200"/>
              <a:ext cx="3962839" cy="3436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9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гиперболического сегмента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20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При вращении прямой </a:t>
            </a:r>
            <a:r>
              <a:rPr lang="en-US" i="1" dirty="0"/>
              <a:t>b</a:t>
            </a:r>
            <a:r>
              <a:rPr lang="ru-RU" dirty="0"/>
              <a:t>, скрещивающейся с прямой </a:t>
            </a:r>
            <a:r>
              <a:rPr lang="en-US" i="1" dirty="0"/>
              <a:t>a</a:t>
            </a:r>
            <a:r>
              <a:rPr lang="ru-RU" dirty="0"/>
              <a:t>, получается гиперболоид вращения. Найдем объём гиперболического сегмента ограниченного этой поверхностью и двумя кругами соответственно с центрами </a:t>
            </a:r>
            <a:r>
              <a:rPr lang="en-US" i="1" dirty="0"/>
              <a:t>O </a:t>
            </a:r>
            <a:r>
              <a:rPr lang="ru-RU" dirty="0"/>
              <a:t>и </a:t>
            </a:r>
            <a:r>
              <a:rPr lang="en-US" i="1" dirty="0"/>
              <a:t>P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4841101"/>
                <a:ext cx="9153624" cy="201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В сечении этой фигуры плоскостью, проходящей через точку </a:t>
                </a:r>
                <a:r>
                  <a:rPr lang="en-US" i="1" dirty="0"/>
                  <a:t>A</a:t>
                </a:r>
                <a:r>
                  <a:rPr lang="ru-RU" dirty="0"/>
                  <a:t>, перпендикулярной оси вращения, получается круг радиуса 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tg</m:t>
                                </m:r>
                                <m: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b="0" i="1" dirty="0"/>
                  <a:t> </a:t>
                </a:r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tg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</a:rPr>
                      <m:t>).</m:t>
                    </m:r>
                  </m:oMath>
                </a14:m>
                <a:endParaRPr lang="ru-RU" dirty="0"/>
              </a:p>
              <a:p>
                <a:pPr algn="just"/>
                <a:r>
                  <a:rPr lang="ru-RU" dirty="0"/>
                  <a:t>	Наша задача состоит в том, чтобы подобрать фигуру с такими же площадями сечений.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41101"/>
                <a:ext cx="9153624" cy="2016899"/>
              </a:xfrm>
              <a:prstGeom prst="rect">
                <a:avLst/>
              </a:prstGeom>
              <a:blipFill rotWithShape="1">
                <a:blip r:embed="rId2"/>
                <a:stretch>
                  <a:fillRect l="-1066" t="-2417" r="-999" b="-6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74324"/>
            <a:ext cx="2477474" cy="28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74323"/>
            <a:ext cx="2307778" cy="28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06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10600" cy="6858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Объём гиперболического сегмента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876" y="476672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Рассмотрим фигуру, состоящую из цилиндра и конуса.</a:t>
                </a:r>
                <a:r>
                  <a:rPr lang="en-US" dirty="0"/>
                  <a:t> </a:t>
                </a:r>
                <a:r>
                  <a:rPr lang="ru-RU" dirty="0"/>
                  <a:t>Цилиндр имеет радиус основания </a:t>
                </a:r>
                <a:r>
                  <a:rPr lang="en-US" i="1" dirty="0"/>
                  <a:t>d </a:t>
                </a:r>
                <a:r>
                  <a:rPr lang="ru-RU" dirty="0"/>
                  <a:t>и высоту </a:t>
                </a:r>
                <a:r>
                  <a:rPr lang="en-US" i="1" dirty="0"/>
                  <a:t>h = OP. </a:t>
                </a:r>
                <a:r>
                  <a:rPr lang="ru-RU" dirty="0"/>
                  <a:t>Конус имеет радиус основания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tg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высоту </a:t>
                </a:r>
                <a:r>
                  <a:rPr lang="en-US" i="1" dirty="0"/>
                  <a:t>h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6" y="476672"/>
                <a:ext cx="9144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27" y="4568458"/>
                <a:ext cx="9144000" cy="229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Сумма площадей их сечений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tg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, т.е. равна площади сечения гиперболического сегмента. Следовательно, объём гиперболического сегмента равен сумме объёмов этих цилиндра и конуса, т.е. имеет место формула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π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tg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" y="4568458"/>
                <a:ext cx="9144000" cy="2293000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12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3431"/>
            <a:ext cx="2454819" cy="283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6" y="1733431"/>
            <a:ext cx="30670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811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10600" cy="54868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Упражнения</a:t>
            </a:r>
            <a:r>
              <a:rPr lang="en-US" sz="3200" dirty="0">
                <a:solidFill>
                  <a:srgbClr val="FF3300"/>
                </a:solidFill>
              </a:rPr>
              <a:t>*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7" y="4768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1*. Найдите объём фигуры, полученной вращением единичного тетраэдра, вокруг прямой, проходящей через середины противоположных рёбер.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2853901" cy="264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113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27" y="116632"/>
                <a:ext cx="9144000" cy="270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Эта фигура состоит из двух гиперболических сегментов, для которых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tg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φ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ru-RU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Воспользуемся формулой объёма гиперболического сегмента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tg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Получим,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  <a:ea typeface="Cambria Math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/>
                  <a:t>. Объём всей фигуры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  <a:ea typeface="Cambria Math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" y="116632"/>
                <a:ext cx="9144000" cy="2704330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802" r="-1000" b="-1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91306"/>
              </p:ext>
            </p:extLst>
          </p:nvPr>
        </p:nvGraphicFramePr>
        <p:xfrm>
          <a:off x="4748065" y="3009578"/>
          <a:ext cx="3317247" cy="309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877216" imgH="3619048" progId="Paint.Picture">
                  <p:embed/>
                </p:oleObj>
              </mc:Choice>
              <mc:Fallback>
                <p:oleObj name="Точечный рисунок" r:id="rId4" imgW="3877216" imgH="3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065" y="3009578"/>
                        <a:ext cx="3317247" cy="3097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0956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84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2*. </a:t>
            </a:r>
            <a:r>
              <a:rPr lang="ru-RU" dirty="0"/>
              <a:t>Найдите объём фигуры вращения единичного куба вокруг прямой, проходящей через середины его противоположных рёбер.</a:t>
            </a:r>
          </a:p>
        </p:txBody>
      </p:sp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1600200"/>
            <a:ext cx="3152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282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152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0535" name="Text Box 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50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2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/>
                  <a:t>Искомая фигура состоит из двух гиперболических сегментов. Для каждого из них имеем: </a:t>
                </a:r>
                <a:r>
                  <a:rPr lang="en-US" sz="2200" i="1" dirty="0"/>
                  <a:t>d = </a:t>
                </a:r>
                <a:r>
                  <a:rPr lang="ru-RU" sz="2200" dirty="0"/>
                  <a:t>0,5</a:t>
                </a:r>
                <a:r>
                  <a:rPr lang="en-US" sz="2200" dirty="0"/>
                  <a:t>,</a:t>
                </a:r>
                <a:r>
                  <a:rPr lang="en-US" sz="22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= 45</a:t>
                </a:r>
                <a:r>
                  <a:rPr lang="ru-RU" sz="2200" baseline="30000" dirty="0"/>
                  <a:t>о</a:t>
                </a:r>
                <a:r>
                  <a:rPr lang="ru-RU" sz="2200" dirty="0"/>
                  <a:t>, </a:t>
                </a:r>
                <a:r>
                  <a:rPr lang="en-US" sz="2200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Их объемы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200" b="0" i="0" smtClean="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200" dirty="0"/>
                  <a:t>. Объём всей фигуры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20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200" dirty="0"/>
                  <a:t>.</a:t>
                </a:r>
              </a:p>
            </p:txBody>
          </p:sp>
        </mc:Choice>
        <mc:Fallback xmlns="">
          <p:sp>
            <p:nvSpPr>
              <p:cNvPr id="15053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509772"/>
              </a:xfrm>
              <a:prstGeom prst="rect">
                <a:avLst/>
              </a:prstGeom>
              <a:blipFill rotWithShape="1">
                <a:blip r:embed="rId4"/>
                <a:stretch>
                  <a:fillRect l="-800" t="-2419" r="-867" b="-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05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54617"/>
              </p:ext>
            </p:extLst>
          </p:nvPr>
        </p:nvGraphicFramePr>
        <p:xfrm>
          <a:off x="5094784" y="1761190"/>
          <a:ext cx="312420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3438095" imgH="3266667" progId="Paint.Picture">
                  <p:embed/>
                </p:oleObj>
              </mc:Choice>
              <mc:Fallback>
                <p:oleObj name="Точечный рисунок" r:id="rId5" imgW="3438095" imgH="3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784" y="1761190"/>
                        <a:ext cx="3124200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494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3*. Найдите объём тела вращения единичного куба вокруг прямой, содержащей его диагональ.</a:t>
            </a:r>
          </a:p>
        </p:txBody>
      </p:sp>
      <p:pic>
        <p:nvPicPr>
          <p:cNvPr id="14952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29718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8761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2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96" y="2780928"/>
            <a:ext cx="29718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>
                <a:off x="0" y="-497"/>
                <a:ext cx="9144000" cy="2051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2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/>
                  <a:t>Искомое тело состоит из двух конусов и двух гиперболических сегментов. Объем конуса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20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sz="2200" dirty="0"/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200" dirty="0"/>
                  <a:t>	Для гиперболического сегмента имеем: </a:t>
                </a:r>
                <a:r>
                  <a:rPr lang="en-US" sz="2200" i="1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i="1" dirty="0"/>
                  <a:t> , </a:t>
                </a:r>
                <a:r>
                  <a:rPr lang="en-US" sz="2200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dirty="0"/>
                  <a:t>,</a:t>
                </a:r>
                <a:r>
                  <a:rPr lang="en-US" sz="22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tg</m:t>
                    </m:r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/>
                  <a:t>.</a:t>
                </a:r>
                <a:endParaRPr lang="en-US" sz="2200" dirty="0"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ru-RU" sz="2200" dirty="0"/>
                  <a:t>Его объём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/>
                            <a:ea typeface="Cambria Math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/>
                  <a:t>. Объём всей фигуры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sz="2200" dirty="0"/>
                  <a:t>.</a:t>
                </a:r>
              </a:p>
            </p:txBody>
          </p:sp>
        </mc:Choice>
        <mc:Fallback xmlns="">
          <p:sp>
            <p:nvSpPr>
              <p:cNvPr id="1495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497"/>
                <a:ext cx="9144000" cy="2051267"/>
              </a:xfrm>
              <a:prstGeom prst="rect">
                <a:avLst/>
              </a:prstGeom>
              <a:blipFill rotWithShape="1">
                <a:blip r:embed="rId4"/>
                <a:stretch>
                  <a:fillRect l="-800" t="-1786" r="-867" b="-14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9519" name="Object 15"/>
          <p:cNvGraphicFramePr>
            <a:graphicFrameLocks noChangeAspect="1"/>
          </p:cNvGraphicFramePr>
          <p:nvPr/>
        </p:nvGraphicFramePr>
        <p:xfrm>
          <a:off x="5867400" y="4343400"/>
          <a:ext cx="7731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495000" progId="Equation.DSMT4">
                  <p:embed/>
                </p:oleObj>
              </mc:Choice>
              <mc:Fallback>
                <p:oleObj name="Equation" r:id="rId5" imgW="5331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43400"/>
                        <a:ext cx="7731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14340"/>
              </p:ext>
            </p:extLst>
          </p:nvPr>
        </p:nvGraphicFramePr>
        <p:xfrm>
          <a:off x="5076056" y="2642022"/>
          <a:ext cx="30480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7" imgW="3277057" imgH="3076190" progId="Paint.Picture">
                  <p:embed/>
                </p:oleObj>
              </mc:Choice>
              <mc:Fallback>
                <p:oleObj name="Точечный рисунок" r:id="rId7" imgW="3277057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642022"/>
                        <a:ext cx="3048000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876" y="11663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9. Правильную шестиугольную призму, все рёбра которой равны 1, повернули вокруг прямой, проходящей через центры противолежащих боковых граней, на угол 90</a:t>
            </a:r>
            <a:r>
              <a:rPr lang="ru-RU" baseline="30000" dirty="0"/>
              <a:t>о</a:t>
            </a:r>
            <a:r>
              <a:rPr lang="ru-RU" dirty="0"/>
              <a:t>. Какой многогранник является общей частью исходной призмы и повёрнутой? Найдите его объём.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8" y="2055624"/>
            <a:ext cx="3456384" cy="25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8CE94A-E811-4EE5-BF00-AA7BD30696B6}"/>
              </a:ext>
            </a:extLst>
          </p:cNvPr>
          <p:cNvGrpSpPr/>
          <p:nvPr/>
        </p:nvGrpSpPr>
        <p:grpSpPr>
          <a:xfrm>
            <a:off x="28876" y="1569120"/>
            <a:ext cx="9144000" cy="4607194"/>
            <a:chOff x="28876" y="1569120"/>
            <a:chExt cx="9144000" cy="46071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CF6BC85F-684B-42F4-8421-C20A9A85A2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76" y="4941168"/>
                  <a:ext cx="9144000" cy="1235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Исходная и повёрнутая призмы показаны на рисунке. Их общей частью является прямоугольный параллелепипед </a:t>
                  </a:r>
                  <a:r>
                    <a:rPr lang="en-US" i="1" dirty="0"/>
                    <a:t>ACDFA</a:t>
                  </a:r>
                  <a:r>
                    <a:rPr lang="en-US" baseline="-25000" dirty="0"/>
                    <a:t>1</a:t>
                  </a:r>
                  <a:r>
                    <a:rPr lang="en-US" i="1" dirty="0"/>
                    <a:t>C</a:t>
                  </a:r>
                  <a:r>
                    <a:rPr lang="en-US" baseline="-25000" dirty="0"/>
                    <a:t>1</a:t>
                  </a:r>
                  <a:r>
                    <a:rPr lang="en-US" i="1" dirty="0"/>
                    <a:t>D</a:t>
                  </a:r>
                  <a:r>
                    <a:rPr lang="en-US" baseline="-25000" dirty="0"/>
                    <a:t>1</a:t>
                  </a:r>
                  <a:r>
                    <a:rPr lang="en-US" i="1" dirty="0"/>
                    <a:t>F</a:t>
                  </a:r>
                  <a:r>
                    <a:rPr lang="en-US" baseline="-25000" dirty="0"/>
                    <a:t>1</a:t>
                  </a:r>
                  <a:r>
                    <a:rPr lang="ru-RU" dirty="0"/>
                    <a:t>, рёбра которого равны</a:t>
                  </a:r>
                  <a:r>
                    <a:rPr lang="en-US" dirty="0"/>
                    <a:t> 1, 1,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dirty="0"/>
                    <a:t>. Его объём равен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6" name="Text Box 3">
                  <a:extLst>
                    <a:ext uri="{FF2B5EF4-FFF2-40B4-BE49-F238E27FC236}">
                      <a16:creationId xmlns:a16="http://schemas.microsoft.com/office/drawing/2014/main" id="{CF6BC85F-684B-42F4-8421-C20A9A85A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76" y="4941168"/>
                  <a:ext cx="9144000" cy="1235146"/>
                </a:xfrm>
                <a:prstGeom prst="rect">
                  <a:avLst/>
                </a:prstGeom>
                <a:blipFill>
                  <a:blip r:embed="rId4"/>
                  <a:stretch>
                    <a:fillRect l="-1067" t="-3960" r="-1000" b="-108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FA8EA89-D0DC-46BF-90D6-F666194EC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850" y="1569120"/>
              <a:ext cx="3096344" cy="3218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1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053" y="408166"/>
            <a:ext cx="9036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10*. Найдите параллелепипед наибольшего объёма, сумма всех рёбер которого равна 12.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01" y="980728"/>
            <a:ext cx="35052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817CF2ED-5904-4DD1-84A6-8319A3449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89040"/>
                <a:ext cx="9036496" cy="2382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  <a:cs typeface="Times New Roman" pitchFamily="18" charset="0"/>
                  </a:rPr>
                  <a:t>Решение</a:t>
                </a:r>
                <a:r>
                  <a:rPr lang="ru-RU" sz="2000" dirty="0">
                    <a:cs typeface="Times New Roman" pitchFamily="18" charset="0"/>
                  </a:rPr>
                  <a:t>. Пусть рёбра параллелепипеда, выходящие из одной вершины, равны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en-US" sz="2000" dirty="0">
                    <a:cs typeface="Times New Roman" pitchFamily="18" charset="0"/>
                  </a:rPr>
                  <a:t>, 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en-US" sz="2000" dirty="0">
                    <a:cs typeface="Times New Roman" pitchFamily="18" charset="0"/>
                  </a:rPr>
                  <a:t>, 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Тогда </a:t>
                </a:r>
                <a:r>
                  <a:rPr lang="en-US" sz="2000" i="1" dirty="0">
                    <a:cs typeface="Times New Roman" pitchFamily="18" charset="0"/>
                  </a:rPr>
                  <a:t>a + b + c = </a:t>
                </a:r>
                <a:r>
                  <a:rPr lang="en-US" sz="2000" dirty="0">
                    <a:cs typeface="Times New Roman" pitchFamily="18" charset="0"/>
                  </a:rPr>
                  <a:t>3. </a:t>
                </a:r>
                <a:r>
                  <a:rPr lang="ru-RU" sz="2000" dirty="0">
                    <a:cs typeface="Times New Roman" pitchFamily="18" charset="0"/>
                  </a:rPr>
                  <a:t>Воспользуемся неравенством между средним геометрическим и средним арифметическим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rad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cs typeface="Times New Roman" pitchFamily="18" charset="0"/>
                  </a:rPr>
                  <a:t>,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равенство в котором принимается только в случае, когда </a:t>
                </a:r>
                <a:r>
                  <a:rPr lang="en-US" sz="2000" i="1" dirty="0">
                    <a:cs typeface="Times New Roman" pitchFamily="18" charset="0"/>
                  </a:rPr>
                  <a:t>a = b = c</a:t>
                </a:r>
                <a:r>
                  <a:rPr lang="en-US" sz="2000" dirty="0">
                    <a:cs typeface="Times New Roman" pitchFamily="18" charset="0"/>
                  </a:rPr>
                  <a:t>.</a:t>
                </a:r>
                <a:endParaRPr lang="ru-RU" sz="2000" dirty="0">
                  <a:cs typeface="Times New Roman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Получим, что наибольший объём параллелепипеда, равный 1, принимается, если этот параллелепипед является единичным кубом.</a:t>
                </a: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817CF2ED-5904-4DD1-84A6-8319A3449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89040"/>
                <a:ext cx="9036496" cy="2382255"/>
              </a:xfrm>
              <a:prstGeom prst="rect">
                <a:avLst/>
              </a:prstGeom>
              <a:blipFill>
                <a:blip r:embed="rId4"/>
                <a:stretch>
                  <a:fillRect l="-675" t="-1538" r="-675"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4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1267BB8-09BC-444A-B52E-21BD90B0E9F5}"/>
              </a:ext>
            </a:extLst>
          </p:cNvPr>
          <p:cNvGrpSpPr/>
          <p:nvPr/>
        </p:nvGrpSpPr>
        <p:grpSpPr>
          <a:xfrm>
            <a:off x="0" y="1008112"/>
            <a:ext cx="9036496" cy="5060454"/>
            <a:chOff x="0" y="1008112"/>
            <a:chExt cx="9036496" cy="5060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1008112"/>
                  <a:ext cx="9036496" cy="24099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sz="2000" dirty="0"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</a:t>
                  </a:r>
                  <a:r>
                    <a:rPr lang="ru-RU" sz="2000" dirty="0">
                      <a:cs typeface="Times New Roman" pitchFamily="18" charset="0"/>
                    </a:rPr>
                    <a:t>. Пусть рёбра параллелепипеда, выходящие из одной вершины, равны </a:t>
                  </a:r>
                  <a:r>
                    <a:rPr lang="en-US" sz="2000" i="1" dirty="0">
                      <a:cs typeface="Times New Roman" pitchFamily="18" charset="0"/>
                    </a:rPr>
                    <a:t>a</a:t>
                  </a:r>
                  <a:r>
                    <a:rPr lang="en-US" sz="2000" dirty="0"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cs typeface="Times New Roman" pitchFamily="18" charset="0"/>
                    </a:rPr>
                    <a:t>b</a:t>
                  </a:r>
                  <a:r>
                    <a:rPr lang="en-US" sz="2000" dirty="0"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cs typeface="Times New Roman" pitchFamily="18" charset="0"/>
                    </a:rPr>
                    <a:t>c</a:t>
                  </a:r>
                  <a:r>
                    <a:rPr lang="en-US" sz="2000" dirty="0">
                      <a:cs typeface="Times New Roman" pitchFamily="18" charset="0"/>
                    </a:rPr>
                    <a:t>. </a:t>
                  </a:r>
                  <a:r>
                    <a:rPr lang="ru-RU" sz="2000" dirty="0">
                      <a:cs typeface="Times New Roman" pitchFamily="18" charset="0"/>
                    </a:rPr>
                    <a:t>Тогда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=3</m:t>
                      </m:r>
                    </m:oMath>
                  </a14:m>
                  <a:r>
                    <a:rPr lang="en-US" sz="2000" dirty="0">
                      <a:cs typeface="Times New Roman" pitchFamily="18" charset="0"/>
                    </a:rPr>
                    <a:t>. </a:t>
                  </a:r>
                  <a:r>
                    <a:rPr lang="ru-RU" sz="2000" dirty="0">
                      <a:cs typeface="Times New Roman" pitchFamily="18" charset="0"/>
                    </a:rPr>
                    <a:t>Воспользуемся неравенством между средним геометрическим и средним арифметическим</a:t>
                  </a:r>
                </a:p>
                <a:p>
                  <a:pPr algn="ctr"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ad>
                        <m:rad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000" dirty="0">
                      <a:cs typeface="Times New Roman" pitchFamily="18" charset="0"/>
                    </a:rPr>
                    <a:t>,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sz="2000" dirty="0">
                      <a:cs typeface="Times New Roman" pitchFamily="18" charset="0"/>
                    </a:rPr>
                    <a:t>равенство в котором принимается только в случае, когда </a:t>
                  </a:r>
                  <a:r>
                    <a:rPr lang="en-US" sz="2000" i="1" dirty="0">
                      <a:cs typeface="Times New Roman" pitchFamily="18" charset="0"/>
                    </a:rPr>
                    <a:t>a = b = c</a:t>
                  </a:r>
                  <a:r>
                    <a:rPr lang="en-US" sz="2000" dirty="0">
                      <a:cs typeface="Times New Roman" pitchFamily="18" charset="0"/>
                    </a:rPr>
                    <a:t>.</a:t>
                  </a:r>
                  <a:endParaRPr lang="ru-RU" sz="2000" dirty="0">
                    <a:cs typeface="Times New Roman" pitchFamily="18" charset="0"/>
                  </a:endParaRP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sz="2000" dirty="0">
                      <a:cs typeface="Times New Roman" pitchFamily="18" charset="0"/>
                    </a:rPr>
                    <a:t>	Получим, что наибольший объём параллелепипеда, равный 1, принимается, если этот параллелепипед является единичным кубом.</a:t>
                  </a:r>
                </a:p>
              </p:txBody>
            </p:sp>
          </mc:Choice>
          <mc:Fallback xmlns="">
            <p:sp>
              <p:nvSpPr>
                <p:cNvPr id="11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008112"/>
                  <a:ext cx="9036496" cy="2409955"/>
                </a:xfrm>
                <a:prstGeom prst="rect">
                  <a:avLst/>
                </a:prstGeom>
                <a:blipFill>
                  <a:blip r:embed="rId3"/>
                  <a:stretch>
                    <a:fillRect l="-675" t="-1263" r="-675" b="-22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55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648" y="3573016"/>
              <a:ext cx="3505200" cy="249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 Box 3">
            <a:extLst>
              <a:ext uri="{FF2B5EF4-FFF2-40B4-BE49-F238E27FC236}">
                <a16:creationId xmlns:a16="http://schemas.microsoft.com/office/drawing/2014/main" id="{C866170F-9551-448A-B460-F4D6C35B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73" y="213370"/>
            <a:ext cx="9036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cs typeface="Times New Roman" pitchFamily="18" charset="0"/>
              </a:rPr>
              <a:t>	11*. Найдите параллелепипед наибольшего объёма, площадь поверхности которого равна 6.</a:t>
            </a:r>
          </a:p>
        </p:txBody>
      </p:sp>
    </p:spTree>
    <p:extLst>
      <p:ext uri="{BB962C8B-B14F-4D97-AF65-F5344CB8AC3E}">
        <p14:creationId xmlns:p14="http://schemas.microsoft.com/office/powerpoint/2010/main" val="33115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4832</Words>
  <Application>Microsoft Office PowerPoint</Application>
  <PresentationFormat>Экран (4:3)</PresentationFormat>
  <Paragraphs>259</Paragraphs>
  <Slides>67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73" baseType="lpstr">
      <vt:lpstr>Arial Black</vt:lpstr>
      <vt:lpstr>Cambria Math</vt:lpstr>
      <vt:lpstr>Times New Roman</vt:lpstr>
      <vt:lpstr>Оформление по умолчанию</vt:lpstr>
      <vt:lpstr>Equation</vt:lpstr>
      <vt:lpstr>Точечный рисунок</vt:lpstr>
      <vt:lpstr>Объём фигур в пространстве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Б. Кавальери</vt:lpstr>
      <vt:lpstr>Принцип Кавальери</vt:lpstr>
      <vt:lpstr>Обобщенный цилиндр</vt:lpstr>
      <vt:lpstr>Презентация PowerPoint</vt:lpstr>
      <vt:lpstr>Объем обобщенного цилиндра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Обобщенный конус</vt:lpstr>
      <vt:lpstr>Обобщенный конус</vt:lpstr>
      <vt:lpstr>Объём треугольной пирамиды</vt:lpstr>
      <vt:lpstr>Объём обобщённого конуса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ОБОБЩЁННОГО УСЕЧЕННОГО КОНУСА</vt:lpstr>
      <vt:lpstr>Презентация PowerPoint</vt:lpstr>
      <vt:lpstr>ОБЪЕМ УСЕЧЕННОГО КОНУСА</vt:lpstr>
      <vt:lpstr>Презентация PowerPoint</vt:lpstr>
      <vt:lpstr>Презентация PowerPoint</vt:lpstr>
      <vt:lpstr>Объём шара</vt:lpstr>
      <vt:lpstr>Упражнения</vt:lpstr>
      <vt:lpstr>Презентация PowerPoint</vt:lpstr>
      <vt:lpstr> 3*. Дана правильная четырёхугольная пирамида, стороны основания которой равны 2, а высота равна 1. Шар, радиус которого равен 1, имеет своим центром вершину этой пирамиды. Найдите объём общей части пирамиды и шара.</vt:lpstr>
      <vt:lpstr> 4*. Дан единичный куб. Шар, радиус которого равен 1, имеет своим центром вершину этого куба. Найдите объём общей части куба и шара. </vt:lpstr>
      <vt:lpstr>Объём тора</vt:lpstr>
      <vt:lpstr>Объём тора</vt:lpstr>
      <vt:lpstr>Объём параболического сегмента</vt:lpstr>
      <vt:lpstr>Объём параболического сегмента</vt:lpstr>
      <vt:lpstr>Объём гиперболического сегмента</vt:lpstr>
      <vt:lpstr>Объём гиперболического сегмента</vt:lpstr>
      <vt:lpstr>Упражнения*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фигур в пространстве</dc:title>
  <dc:creator>*</dc:creator>
  <cp:lastModifiedBy>Смирнов Владимир Алексеевич</cp:lastModifiedBy>
  <cp:revision>162</cp:revision>
  <dcterms:created xsi:type="dcterms:W3CDTF">2007-11-29T06:10:49Z</dcterms:created>
  <dcterms:modified xsi:type="dcterms:W3CDTF">2021-06-03T04:14:33Z</dcterms:modified>
</cp:coreProperties>
</file>