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346" r:id="rId2"/>
    <p:sldId id="402" r:id="rId3"/>
    <p:sldId id="430" r:id="rId4"/>
    <p:sldId id="403" r:id="rId5"/>
    <p:sldId id="431" r:id="rId6"/>
    <p:sldId id="404" r:id="rId7"/>
    <p:sldId id="432" r:id="rId8"/>
    <p:sldId id="437" r:id="rId9"/>
    <p:sldId id="445" r:id="rId10"/>
    <p:sldId id="446" r:id="rId11"/>
    <p:sldId id="407" r:id="rId12"/>
    <p:sldId id="435" r:id="rId13"/>
    <p:sldId id="443" r:id="rId14"/>
    <p:sldId id="444" r:id="rId15"/>
    <p:sldId id="438" r:id="rId16"/>
    <p:sldId id="428" r:id="rId17"/>
    <p:sldId id="455" r:id="rId18"/>
    <p:sldId id="401" r:id="rId19"/>
    <p:sldId id="429" r:id="rId20"/>
    <p:sldId id="405" r:id="rId21"/>
    <p:sldId id="433" r:id="rId22"/>
    <p:sldId id="406" r:id="rId23"/>
    <p:sldId id="434" r:id="rId24"/>
    <p:sldId id="408" r:id="rId25"/>
    <p:sldId id="436" r:id="rId26"/>
    <p:sldId id="410" r:id="rId27"/>
    <p:sldId id="454" r:id="rId28"/>
    <p:sldId id="453" r:id="rId29"/>
    <p:sldId id="292" r:id="rId30"/>
    <p:sldId id="293" r:id="rId31"/>
    <p:sldId id="294" r:id="rId32"/>
    <p:sldId id="297" r:id="rId33"/>
    <p:sldId id="296" r:id="rId3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873" autoAdjust="0"/>
    <p:restoredTop sz="90929"/>
  </p:normalViewPr>
  <p:slideViewPr>
    <p:cSldViewPr>
      <p:cViewPr varScale="1">
        <p:scale>
          <a:sx n="97" d="100"/>
          <a:sy n="97" d="100"/>
        </p:scale>
        <p:origin x="49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0EFB0DD-BC25-4276-BC03-D320178B856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2CADBB-C523-44A0-88EF-8256C556179F}" type="slidenum">
              <a:rPr lang="ru-RU"/>
              <a:pPr/>
              <a:t>2</a:t>
            </a:fld>
            <a:endParaRPr lang="ru-RU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 режиме слайдов формулировки появляются после кликанья мышкой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06127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9CA68F-3D1B-4C97-A101-3C4161AD5422}" type="slidenum">
              <a:rPr lang="ru-RU"/>
              <a:pPr/>
              <a:t>11</a:t>
            </a:fld>
            <a:endParaRPr lang="ru-RU"/>
          </a:p>
        </p:txBody>
      </p:sp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 режиме слайдов формулировки появляются после кликанья мышкой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87568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9CA68F-3D1B-4C97-A101-3C4161AD5422}" type="slidenum">
              <a:rPr lang="ru-RU"/>
              <a:pPr/>
              <a:t>12</a:t>
            </a:fld>
            <a:endParaRPr lang="ru-RU"/>
          </a:p>
        </p:txBody>
      </p:sp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 режиме слайдов формулировки появляются после кликанья мышкой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98496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BA7AE8-F62C-4EC1-B7FF-1481E83D3E6C}" type="slidenum">
              <a:rPr lang="ru-RU"/>
              <a:pPr/>
              <a:t>13</a:t>
            </a:fld>
            <a:endParaRPr lang="ru-RU"/>
          </a:p>
        </p:txBody>
      </p:sp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 режиме слайдов формулировки появляются после кликанья мышкой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03296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BA7AE8-F62C-4EC1-B7FF-1481E83D3E6C}" type="slidenum">
              <a:rPr lang="ru-RU"/>
              <a:pPr/>
              <a:t>14</a:t>
            </a:fld>
            <a:endParaRPr lang="ru-RU"/>
          </a:p>
        </p:txBody>
      </p:sp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 режиме слайдов формулировки появляются после кликанья мышкой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8722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156227-DB50-4172-A2C8-B3AF157FF247}" type="slidenum">
              <a:rPr lang="ru-RU"/>
              <a:pPr/>
              <a:t>15</a:t>
            </a:fld>
            <a:endParaRPr lang="ru-RU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 режиме слайдов формулировки появляются после кликанья мышкой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691318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156227-DB50-4172-A2C8-B3AF157FF247}" type="slidenum">
              <a:rPr lang="ru-RU"/>
              <a:pPr/>
              <a:t>16</a:t>
            </a:fld>
            <a:endParaRPr lang="ru-RU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 режиме слайдов формулировки появляются после кликанья мышкой</a:t>
            </a:r>
          </a:p>
          <a:p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C9BD29-D4ED-4958-8639-A59D90762B0E}" type="slidenum">
              <a:rPr lang="ru-RU"/>
              <a:pPr/>
              <a:t>17</a:t>
            </a:fld>
            <a:endParaRPr lang="ru-RU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 режиме слайдов формулировки появляются после кликанья мышкой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117487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C26721-D1C2-4203-A757-EB20D12A21EA}" type="slidenum">
              <a:rPr lang="ru-RU"/>
              <a:pPr/>
              <a:t>18</a:t>
            </a:fld>
            <a:endParaRPr lang="ru-RU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 режиме слайдов формулировки появляются после кликанья мышкой</a:t>
            </a:r>
          </a:p>
          <a:p>
            <a:endParaRPr 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C26721-D1C2-4203-A757-EB20D12A21EA}" type="slidenum">
              <a:rPr lang="ru-RU"/>
              <a:pPr/>
              <a:t>19</a:t>
            </a:fld>
            <a:endParaRPr lang="ru-RU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 режиме слайдов формулировки появляются после кликанья мышкой</a:t>
            </a:r>
          </a:p>
          <a:p>
            <a:endParaRPr 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F4891C-032A-40C9-AD43-BFE3449AEB51}" type="slidenum">
              <a:rPr lang="ru-RU"/>
              <a:pPr/>
              <a:t>20</a:t>
            </a:fld>
            <a:endParaRPr lang="ru-RU"/>
          </a:p>
        </p:txBody>
      </p:sp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 режиме слайдов формулировки появляются после кликанья мышкой</a:t>
            </a:r>
          </a:p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2CADBB-C523-44A0-88EF-8256C556179F}" type="slidenum">
              <a:rPr lang="ru-RU"/>
              <a:pPr/>
              <a:t>3</a:t>
            </a:fld>
            <a:endParaRPr lang="ru-RU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 режиме слайдов формулировки появляются после кликанья мышкой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547188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F4891C-032A-40C9-AD43-BFE3449AEB51}" type="slidenum">
              <a:rPr lang="ru-RU"/>
              <a:pPr/>
              <a:t>21</a:t>
            </a:fld>
            <a:endParaRPr lang="ru-RU"/>
          </a:p>
        </p:txBody>
      </p:sp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 режиме слайдов формулировки появляются после кликанья мышкой</a:t>
            </a:r>
          </a:p>
          <a:p>
            <a:endParaRPr lang="ru-R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B32D9D-CE9D-461E-991A-6A4A4A56BFC6}" type="slidenum">
              <a:rPr lang="ru-RU"/>
              <a:pPr/>
              <a:t>22</a:t>
            </a:fld>
            <a:endParaRPr lang="ru-RU"/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 режиме слайдов формулировки появляются после кликанья мышкой</a:t>
            </a:r>
          </a:p>
          <a:p>
            <a:endParaRPr lang="ru-R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B32D9D-CE9D-461E-991A-6A4A4A56BFC6}" type="slidenum">
              <a:rPr lang="ru-RU"/>
              <a:pPr/>
              <a:t>23</a:t>
            </a:fld>
            <a:endParaRPr lang="ru-RU"/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 режиме слайдов формулировки появляются после кликанья мышкой</a:t>
            </a:r>
          </a:p>
          <a:p>
            <a:endParaRPr lang="ru-R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E5C007-4F0C-4691-B6DA-CE42AF35BE1A}" type="slidenum">
              <a:rPr lang="ru-RU"/>
              <a:pPr/>
              <a:t>24</a:t>
            </a:fld>
            <a:endParaRPr lang="ru-RU"/>
          </a:p>
        </p:txBody>
      </p:sp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 режиме слайдов формулировки появляются после кликанья мышкой</a:t>
            </a:r>
          </a:p>
          <a:p>
            <a:endParaRPr lang="ru-RU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E5C007-4F0C-4691-B6DA-CE42AF35BE1A}" type="slidenum">
              <a:rPr lang="ru-RU"/>
              <a:pPr/>
              <a:t>25</a:t>
            </a:fld>
            <a:endParaRPr lang="ru-RU"/>
          </a:p>
        </p:txBody>
      </p:sp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 режиме слайдов формулировки появляются после кликанья мышкой</a:t>
            </a:r>
          </a:p>
          <a:p>
            <a:endParaRPr lang="ru-RU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C9BD29-D4ED-4958-8639-A59D90762B0E}" type="slidenum">
              <a:rPr lang="ru-RU"/>
              <a:pPr/>
              <a:t>26</a:t>
            </a:fld>
            <a:endParaRPr lang="ru-RU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 режиме слайдов формулировки появляются после кликанья мышкой</a:t>
            </a:r>
          </a:p>
          <a:p>
            <a:endParaRPr lang="ru-RU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C9BD29-D4ED-4958-8639-A59D90762B0E}" type="slidenum">
              <a:rPr lang="ru-RU"/>
              <a:pPr/>
              <a:t>27</a:t>
            </a:fld>
            <a:endParaRPr lang="ru-RU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 режиме слайдов формулировки появляются после кликанья мышкой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290348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ECCFD7D-B8B9-4E32-BEAE-8BCBEFE6CEE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4B4C23-8F10-45DF-A850-78E1C63B6220}" type="slidenum">
              <a:rPr lang="ru-RU" altLang="ru-RU"/>
              <a:pPr/>
              <a:t>28</a:t>
            </a:fld>
            <a:endParaRPr lang="ru-RU" altLang="ru-RU"/>
          </a:p>
        </p:txBody>
      </p:sp>
      <p:sp>
        <p:nvSpPr>
          <p:cNvPr id="103426" name="Rectangle 2">
            <a:extLst>
              <a:ext uri="{FF2B5EF4-FFF2-40B4-BE49-F238E27FC236}">
                <a16:creationId xmlns:a16="http://schemas.microsoft.com/office/drawing/2014/main" id="{FB224DD6-F5B5-4336-9E81-DEE1937026F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D618F445-859C-47EC-B904-8ED909EEB8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50426258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037B579-4FBD-4556-8EBF-EF322D43240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B56E50-3E4F-4F20-BFB6-2FF42796DF26}" type="slidenum">
              <a:rPr lang="ru-RU" altLang="ru-RU"/>
              <a:pPr/>
              <a:t>29</a:t>
            </a:fld>
            <a:endParaRPr lang="ru-RU" altLang="ru-RU"/>
          </a:p>
        </p:txBody>
      </p:sp>
      <p:sp>
        <p:nvSpPr>
          <p:cNvPr id="97282" name="Rectangle 2">
            <a:extLst>
              <a:ext uri="{FF2B5EF4-FFF2-40B4-BE49-F238E27FC236}">
                <a16:creationId xmlns:a16="http://schemas.microsoft.com/office/drawing/2014/main" id="{42D3B590-91E9-49B2-92F4-9EA4169F8F9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>
            <a:extLst>
              <a:ext uri="{FF2B5EF4-FFF2-40B4-BE49-F238E27FC236}">
                <a16:creationId xmlns:a16="http://schemas.microsoft.com/office/drawing/2014/main" id="{A9595E87-B139-412A-A71F-A03F8C9900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формулировки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96D77FC-E2FE-4094-8F11-674B0B5E8D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0B72F6-8391-43BB-A1C0-48011F29F4CA}" type="slidenum">
              <a:rPr lang="ru-RU" altLang="ru-RU"/>
              <a:pPr/>
              <a:t>30</a:t>
            </a:fld>
            <a:endParaRPr lang="ru-RU" altLang="ru-RU"/>
          </a:p>
        </p:txBody>
      </p:sp>
      <p:sp>
        <p:nvSpPr>
          <p:cNvPr id="99330" name="Rectangle 2">
            <a:extLst>
              <a:ext uri="{FF2B5EF4-FFF2-40B4-BE49-F238E27FC236}">
                <a16:creationId xmlns:a16="http://schemas.microsoft.com/office/drawing/2014/main" id="{46DFECD4-C64F-45A7-8EDA-D04736E24AC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>
            <a:extLst>
              <a:ext uri="{FF2B5EF4-FFF2-40B4-BE49-F238E27FC236}">
                <a16:creationId xmlns:a16="http://schemas.microsoft.com/office/drawing/2014/main" id="{03448A99-7823-4394-8804-2D2A768C27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формулировки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7C4F6F-997C-41FA-94B4-725ACB8ADC8F}" type="slidenum">
              <a:rPr lang="ru-RU"/>
              <a:pPr/>
              <a:t>4</a:t>
            </a:fld>
            <a:endParaRPr lang="ru-RU"/>
          </a:p>
        </p:txBody>
      </p:sp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 режиме слайдов формулировки появляются после кликанья мышкой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177445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3017029-F1FD-4869-97EC-27D4EC7500E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6F25F5-907A-4442-90E0-B315FCE4BD68}" type="slidenum">
              <a:rPr lang="ru-RU" altLang="ru-RU"/>
              <a:pPr/>
              <a:t>31</a:t>
            </a:fld>
            <a:endParaRPr lang="ru-RU" altLang="ru-RU"/>
          </a:p>
        </p:txBody>
      </p:sp>
      <p:sp>
        <p:nvSpPr>
          <p:cNvPr id="101378" name="Rectangle 2">
            <a:extLst>
              <a:ext uri="{FF2B5EF4-FFF2-40B4-BE49-F238E27FC236}">
                <a16:creationId xmlns:a16="http://schemas.microsoft.com/office/drawing/2014/main" id="{839D8636-63DA-4775-8D39-6E7DB8C92A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>
            <a:extLst>
              <a:ext uri="{FF2B5EF4-FFF2-40B4-BE49-F238E27FC236}">
                <a16:creationId xmlns:a16="http://schemas.microsoft.com/office/drawing/2014/main" id="{7CB168A0-F036-463C-BA65-B4F228410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формулировки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CBA2143-1E7E-4914-BC2F-BF4747BD8E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EEF60E-D08D-4891-A807-B4A09B28C0D1}" type="slidenum">
              <a:rPr lang="ru-RU" altLang="ru-RU"/>
              <a:pPr/>
              <a:t>32</a:t>
            </a:fld>
            <a:endParaRPr lang="ru-RU" altLang="ru-RU"/>
          </a:p>
        </p:txBody>
      </p:sp>
      <p:sp>
        <p:nvSpPr>
          <p:cNvPr id="107522" name="Rectangle 2">
            <a:extLst>
              <a:ext uri="{FF2B5EF4-FFF2-40B4-BE49-F238E27FC236}">
                <a16:creationId xmlns:a16="http://schemas.microsoft.com/office/drawing/2014/main" id="{4E50BA74-5A6B-4C4E-886A-9BE69585EF7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21B59B1A-A742-4B4C-9C64-03C080FE38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формулировки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ECBBE8C-0820-445A-A7D0-33FAE56FE95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E2D202-8F96-41EB-93F7-FC2E93A02BF6}" type="slidenum">
              <a:rPr lang="ru-RU" altLang="ru-RU"/>
              <a:pPr/>
              <a:t>33</a:t>
            </a:fld>
            <a:endParaRPr lang="ru-RU" altLang="ru-RU"/>
          </a:p>
        </p:txBody>
      </p:sp>
      <p:sp>
        <p:nvSpPr>
          <p:cNvPr id="105474" name="Rectangle 2">
            <a:extLst>
              <a:ext uri="{FF2B5EF4-FFF2-40B4-BE49-F238E27FC236}">
                <a16:creationId xmlns:a16="http://schemas.microsoft.com/office/drawing/2014/main" id="{C561D34E-D0EB-49C8-92C8-51A08058820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>
            <a:extLst>
              <a:ext uri="{FF2B5EF4-FFF2-40B4-BE49-F238E27FC236}">
                <a16:creationId xmlns:a16="http://schemas.microsoft.com/office/drawing/2014/main" id="{24AC3EAE-5B8F-468E-8D16-4081C46064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формулировки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7C4F6F-997C-41FA-94B4-725ACB8ADC8F}" type="slidenum">
              <a:rPr lang="ru-RU"/>
              <a:pPr/>
              <a:t>5</a:t>
            </a:fld>
            <a:endParaRPr lang="ru-RU"/>
          </a:p>
        </p:txBody>
      </p:sp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 режиме слайдов формулировки появляются после кликанья мышкой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73373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BA7AE8-F62C-4EC1-B7FF-1481E83D3E6C}" type="slidenum">
              <a:rPr lang="ru-RU"/>
              <a:pPr/>
              <a:t>6</a:t>
            </a:fld>
            <a:endParaRPr lang="ru-RU"/>
          </a:p>
        </p:txBody>
      </p:sp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 режиме слайдов формулировки появляются после кликанья мышкой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1021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BA7AE8-F62C-4EC1-B7FF-1481E83D3E6C}" type="slidenum">
              <a:rPr lang="ru-RU"/>
              <a:pPr/>
              <a:t>7</a:t>
            </a:fld>
            <a:endParaRPr lang="ru-RU"/>
          </a:p>
        </p:txBody>
      </p:sp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 режиме слайдов формулировки появляются после кликанья мышкой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29446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C9BD29-D4ED-4958-8639-A59D90762B0E}" type="slidenum">
              <a:rPr lang="ru-RU"/>
              <a:pPr/>
              <a:t>8</a:t>
            </a:fld>
            <a:endParaRPr lang="ru-RU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 режиме слайдов формулировки появляются после кликанья мышкой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73321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2CADBB-C523-44A0-88EF-8256C556179F}" type="slidenum">
              <a:rPr lang="ru-RU"/>
              <a:pPr/>
              <a:t>9</a:t>
            </a:fld>
            <a:endParaRPr lang="ru-RU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 режиме слайдов формулировки появляются после кликанья мышкой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48171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2CADBB-C523-44A0-88EF-8256C556179F}" type="slidenum">
              <a:rPr lang="ru-RU"/>
              <a:pPr/>
              <a:t>10</a:t>
            </a:fld>
            <a:endParaRPr lang="ru-RU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 режиме слайдов формулировки появляются после кликанья мышкой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53911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878C58-6F52-4A2C-BFF5-BA92690005E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86625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6012DC-09AD-421D-B7EB-AF7D864C692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03858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030A03-97B7-4388-9012-85BA115B33E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81575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940139-8A14-402B-B93F-13AF243F924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3105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F269C1-7B08-4540-B192-1CD9CDD26DB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79039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999001-7444-4905-9A26-B134FFC8F0E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49521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66B36A-2CF2-4FFC-9896-69AED5C6FE4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63825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673CDC-7473-4D40-A5FF-B626DFE63C9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71779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808843-FF86-44A2-AC89-A4C7D5231F8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77607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3415AA-21A6-4780-9126-100CDB80F64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77573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2661FB-1132-46C8-9B6E-13E2D156D02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58710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7F6B9CB-4C80-435C-B841-F92DFC51BA62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2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5.png"/><Relationship Id="rId7" Type="http://schemas.openxmlformats.org/officeDocument/2006/relationships/image" Target="../media/image4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70.png"/><Relationship Id="rId5" Type="http://schemas.openxmlformats.org/officeDocument/2006/relationships/image" Target="../media/image860.png"/><Relationship Id="rId4" Type="http://schemas.openxmlformats.org/officeDocument/2006/relationships/image" Target="../media/image2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image" Target="../media/image33.png"/><Relationship Id="rId7" Type="http://schemas.openxmlformats.org/officeDocument/2006/relationships/image" Target="../media/image100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92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7" Type="http://schemas.openxmlformats.org/officeDocument/2006/relationships/image" Target="../media/image40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9.png"/><Relationship Id="rId5" Type="http://schemas.openxmlformats.org/officeDocument/2006/relationships/image" Target="../media/image230.png"/><Relationship Id="rId4" Type="http://schemas.openxmlformats.org/officeDocument/2006/relationships/image" Target="../media/image220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7" Type="http://schemas.openxmlformats.org/officeDocument/2006/relationships/image" Target="../media/image44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3.png"/><Relationship Id="rId5" Type="http://schemas.openxmlformats.org/officeDocument/2006/relationships/image" Target="../media/image290.png"/><Relationship Id="rId4" Type="http://schemas.openxmlformats.org/officeDocument/2006/relationships/image" Target="../media/image280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8.png"/><Relationship Id="rId4" Type="http://schemas.openxmlformats.org/officeDocument/2006/relationships/image" Target="../media/image47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2.png"/><Relationship Id="rId4" Type="http://schemas.openxmlformats.org/officeDocument/2006/relationships/image" Target="../media/image51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3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7" Type="http://schemas.openxmlformats.org/officeDocument/2006/relationships/image" Target="../media/image57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6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5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png"/><Relationship Id="rId7" Type="http://schemas.openxmlformats.org/officeDocument/2006/relationships/image" Target="../media/image61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0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59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.png"/><Relationship Id="rId7" Type="http://schemas.openxmlformats.org/officeDocument/2006/relationships/image" Target="../media/image65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63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8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67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9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1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7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10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80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F0B6D1-7595-4120-90FB-70727239B4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772400" cy="1470025"/>
          </a:xfrm>
        </p:spPr>
        <p:txBody>
          <a:bodyPr/>
          <a:lstStyle/>
          <a:p>
            <a:r>
              <a:rPr lang="ru-RU" sz="3200" dirty="0">
                <a:solidFill>
                  <a:srgbClr val="FF0000"/>
                </a:solidFill>
              </a:rPr>
              <a:t>Задачи на нахождение кратчайших путей в пространстве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318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6" name="Text Box 6"/>
          <p:cNvSpPr txBox="1">
            <a:spLocks noChangeArrowheads="1"/>
          </p:cNvSpPr>
          <p:nvPr/>
        </p:nvSpPr>
        <p:spPr bwMode="auto">
          <a:xfrm>
            <a:off x="0" y="0"/>
            <a:ext cx="91440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dirty="0">
                <a:solidFill>
                  <a:srgbClr val="FF3300"/>
                </a:solidFill>
                <a:cs typeface="Times New Roman" pitchFamily="18" charset="0"/>
              </a:rPr>
              <a:t>	Решение.</a:t>
            </a:r>
            <a:r>
              <a:rPr lang="ru-RU" dirty="0">
                <a:cs typeface="Times New Roman" pitchFamily="18" charset="0"/>
              </a:rPr>
              <a:t> Рассмотрим развертку, состоящую из двух соседних граней данного октаэдра, изображенную на рисунке. </a:t>
            </a:r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0EC44DE3-2EA1-4C67-B0B9-93B399C4C73B}"/>
              </a:ext>
            </a:extLst>
          </p:cNvPr>
          <p:cNvGrpSpPr/>
          <p:nvPr/>
        </p:nvGrpSpPr>
        <p:grpSpPr>
          <a:xfrm>
            <a:off x="0" y="3646366"/>
            <a:ext cx="9144000" cy="2170340"/>
            <a:chOff x="0" y="3646366"/>
            <a:chExt cx="9144000" cy="217034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1930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0" y="3646366"/>
                  <a:ext cx="9144000" cy="143584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ru-RU" dirty="0">
                      <a:cs typeface="Times New Roman" pitchFamily="18" charset="0"/>
                    </a:rPr>
                    <a:t>	Кратчайшим путем из </a:t>
                  </a:r>
                  <a:r>
                    <a:rPr lang="en-US" i="1" dirty="0">
                      <a:cs typeface="Times New Roman" pitchFamily="18" charset="0"/>
                    </a:rPr>
                    <a:t>A </a:t>
                  </a:r>
                  <a:r>
                    <a:rPr lang="ru-RU" dirty="0">
                      <a:cs typeface="Times New Roman" pitchFamily="18" charset="0"/>
                    </a:rPr>
                    <a:t>в </a:t>
                  </a:r>
                  <a:r>
                    <a:rPr lang="en-US" i="1" dirty="0">
                      <a:cs typeface="Times New Roman" pitchFamily="18" charset="0"/>
                    </a:rPr>
                    <a:t>E</a:t>
                  </a:r>
                  <a:r>
                    <a:rPr lang="ru-RU" dirty="0">
                      <a:cs typeface="Times New Roman" pitchFamily="18" charset="0"/>
                    </a:rPr>
                    <a:t> является отрезок </a:t>
                  </a:r>
                  <a:r>
                    <a:rPr lang="en-US" i="1" dirty="0">
                      <a:cs typeface="Times New Roman" pitchFamily="18" charset="0"/>
                    </a:rPr>
                    <a:t>AE</a:t>
                  </a:r>
                  <a:r>
                    <a:rPr lang="ru-RU" dirty="0">
                      <a:cs typeface="Times New Roman" pitchFamily="18" charset="0"/>
                    </a:rPr>
                    <a:t>, длина которого равна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i="1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7</m:t>
                              </m:r>
                            </m:e>
                          </m:rad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ru-RU" dirty="0">
                      <a:cs typeface="Times New Roman" pitchFamily="18" charset="0"/>
                    </a:rPr>
                    <a:t>. Соответствующий путь на поверхности октаэдра изображен на рисунке.</a:t>
                  </a:r>
                </a:p>
              </p:txBody>
            </p:sp>
          </mc:Choice>
          <mc:Fallback xmlns="">
            <p:sp>
              <p:nvSpPr>
                <p:cNvPr id="81930" name="Text Box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0" y="3646366"/>
                  <a:ext cx="9144000" cy="1435842"/>
                </a:xfrm>
                <a:prstGeom prst="rect">
                  <a:avLst/>
                </a:prstGeom>
                <a:blipFill>
                  <a:blip r:embed="rId3"/>
                  <a:stretch>
                    <a:fillRect l="-1000" t="-3390" r="-1000" b="-7627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1943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1043608" y="5137225"/>
                  <a:ext cx="2819400" cy="67948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ru-RU" dirty="0">
                      <a:solidFill>
                        <a:srgbClr val="FF3300"/>
                      </a:solidFill>
                    </a:rPr>
                    <a:t>Ответ.</a:t>
                  </a:r>
                  <a:r>
                    <a:rPr lang="ru-RU" dirty="0"/>
                    <a:t>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i="1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7</m:t>
                              </m:r>
                            </m:e>
                          </m:rad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ru-RU" dirty="0"/>
                    <a:t>.</a:t>
                  </a:r>
                </a:p>
              </p:txBody>
            </p:sp>
          </mc:Choice>
          <mc:Fallback xmlns="">
            <p:sp>
              <p:nvSpPr>
                <p:cNvPr id="81943" name="Text Box 2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043608" y="5137225"/>
                  <a:ext cx="2819400" cy="679481"/>
                </a:xfrm>
                <a:prstGeom prst="rect">
                  <a:avLst/>
                </a:prstGeom>
                <a:blipFill>
                  <a:blip r:embed="rId4"/>
                  <a:stretch>
                    <a:fillRect l="-3240" b="-8108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DE53911-5184-4B85-B629-AD812351706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60694" y="1157541"/>
            <a:ext cx="3311306" cy="2161547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78D4B1E-2F56-44D6-AD92-A858D9E2E11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76056" y="957334"/>
            <a:ext cx="3267531" cy="2448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7386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7" name="Text Box 3"/>
          <p:cNvSpPr txBox="1">
            <a:spLocks noChangeArrowheads="1"/>
          </p:cNvSpPr>
          <p:nvPr/>
        </p:nvSpPr>
        <p:spPr bwMode="auto">
          <a:xfrm>
            <a:off x="0" y="3810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dirty="0">
                <a:cs typeface="Times New Roman" pitchFamily="18" charset="0"/>
              </a:rPr>
              <a:t>	</a:t>
            </a:r>
            <a:r>
              <a:rPr lang="ru-RU" dirty="0">
                <a:cs typeface="Times New Roman" pitchFamily="18" charset="0"/>
              </a:rPr>
              <a:t>6. Найдите длину кратчайшего пути по поверхности </a:t>
            </a:r>
            <a:r>
              <a:rPr lang="ru-RU" dirty="0"/>
              <a:t>октаэдра</a:t>
            </a:r>
            <a:r>
              <a:rPr lang="ru-RU" dirty="0">
                <a:cs typeface="Times New Roman" pitchFamily="18" charset="0"/>
              </a:rPr>
              <a:t>, соединяющего вершины </a:t>
            </a:r>
            <a:r>
              <a:rPr lang="en-US" i="1" dirty="0">
                <a:cs typeface="Times New Roman" pitchFamily="18" charset="0"/>
              </a:rPr>
              <a:t>A</a:t>
            </a:r>
            <a:r>
              <a:rPr lang="ru-RU" dirty="0">
                <a:cs typeface="Times New Roman" pitchFamily="18" charset="0"/>
              </a:rPr>
              <a:t> и </a:t>
            </a:r>
            <a:r>
              <a:rPr lang="en-US" i="1" dirty="0">
                <a:cs typeface="Times New Roman" pitchFamily="18" charset="0"/>
              </a:rPr>
              <a:t>B</a:t>
            </a:r>
            <a:r>
              <a:rPr lang="ru-RU" dirty="0">
                <a:cs typeface="Times New Roman" pitchFamily="18" charset="0"/>
              </a:rPr>
              <a:t>. </a:t>
            </a:r>
            <a:r>
              <a:rPr lang="ru-RU" dirty="0"/>
              <a:t>Р</a:t>
            </a:r>
            <a:r>
              <a:rPr lang="ru-RU" dirty="0">
                <a:cs typeface="Times New Roman" pitchFamily="18" charset="0"/>
              </a:rPr>
              <a:t>ебра </a:t>
            </a:r>
            <a:r>
              <a:rPr lang="ru-RU" dirty="0"/>
              <a:t>октаэдра</a:t>
            </a:r>
            <a:r>
              <a:rPr lang="ru-RU" dirty="0">
                <a:cs typeface="Times New Roman" pitchFamily="18" charset="0"/>
              </a:rPr>
              <a:t> равны 1.</a:t>
            </a:r>
          </a:p>
        </p:txBody>
      </p:sp>
      <p:pic>
        <p:nvPicPr>
          <p:cNvPr id="108562" name="Picture 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628800"/>
            <a:ext cx="2972496" cy="2633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088316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08550" name="Text Box 6"/>
              <p:cNvSpPr txBox="1">
                <a:spLocks noChangeArrowheads="1"/>
              </p:cNvSpPr>
              <p:nvPr/>
            </p:nvSpPr>
            <p:spPr bwMode="auto">
              <a:xfrm>
                <a:off x="0" y="260648"/>
                <a:ext cx="9144000" cy="8826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dirty="0">
                    <a:solidFill>
                      <a:srgbClr val="FF3300"/>
                    </a:solidFill>
                    <a:cs typeface="Times New Roman" pitchFamily="18" charset="0"/>
                  </a:rPr>
                  <a:t>	</a:t>
                </a:r>
                <a:r>
                  <a:rPr lang="ru-RU" dirty="0">
                    <a:solidFill>
                      <a:srgbClr val="FF3300"/>
                    </a:solidFill>
                    <a:cs typeface="Times New Roman" pitchFamily="18" charset="0"/>
                  </a:rPr>
                  <a:t>Решение.</a:t>
                </a:r>
                <a:r>
                  <a:rPr lang="ru-RU" dirty="0">
                    <a:cs typeface="Times New Roman" pitchFamily="18" charset="0"/>
                  </a:rPr>
                  <a:t> </a:t>
                </a:r>
                <a:r>
                  <a:rPr lang="ru-RU" dirty="0"/>
                  <a:t>Искомый путь проходит через середину </a:t>
                </a:r>
                <a:r>
                  <a:rPr lang="en-US" i="1" dirty="0"/>
                  <a:t>C </a:t>
                </a:r>
                <a:r>
                  <a:rPr lang="ru-RU" dirty="0"/>
                  <a:t>ребра</a:t>
                </a:r>
                <a:r>
                  <a:rPr lang="ru-RU" dirty="0">
                    <a:cs typeface="Times New Roman" pitchFamily="18" charset="0"/>
                  </a:rPr>
                  <a:t> </a:t>
                </a:r>
                <a:r>
                  <a:rPr lang="ru-RU" dirty="0"/>
                  <a:t>октаэдра. Его длина равна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b="0" i="1" smtClean="0">
                            <a:latin typeface="Cambria Math"/>
                          </a:rPr>
                          <m:t>3</m:t>
                        </m:r>
                      </m:e>
                    </m:rad>
                  </m:oMath>
                </a14:m>
                <a:r>
                  <a:rPr lang="ru-RU" dirty="0"/>
                  <a:t>.</a:t>
                </a:r>
              </a:p>
            </p:txBody>
          </p:sp>
        </mc:Choice>
        <mc:Fallback xmlns="">
          <p:sp>
            <p:nvSpPr>
              <p:cNvPr id="108550" name="Text 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260648"/>
                <a:ext cx="9144000" cy="882650"/>
              </a:xfrm>
              <a:prstGeom prst="rect">
                <a:avLst/>
              </a:prstGeom>
              <a:blipFill rotWithShape="1">
                <a:blip r:embed="rId3"/>
                <a:stretch>
                  <a:fillRect l="-1000" t="-5517" r="-1000" b="-1310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8563" name="Picture 1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393620"/>
            <a:ext cx="3216330" cy="2849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540930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Text Box 3"/>
          <p:cNvSpPr txBox="1">
            <a:spLocks noChangeArrowheads="1"/>
          </p:cNvSpPr>
          <p:nvPr/>
        </p:nvSpPr>
        <p:spPr bwMode="auto">
          <a:xfrm>
            <a:off x="0" y="3810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dirty="0"/>
              <a:t>	</a:t>
            </a:r>
            <a:r>
              <a:rPr lang="ru-RU" dirty="0"/>
              <a:t>7</a:t>
            </a:r>
            <a:r>
              <a:rPr lang="en-US" dirty="0"/>
              <a:t>. </a:t>
            </a:r>
            <a:r>
              <a:rPr lang="ru-RU" dirty="0"/>
              <a:t>Найдите наименьшую длину веревочного кольца, через которое можно продеть единичный октаэдр.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196F85F-8C2F-4CD4-B28B-F47F154A52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1800" y="1859114"/>
            <a:ext cx="2939625" cy="3139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32056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42" name="Text Box 6"/>
          <p:cNvSpPr txBox="1">
            <a:spLocks noChangeArrowheads="1"/>
          </p:cNvSpPr>
          <p:nvPr/>
        </p:nvSpPr>
        <p:spPr bwMode="auto">
          <a:xfrm>
            <a:off x="0" y="594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000" dirty="0">
                <a:solidFill>
                  <a:srgbClr val="FF3300"/>
                </a:solidFill>
                <a:cs typeface="Times New Roman" pitchFamily="18" charset="0"/>
              </a:rPr>
              <a:t>	</a:t>
            </a:r>
            <a:r>
              <a:rPr lang="ru-RU" dirty="0">
                <a:solidFill>
                  <a:srgbClr val="FF3300"/>
                </a:solidFill>
                <a:cs typeface="Times New Roman" pitchFamily="18" charset="0"/>
              </a:rPr>
              <a:t>Решение.</a:t>
            </a:r>
            <a:r>
              <a:rPr lang="ru-RU" dirty="0">
                <a:cs typeface="Times New Roman" pitchFamily="18" charset="0"/>
              </a:rPr>
              <a:t> </a:t>
            </a:r>
            <a:r>
              <a:rPr lang="ru-RU" dirty="0"/>
              <a:t>Рассмотрим развёртку четырёх граней октаэдра. 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1E8C233-A822-4E84-8D75-613436DEE0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1680" y="485663"/>
            <a:ext cx="5425689" cy="1536263"/>
          </a:xfrm>
          <a:prstGeom prst="rect">
            <a:avLst/>
          </a:prstGeom>
        </p:spPr>
      </p:pic>
      <p:sp>
        <p:nvSpPr>
          <p:cNvPr id="8" name="Text Box 6">
            <a:extLst>
              <a:ext uri="{FF2B5EF4-FFF2-40B4-BE49-F238E27FC236}">
                <a16:creationId xmlns:a16="http://schemas.microsoft.com/office/drawing/2014/main" id="{605AC586-737B-46C7-9239-52B05A0900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42088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dirty="0"/>
              <a:t>	</a:t>
            </a:r>
            <a:r>
              <a:rPr lang="ru-RU" dirty="0"/>
              <a:t>Соответствующие пути на поверхности октаэдра показаны на рисунке. Все они имеют длину, равную 3.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FF0A5402-65A7-4B39-ADCE-69E34A64AE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87823" y="3281248"/>
            <a:ext cx="2353087" cy="2740039"/>
          </a:xfrm>
          <a:prstGeom prst="rect">
            <a:avLst/>
          </a:prstGeom>
        </p:spPr>
      </p:pic>
      <p:sp>
        <p:nvSpPr>
          <p:cNvPr id="11" name="Text Box 6">
            <a:extLst>
              <a:ext uri="{FF2B5EF4-FFF2-40B4-BE49-F238E27FC236}">
                <a16:creationId xmlns:a16="http://schemas.microsoft.com/office/drawing/2014/main" id="{A66E31C9-25D9-46A7-99F9-05BAFFE390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14150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dirty="0">
                <a:solidFill>
                  <a:srgbClr val="FF3300"/>
                </a:solidFill>
                <a:cs typeface="Times New Roman" pitchFamily="18" charset="0"/>
              </a:rPr>
              <a:t>	Ответ.</a:t>
            </a:r>
            <a:r>
              <a:rPr lang="ru-RU" dirty="0">
                <a:cs typeface="Times New Roman" pitchFamily="18" charset="0"/>
              </a:rPr>
              <a:t> </a:t>
            </a:r>
            <a:r>
              <a:rPr lang="ru-RU" dirty="0"/>
              <a:t>3. </a:t>
            </a:r>
          </a:p>
        </p:txBody>
      </p:sp>
    </p:spTree>
    <p:extLst>
      <p:ext uri="{BB962C8B-B14F-4D97-AF65-F5344CB8AC3E}">
        <p14:creationId xmlns:p14="http://schemas.microsoft.com/office/powerpoint/2010/main" val="15468858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8" name="Text Box 8"/>
          <p:cNvSpPr txBox="1">
            <a:spLocks noChangeArrowheads="1"/>
          </p:cNvSpPr>
          <p:nvPr/>
        </p:nvSpPr>
        <p:spPr bwMode="auto">
          <a:xfrm>
            <a:off x="0" y="1292567"/>
            <a:ext cx="910850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dirty="0">
                <a:cs typeface="Times New Roman" pitchFamily="18" charset="0"/>
              </a:rPr>
              <a:t>	8</a:t>
            </a:r>
            <a:r>
              <a:rPr lang="en-US" dirty="0">
                <a:cs typeface="Times New Roman" pitchFamily="18" charset="0"/>
              </a:rPr>
              <a:t>. </a:t>
            </a:r>
            <a:r>
              <a:rPr lang="ru-RU" dirty="0">
                <a:cs typeface="Times New Roman" pitchFamily="18" charset="0"/>
              </a:rPr>
              <a:t>Найдите длину кратчайшего пути по поверхности единичного куба </a:t>
            </a:r>
            <a:r>
              <a:rPr lang="en-US" i="1" dirty="0">
                <a:cs typeface="Times New Roman" pitchFamily="18" charset="0"/>
              </a:rPr>
              <a:t>ABCDA</a:t>
            </a:r>
            <a:r>
              <a:rPr lang="ru-RU" baseline="-30000" dirty="0">
                <a:cs typeface="Times New Roman" pitchFamily="18" charset="0"/>
              </a:rPr>
              <a:t>1</a:t>
            </a:r>
            <a:r>
              <a:rPr lang="en-US" i="1" dirty="0">
                <a:cs typeface="Times New Roman" pitchFamily="18" charset="0"/>
              </a:rPr>
              <a:t>B</a:t>
            </a:r>
            <a:r>
              <a:rPr lang="ru-RU" baseline="-30000" dirty="0">
                <a:cs typeface="Times New Roman" pitchFamily="18" charset="0"/>
              </a:rPr>
              <a:t>1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ru-RU" baseline="-30000" dirty="0">
                <a:cs typeface="Times New Roman" pitchFamily="18" charset="0"/>
              </a:rPr>
              <a:t>1</a:t>
            </a:r>
            <a:r>
              <a:rPr lang="en-US" i="1" dirty="0">
                <a:cs typeface="Times New Roman" pitchFamily="18" charset="0"/>
              </a:rPr>
              <a:t>D</a:t>
            </a:r>
            <a:r>
              <a:rPr lang="ru-RU" baseline="-30000" dirty="0">
                <a:cs typeface="Times New Roman" pitchFamily="18" charset="0"/>
              </a:rPr>
              <a:t>1</a:t>
            </a:r>
            <a:r>
              <a:rPr lang="ru-RU" dirty="0">
                <a:cs typeface="Times New Roman" pitchFamily="18" charset="0"/>
              </a:rPr>
              <a:t>, соединяющего вершины </a:t>
            </a:r>
            <a:r>
              <a:rPr lang="en-US" i="1" dirty="0">
                <a:cs typeface="Times New Roman" pitchFamily="18" charset="0"/>
              </a:rPr>
              <a:t>A </a:t>
            </a:r>
            <a:r>
              <a:rPr lang="ru-RU" dirty="0">
                <a:cs typeface="Times New Roman" pitchFamily="18" charset="0"/>
              </a:rPr>
              <a:t>и 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ru-RU" baseline="-30000" dirty="0">
                <a:cs typeface="Times New Roman" pitchFamily="18" charset="0"/>
              </a:rPr>
              <a:t>1</a:t>
            </a:r>
            <a:r>
              <a:rPr lang="ru-RU" dirty="0">
                <a:cs typeface="Times New Roman" pitchFamily="18" charset="0"/>
              </a:rPr>
              <a:t>.</a:t>
            </a:r>
            <a:r>
              <a:rPr lang="ru-RU" dirty="0"/>
              <a:t> </a:t>
            </a:r>
          </a:p>
        </p:txBody>
      </p:sp>
      <p:pic>
        <p:nvPicPr>
          <p:cNvPr id="56332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2492896"/>
            <a:ext cx="2819400" cy="273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04624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34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473" y="911877"/>
            <a:ext cx="3362968" cy="2136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31" name="Text Box 11"/>
          <p:cNvSpPr txBox="1">
            <a:spLocks noChangeArrowheads="1"/>
          </p:cNvSpPr>
          <p:nvPr/>
        </p:nvSpPr>
        <p:spPr bwMode="auto">
          <a:xfrm>
            <a:off x="11803" y="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2000" dirty="0">
                <a:solidFill>
                  <a:srgbClr val="FF3300"/>
                </a:solidFill>
                <a:cs typeface="Times New Roman" pitchFamily="18" charset="0"/>
              </a:rPr>
              <a:t>	</a:t>
            </a:r>
            <a:r>
              <a:rPr lang="ru-RU" dirty="0">
                <a:solidFill>
                  <a:srgbClr val="FF3300"/>
                </a:solidFill>
                <a:cs typeface="Times New Roman" pitchFamily="18" charset="0"/>
              </a:rPr>
              <a:t>Решение.</a:t>
            </a:r>
            <a:r>
              <a:rPr lang="ru-RU" dirty="0">
                <a:cs typeface="Times New Roman" pitchFamily="18" charset="0"/>
              </a:rPr>
              <a:t> Рассмотрим развертку, состоящую из двух соседних граней куба, изображенную на рисунке 3.</a:t>
            </a:r>
            <a:endParaRPr lang="ru-RU" dirty="0"/>
          </a:p>
        </p:txBody>
      </p:sp>
      <p:pic>
        <p:nvPicPr>
          <p:cNvPr id="56335" name="Picture 1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808054"/>
            <a:ext cx="2304256" cy="2231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6341" name="Text Box 21"/>
              <p:cNvSpPr txBox="1">
                <a:spLocks noChangeArrowheads="1"/>
              </p:cNvSpPr>
              <p:nvPr/>
            </p:nvSpPr>
            <p:spPr bwMode="auto">
              <a:xfrm>
                <a:off x="11803" y="3080045"/>
                <a:ext cx="9144000" cy="74007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sz="2000" dirty="0">
                    <a:cs typeface="Times New Roman" pitchFamily="18" charset="0"/>
                  </a:rPr>
                  <a:t>	Кратчайшим путем из </a:t>
                </a:r>
                <a:r>
                  <a:rPr lang="en-US" sz="2000" i="1" dirty="0">
                    <a:cs typeface="Times New Roman" pitchFamily="18" charset="0"/>
                  </a:rPr>
                  <a:t>A </a:t>
                </a:r>
                <a:r>
                  <a:rPr lang="ru-RU" sz="2000" dirty="0">
                    <a:cs typeface="Times New Roman" pitchFamily="18" charset="0"/>
                  </a:rPr>
                  <a:t>в </a:t>
                </a:r>
                <a:r>
                  <a:rPr lang="en-US" sz="2000" i="1" dirty="0">
                    <a:cs typeface="Times New Roman" pitchFamily="18" charset="0"/>
                  </a:rPr>
                  <a:t>C</a:t>
                </a:r>
                <a:r>
                  <a:rPr lang="ru-RU" sz="2000" baseline="-30000" dirty="0">
                    <a:cs typeface="Times New Roman" pitchFamily="18" charset="0"/>
                  </a:rPr>
                  <a:t>1</a:t>
                </a:r>
                <a:r>
                  <a:rPr lang="ru-RU" sz="2000" dirty="0">
                    <a:cs typeface="Times New Roman" pitchFamily="18" charset="0"/>
                  </a:rPr>
                  <a:t> является отрезок </a:t>
                </a:r>
                <a:r>
                  <a:rPr lang="en-US" sz="2000" i="1" dirty="0">
                    <a:cs typeface="Times New Roman" pitchFamily="18" charset="0"/>
                  </a:rPr>
                  <a:t>AC</a:t>
                </a:r>
                <a:r>
                  <a:rPr lang="ru-RU" sz="2000" baseline="-30000" dirty="0">
                    <a:cs typeface="Times New Roman" pitchFamily="18" charset="0"/>
                  </a:rPr>
                  <a:t>1</a:t>
                </a:r>
                <a:r>
                  <a:rPr lang="ru-RU" sz="2000" dirty="0">
                    <a:cs typeface="Times New Roman" pitchFamily="18" charset="0"/>
                  </a:rPr>
                  <a:t>, длина которого равна</a:t>
                </a:r>
                <a:r>
                  <a:rPr lang="ru-RU" sz="2000" dirty="0"/>
                  <a:t>    </a:t>
                </a:r>
                <a:r>
                  <a:rPr lang="ru-RU" sz="2000" dirty="0"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20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ru-RU" sz="2000" i="1">
                            <a:latin typeface="Cambria Math"/>
                            <a:cs typeface="Times New Roman" pitchFamily="18" charset="0"/>
                          </a:rPr>
                          <m:t>5</m:t>
                        </m:r>
                      </m:e>
                    </m:rad>
                  </m:oMath>
                </a14:m>
                <a:r>
                  <a:rPr lang="ru-RU" sz="2000" dirty="0">
                    <a:cs typeface="Times New Roman" pitchFamily="18" charset="0"/>
                  </a:rPr>
                  <a:t>. Соответствующий путь на поверхности куба изображен на рисунке 4.</a:t>
                </a:r>
              </a:p>
            </p:txBody>
          </p:sp>
        </mc:Choice>
        <mc:Fallback xmlns="">
          <p:sp>
            <p:nvSpPr>
              <p:cNvPr id="56341" name="Text 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803" y="3080045"/>
                <a:ext cx="9144000" cy="740074"/>
              </a:xfrm>
              <a:prstGeom prst="rect">
                <a:avLst/>
              </a:prstGeom>
              <a:blipFill rotWithShape="1">
                <a:blip r:embed="rId5"/>
                <a:stretch>
                  <a:fillRect t="-4098" r="-667" b="-1393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336" name="Text Box 16"/>
              <p:cNvSpPr txBox="1">
                <a:spLocks noChangeArrowheads="1"/>
              </p:cNvSpPr>
              <p:nvPr/>
            </p:nvSpPr>
            <p:spPr bwMode="auto">
              <a:xfrm>
                <a:off x="4399012" y="5595937"/>
                <a:ext cx="2590800" cy="50006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dirty="0">
                    <a:solidFill>
                      <a:srgbClr val="FF3300"/>
                    </a:solidFill>
                  </a:rPr>
                  <a:t>Ответ.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ru-RU" i="1">
                            <a:latin typeface="Cambria Math"/>
                            <a:cs typeface="Times New Roman" pitchFamily="18" charset="0"/>
                          </a:rPr>
                          <m:t>5</m:t>
                        </m:r>
                      </m:e>
                    </m:rad>
                  </m:oMath>
                </a14:m>
                <a:r>
                  <a:rPr lang="ru-RU" dirty="0"/>
                  <a:t>. </a:t>
                </a:r>
              </a:p>
            </p:txBody>
          </p:sp>
        </mc:Choice>
        <mc:Fallback xmlns="">
          <p:sp>
            <p:nvSpPr>
              <p:cNvPr id="56336" name="Text 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99012" y="5595937"/>
                <a:ext cx="2590800" cy="500063"/>
              </a:xfrm>
              <a:prstGeom prst="rect">
                <a:avLst/>
              </a:prstGeom>
              <a:blipFill rotWithShape="1">
                <a:blip r:embed="rId6"/>
                <a:stretch>
                  <a:fillRect l="-3765" t="-1220" b="-2804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347" name="Text Box 27"/>
              <p:cNvSpPr txBox="1">
                <a:spLocks noChangeArrowheads="1"/>
              </p:cNvSpPr>
              <p:nvPr/>
            </p:nvSpPr>
            <p:spPr bwMode="auto">
              <a:xfrm>
                <a:off x="3623815" y="3958458"/>
                <a:ext cx="5508105" cy="13556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sz="2000" dirty="0">
                    <a:cs typeface="Times New Roman" pitchFamily="18" charset="0"/>
                  </a:rPr>
                  <a:t>	Заметим, что путь из </a:t>
                </a:r>
                <a:r>
                  <a:rPr lang="en-US" sz="2000" i="1" dirty="0">
                    <a:cs typeface="Times New Roman" pitchFamily="18" charset="0"/>
                  </a:rPr>
                  <a:t>A </a:t>
                </a:r>
                <a:r>
                  <a:rPr lang="ru-RU" sz="2000" dirty="0">
                    <a:cs typeface="Times New Roman" pitchFamily="18" charset="0"/>
                  </a:rPr>
                  <a:t>в </a:t>
                </a:r>
                <a:r>
                  <a:rPr lang="en-US" sz="2000" i="1" dirty="0">
                    <a:cs typeface="Times New Roman" pitchFamily="18" charset="0"/>
                  </a:rPr>
                  <a:t>C</a:t>
                </a:r>
                <a:r>
                  <a:rPr lang="ru-RU" sz="2000" baseline="-30000" dirty="0">
                    <a:cs typeface="Times New Roman" pitchFamily="18" charset="0"/>
                  </a:rPr>
                  <a:t>1</a:t>
                </a:r>
                <a:r>
                  <a:rPr lang="ru-RU" sz="2000" dirty="0">
                    <a:cs typeface="Times New Roman" pitchFamily="18" charset="0"/>
                  </a:rPr>
                  <a:t> является не единственным. Имеется шесть таких путей, длины которых равны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200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ru-RU" sz="2000" b="0" i="1" smtClean="0">
                            <a:latin typeface="Cambria Math"/>
                            <a:cs typeface="Times New Roman" pitchFamily="18" charset="0"/>
                          </a:rPr>
                          <m:t>5</m:t>
                        </m:r>
                      </m:e>
                    </m:rad>
                  </m:oMath>
                </a14:m>
                <a:r>
                  <a:rPr lang="ru-RU" sz="2000" dirty="0">
                    <a:cs typeface="Times New Roman" pitchFamily="18" charset="0"/>
                  </a:rPr>
                  <a:t>, проходящих через середины ребер </a:t>
                </a:r>
                <a:r>
                  <a:rPr lang="en-US" sz="2000" i="1" dirty="0">
                    <a:cs typeface="Times New Roman" pitchFamily="18" charset="0"/>
                  </a:rPr>
                  <a:t>BB</a:t>
                </a:r>
                <a:r>
                  <a:rPr lang="ru-RU" sz="2000" baseline="-30000" dirty="0">
                    <a:cs typeface="Times New Roman" pitchFamily="18" charset="0"/>
                  </a:rPr>
                  <a:t>1</a:t>
                </a:r>
                <a:r>
                  <a:rPr lang="ru-RU" sz="2000" dirty="0">
                    <a:cs typeface="Times New Roman" pitchFamily="18" charset="0"/>
                  </a:rPr>
                  <a:t>, </a:t>
                </a:r>
                <a:r>
                  <a:rPr lang="en-US" sz="2000" i="1" dirty="0">
                    <a:cs typeface="Times New Roman" pitchFamily="18" charset="0"/>
                  </a:rPr>
                  <a:t>A</a:t>
                </a:r>
                <a:r>
                  <a:rPr lang="ru-RU" sz="2000" baseline="-30000" dirty="0">
                    <a:cs typeface="Times New Roman" pitchFamily="18" charset="0"/>
                  </a:rPr>
                  <a:t>1</a:t>
                </a:r>
                <a:r>
                  <a:rPr lang="en-US" sz="2000" i="1" dirty="0">
                    <a:cs typeface="Times New Roman" pitchFamily="18" charset="0"/>
                  </a:rPr>
                  <a:t>B</a:t>
                </a:r>
                <a:r>
                  <a:rPr lang="ru-RU" sz="2000" baseline="-30000" dirty="0">
                    <a:cs typeface="Times New Roman" pitchFamily="18" charset="0"/>
                  </a:rPr>
                  <a:t>1</a:t>
                </a:r>
                <a:r>
                  <a:rPr lang="ru-RU" sz="2000" dirty="0">
                    <a:cs typeface="Times New Roman" pitchFamily="18" charset="0"/>
                  </a:rPr>
                  <a:t>, </a:t>
                </a:r>
                <a:r>
                  <a:rPr lang="en-US" sz="2000" i="1" dirty="0">
                    <a:cs typeface="Times New Roman" pitchFamily="18" charset="0"/>
                  </a:rPr>
                  <a:t>A</a:t>
                </a:r>
                <a:r>
                  <a:rPr lang="ru-RU" sz="2000" baseline="-30000" dirty="0">
                    <a:cs typeface="Times New Roman" pitchFamily="18" charset="0"/>
                  </a:rPr>
                  <a:t>1</a:t>
                </a:r>
                <a:r>
                  <a:rPr lang="en-US" sz="2000" i="1" dirty="0">
                    <a:cs typeface="Times New Roman" pitchFamily="18" charset="0"/>
                  </a:rPr>
                  <a:t>D</a:t>
                </a:r>
                <a:r>
                  <a:rPr lang="ru-RU" sz="2000" baseline="-30000" dirty="0">
                    <a:cs typeface="Times New Roman" pitchFamily="18" charset="0"/>
                  </a:rPr>
                  <a:t>1</a:t>
                </a:r>
                <a:r>
                  <a:rPr lang="ru-RU" sz="2000" dirty="0">
                    <a:cs typeface="Times New Roman" pitchFamily="18" charset="0"/>
                  </a:rPr>
                  <a:t>, </a:t>
                </a:r>
                <a:r>
                  <a:rPr lang="en-US" sz="2000" i="1" dirty="0">
                    <a:cs typeface="Times New Roman" pitchFamily="18" charset="0"/>
                  </a:rPr>
                  <a:t>DD</a:t>
                </a:r>
                <a:r>
                  <a:rPr lang="ru-RU" sz="2000" baseline="-30000" dirty="0">
                    <a:cs typeface="Times New Roman" pitchFamily="18" charset="0"/>
                  </a:rPr>
                  <a:t>1</a:t>
                </a:r>
                <a:r>
                  <a:rPr lang="ru-RU" sz="2000" dirty="0">
                    <a:cs typeface="Times New Roman" pitchFamily="18" charset="0"/>
                  </a:rPr>
                  <a:t>, </a:t>
                </a:r>
                <a:r>
                  <a:rPr lang="en-US" sz="2000" i="1" dirty="0">
                    <a:cs typeface="Times New Roman" pitchFamily="18" charset="0"/>
                  </a:rPr>
                  <a:t>CD</a:t>
                </a:r>
                <a:r>
                  <a:rPr lang="ru-RU" sz="2000" dirty="0">
                    <a:cs typeface="Times New Roman" pitchFamily="18" charset="0"/>
                  </a:rPr>
                  <a:t> и </a:t>
                </a:r>
                <a:r>
                  <a:rPr lang="en-US" sz="2000" i="1" dirty="0">
                    <a:cs typeface="Times New Roman" pitchFamily="18" charset="0"/>
                  </a:rPr>
                  <a:t>BC</a:t>
                </a:r>
                <a:r>
                  <a:rPr lang="ru-RU" sz="2000" dirty="0">
                    <a:cs typeface="Times New Roman" pitchFamily="18" charset="0"/>
                  </a:rPr>
                  <a:t>. </a:t>
                </a:r>
              </a:p>
            </p:txBody>
          </p:sp>
        </mc:Choice>
        <mc:Fallback xmlns="">
          <p:sp>
            <p:nvSpPr>
              <p:cNvPr id="56347" name="Text 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623815" y="3958458"/>
                <a:ext cx="5508105" cy="1355628"/>
              </a:xfrm>
              <a:prstGeom prst="rect">
                <a:avLst/>
              </a:prstGeom>
              <a:blipFill>
                <a:blip r:embed="rId7"/>
                <a:stretch>
                  <a:fillRect l="-1106" t="-2242" r="-1106" b="-717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6349" name="Picture 2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596" y="3958458"/>
            <a:ext cx="2819400" cy="273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513625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25" name="Text Box 13"/>
          <p:cNvSpPr txBox="1">
            <a:spLocks noChangeArrowheads="1"/>
          </p:cNvSpPr>
          <p:nvPr/>
        </p:nvSpPr>
        <p:spPr bwMode="auto">
          <a:xfrm>
            <a:off x="0" y="692696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2000" dirty="0">
                <a:cs typeface="Times New Roman" pitchFamily="18" charset="0"/>
              </a:rPr>
              <a:t>	9. Найдите сечение единичного куба, проходящее через все его грани, имеющее наименьший периметр. Чему равен этот периметр?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EA15EFF-9368-4BAD-9163-3B3D926C08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592" y="1661866"/>
            <a:ext cx="3168352" cy="2983397"/>
          </a:xfrm>
          <a:prstGeom prst="rect">
            <a:avLst/>
          </a:prstGeom>
        </p:spPr>
      </p:pic>
      <p:grpSp>
        <p:nvGrpSpPr>
          <p:cNvPr id="10" name="Группа 9">
            <a:extLst>
              <a:ext uri="{FF2B5EF4-FFF2-40B4-BE49-F238E27FC236}">
                <a16:creationId xmlns:a16="http://schemas.microsoft.com/office/drawing/2014/main" id="{6D805128-3417-4EE6-9AE4-42C6EF15C65A}"/>
              </a:ext>
            </a:extLst>
          </p:cNvPr>
          <p:cNvGrpSpPr/>
          <p:nvPr/>
        </p:nvGrpSpPr>
        <p:grpSpPr>
          <a:xfrm>
            <a:off x="0" y="1661866"/>
            <a:ext cx="9144000" cy="4244603"/>
            <a:chOff x="0" y="1661866"/>
            <a:chExt cx="9144000" cy="4244603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2" name="Text Box 13">
                  <a:extLst>
                    <a:ext uri="{FF2B5EF4-FFF2-40B4-BE49-F238E27FC236}">
                      <a16:creationId xmlns:a16="http://schemas.microsoft.com/office/drawing/2014/main" id="{D91DC46A-1450-4A66-BF56-1C2FDAB0EEF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0" y="5463078"/>
                  <a:ext cx="9144000" cy="44339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ru-RU" sz="2000" dirty="0">
                      <a:cs typeface="Times New Roman" pitchFamily="18" charset="0"/>
                    </a:rPr>
                    <a:t>	</a:t>
                  </a:r>
                  <a:r>
                    <a:rPr lang="ru-RU" sz="2000" dirty="0">
                      <a:solidFill>
                        <a:srgbClr val="FF0000"/>
                      </a:solidFill>
                      <a:cs typeface="Times New Roman" pitchFamily="18" charset="0"/>
                    </a:rPr>
                    <a:t>Ответ. </a:t>
                  </a:r>
                  <a:r>
                    <a:rPr lang="ru-RU" sz="2000" dirty="0">
                      <a:cs typeface="Times New Roman" pitchFamily="18" charset="0"/>
                    </a:rPr>
                    <a:t>Искомый периметр равен </a:t>
                  </a:r>
                  <a14:m>
                    <m:oMath xmlns:m="http://schemas.openxmlformats.org/officeDocument/2006/math">
                      <m:r>
                        <a:rPr lang="ru-RU" sz="20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3</m:t>
                      </m:r>
                      <m:rad>
                        <m:radPr>
                          <m:degHide m:val="on"/>
                          <m:ctrlPr>
                            <a:rPr lang="ru-RU" sz="20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sz="20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2</m:t>
                          </m:r>
                        </m:e>
                      </m:rad>
                    </m:oMath>
                  </a14:m>
                  <a:r>
                    <a:rPr lang="ru-RU" sz="2000" dirty="0">
                      <a:cs typeface="Times New Roman" pitchFamily="18" charset="0"/>
                    </a:rPr>
                    <a:t>.</a:t>
                  </a:r>
                </a:p>
              </p:txBody>
            </p:sp>
          </mc:Choice>
          <mc:Fallback>
            <p:sp>
              <p:nvSpPr>
                <p:cNvPr id="12" name="Text Box 13">
                  <a:extLst>
                    <a:ext uri="{FF2B5EF4-FFF2-40B4-BE49-F238E27FC236}">
                      <a16:creationId xmlns:a16="http://schemas.microsoft.com/office/drawing/2014/main" id="{D91DC46A-1450-4A66-BF56-1C2FDAB0EEF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0" y="5463078"/>
                  <a:ext cx="9144000" cy="443391"/>
                </a:xfrm>
                <a:prstGeom prst="rect">
                  <a:avLst/>
                </a:prstGeom>
                <a:blipFill>
                  <a:blip r:embed="rId4"/>
                  <a:stretch>
                    <a:fillRect b="-20548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6" name="Рисунок 5">
              <a:extLst>
                <a:ext uri="{FF2B5EF4-FFF2-40B4-BE49-F238E27FC236}">
                  <a16:creationId xmlns:a16="http://schemas.microsoft.com/office/drawing/2014/main" id="{46E44CFC-80F4-4EFF-A834-8DE2AA9F3B8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86006" y="1661866"/>
              <a:ext cx="3116590" cy="2932319"/>
            </a:xfrm>
            <a:prstGeom prst="rect">
              <a:avLst/>
            </a:prstGeom>
          </p:spPr>
        </p:pic>
        <p:pic>
          <p:nvPicPr>
            <p:cNvPr id="8" name="Рисунок 7">
              <a:extLst>
                <a:ext uri="{FF2B5EF4-FFF2-40B4-BE49-F238E27FC236}">
                  <a16:creationId xmlns:a16="http://schemas.microsoft.com/office/drawing/2014/main" id="{8F00EC96-1CC4-4970-83C8-4C2CAC4D38F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141406" y="1661866"/>
              <a:ext cx="2962688" cy="39439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54939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5" name="Text Box 3"/>
          <p:cNvSpPr txBox="1">
            <a:spLocks noChangeArrowheads="1"/>
          </p:cNvSpPr>
          <p:nvPr/>
        </p:nvSpPr>
        <p:spPr bwMode="auto">
          <a:xfrm>
            <a:off x="-9625" y="3054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dirty="0">
                <a:cs typeface="Times New Roman" pitchFamily="18" charset="0"/>
              </a:rPr>
              <a:t>	10</a:t>
            </a:r>
            <a:r>
              <a:rPr lang="en-US" dirty="0">
                <a:cs typeface="Times New Roman" pitchFamily="18" charset="0"/>
              </a:rPr>
              <a:t>. </a:t>
            </a:r>
            <a:r>
              <a:rPr lang="ru-RU" dirty="0">
                <a:cs typeface="Times New Roman" pitchFamily="18" charset="0"/>
              </a:rPr>
              <a:t>Три ребра прямоугольного параллелепипеда </a:t>
            </a:r>
            <a:r>
              <a:rPr lang="en-US" i="1" dirty="0">
                <a:cs typeface="Times New Roman" pitchFamily="18" charset="0"/>
              </a:rPr>
              <a:t>ABCDA</a:t>
            </a:r>
            <a:r>
              <a:rPr lang="ru-RU" baseline="-30000" dirty="0">
                <a:cs typeface="Times New Roman" pitchFamily="18" charset="0"/>
              </a:rPr>
              <a:t>1</a:t>
            </a:r>
            <a:r>
              <a:rPr lang="en-US" i="1" dirty="0">
                <a:cs typeface="Times New Roman" pitchFamily="18" charset="0"/>
              </a:rPr>
              <a:t>B</a:t>
            </a:r>
            <a:r>
              <a:rPr lang="ru-RU" baseline="-30000" dirty="0">
                <a:cs typeface="Times New Roman" pitchFamily="18" charset="0"/>
              </a:rPr>
              <a:t>1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ru-RU" baseline="-30000" dirty="0">
                <a:cs typeface="Times New Roman" pitchFamily="18" charset="0"/>
              </a:rPr>
              <a:t>1</a:t>
            </a:r>
            <a:r>
              <a:rPr lang="en-US" i="1" dirty="0">
                <a:cs typeface="Times New Roman" pitchFamily="18" charset="0"/>
              </a:rPr>
              <a:t>D</a:t>
            </a:r>
            <a:r>
              <a:rPr lang="ru-RU" baseline="-30000" dirty="0">
                <a:cs typeface="Times New Roman" pitchFamily="18" charset="0"/>
              </a:rPr>
              <a:t>1</a:t>
            </a:r>
            <a:r>
              <a:rPr lang="ru-RU" dirty="0">
                <a:cs typeface="Times New Roman" pitchFamily="18" charset="0"/>
              </a:rPr>
              <a:t> равны 5, 4, 3. Найдите длину кратчайшего пути по поверхности этого параллелепипеда, соединяющего вершины </a:t>
            </a:r>
            <a:r>
              <a:rPr lang="en-US" i="1" dirty="0">
                <a:cs typeface="Times New Roman" pitchFamily="18" charset="0"/>
              </a:rPr>
              <a:t>A </a:t>
            </a:r>
            <a:r>
              <a:rPr lang="ru-RU" dirty="0">
                <a:cs typeface="Times New Roman" pitchFamily="18" charset="0"/>
              </a:rPr>
              <a:t>и 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ru-RU" baseline="-30000" dirty="0">
                <a:cs typeface="Times New Roman" pitchFamily="18" charset="0"/>
              </a:rPr>
              <a:t>1</a:t>
            </a:r>
            <a:r>
              <a:rPr lang="ru-RU" dirty="0">
                <a:cs typeface="Times New Roman" pitchFamily="18" charset="0"/>
              </a:rPr>
              <a:t>.</a:t>
            </a:r>
            <a:r>
              <a:rPr lang="ru-RU" dirty="0"/>
              <a:t> </a:t>
            </a:r>
          </a:p>
        </p:txBody>
      </p:sp>
      <p:pic>
        <p:nvPicPr>
          <p:cNvPr id="79890" name="Picture 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3" y="1772816"/>
            <a:ext cx="3511383" cy="280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5101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9" name="Text Box 7"/>
          <p:cNvSpPr txBox="1">
            <a:spLocks noChangeArrowheads="1"/>
          </p:cNvSpPr>
          <p:nvPr/>
        </p:nvSpPr>
        <p:spPr bwMode="auto">
          <a:xfrm>
            <a:off x="0" y="44624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2000" dirty="0">
                <a:solidFill>
                  <a:srgbClr val="FF3300"/>
                </a:solidFill>
              </a:rPr>
              <a:t>	Решение.</a:t>
            </a:r>
            <a:r>
              <a:rPr lang="ru-RU" sz="2000" dirty="0"/>
              <a:t> </a:t>
            </a:r>
            <a:r>
              <a:rPr lang="ru-RU" sz="2000" dirty="0">
                <a:cs typeface="Times New Roman" pitchFamily="18" charset="0"/>
              </a:rPr>
              <a:t>Рассмотрим развертку, состоящую из двух соседних граней данного параллелепипеда, изображенную на рисунке 7. </a:t>
            </a:r>
          </a:p>
        </p:txBody>
      </p:sp>
      <p:pic>
        <p:nvPicPr>
          <p:cNvPr id="79891" name="Picture 1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6489" y="899746"/>
            <a:ext cx="2808312" cy="1525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9882" name="Text Box 10"/>
              <p:cNvSpPr txBox="1">
                <a:spLocks noChangeArrowheads="1"/>
              </p:cNvSpPr>
              <p:nvPr/>
            </p:nvSpPr>
            <p:spPr bwMode="auto">
              <a:xfrm>
                <a:off x="0" y="2492896"/>
                <a:ext cx="9144000" cy="7508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sz="2000" dirty="0">
                    <a:cs typeface="Times New Roman" pitchFamily="18" charset="0"/>
                  </a:rPr>
                  <a:t>	Кратчайшим путем из </a:t>
                </a:r>
                <a:r>
                  <a:rPr lang="en-US" sz="2000" i="1" dirty="0">
                    <a:cs typeface="Times New Roman" pitchFamily="18" charset="0"/>
                  </a:rPr>
                  <a:t>A </a:t>
                </a:r>
                <a:r>
                  <a:rPr lang="ru-RU" sz="2000" dirty="0">
                    <a:cs typeface="Times New Roman" pitchFamily="18" charset="0"/>
                  </a:rPr>
                  <a:t>в </a:t>
                </a:r>
                <a:r>
                  <a:rPr lang="en-US" sz="2000" i="1" dirty="0">
                    <a:cs typeface="Times New Roman" pitchFamily="18" charset="0"/>
                  </a:rPr>
                  <a:t>C</a:t>
                </a:r>
                <a:r>
                  <a:rPr lang="ru-RU" sz="2000" baseline="-30000" dirty="0">
                    <a:cs typeface="Times New Roman" pitchFamily="18" charset="0"/>
                  </a:rPr>
                  <a:t>1</a:t>
                </a:r>
                <a:r>
                  <a:rPr lang="ru-RU" sz="2000" dirty="0">
                    <a:cs typeface="Times New Roman" pitchFamily="18" charset="0"/>
                  </a:rPr>
                  <a:t> является отрезок </a:t>
                </a:r>
                <a:r>
                  <a:rPr lang="en-US" sz="2000" i="1" dirty="0">
                    <a:cs typeface="Times New Roman" pitchFamily="18" charset="0"/>
                  </a:rPr>
                  <a:t>AC</a:t>
                </a:r>
                <a:r>
                  <a:rPr lang="ru-RU" sz="2000" baseline="-30000" dirty="0">
                    <a:cs typeface="Times New Roman" pitchFamily="18" charset="0"/>
                  </a:rPr>
                  <a:t>1</a:t>
                </a:r>
                <a:r>
                  <a:rPr lang="ru-RU" sz="2000" dirty="0">
                    <a:cs typeface="Times New Roman" pitchFamily="18" charset="0"/>
                  </a:rPr>
                  <a:t>, длина которого равна </a:t>
                </a:r>
                <a:r>
                  <a:rPr lang="en-US" sz="2000" dirty="0">
                    <a:cs typeface="Times New Roman" pitchFamily="18" charset="0"/>
                  </a:rPr>
                  <a:t>      </a:t>
                </a:r>
                <a14:m>
                  <m:oMath xmlns:m="http://schemas.openxmlformats.org/officeDocument/2006/math">
                    <m:r>
                      <a:rPr lang="ru-RU" sz="2000" b="0" i="0" smtClean="0">
                        <a:latin typeface="Cambria Math"/>
                        <a:cs typeface="Times New Roman" pitchFamily="18" charset="0"/>
                      </a:rPr>
                      <m:t>3</m:t>
                    </m:r>
                    <m:rad>
                      <m:radPr>
                        <m:degHide m:val="on"/>
                        <m:ctrlPr>
                          <a:rPr lang="ru-RU" sz="20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ru-RU" sz="2000" b="0" i="1" smtClean="0">
                            <a:latin typeface="Cambria Math"/>
                            <a:cs typeface="Times New Roman" pitchFamily="18" charset="0"/>
                          </a:rPr>
                          <m:t>10</m:t>
                        </m:r>
                      </m:e>
                    </m:rad>
                  </m:oMath>
                </a14:m>
                <a:r>
                  <a:rPr lang="ru-RU" sz="2000" dirty="0">
                    <a:cs typeface="Times New Roman" pitchFamily="18" charset="0"/>
                  </a:rPr>
                  <a:t>. Соответствующий путь на поверхности куба изображен на рисунке 8. </a:t>
                </a:r>
              </a:p>
            </p:txBody>
          </p:sp>
        </mc:Choice>
        <mc:Fallback xmlns="">
          <p:sp>
            <p:nvSpPr>
              <p:cNvPr id="79882" name="Text 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2492896"/>
                <a:ext cx="9144000" cy="750888"/>
              </a:xfrm>
              <a:prstGeom prst="rect">
                <a:avLst/>
              </a:prstGeom>
              <a:blipFill rotWithShape="1">
                <a:blip r:embed="rId4"/>
                <a:stretch>
                  <a:fillRect t="-4065" r="-667" b="-1219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9893" name="Picture 2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9311" y="637450"/>
            <a:ext cx="2376264" cy="1882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D4DDA945-3006-4130-A625-5933CA0F9C4E}"/>
              </a:ext>
            </a:extLst>
          </p:cNvPr>
          <p:cNvGrpSpPr/>
          <p:nvPr/>
        </p:nvGrpSpPr>
        <p:grpSpPr>
          <a:xfrm>
            <a:off x="19251" y="3209543"/>
            <a:ext cx="9144000" cy="2778691"/>
            <a:chOff x="19251" y="3209543"/>
            <a:chExt cx="9144000" cy="2778691"/>
          </a:xfrm>
        </p:grpSpPr>
        <p:sp>
          <p:nvSpPr>
            <p:cNvPr id="79887" name="Text Box 15"/>
            <p:cNvSpPr txBox="1">
              <a:spLocks noChangeArrowheads="1"/>
            </p:cNvSpPr>
            <p:nvPr/>
          </p:nvSpPr>
          <p:spPr bwMode="auto">
            <a:xfrm>
              <a:off x="19251" y="3209543"/>
              <a:ext cx="9144000" cy="701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sz="2000" dirty="0">
                  <a:cs typeface="Times New Roman" pitchFamily="18" charset="0"/>
                </a:rPr>
                <a:t>	Однако этот путь не является кратчайшим. Рассмотрим другие возможные развертки граней данного параллелепипеда (рис. 9). </a:t>
              </a:r>
            </a:p>
          </p:txBody>
        </p:sp>
        <p:pic>
          <p:nvPicPr>
            <p:cNvPr id="79895" name="Picture 2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1561" y="3933056"/>
              <a:ext cx="4320480" cy="20551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C75FFDC7-02F5-4944-B55D-8BC43491343D}"/>
              </a:ext>
            </a:extLst>
          </p:cNvPr>
          <p:cNvGrpSpPr/>
          <p:nvPr/>
        </p:nvGrpSpPr>
        <p:grpSpPr>
          <a:xfrm>
            <a:off x="0" y="4049685"/>
            <a:ext cx="9144000" cy="2878166"/>
            <a:chOff x="0" y="4049685"/>
            <a:chExt cx="9144000" cy="287816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9885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0" y="5851526"/>
                  <a:ext cx="9144000" cy="107632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ru-RU" sz="2000" dirty="0">
                      <a:cs typeface="Times New Roman" pitchFamily="18" charset="0"/>
                    </a:rPr>
                    <a:t>	Длины соответствующих путей равны </a:t>
                  </a:r>
                  <a14:m>
                    <m:oMath xmlns:m="http://schemas.openxmlformats.org/officeDocument/2006/math">
                      <m:r>
                        <a:rPr lang="ru-RU" sz="2000" b="0" i="0" smtClean="0">
                          <a:latin typeface="Cambria Math"/>
                          <a:cs typeface="Times New Roman" pitchFamily="18" charset="0"/>
                        </a:rPr>
                        <m:t>4</m:t>
                      </m:r>
                      <m:rad>
                        <m:radPr>
                          <m:degHide m:val="on"/>
                          <m:ctrlPr>
                            <a:rPr lang="ru-RU" sz="2000" i="1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sz="2000" i="1">
                              <a:latin typeface="Cambria Math"/>
                              <a:cs typeface="Times New Roman" pitchFamily="18" charset="0"/>
                            </a:rPr>
                            <m:t>5</m:t>
                          </m:r>
                        </m:e>
                      </m:rad>
                    </m:oMath>
                  </a14:m>
                  <a:r>
                    <a:rPr lang="ru-RU" sz="2000" dirty="0">
                      <a:cs typeface="Times New Roman" pitchFamily="18" charset="0"/>
                    </a:rPr>
                    <a:t> и</a:t>
                  </a:r>
                  <a:r>
                    <a:rPr lang="en-US" sz="2000" dirty="0">
                      <a:cs typeface="Times New Roman" pitchFamily="18" charset="0"/>
                    </a:rPr>
                    <a:t>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ru-RU" sz="2000" i="1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sz="2000" b="0" i="1" smtClean="0">
                              <a:latin typeface="Cambria Math"/>
                              <a:cs typeface="Times New Roman" pitchFamily="18" charset="0"/>
                            </a:rPr>
                            <m:t>74</m:t>
                          </m:r>
                        </m:e>
                      </m:rad>
                    </m:oMath>
                  </a14:m>
                  <a:r>
                    <a:rPr lang="ru-RU" sz="2000" dirty="0">
                      <a:cs typeface="Times New Roman" pitchFamily="18" charset="0"/>
                    </a:rPr>
                    <a:t>. Наименьшая длина равна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ru-RU" sz="2000" i="1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sz="2000" i="1">
                              <a:latin typeface="Cambria Math"/>
                              <a:cs typeface="Times New Roman" pitchFamily="18" charset="0"/>
                            </a:rPr>
                            <m:t>74</m:t>
                          </m:r>
                        </m:e>
                      </m:rad>
                    </m:oMath>
                  </a14:m>
                  <a:r>
                    <a:rPr lang="ru-RU" sz="2000" dirty="0">
                      <a:cs typeface="Times New Roman" pitchFamily="18" charset="0"/>
                    </a:rPr>
                    <a:t>. Соответствующий путь на поверхности данного параллелепипеда изображен на рисунке 10.</a:t>
                  </a:r>
                  <a:r>
                    <a:rPr lang="ru-RU" sz="2000" dirty="0"/>
                    <a:t> </a:t>
                  </a:r>
                </a:p>
              </p:txBody>
            </p:sp>
          </mc:Choice>
          <mc:Fallback xmlns="">
            <p:sp>
              <p:nvSpPr>
                <p:cNvPr id="79885" name="Text Box 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0" y="5851526"/>
                  <a:ext cx="9144000" cy="1076325"/>
                </a:xfrm>
                <a:prstGeom prst="rect">
                  <a:avLst/>
                </a:prstGeom>
                <a:blipFill>
                  <a:blip r:embed="rId7"/>
                  <a:stretch>
                    <a:fillRect l="-667" r="-667" b="-9659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79902" name="Picture 30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40152" y="4049685"/>
              <a:ext cx="2312886" cy="18219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612401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Text Box 3"/>
          <p:cNvSpPr txBox="1">
            <a:spLocks noChangeArrowheads="1"/>
          </p:cNvSpPr>
          <p:nvPr/>
        </p:nvSpPr>
        <p:spPr bwMode="auto">
          <a:xfrm>
            <a:off x="0" y="4308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dirty="0">
                <a:cs typeface="Times New Roman" pitchFamily="18" charset="0"/>
              </a:rPr>
              <a:t>	1. Найдите длину кратчайшего пути по поверхности правильного единичного тетраэдра </a:t>
            </a:r>
            <a:r>
              <a:rPr lang="en-US" i="1" dirty="0">
                <a:cs typeface="Times New Roman" pitchFamily="18" charset="0"/>
              </a:rPr>
              <a:t>ABCD</a:t>
            </a:r>
            <a:r>
              <a:rPr lang="ru-RU" dirty="0">
                <a:cs typeface="Times New Roman" pitchFamily="18" charset="0"/>
              </a:rPr>
              <a:t>, соединяющего середины ребер </a:t>
            </a:r>
            <a:r>
              <a:rPr lang="en-US" i="1" dirty="0">
                <a:cs typeface="Times New Roman" pitchFamily="18" charset="0"/>
              </a:rPr>
              <a:t>AB </a:t>
            </a:r>
            <a:r>
              <a:rPr lang="ru-RU" dirty="0">
                <a:cs typeface="Times New Roman" pitchFamily="18" charset="0"/>
              </a:rPr>
              <a:t>и </a:t>
            </a:r>
            <a:r>
              <a:rPr lang="en-US" i="1" dirty="0">
                <a:cs typeface="Times New Roman" pitchFamily="18" charset="0"/>
              </a:rPr>
              <a:t>CD</a:t>
            </a:r>
            <a:r>
              <a:rPr lang="ru-RU" dirty="0">
                <a:cs typeface="Times New Roman" pitchFamily="18" charset="0"/>
              </a:rPr>
              <a:t>.</a:t>
            </a:r>
            <a:r>
              <a:rPr lang="ru-RU" dirty="0"/>
              <a:t> </a:t>
            </a:r>
          </a:p>
        </p:txBody>
      </p:sp>
      <p:pic>
        <p:nvPicPr>
          <p:cNvPr id="81941" name="Picture 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1455026"/>
            <a:ext cx="3023478" cy="2982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89481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9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dirty="0">
                <a:cs typeface="Times New Roman" pitchFamily="18" charset="0"/>
              </a:rPr>
              <a:t>	</a:t>
            </a:r>
            <a:r>
              <a:rPr lang="ru-RU" dirty="0">
                <a:cs typeface="Times New Roman" pitchFamily="18" charset="0"/>
              </a:rPr>
              <a:t>11. Найдите длину кратчайшего пути по поверхности правильной треугольной призмы </a:t>
            </a:r>
            <a:r>
              <a:rPr lang="en-US" i="1" dirty="0">
                <a:cs typeface="Times New Roman" pitchFamily="18" charset="0"/>
              </a:rPr>
              <a:t>ABCA</a:t>
            </a:r>
            <a:r>
              <a:rPr lang="ru-RU" baseline="-30000" dirty="0">
                <a:cs typeface="Times New Roman" pitchFamily="18" charset="0"/>
              </a:rPr>
              <a:t>1</a:t>
            </a:r>
            <a:r>
              <a:rPr lang="en-US" i="1" dirty="0">
                <a:cs typeface="Times New Roman" pitchFamily="18" charset="0"/>
              </a:rPr>
              <a:t>B</a:t>
            </a:r>
            <a:r>
              <a:rPr lang="ru-RU" baseline="-30000" dirty="0">
                <a:cs typeface="Times New Roman" pitchFamily="18" charset="0"/>
              </a:rPr>
              <a:t>1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ru-RU" baseline="-30000" dirty="0">
                <a:cs typeface="Times New Roman" pitchFamily="18" charset="0"/>
              </a:rPr>
              <a:t>1</a:t>
            </a:r>
            <a:r>
              <a:rPr lang="ru-RU" dirty="0">
                <a:cs typeface="Times New Roman" pitchFamily="18" charset="0"/>
              </a:rPr>
              <a:t>, соединяющего вершину </a:t>
            </a:r>
            <a:r>
              <a:rPr lang="en-US" i="1" dirty="0">
                <a:cs typeface="Times New Roman" pitchFamily="18" charset="0"/>
              </a:rPr>
              <a:t>A</a:t>
            </a:r>
            <a:r>
              <a:rPr lang="ru-RU" dirty="0">
                <a:cs typeface="Times New Roman" pitchFamily="18" charset="0"/>
              </a:rPr>
              <a:t> и середину </a:t>
            </a:r>
            <a:r>
              <a:rPr lang="en-US" i="1" dirty="0">
                <a:cs typeface="Times New Roman" pitchFamily="18" charset="0"/>
              </a:rPr>
              <a:t>D  </a:t>
            </a:r>
            <a:r>
              <a:rPr lang="ru-RU" dirty="0">
                <a:cs typeface="Times New Roman" pitchFamily="18" charset="0"/>
              </a:rPr>
              <a:t>ребра </a:t>
            </a:r>
            <a:r>
              <a:rPr lang="en-US" i="1" dirty="0">
                <a:cs typeface="Times New Roman" pitchFamily="18" charset="0"/>
              </a:rPr>
              <a:t>B</a:t>
            </a:r>
            <a:r>
              <a:rPr lang="ru-RU" baseline="-30000" dirty="0">
                <a:cs typeface="Times New Roman" pitchFamily="18" charset="0"/>
              </a:rPr>
              <a:t>1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ru-RU" baseline="-30000" dirty="0">
                <a:cs typeface="Times New Roman" pitchFamily="18" charset="0"/>
              </a:rPr>
              <a:t>1</a:t>
            </a:r>
            <a:r>
              <a:rPr lang="ru-RU" dirty="0">
                <a:cs typeface="Times New Roman" pitchFamily="18" charset="0"/>
              </a:rPr>
              <a:t>. Все ребра призмы равны 1.</a:t>
            </a:r>
            <a:r>
              <a:rPr lang="ru-RU" dirty="0"/>
              <a:t> </a:t>
            </a:r>
          </a:p>
        </p:txBody>
      </p:sp>
      <p:pic>
        <p:nvPicPr>
          <p:cNvPr id="86032" name="Picture 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1916832"/>
            <a:ext cx="2592288" cy="28893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34473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22" name="Text Box 6"/>
          <p:cNvSpPr txBox="1">
            <a:spLocks noChangeArrowheads="1"/>
          </p:cNvSpPr>
          <p:nvPr/>
        </p:nvSpPr>
        <p:spPr bwMode="auto">
          <a:xfrm>
            <a:off x="0" y="5949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000" dirty="0">
                <a:solidFill>
                  <a:srgbClr val="FF3300"/>
                </a:solidFill>
                <a:cs typeface="Times New Roman" pitchFamily="18" charset="0"/>
              </a:rPr>
              <a:t>	</a:t>
            </a:r>
            <a:r>
              <a:rPr lang="ru-RU" sz="2000" dirty="0">
                <a:solidFill>
                  <a:srgbClr val="FF3300"/>
                </a:solidFill>
                <a:cs typeface="Times New Roman" pitchFamily="18" charset="0"/>
              </a:rPr>
              <a:t>Решение.</a:t>
            </a:r>
            <a:r>
              <a:rPr lang="ru-RU" sz="2000" dirty="0">
                <a:cs typeface="Times New Roman" pitchFamily="18" charset="0"/>
              </a:rPr>
              <a:t> Рассмотрим развертку, состоящую из двух боковых граней призмы, изображенную на рисунке 18. </a:t>
            </a:r>
          </a:p>
        </p:txBody>
      </p:sp>
      <p:pic>
        <p:nvPicPr>
          <p:cNvPr id="86033" name="Picture 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400" y="1021691"/>
            <a:ext cx="3287713" cy="185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6025" name="Text Box 9"/>
              <p:cNvSpPr txBox="1">
                <a:spLocks noChangeArrowheads="1"/>
              </p:cNvSpPr>
              <p:nvPr/>
            </p:nvSpPr>
            <p:spPr bwMode="auto">
              <a:xfrm>
                <a:off x="0" y="2940819"/>
                <a:ext cx="9144000" cy="8897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sz="2000" dirty="0">
                    <a:cs typeface="Times New Roman" pitchFamily="18" charset="0"/>
                  </a:rPr>
                  <a:t>Длина кратчайшего пути по этим граням призмы равна длине отрезка </a:t>
                </a:r>
                <a:r>
                  <a:rPr lang="en-US" sz="2000" i="1" dirty="0">
                    <a:cs typeface="Times New Roman" pitchFamily="18" charset="0"/>
                  </a:rPr>
                  <a:t>AD </a:t>
                </a:r>
                <a:r>
                  <a:rPr lang="ru-RU" sz="2000" dirty="0">
                    <a:cs typeface="Times New Roman" pitchFamily="18" charset="0"/>
                  </a:rPr>
                  <a:t>и равна </a:t>
                </a:r>
                <a:r>
                  <a:rPr lang="ru-RU" sz="20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ru-RU" sz="200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000" b="0" i="1" smtClean="0">
                                <a:latin typeface="Cambria Math"/>
                              </a:rPr>
                              <m:t>13</m:t>
                            </m:r>
                          </m:e>
                        </m:rad>
                      </m:num>
                      <m:den>
                        <m:r>
                          <a:rPr lang="en-US" sz="2000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sz="2000" dirty="0">
                    <a:cs typeface="Times New Roman" pitchFamily="18" charset="0"/>
                  </a:rPr>
                  <a:t>. </a:t>
                </a:r>
              </a:p>
            </p:txBody>
          </p:sp>
        </mc:Choice>
        <mc:Fallback xmlns="">
          <p:sp>
            <p:nvSpPr>
              <p:cNvPr id="86025" name="Text 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2940819"/>
                <a:ext cx="9144000" cy="889795"/>
              </a:xfrm>
              <a:prstGeom prst="rect">
                <a:avLst/>
              </a:prstGeom>
              <a:blipFill>
                <a:blip r:embed="rId4"/>
                <a:stretch>
                  <a:fillRect l="-667" t="-3425" r="-667" b="-411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5321F2B9-17C1-4F5A-8E36-A7989863F546}"/>
              </a:ext>
            </a:extLst>
          </p:cNvPr>
          <p:cNvGrpSpPr/>
          <p:nvPr/>
        </p:nvGrpSpPr>
        <p:grpSpPr>
          <a:xfrm>
            <a:off x="0" y="514733"/>
            <a:ext cx="9144000" cy="5910177"/>
            <a:chOff x="0" y="514733"/>
            <a:chExt cx="9144000" cy="591017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6028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0" y="4869160"/>
                  <a:ext cx="9144000" cy="15557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en-US" sz="2000" dirty="0">
                      <a:cs typeface="Times New Roman" pitchFamily="18" charset="0"/>
                    </a:rPr>
                    <a:t>      </a:t>
                  </a:r>
                  <a:r>
                    <a:rPr lang="ru-RU" sz="2000" dirty="0">
                      <a:cs typeface="Times New Roman" pitchFamily="18" charset="0"/>
                    </a:rPr>
                    <a:t>В этом случае кратчайшим путем является отрезок </a:t>
                  </a:r>
                  <a:r>
                    <a:rPr lang="en-US" sz="2000" i="1" dirty="0">
                      <a:cs typeface="Times New Roman" pitchFamily="18" charset="0"/>
                    </a:rPr>
                    <a:t>AD</a:t>
                  </a:r>
                  <a:r>
                    <a:rPr lang="ru-RU" sz="2000" dirty="0">
                      <a:cs typeface="Times New Roman" pitchFamily="18" charset="0"/>
                    </a:rPr>
                    <a:t>, длина которого равна </a:t>
                  </a:r>
                  <a:r>
                    <a:rPr lang="ru-RU" sz="2000" dirty="0"/>
                    <a:t>       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sz="20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000" b="0" i="1" smtClean="0">
                                  <a:latin typeface="Cambria Math"/>
                                </a:rPr>
                                <m:t>7+2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000" b="0" i="1" smtClean="0">
                                      <a:latin typeface="Cambria Math"/>
                                    </a:rPr>
                                    <m:t>3</m:t>
                                  </m:r>
                                </m:e>
                              </m:rad>
                            </m:e>
                          </m:rad>
                        </m:num>
                        <m:den>
                          <m:r>
                            <a:rPr lang="en-US" sz="2000" i="1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ru-RU" sz="2000" dirty="0">
                      <a:cs typeface="Times New Roman" pitchFamily="18" charset="0"/>
                    </a:rPr>
                    <a:t>. Непосредственные вычисления показывают, что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sz="20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000" i="1">
                                  <a:latin typeface="Cambria Math"/>
                                </a:rPr>
                                <m:t>7+2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000" i="1">
                                      <a:latin typeface="Cambria Math"/>
                                    </a:rPr>
                                    <m:t>3</m:t>
                                  </m:r>
                                </m:e>
                              </m:rad>
                            </m:e>
                          </m:rad>
                        </m:num>
                        <m:den>
                          <m:r>
                            <a:rPr lang="en-US" sz="2000" i="1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en-US" sz="2000" dirty="0">
                      <a:cs typeface="Times New Roman" pitchFamily="18" charset="0"/>
                    </a:rPr>
                    <a:t> &lt; </a:t>
                  </a:r>
                  <a:r>
                    <a:rPr lang="ru-RU" sz="2000" dirty="0">
                      <a:cs typeface="Times New Roman" pitchFamily="18" charset="0"/>
                    </a:rPr>
                    <a:t>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sz="20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000" i="1">
                                  <a:latin typeface="Cambria Math"/>
                                </a:rPr>
                                <m:t>13</m:t>
                              </m:r>
                            </m:e>
                          </m:rad>
                        </m:num>
                        <m:den>
                          <m:r>
                            <a:rPr lang="en-US" sz="2000" i="1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ru-RU" sz="2000" dirty="0">
                      <a:cs typeface="Times New Roman" pitchFamily="18" charset="0"/>
                    </a:rPr>
                    <a:t>, следовательно, этот путь является кратчайшим. Соответствующий путь на поверхности призмы изображен на рисунке 20. </a:t>
                  </a:r>
                </a:p>
              </p:txBody>
            </p:sp>
          </mc:Choice>
          <mc:Fallback xmlns="">
            <p:sp>
              <p:nvSpPr>
                <p:cNvPr id="86028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0" y="4869160"/>
                  <a:ext cx="9144000" cy="1555750"/>
                </a:xfrm>
                <a:prstGeom prst="rect">
                  <a:avLst/>
                </a:prstGeom>
                <a:blipFill>
                  <a:blip r:embed="rId5"/>
                  <a:stretch>
                    <a:fillRect l="-667" t="-2353" r="-667" b="-5882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86039" name="Picture 2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65465" y="514733"/>
              <a:ext cx="2117725" cy="2362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BD137779-B0A3-4F6E-8641-62EE0772D36F}"/>
              </a:ext>
            </a:extLst>
          </p:cNvPr>
          <p:cNvGrpSpPr/>
          <p:nvPr/>
        </p:nvGrpSpPr>
        <p:grpSpPr>
          <a:xfrm>
            <a:off x="0" y="514733"/>
            <a:ext cx="9144000" cy="4217962"/>
            <a:chOff x="0" y="514733"/>
            <a:chExt cx="9144000" cy="4217962"/>
          </a:xfrm>
        </p:grpSpPr>
        <p:pic>
          <p:nvPicPr>
            <p:cNvPr id="86035" name="Picture 19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14718" y="514733"/>
              <a:ext cx="1574800" cy="24384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Text Box 12">
              <a:extLst>
                <a:ext uri="{FF2B5EF4-FFF2-40B4-BE49-F238E27FC236}">
                  <a16:creationId xmlns:a16="http://schemas.microsoft.com/office/drawing/2014/main" id="{D7175674-166B-4D2A-B85C-CAC605FE3EE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3717032"/>
              <a:ext cx="9144000" cy="10156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sz="2000" dirty="0">
                  <a:cs typeface="Times New Roman" pitchFamily="18" charset="0"/>
                </a:rPr>
                <a:t>	Однако путь из </a:t>
              </a:r>
              <a:r>
                <a:rPr lang="en-US" sz="2000" i="1" dirty="0">
                  <a:cs typeface="Times New Roman" pitchFamily="18" charset="0"/>
                </a:rPr>
                <a:t>A </a:t>
              </a:r>
              <a:r>
                <a:rPr lang="ru-RU" sz="2000" dirty="0">
                  <a:cs typeface="Times New Roman" pitchFamily="18" charset="0"/>
                </a:rPr>
                <a:t>в </a:t>
              </a:r>
              <a:r>
                <a:rPr lang="ru-RU" sz="2000" i="1" dirty="0">
                  <a:cs typeface="Times New Roman" pitchFamily="18" charset="0"/>
                </a:rPr>
                <a:t>D </a:t>
              </a:r>
              <a:r>
                <a:rPr lang="ru-RU" sz="2000" dirty="0">
                  <a:cs typeface="Times New Roman" pitchFamily="18" charset="0"/>
                </a:rPr>
                <a:t>может проходить не только по боковым граням, но и по боковой грани и основанию. Соответствующая развертка изображена на рисунке 19.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51113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6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2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7" name="Text Box 3"/>
          <p:cNvSpPr txBox="1">
            <a:spLocks noChangeArrowheads="1"/>
          </p:cNvSpPr>
          <p:nvPr/>
        </p:nvSpPr>
        <p:spPr bwMode="auto">
          <a:xfrm>
            <a:off x="0" y="38100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dirty="0">
                <a:cs typeface="Times New Roman" pitchFamily="18" charset="0"/>
              </a:rPr>
              <a:t>	</a:t>
            </a:r>
            <a:r>
              <a:rPr lang="ru-RU" dirty="0">
                <a:cs typeface="Times New Roman" pitchFamily="18" charset="0"/>
              </a:rPr>
              <a:t>12. Найдите длину кратчайшего пути по поверхности правильной шестиугольной призмы </a:t>
            </a:r>
            <a:r>
              <a:rPr lang="en-US" i="1" dirty="0">
                <a:cs typeface="Times New Roman" pitchFamily="18" charset="0"/>
              </a:rPr>
              <a:t>ABCDEFA</a:t>
            </a:r>
            <a:r>
              <a:rPr lang="ru-RU" baseline="-30000" dirty="0">
                <a:cs typeface="Times New Roman" pitchFamily="18" charset="0"/>
              </a:rPr>
              <a:t>1</a:t>
            </a:r>
            <a:r>
              <a:rPr lang="en-US" i="1" dirty="0">
                <a:cs typeface="Times New Roman" pitchFamily="18" charset="0"/>
              </a:rPr>
              <a:t>B</a:t>
            </a:r>
            <a:r>
              <a:rPr lang="ru-RU" baseline="-30000" dirty="0">
                <a:cs typeface="Times New Roman" pitchFamily="18" charset="0"/>
              </a:rPr>
              <a:t>1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ru-RU" baseline="-30000" dirty="0">
                <a:cs typeface="Times New Roman" pitchFamily="18" charset="0"/>
              </a:rPr>
              <a:t>1</a:t>
            </a:r>
            <a:r>
              <a:rPr lang="en-US" i="1" dirty="0">
                <a:cs typeface="Times New Roman" pitchFamily="18" charset="0"/>
              </a:rPr>
              <a:t>D</a:t>
            </a:r>
            <a:r>
              <a:rPr lang="ru-RU" baseline="-30000" dirty="0">
                <a:cs typeface="Times New Roman" pitchFamily="18" charset="0"/>
              </a:rPr>
              <a:t>1</a:t>
            </a:r>
            <a:r>
              <a:rPr lang="en-US" i="1" dirty="0">
                <a:cs typeface="Times New Roman" pitchFamily="18" charset="0"/>
              </a:rPr>
              <a:t>E</a:t>
            </a:r>
            <a:r>
              <a:rPr lang="ru-RU" baseline="-30000" dirty="0">
                <a:cs typeface="Times New Roman" pitchFamily="18" charset="0"/>
              </a:rPr>
              <a:t>1</a:t>
            </a:r>
            <a:r>
              <a:rPr lang="en-US" i="1" dirty="0">
                <a:cs typeface="Times New Roman" pitchFamily="18" charset="0"/>
              </a:rPr>
              <a:t>F</a:t>
            </a:r>
            <a:r>
              <a:rPr lang="ru-RU" baseline="-30000" dirty="0">
                <a:cs typeface="Times New Roman" pitchFamily="18" charset="0"/>
              </a:rPr>
              <a:t>1</a:t>
            </a:r>
            <a:r>
              <a:rPr lang="ru-RU" dirty="0">
                <a:cs typeface="Times New Roman" pitchFamily="18" charset="0"/>
              </a:rPr>
              <a:t>, соединяющего вершины </a:t>
            </a:r>
            <a:r>
              <a:rPr lang="en-US" i="1" dirty="0">
                <a:cs typeface="Times New Roman" pitchFamily="18" charset="0"/>
              </a:rPr>
              <a:t>A</a:t>
            </a:r>
            <a:r>
              <a:rPr lang="ru-RU" dirty="0">
                <a:cs typeface="Times New Roman" pitchFamily="18" charset="0"/>
              </a:rPr>
              <a:t> и </a:t>
            </a:r>
            <a:r>
              <a:rPr lang="en-US" i="1" dirty="0">
                <a:cs typeface="Times New Roman" pitchFamily="18" charset="0"/>
              </a:rPr>
              <a:t>D</a:t>
            </a:r>
            <a:r>
              <a:rPr lang="ru-RU" baseline="-30000" dirty="0">
                <a:cs typeface="Times New Roman" pitchFamily="18" charset="0"/>
              </a:rPr>
              <a:t>1</a:t>
            </a:r>
            <a:r>
              <a:rPr lang="ru-RU" dirty="0">
                <a:cs typeface="Times New Roman" pitchFamily="18" charset="0"/>
              </a:rPr>
              <a:t>. Все ребра призмы равны 1.</a:t>
            </a:r>
          </a:p>
        </p:txBody>
      </p:sp>
      <p:pic>
        <p:nvPicPr>
          <p:cNvPr id="88082" name="Picture 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2060848"/>
            <a:ext cx="3002948" cy="27357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37586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70" name="Text Box 6"/>
          <p:cNvSpPr txBox="1">
            <a:spLocks noChangeArrowheads="1"/>
          </p:cNvSpPr>
          <p:nvPr/>
        </p:nvSpPr>
        <p:spPr bwMode="auto">
          <a:xfrm>
            <a:off x="0" y="10943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000" dirty="0">
                <a:solidFill>
                  <a:srgbClr val="FF3300"/>
                </a:solidFill>
                <a:cs typeface="Times New Roman" pitchFamily="18" charset="0"/>
              </a:rPr>
              <a:t>	</a:t>
            </a:r>
            <a:r>
              <a:rPr lang="ru-RU" sz="2000" dirty="0">
                <a:solidFill>
                  <a:srgbClr val="FF3300"/>
                </a:solidFill>
                <a:cs typeface="Times New Roman" pitchFamily="18" charset="0"/>
              </a:rPr>
              <a:t>Решение.</a:t>
            </a:r>
            <a:r>
              <a:rPr lang="ru-RU" sz="2000" dirty="0">
                <a:cs typeface="Times New Roman" pitchFamily="18" charset="0"/>
              </a:rPr>
              <a:t> Рассмотрим развертку, состоящую из трех боковых граней призмы, изображенную на рисунке 22. </a:t>
            </a:r>
          </a:p>
        </p:txBody>
      </p:sp>
      <p:pic>
        <p:nvPicPr>
          <p:cNvPr id="88084" name="Picture 2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23091"/>
            <a:ext cx="3441700" cy="161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8073" name="Text Box 9"/>
              <p:cNvSpPr txBox="1">
                <a:spLocks noChangeArrowheads="1"/>
              </p:cNvSpPr>
              <p:nvPr/>
            </p:nvSpPr>
            <p:spPr bwMode="auto">
              <a:xfrm>
                <a:off x="19251" y="2900362"/>
                <a:ext cx="9144000" cy="7368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sz="2000" dirty="0">
                    <a:cs typeface="Times New Roman" pitchFamily="18" charset="0"/>
                  </a:rPr>
                  <a:t>	</a:t>
                </a:r>
                <a:r>
                  <a:rPr lang="ru-RU" sz="2000" dirty="0">
                    <a:cs typeface="Times New Roman" pitchFamily="18" charset="0"/>
                  </a:rPr>
                  <a:t>Длина кратчайшего пути по этим граням призмы равна длине отрезка </a:t>
                </a:r>
                <a:r>
                  <a:rPr lang="en-US" sz="2000" i="1" dirty="0">
                    <a:cs typeface="Times New Roman" pitchFamily="18" charset="0"/>
                  </a:rPr>
                  <a:t>AD</a:t>
                </a:r>
                <a:r>
                  <a:rPr lang="ru-RU" sz="2000" baseline="-30000" dirty="0">
                    <a:cs typeface="Times New Roman" pitchFamily="18" charset="0"/>
                  </a:rPr>
                  <a:t>1</a:t>
                </a:r>
                <a:r>
                  <a:rPr lang="ru-RU" sz="2000" i="1" dirty="0">
                    <a:cs typeface="Times New Roman" pitchFamily="18" charset="0"/>
                  </a:rPr>
                  <a:t> </a:t>
                </a:r>
                <a:r>
                  <a:rPr lang="ru-RU" sz="2000" dirty="0">
                    <a:cs typeface="Times New Roman" pitchFamily="18" charset="0"/>
                  </a:rPr>
                  <a:t>и равна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200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ru-RU" sz="2000" b="0" i="1" smtClean="0">
                            <a:latin typeface="Cambria Math"/>
                            <a:cs typeface="Times New Roman" pitchFamily="18" charset="0"/>
                          </a:rPr>
                          <m:t>10</m:t>
                        </m:r>
                      </m:e>
                    </m:rad>
                  </m:oMath>
                </a14:m>
                <a:r>
                  <a:rPr lang="ru-RU" sz="2000" dirty="0">
                    <a:cs typeface="Times New Roman" pitchFamily="18" charset="0"/>
                  </a:rPr>
                  <a:t>. </a:t>
                </a:r>
              </a:p>
            </p:txBody>
          </p:sp>
        </mc:Choice>
        <mc:Fallback xmlns="">
          <p:sp>
            <p:nvSpPr>
              <p:cNvPr id="88073" name="Text 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251" y="2900362"/>
                <a:ext cx="9144000" cy="736868"/>
              </a:xfrm>
              <a:prstGeom prst="rect">
                <a:avLst/>
              </a:prstGeom>
              <a:blipFill>
                <a:blip r:embed="rId4"/>
                <a:stretch>
                  <a:fillRect l="-667" t="-4959" r="-733" b="-1487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2E79D6E1-8183-4665-855B-33894167D8BA}"/>
              </a:ext>
            </a:extLst>
          </p:cNvPr>
          <p:cNvGrpSpPr/>
          <p:nvPr/>
        </p:nvGrpSpPr>
        <p:grpSpPr>
          <a:xfrm>
            <a:off x="0" y="677862"/>
            <a:ext cx="9144000" cy="5450093"/>
            <a:chOff x="0" y="677862"/>
            <a:chExt cx="9144000" cy="545009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8077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0" y="4686505"/>
                  <a:ext cx="9144000" cy="14414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en-US" sz="2000" dirty="0">
                      <a:cs typeface="Times New Roman" pitchFamily="18" charset="0"/>
                    </a:rPr>
                    <a:t>	</a:t>
                  </a:r>
                  <a:r>
                    <a:rPr lang="ru-RU" sz="2000" dirty="0">
                      <a:cs typeface="Times New Roman" pitchFamily="18" charset="0"/>
                    </a:rPr>
                    <a:t>В этом случае кратчайшим путем является отрезок </a:t>
                  </a:r>
                  <a:r>
                    <a:rPr lang="en-US" sz="2000" i="1" dirty="0">
                      <a:cs typeface="Times New Roman" pitchFamily="18" charset="0"/>
                    </a:rPr>
                    <a:t>AD</a:t>
                  </a:r>
                  <a:r>
                    <a:rPr lang="ru-RU" sz="2000" baseline="-30000" dirty="0">
                      <a:cs typeface="Times New Roman" pitchFamily="18" charset="0"/>
                    </a:rPr>
                    <a:t>1</a:t>
                  </a:r>
                  <a:r>
                    <a:rPr lang="ru-RU" sz="2000" dirty="0">
                      <a:cs typeface="Times New Roman" pitchFamily="18" charset="0"/>
                    </a:rPr>
                    <a:t>, длина которого равна</a:t>
                  </a:r>
                  <a:r>
                    <a:rPr lang="ru-RU" sz="2000" dirty="0"/>
                    <a:t>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ru-RU" sz="20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sz="2000" b="0" i="1" smtClean="0">
                              <a:latin typeface="Cambria Math"/>
                            </a:rPr>
                            <m:t>5+2</m:t>
                          </m:r>
                          <m:rad>
                            <m:radPr>
                              <m:degHide m:val="on"/>
                              <m:ctrlPr>
                                <a:rPr lang="ru-R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sz="2000" b="0" i="1" smtClean="0">
                                  <a:latin typeface="Cambria Math"/>
                                </a:rPr>
                                <m:t>3</m:t>
                              </m:r>
                            </m:e>
                          </m:rad>
                        </m:e>
                      </m:rad>
                    </m:oMath>
                  </a14:m>
                  <a:r>
                    <a:rPr lang="ru-RU" sz="2000" dirty="0">
                      <a:cs typeface="Times New Roman" pitchFamily="18" charset="0"/>
                    </a:rPr>
                    <a:t>. Непосредственные вычисления показывают, что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ru-RU" sz="20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sz="2000" i="1">
                              <a:latin typeface="Cambria Math"/>
                            </a:rPr>
                            <m:t>5+2</m:t>
                          </m:r>
                          <m:rad>
                            <m:radPr>
                              <m:degHide m:val="on"/>
                              <m:ctrlPr>
                                <a:rPr lang="ru-RU" sz="20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sz="2000" i="1">
                                  <a:latin typeface="Cambria Math"/>
                                </a:rPr>
                                <m:t>3</m:t>
                              </m:r>
                            </m:e>
                          </m:rad>
                        </m:e>
                      </m:rad>
                      <m:r>
                        <a:rPr lang="en-US" sz="2000" b="0" i="1" smtClean="0">
                          <a:latin typeface="Cambria Math"/>
                        </a:rPr>
                        <m:t>&lt;</m:t>
                      </m:r>
                      <m:rad>
                        <m:radPr>
                          <m:degHide m:val="on"/>
                          <m:ctrlPr>
                            <a:rPr lang="ru-RU" sz="20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10</m:t>
                          </m:r>
                        </m:e>
                      </m:rad>
                    </m:oMath>
                  </a14:m>
                  <a:r>
                    <a:rPr lang="ru-RU" sz="2000" dirty="0">
                      <a:cs typeface="Times New Roman" pitchFamily="18" charset="0"/>
                    </a:rPr>
                    <a:t>, следовательно, этот путь является кратчайшим. Соответствующий путь на поверхности призмы изображен на рисунке 24. </a:t>
                  </a:r>
                </a:p>
              </p:txBody>
            </p:sp>
          </mc:Choice>
          <mc:Fallback xmlns="">
            <p:sp>
              <p:nvSpPr>
                <p:cNvPr id="88077" name="Text Box 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0" y="4686505"/>
                  <a:ext cx="9144000" cy="1441450"/>
                </a:xfrm>
                <a:prstGeom prst="rect">
                  <a:avLst/>
                </a:prstGeom>
                <a:blipFill>
                  <a:blip r:embed="rId5"/>
                  <a:stretch>
                    <a:fillRect l="-667" t="-2542" r="-667" b="-7203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88089" name="Picture 25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31750" y="677862"/>
              <a:ext cx="2438400" cy="2222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" name="Text Box 13">
            <a:extLst>
              <a:ext uri="{FF2B5EF4-FFF2-40B4-BE49-F238E27FC236}">
                <a16:creationId xmlns:a16="http://schemas.microsoft.com/office/drawing/2014/main" id="{122192E8-8450-47DF-B6D1-6D7C7BC082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160710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000" dirty="0">
                <a:cs typeface="Times New Roman" pitchFamily="18" charset="0"/>
              </a:rPr>
              <a:t>	</a:t>
            </a:r>
            <a:r>
              <a:rPr lang="ru-RU" sz="2000" dirty="0">
                <a:cs typeface="Times New Roman" pitchFamily="18" charset="0"/>
              </a:rPr>
              <a:t>Выясните, какой путь будет кратчайшим для правильной шестиугольной призмы, стороны основания которой равны 1, а боковые рёбра равны 2.</a:t>
            </a:r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CD7C725C-8AC6-4A5C-A23F-D82442C682EE}"/>
              </a:ext>
            </a:extLst>
          </p:cNvPr>
          <p:cNvGrpSpPr/>
          <p:nvPr/>
        </p:nvGrpSpPr>
        <p:grpSpPr>
          <a:xfrm>
            <a:off x="19251" y="728662"/>
            <a:ext cx="9144000" cy="3964848"/>
            <a:chOff x="19251" y="728662"/>
            <a:chExt cx="9144000" cy="3964848"/>
          </a:xfrm>
        </p:grpSpPr>
        <p:pic>
          <p:nvPicPr>
            <p:cNvPr id="88085" name="Picture 21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55976" y="728662"/>
              <a:ext cx="1625600" cy="2171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Text Box 9">
              <a:extLst>
                <a:ext uri="{FF2B5EF4-FFF2-40B4-BE49-F238E27FC236}">
                  <a16:creationId xmlns:a16="http://schemas.microsoft.com/office/drawing/2014/main" id="{EB992CE5-8AC4-4D42-A358-2CEEE30285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51" y="3677847"/>
              <a:ext cx="9144000" cy="10156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en-US" sz="2000" dirty="0">
                  <a:cs typeface="Times New Roman" pitchFamily="18" charset="0"/>
                </a:rPr>
                <a:t>	</a:t>
              </a:r>
              <a:r>
                <a:rPr lang="ru-RU" sz="2000" dirty="0">
                  <a:cs typeface="Times New Roman" pitchFamily="18" charset="0"/>
                </a:rPr>
                <a:t> Однако путь из </a:t>
              </a:r>
              <a:r>
                <a:rPr lang="en-US" sz="2000" i="1" dirty="0">
                  <a:cs typeface="Times New Roman" pitchFamily="18" charset="0"/>
                </a:rPr>
                <a:t>A </a:t>
              </a:r>
              <a:r>
                <a:rPr lang="ru-RU" sz="2000" dirty="0">
                  <a:cs typeface="Times New Roman" pitchFamily="18" charset="0"/>
                </a:rPr>
                <a:t>в </a:t>
              </a:r>
              <a:r>
                <a:rPr lang="ru-RU" sz="2000" i="1" dirty="0">
                  <a:cs typeface="Times New Roman" pitchFamily="18" charset="0"/>
                </a:rPr>
                <a:t>D</a:t>
              </a:r>
              <a:r>
                <a:rPr lang="ru-RU" sz="2000" baseline="-30000" dirty="0">
                  <a:cs typeface="Times New Roman" pitchFamily="18" charset="0"/>
                </a:rPr>
                <a:t>1</a:t>
              </a:r>
              <a:r>
                <a:rPr lang="ru-RU" sz="2000" i="1" dirty="0">
                  <a:cs typeface="Times New Roman" pitchFamily="18" charset="0"/>
                </a:rPr>
                <a:t> </a:t>
              </a:r>
              <a:r>
                <a:rPr lang="ru-RU" sz="2000" dirty="0">
                  <a:cs typeface="Times New Roman" pitchFamily="18" charset="0"/>
                </a:rPr>
                <a:t>может проходить не только по боковым граням, но и по боковой грани и основанию. Соответствующая развертка изображена на рисунке 23.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8922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8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73" grpId="0"/>
      <p:bldP spid="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5" name="Text Box 3"/>
          <p:cNvSpPr txBox="1">
            <a:spLocks noChangeArrowheads="1"/>
          </p:cNvSpPr>
          <p:nvPr/>
        </p:nvSpPr>
        <p:spPr bwMode="auto">
          <a:xfrm>
            <a:off x="0" y="3810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dirty="0">
                <a:cs typeface="Times New Roman" pitchFamily="18" charset="0"/>
              </a:rPr>
              <a:t>	</a:t>
            </a:r>
            <a:r>
              <a:rPr lang="ru-RU" dirty="0">
                <a:cs typeface="Times New Roman" pitchFamily="18" charset="0"/>
              </a:rPr>
              <a:t>13. Найдите длину кратчайшего пути по поверхности </a:t>
            </a:r>
            <a:r>
              <a:rPr lang="ru-RU" dirty="0"/>
              <a:t>икосаэдра</a:t>
            </a:r>
            <a:r>
              <a:rPr lang="ru-RU" dirty="0">
                <a:cs typeface="Times New Roman" pitchFamily="18" charset="0"/>
              </a:rPr>
              <a:t>, соединяющего вершины </a:t>
            </a:r>
            <a:r>
              <a:rPr lang="en-US" i="1" dirty="0">
                <a:cs typeface="Times New Roman" pitchFamily="18" charset="0"/>
              </a:rPr>
              <a:t>A</a:t>
            </a:r>
            <a:r>
              <a:rPr lang="ru-RU" dirty="0">
                <a:cs typeface="Times New Roman" pitchFamily="18" charset="0"/>
              </a:rPr>
              <a:t> и </a:t>
            </a:r>
            <a:r>
              <a:rPr lang="en-US" i="1" dirty="0">
                <a:cs typeface="Times New Roman" pitchFamily="18" charset="0"/>
              </a:rPr>
              <a:t>B</a:t>
            </a:r>
            <a:r>
              <a:rPr lang="ru-RU" dirty="0">
                <a:cs typeface="Times New Roman" pitchFamily="18" charset="0"/>
              </a:rPr>
              <a:t>. </a:t>
            </a:r>
            <a:r>
              <a:rPr lang="ru-RU" dirty="0"/>
              <a:t>Р</a:t>
            </a:r>
            <a:r>
              <a:rPr lang="ru-RU" dirty="0">
                <a:cs typeface="Times New Roman" pitchFamily="18" charset="0"/>
              </a:rPr>
              <a:t>ебра </a:t>
            </a:r>
            <a:r>
              <a:rPr lang="ru-RU" dirty="0"/>
              <a:t>икосаэдра</a:t>
            </a:r>
            <a:r>
              <a:rPr lang="ru-RU" dirty="0">
                <a:cs typeface="Times New Roman" pitchFamily="18" charset="0"/>
              </a:rPr>
              <a:t> равны 1.</a:t>
            </a:r>
          </a:p>
        </p:txBody>
      </p:sp>
      <p:pic>
        <p:nvPicPr>
          <p:cNvPr id="110602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5311" y="1340768"/>
            <a:ext cx="2507426" cy="3168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31871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10599" name="Text Box 7"/>
              <p:cNvSpPr txBox="1">
                <a:spLocks noChangeArrowheads="1"/>
              </p:cNvSpPr>
              <p:nvPr/>
            </p:nvSpPr>
            <p:spPr bwMode="auto">
              <a:xfrm>
                <a:off x="0" y="0"/>
                <a:ext cx="9144000" cy="12345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dirty="0">
                    <a:solidFill>
                      <a:srgbClr val="FF3300"/>
                    </a:solidFill>
                    <a:cs typeface="Times New Roman" pitchFamily="18" charset="0"/>
                  </a:rPr>
                  <a:t>	</a:t>
                </a:r>
                <a:r>
                  <a:rPr lang="ru-RU" dirty="0">
                    <a:solidFill>
                      <a:srgbClr val="FF3300"/>
                    </a:solidFill>
                    <a:cs typeface="Times New Roman" pitchFamily="18" charset="0"/>
                  </a:rPr>
                  <a:t>Решение.</a:t>
                </a:r>
                <a:r>
                  <a:rPr lang="ru-RU" dirty="0">
                    <a:cs typeface="Times New Roman" pitchFamily="18" charset="0"/>
                  </a:rPr>
                  <a:t> Рассмотрим развертку, состоящую из двух соседних граней </a:t>
                </a:r>
                <a:r>
                  <a:rPr lang="ru-RU" dirty="0"/>
                  <a:t>икосаэдра</a:t>
                </a:r>
                <a:r>
                  <a:rPr lang="ru-RU" dirty="0">
                    <a:cs typeface="Times New Roman" pitchFamily="18" charset="0"/>
                  </a:rPr>
                  <a:t>, изображенную на рисунке</a:t>
                </a:r>
                <a:r>
                  <a:rPr lang="ru-RU" dirty="0"/>
                  <a:t>.</a:t>
                </a:r>
                <a:r>
                  <a:rPr lang="ru-RU" dirty="0">
                    <a:cs typeface="Times New Roman" pitchFamily="18" charset="0"/>
                  </a:rPr>
                  <a:t> </a:t>
                </a:r>
                <a:r>
                  <a:rPr lang="ru-RU" dirty="0"/>
                  <a:t>Искомым путем является отрезок </a:t>
                </a:r>
                <a:r>
                  <a:rPr lang="en-US" i="1" dirty="0"/>
                  <a:t>AB</a:t>
                </a:r>
                <a:r>
                  <a:rPr lang="ru-RU" dirty="0"/>
                  <a:t>. Его длина равна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/>
                          </a:rPr>
                          <m:t>7</m:t>
                        </m:r>
                      </m:e>
                    </m:rad>
                  </m:oMath>
                </a14:m>
                <a:r>
                  <a:rPr lang="ru-RU" dirty="0"/>
                  <a:t>.</a:t>
                </a:r>
              </a:p>
            </p:txBody>
          </p:sp>
        </mc:Choice>
        <mc:Fallback xmlns="">
          <p:sp>
            <p:nvSpPr>
              <p:cNvPr id="110599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0"/>
                <a:ext cx="9144000" cy="1234569"/>
              </a:xfrm>
              <a:prstGeom prst="rect">
                <a:avLst/>
              </a:prstGeom>
              <a:blipFill rotWithShape="1">
                <a:blip r:embed="rId3"/>
                <a:stretch>
                  <a:fillRect l="-1000" t="-3941" r="-1000" b="-1034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0604" name="Picture 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353876"/>
            <a:ext cx="1474788" cy="2678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0605" name="Picture 1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412776"/>
            <a:ext cx="2088232" cy="26519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0606" name="Text Box 14"/>
          <p:cNvSpPr txBox="1">
            <a:spLocks noChangeArrowheads="1"/>
          </p:cNvSpPr>
          <p:nvPr/>
        </p:nvSpPr>
        <p:spPr bwMode="auto">
          <a:xfrm>
            <a:off x="0" y="4221088"/>
            <a:ext cx="91440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dirty="0"/>
              <a:t>	</a:t>
            </a:r>
            <a:r>
              <a:rPr lang="ru-RU" dirty="0"/>
              <a:t>Соответствующий путь по поверхности икосаэдра изображен на рисунке.</a:t>
            </a:r>
          </a:p>
        </p:txBody>
      </p:sp>
    </p:spTree>
    <p:extLst>
      <p:ext uri="{BB962C8B-B14F-4D97-AF65-F5344CB8AC3E}">
        <p14:creationId xmlns:p14="http://schemas.microsoft.com/office/powerpoint/2010/main" val="14669847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5" name="Text Box 3"/>
          <p:cNvSpPr txBox="1">
            <a:spLocks noChangeArrowheads="1"/>
          </p:cNvSpPr>
          <p:nvPr/>
        </p:nvSpPr>
        <p:spPr bwMode="auto">
          <a:xfrm>
            <a:off x="0" y="30480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2000" dirty="0">
                <a:cs typeface="Times New Roman" pitchFamily="18" charset="0"/>
              </a:rPr>
              <a:t>	</a:t>
            </a:r>
            <a:r>
              <a:rPr lang="ru-RU" dirty="0">
                <a:cs typeface="Times New Roman" pitchFamily="18" charset="0"/>
              </a:rPr>
              <a:t>Рассмотрим теперь задачу, предложенную на Объединенной межвузовской математической олимпиаде 2011 года учащимся 11 класса, формулировку которой мы привели в начале данной статьи.</a:t>
            </a:r>
          </a:p>
        </p:txBody>
      </p:sp>
      <p:sp>
        <p:nvSpPr>
          <p:cNvPr id="90130" name="Text Box 18"/>
          <p:cNvSpPr txBox="1">
            <a:spLocks noChangeArrowheads="1"/>
          </p:cNvSpPr>
          <p:nvPr/>
        </p:nvSpPr>
        <p:spPr bwMode="auto">
          <a:xfrm>
            <a:off x="0" y="1486258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dirty="0">
                <a:cs typeface="Times New Roman" pitchFamily="18" charset="0"/>
              </a:rPr>
              <a:t>	</a:t>
            </a:r>
            <a:r>
              <a:rPr lang="en-US" dirty="0">
                <a:cs typeface="Times New Roman" pitchFamily="18" charset="0"/>
              </a:rPr>
              <a:t>1</a:t>
            </a:r>
            <a:r>
              <a:rPr lang="ru-RU" dirty="0">
                <a:cs typeface="Times New Roman" pitchFamily="18" charset="0"/>
              </a:rPr>
              <a:t>4. На рисунке изображен многогранник, все двугранные углы которого прямые. Найдите длину кратчайшего пути по поверхности этого многогранника, соединяющего вершины </a:t>
            </a:r>
            <a:r>
              <a:rPr lang="en-US" i="1" dirty="0">
                <a:cs typeface="Times New Roman" pitchFamily="18" charset="0"/>
              </a:rPr>
              <a:t>B </a:t>
            </a:r>
            <a:r>
              <a:rPr lang="ru-RU" dirty="0">
                <a:cs typeface="Times New Roman" pitchFamily="18" charset="0"/>
              </a:rPr>
              <a:t>и 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ru-RU" baseline="-30000" dirty="0">
                <a:cs typeface="Times New Roman" pitchFamily="18" charset="0"/>
              </a:rPr>
              <a:t>2</a:t>
            </a:r>
            <a:r>
              <a:rPr lang="ru-RU" dirty="0">
                <a:cs typeface="Times New Roman" pitchFamily="18" charset="0"/>
              </a:rPr>
              <a:t>. </a:t>
            </a:r>
          </a:p>
        </p:txBody>
      </p:sp>
      <p:pic>
        <p:nvPicPr>
          <p:cNvPr id="90131" name="Picture 1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3140075"/>
            <a:ext cx="2974331" cy="3168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8198575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8" name="Text Box 6"/>
          <p:cNvSpPr txBox="1">
            <a:spLocks noChangeArrowheads="1"/>
          </p:cNvSpPr>
          <p:nvPr/>
        </p:nvSpPr>
        <p:spPr bwMode="auto">
          <a:xfrm>
            <a:off x="0" y="32284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2000" dirty="0">
                <a:solidFill>
                  <a:srgbClr val="FF3300"/>
                </a:solidFill>
                <a:cs typeface="Times New Roman" pitchFamily="18" charset="0"/>
              </a:rPr>
              <a:t>	Решение.</a:t>
            </a:r>
            <a:r>
              <a:rPr lang="ru-RU" sz="2000" dirty="0">
                <a:cs typeface="Times New Roman" pitchFamily="18" charset="0"/>
              </a:rPr>
              <a:t> Рассмотрим развертку трех граней этого многогранника, изображенную на рисунке 26. </a:t>
            </a:r>
          </a:p>
        </p:txBody>
      </p:sp>
      <p:pic>
        <p:nvPicPr>
          <p:cNvPr id="90132" name="Picture 2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908720"/>
            <a:ext cx="182245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90125" name="Text Box 13"/>
              <p:cNvSpPr txBox="1">
                <a:spLocks noChangeArrowheads="1"/>
              </p:cNvSpPr>
              <p:nvPr/>
            </p:nvSpPr>
            <p:spPr bwMode="auto">
              <a:xfrm>
                <a:off x="0" y="3645024"/>
                <a:ext cx="9144000" cy="105886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sz="2000" dirty="0">
                    <a:cs typeface="Times New Roman" pitchFamily="18" charset="0"/>
                  </a:rPr>
                  <a:t>	Кратчайшим путем из точки </a:t>
                </a:r>
                <a:r>
                  <a:rPr lang="ru-RU" sz="2000" i="1" dirty="0">
                    <a:cs typeface="Times New Roman" pitchFamily="18" charset="0"/>
                  </a:rPr>
                  <a:t>B </a:t>
                </a:r>
                <a:r>
                  <a:rPr lang="ru-RU" sz="2000" dirty="0">
                    <a:cs typeface="Times New Roman" pitchFamily="18" charset="0"/>
                  </a:rPr>
                  <a:t>в точку </a:t>
                </a:r>
                <a:r>
                  <a:rPr lang="en-US" sz="2000" i="1" dirty="0">
                    <a:cs typeface="Times New Roman" pitchFamily="18" charset="0"/>
                  </a:rPr>
                  <a:t>C</a:t>
                </a:r>
                <a:r>
                  <a:rPr lang="ru-RU" sz="2000" dirty="0">
                    <a:cs typeface="Times New Roman" pitchFamily="18" charset="0"/>
                  </a:rPr>
                  <a:t>­</a:t>
                </a:r>
                <a:r>
                  <a:rPr lang="ru-RU" sz="2000" baseline="-30000" dirty="0">
                    <a:cs typeface="Times New Roman" pitchFamily="18" charset="0"/>
                  </a:rPr>
                  <a:t>2</a:t>
                </a:r>
                <a:r>
                  <a:rPr lang="ru-RU" sz="2000" dirty="0">
                    <a:cs typeface="Times New Roman" pitchFamily="18" charset="0"/>
                  </a:rPr>
                  <a:t> является отрезок </a:t>
                </a:r>
                <a:r>
                  <a:rPr lang="en-US" sz="2000" i="1" dirty="0">
                    <a:cs typeface="Times New Roman" pitchFamily="18" charset="0"/>
                  </a:rPr>
                  <a:t>BC</a:t>
                </a:r>
                <a:r>
                  <a:rPr lang="ru-RU" sz="2000" baseline="-30000" dirty="0">
                    <a:cs typeface="Times New Roman" pitchFamily="18" charset="0"/>
                  </a:rPr>
                  <a:t>2</a:t>
                </a:r>
                <a:r>
                  <a:rPr lang="ru-RU" sz="2000" dirty="0">
                    <a:cs typeface="Times New Roman" pitchFamily="18" charset="0"/>
                  </a:rPr>
                  <a:t>, длина которого равна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200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ru-RU" sz="2000" b="0" i="1" smtClean="0">
                            <a:latin typeface="Cambria Math"/>
                            <a:cs typeface="Times New Roman" pitchFamily="18" charset="0"/>
                          </a:rPr>
                          <m:t>13</m:t>
                        </m:r>
                      </m:e>
                    </m:rad>
                  </m:oMath>
                </a14:m>
                <a:r>
                  <a:rPr lang="ru-RU" sz="2000" dirty="0">
                    <a:cs typeface="Times New Roman" pitchFamily="18" charset="0"/>
                  </a:rPr>
                  <a:t>. Соответствующий путь на поверхности многогранника изображен на рисунке 27. </a:t>
                </a:r>
              </a:p>
            </p:txBody>
          </p:sp>
        </mc:Choice>
        <mc:Fallback>
          <p:sp>
            <p:nvSpPr>
              <p:cNvPr id="90125" name="Text 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3645024"/>
                <a:ext cx="9144000" cy="1058863"/>
              </a:xfrm>
              <a:prstGeom prst="rect">
                <a:avLst/>
              </a:prstGeom>
              <a:blipFill>
                <a:blip r:embed="rId4"/>
                <a:stretch>
                  <a:fillRect l="-667" t="-3448" r="-667" b="-804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0134" name="Picture 2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832520"/>
            <a:ext cx="241935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7121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3" name="Text Box 3">
            <a:extLst>
              <a:ext uri="{FF2B5EF4-FFF2-40B4-BE49-F238E27FC236}">
                <a16:creationId xmlns:a16="http://schemas.microsoft.com/office/drawing/2014/main" id="{8F720D1D-5BA9-4BB1-B64B-3F25EA9E50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2369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15. Пункты </a:t>
            </a:r>
            <a:r>
              <a:rPr lang="en-US" altLang="ru-RU" i="1" dirty="0">
                <a:cs typeface="Times New Roman" panose="02020603050405020304" pitchFamily="18" charset="0"/>
              </a:rPr>
              <a:t>A </a:t>
            </a:r>
            <a:r>
              <a:rPr lang="ru-RU" altLang="ru-RU" dirty="0">
                <a:cs typeface="Times New Roman" panose="02020603050405020304" pitchFamily="18" charset="0"/>
              </a:rPr>
              <a:t>и </a:t>
            </a:r>
            <a:r>
              <a:rPr lang="en-US" altLang="ru-RU" i="1" dirty="0">
                <a:cs typeface="Times New Roman" panose="02020603050405020304" pitchFamily="18" charset="0"/>
              </a:rPr>
              <a:t>B </a:t>
            </a:r>
            <a:r>
              <a:rPr lang="ru-RU" altLang="ru-RU" dirty="0">
                <a:cs typeface="Times New Roman" panose="02020603050405020304" pitchFamily="18" charset="0"/>
              </a:rPr>
              <a:t>на</a:t>
            </a:r>
            <a:r>
              <a:rPr lang="ru-RU" altLang="ru-RU" dirty="0"/>
              <a:t> поверхности Земного шара расположены на широте 54</a:t>
            </a:r>
            <a:r>
              <a:rPr lang="ru-RU" altLang="ru-RU" baseline="30000" dirty="0"/>
              <a:t>о</a:t>
            </a:r>
            <a:r>
              <a:rPr lang="ru-RU" altLang="ru-RU" dirty="0"/>
              <a:t> в диаметрально противоположных точках. Сравните длины двух дуг окружностей, соединяющих </a:t>
            </a:r>
            <a:r>
              <a:rPr lang="en-US" altLang="ru-RU" i="1" dirty="0"/>
              <a:t>A </a:t>
            </a:r>
            <a:r>
              <a:rPr lang="ru-RU" altLang="ru-RU" dirty="0"/>
              <a:t>в </a:t>
            </a:r>
            <a:r>
              <a:rPr lang="en-US" altLang="ru-RU" i="1" dirty="0"/>
              <a:t>B</a:t>
            </a:r>
            <a:r>
              <a:rPr lang="ru-RU" altLang="ru-RU" dirty="0"/>
              <a:t>,</a:t>
            </a:r>
            <a:r>
              <a:rPr lang="en-US" altLang="ru-RU" i="1" dirty="0"/>
              <a:t> </a:t>
            </a:r>
            <a:r>
              <a:rPr lang="ru-RU" altLang="ru-RU" dirty="0"/>
              <a:t>одна из которых идёт по широте (изображённой на рисунке красным цветом), а вторая проходит через Северный полюс (изображена на рисунке зелёным цветом). Длина экватора равна 40000 км.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6AFC2F5E-FFBE-43BB-A53D-135E1A8AA57F}"/>
              </a:ext>
            </a:extLst>
          </p:cNvPr>
          <p:cNvGrpSpPr/>
          <p:nvPr/>
        </p:nvGrpSpPr>
        <p:grpSpPr>
          <a:xfrm>
            <a:off x="3521032" y="2619440"/>
            <a:ext cx="5424357" cy="2849751"/>
            <a:chOff x="3612828" y="3278446"/>
            <a:chExt cx="5424357" cy="284975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2406" name="Text Box 6">
                  <a:extLst>
                    <a:ext uri="{FF2B5EF4-FFF2-40B4-BE49-F238E27FC236}">
                      <a16:creationId xmlns:a16="http://schemas.microsoft.com/office/drawing/2014/main" id="{C782F8B8-9C02-4800-AF8C-7D8F51022A2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626985" y="3278446"/>
                  <a:ext cx="5410200" cy="12001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ru-RU" altLang="ru-RU" dirty="0">
                      <a:solidFill>
                        <a:srgbClr val="FF3300"/>
                      </a:solidFill>
                    </a:rPr>
                    <a:t>Решение. </a:t>
                  </a:r>
                  <a:r>
                    <a:rPr lang="ru-RU" altLang="ru-RU" dirty="0"/>
                    <a:t>Длина дуги окружности</a:t>
                  </a:r>
                  <a:r>
                    <a:rPr lang="en-US" altLang="ru-RU" dirty="0"/>
                    <a:t>, </a:t>
                  </a:r>
                  <a:r>
                    <a:rPr lang="ru-RU" altLang="ru-RU" dirty="0"/>
                    <a:t>отмеченной на рисунке красным цветом, равна 20000</a:t>
                  </a:r>
                  <a14:m>
                    <m:oMath xmlns:m="http://schemas.openxmlformats.org/officeDocument/2006/math">
                      <m:r>
                        <a:rPr lang="ru-RU" alt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</m:oMath>
                  </a14:m>
                  <a:r>
                    <a:rPr lang="en-US" altLang="ru-RU" dirty="0"/>
                    <a:t>cos54</a:t>
                  </a:r>
                  <a:r>
                    <a:rPr lang="ru-RU" altLang="ru-RU" baseline="30000" dirty="0"/>
                    <a:t>о</a:t>
                  </a:r>
                  <a14:m>
                    <m:oMath xmlns:m="http://schemas.openxmlformats.org/officeDocument/2006/math">
                      <m:r>
                        <a:rPr lang="ru-RU" alt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</m:oMath>
                  </a14:m>
                  <a:r>
                    <a:rPr lang="ru-RU" altLang="ru-RU" dirty="0"/>
                    <a:t>12000 (км).</a:t>
                  </a:r>
                </a:p>
              </p:txBody>
            </p:sp>
          </mc:Choice>
          <mc:Fallback xmlns="">
            <p:sp>
              <p:nvSpPr>
                <p:cNvPr id="102406" name="Text Box 6">
                  <a:extLst>
                    <a:ext uri="{FF2B5EF4-FFF2-40B4-BE49-F238E27FC236}">
                      <a16:creationId xmlns:a16="http://schemas.microsoft.com/office/drawing/2014/main" id="{C782F8B8-9C02-4800-AF8C-7D8F51022A2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626985" y="3278446"/>
                  <a:ext cx="5410200" cy="1200150"/>
                </a:xfrm>
                <a:prstGeom prst="rect">
                  <a:avLst/>
                </a:prstGeom>
                <a:blipFill>
                  <a:blip r:embed="rId3"/>
                  <a:stretch>
                    <a:fillRect l="-1804" t="-4061" r="-1691" b="-10660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02410" name="Text Box 10">
              <a:extLst>
                <a:ext uri="{FF2B5EF4-FFF2-40B4-BE49-F238E27FC236}">
                  <a16:creationId xmlns:a16="http://schemas.microsoft.com/office/drawing/2014/main" id="{A2D3AB4F-D4C4-442A-BDFF-C7D79BC2F01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12828" y="4558159"/>
              <a:ext cx="5410200" cy="15700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/>
                <a:t>Длина дуги окружности</a:t>
              </a:r>
              <a:r>
                <a:rPr lang="en-US" altLang="ru-RU" dirty="0"/>
                <a:t>, </a:t>
              </a:r>
              <a:r>
                <a:rPr lang="ru-RU" altLang="ru-RU" dirty="0"/>
                <a:t>проходящей через Северный полюс, отмеченной на рисунке зеленым цветом, равна 8000 км. Этот путь и является кратчайшим.</a:t>
              </a:r>
              <a:endParaRPr lang="ru-RU" altLang="ru-RU" dirty="0">
                <a:solidFill>
                  <a:srgbClr val="FF3300"/>
                </a:solidFill>
              </a:endParaRPr>
            </a:p>
          </p:txBody>
        </p:sp>
      </p:grpSp>
      <p:pic>
        <p:nvPicPr>
          <p:cNvPr id="102411" name="Picture 11">
            <a:extLst>
              <a:ext uri="{FF2B5EF4-FFF2-40B4-BE49-F238E27FC236}">
                <a16:creationId xmlns:a16="http://schemas.microsoft.com/office/drawing/2014/main" id="{5B38F2FE-BB13-43EB-9714-FD840F4CF1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36912"/>
            <a:ext cx="3259138" cy="321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78128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68" name="Text Box 12">
            <a:extLst>
              <a:ext uri="{FF2B5EF4-FFF2-40B4-BE49-F238E27FC236}">
                <a16:creationId xmlns:a16="http://schemas.microsoft.com/office/drawing/2014/main" id="{45DF70C2-1256-47BC-86C3-243B7AB71A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3699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>
                <a:cs typeface="Times New Roman" panose="02020603050405020304" pitchFamily="18" charset="0"/>
              </a:rPr>
              <a:t>	1</a:t>
            </a:r>
            <a:r>
              <a:rPr lang="ru-RU" altLang="ru-RU" dirty="0">
                <a:cs typeface="Times New Roman" panose="02020603050405020304" pitchFamily="18" charset="0"/>
              </a:rPr>
              <a:t>6. Образующая и радиус основания цилиндра равны 1. Найдите длину кратчайшего пути по </a:t>
            </a:r>
            <a:r>
              <a:rPr lang="ru-RU" altLang="ru-RU" dirty="0"/>
              <a:t>боковой </a:t>
            </a:r>
            <a:r>
              <a:rPr lang="ru-RU" altLang="ru-RU" dirty="0">
                <a:cs typeface="Times New Roman" panose="02020603050405020304" pitchFamily="18" charset="0"/>
              </a:rPr>
              <a:t>поверхности этого цилиндра, соединяющего центрально-симметричные точки </a:t>
            </a:r>
            <a:r>
              <a:rPr lang="en-US" altLang="ru-RU" i="1" dirty="0">
                <a:cs typeface="Times New Roman" panose="02020603050405020304" pitchFamily="18" charset="0"/>
              </a:rPr>
              <a:t>A </a:t>
            </a:r>
            <a:r>
              <a:rPr lang="ru-RU" altLang="ru-RU" dirty="0">
                <a:cs typeface="Times New Roman" panose="02020603050405020304" pitchFamily="18" charset="0"/>
              </a:rPr>
              <a:t>и 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dirty="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96270" name="Picture 14">
            <a:extLst>
              <a:ext uri="{FF2B5EF4-FFF2-40B4-BE49-F238E27FC236}">
                <a16:creationId xmlns:a16="http://schemas.microsoft.com/office/drawing/2014/main" id="{FF477A1E-576E-4EF4-AB47-4419918144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657350"/>
            <a:ext cx="2667000" cy="2011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6275" name="Group 19">
            <a:extLst>
              <a:ext uri="{FF2B5EF4-FFF2-40B4-BE49-F238E27FC236}">
                <a16:creationId xmlns:a16="http://schemas.microsoft.com/office/drawing/2014/main" id="{E00BEA9F-6DB2-4817-90EB-9CCB112DC6E8}"/>
              </a:ext>
            </a:extLst>
          </p:cNvPr>
          <p:cNvGrpSpPr>
            <a:grpSpLocks/>
          </p:cNvGrpSpPr>
          <p:nvPr/>
        </p:nvGrpSpPr>
        <p:grpSpPr bwMode="auto">
          <a:xfrm>
            <a:off x="0" y="1634563"/>
            <a:ext cx="9144000" cy="3405188"/>
            <a:chOff x="0" y="1299"/>
            <a:chExt cx="5760" cy="2145"/>
          </a:xfrm>
        </p:grpSpPr>
        <p:sp>
          <p:nvSpPr>
            <p:cNvPr id="96262" name="Text Box 6">
              <a:extLst>
                <a:ext uri="{FF2B5EF4-FFF2-40B4-BE49-F238E27FC236}">
                  <a16:creationId xmlns:a16="http://schemas.microsoft.com/office/drawing/2014/main" id="{BCA79EBF-DB24-4391-91FB-FCA4453421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2688"/>
              <a:ext cx="5760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  <a:cs typeface="Times New Roman" panose="02020603050405020304" pitchFamily="18" charset="0"/>
                </a:rPr>
                <a:t>	Решение.</a:t>
              </a:r>
              <a:r>
                <a:rPr lang="ru-RU" altLang="ru-RU" dirty="0">
                  <a:cs typeface="Times New Roman" panose="02020603050405020304" pitchFamily="18" charset="0"/>
                </a:rPr>
                <a:t> Разверткой боковой поверхности этого цилиндра является прямоугольник со сторонами  </a:t>
              </a:r>
              <a:r>
                <a:rPr lang="en-US" altLang="ru-RU" dirty="0">
                  <a:cs typeface="Times New Roman" panose="02020603050405020304" pitchFamily="18" charset="0"/>
                </a:rPr>
                <a:t>2</a:t>
              </a:r>
              <a:r>
                <a:rPr lang="en-US" altLang="ru-RU" dirty="0">
                  <a:cs typeface="Times New Roman" panose="02020603050405020304" pitchFamily="18" charset="0"/>
                  <a:sym typeface="Symbol" panose="05050102010706020507" pitchFamily="18" charset="2"/>
                </a:rPr>
                <a:t>  </a:t>
              </a:r>
              <a:r>
                <a:rPr lang="ru-RU" altLang="ru-RU" dirty="0">
                  <a:cs typeface="Times New Roman" panose="02020603050405020304" pitchFamily="18" charset="0"/>
                </a:rPr>
                <a:t>и 1, изображенный на рисунке 35. </a:t>
              </a:r>
            </a:p>
          </p:txBody>
        </p:sp>
        <p:pic>
          <p:nvPicPr>
            <p:cNvPr id="96271" name="Picture 15">
              <a:extLst>
                <a:ext uri="{FF2B5EF4-FFF2-40B4-BE49-F238E27FC236}">
                  <a16:creationId xmlns:a16="http://schemas.microsoft.com/office/drawing/2014/main" id="{21AD2523-A9A4-4880-8479-2F6C3A7B7FF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72" y="1299"/>
              <a:ext cx="2112" cy="1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96274" name="Group 18">
            <a:extLst>
              <a:ext uri="{FF2B5EF4-FFF2-40B4-BE49-F238E27FC236}">
                <a16:creationId xmlns:a16="http://schemas.microsoft.com/office/drawing/2014/main" id="{285DBD6F-0F69-4383-8B5A-6B3B01E61F12}"/>
              </a:ext>
            </a:extLst>
          </p:cNvPr>
          <p:cNvGrpSpPr>
            <a:grpSpLocks/>
          </p:cNvGrpSpPr>
          <p:nvPr/>
        </p:nvGrpSpPr>
        <p:grpSpPr bwMode="auto">
          <a:xfrm>
            <a:off x="19050" y="1657350"/>
            <a:ext cx="9144000" cy="4583113"/>
            <a:chOff x="12" y="1044"/>
            <a:chExt cx="5760" cy="2887"/>
          </a:xfrm>
        </p:grpSpPr>
        <p:sp>
          <p:nvSpPr>
            <p:cNvPr id="96265" name="Text Box 9">
              <a:extLst>
                <a:ext uri="{FF2B5EF4-FFF2-40B4-BE49-F238E27FC236}">
                  <a16:creationId xmlns:a16="http://schemas.microsoft.com/office/drawing/2014/main" id="{4D147A8D-9C60-4AFA-9643-3C31E801FA3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" y="3175"/>
              <a:ext cx="5760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cs typeface="Times New Roman" panose="02020603050405020304" pitchFamily="18" charset="0"/>
                </a:rPr>
                <a:t>	Кратчайшим путем из точки </a:t>
              </a:r>
              <a:r>
                <a:rPr lang="en-US" altLang="ru-RU" i="1" dirty="0">
                  <a:cs typeface="Times New Roman" panose="02020603050405020304" pitchFamily="18" charset="0"/>
                </a:rPr>
                <a:t>A </a:t>
              </a:r>
              <a:r>
                <a:rPr lang="ru-RU" altLang="ru-RU" dirty="0">
                  <a:cs typeface="Times New Roman" panose="02020603050405020304" pitchFamily="18" charset="0"/>
                </a:rPr>
                <a:t>в точку </a:t>
              </a:r>
              <a:r>
                <a:rPr lang="en-US" altLang="ru-RU" i="1" dirty="0">
                  <a:cs typeface="Times New Roman" panose="02020603050405020304" pitchFamily="18" charset="0"/>
                </a:rPr>
                <a:t>B</a:t>
              </a:r>
              <a:r>
                <a:rPr lang="ru-RU" altLang="ru-RU" dirty="0">
                  <a:cs typeface="Times New Roman" panose="02020603050405020304" pitchFamily="18" charset="0"/>
                </a:rPr>
                <a:t> является отрезок </a:t>
              </a:r>
              <a:r>
                <a:rPr lang="en-US" altLang="ru-RU" i="1" dirty="0">
                  <a:cs typeface="Times New Roman" panose="02020603050405020304" pitchFamily="18" charset="0"/>
                </a:rPr>
                <a:t>AB</a:t>
              </a:r>
              <a:r>
                <a:rPr lang="ru-RU" altLang="ru-RU" dirty="0">
                  <a:cs typeface="Times New Roman" panose="02020603050405020304" pitchFamily="18" charset="0"/>
                </a:rPr>
                <a:t>, длина которого равна </a:t>
              </a:r>
              <a:r>
                <a:rPr lang="en-US" altLang="ru-RU" dirty="0">
                  <a:cs typeface="Times New Roman" panose="02020603050405020304" pitchFamily="18" charset="0"/>
                </a:rPr>
                <a:t>         </a:t>
              </a:r>
              <a:r>
                <a:rPr lang="ru-RU" altLang="ru-RU" dirty="0">
                  <a:cs typeface="Times New Roman" panose="02020603050405020304" pitchFamily="18" charset="0"/>
                </a:rPr>
                <a:t>. Соответствующий путь на поверхности цилиндра изображен на рисунке 36.</a:t>
              </a:r>
            </a:p>
          </p:txBody>
        </p:sp>
        <p:graphicFrame>
          <p:nvGraphicFramePr>
            <p:cNvPr id="96266" name="Object 10">
              <a:extLst>
                <a:ext uri="{FF2B5EF4-FFF2-40B4-BE49-F238E27FC236}">
                  <a16:creationId xmlns:a16="http://schemas.microsoft.com/office/drawing/2014/main" id="{C01D06A6-311D-4028-A3B4-D5A6E5F306C7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837" y="3417"/>
            <a:ext cx="554" cy="27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571320" imgH="279360" progId="Equation.DSMT4">
                    <p:embed/>
                  </p:oleObj>
                </mc:Choice>
                <mc:Fallback>
                  <p:oleObj name="Equation" r:id="rId5" imgW="571320" imgH="279360" progId="Equation.DSMT4">
                    <p:embed/>
                    <p:pic>
                      <p:nvPicPr>
                        <p:cNvPr id="96266" name="Object 10">
                          <a:extLst>
                            <a:ext uri="{FF2B5EF4-FFF2-40B4-BE49-F238E27FC236}">
                              <a16:creationId xmlns:a16="http://schemas.microsoft.com/office/drawing/2014/main" id="{C01D06A6-311D-4028-A3B4-D5A6E5F306C7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37" y="3417"/>
                          <a:ext cx="554" cy="27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pic>
          <p:nvPicPr>
            <p:cNvPr id="96273" name="Picture 17">
              <a:extLst>
                <a:ext uri="{FF2B5EF4-FFF2-40B4-BE49-F238E27FC236}">
                  <a16:creationId xmlns:a16="http://schemas.microsoft.com/office/drawing/2014/main" id="{A6A4E774-7CA7-412D-BFA0-973409C8455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" y="1044"/>
              <a:ext cx="1680" cy="12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6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6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6" name="Text Box 6"/>
          <p:cNvSpPr txBox="1">
            <a:spLocks noChangeArrowheads="1"/>
          </p:cNvSpPr>
          <p:nvPr/>
        </p:nvSpPr>
        <p:spPr bwMode="auto">
          <a:xfrm>
            <a:off x="0" y="0"/>
            <a:ext cx="91440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dirty="0">
                <a:solidFill>
                  <a:srgbClr val="FF3300"/>
                </a:solidFill>
                <a:cs typeface="Times New Roman" pitchFamily="18" charset="0"/>
              </a:rPr>
              <a:t>	Решение.</a:t>
            </a:r>
            <a:r>
              <a:rPr lang="ru-RU" dirty="0">
                <a:cs typeface="Times New Roman" pitchFamily="18" charset="0"/>
              </a:rPr>
              <a:t> Рассмотрим развертку, состоящую из двух соседних граней данного тетраэдра, изображенную на рисунке 12. </a:t>
            </a:r>
          </a:p>
        </p:txBody>
      </p:sp>
      <p:pic>
        <p:nvPicPr>
          <p:cNvPr id="81942" name="Picture 2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3302" y="1124744"/>
            <a:ext cx="3352800" cy="236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30" name="Text Box 10"/>
          <p:cNvSpPr txBox="1">
            <a:spLocks noChangeArrowheads="1"/>
          </p:cNvSpPr>
          <p:nvPr/>
        </p:nvSpPr>
        <p:spPr bwMode="auto">
          <a:xfrm>
            <a:off x="0" y="4005064"/>
            <a:ext cx="9144000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dirty="0">
                <a:cs typeface="Times New Roman" pitchFamily="18" charset="0"/>
              </a:rPr>
              <a:t>	Кратчайшим путем из </a:t>
            </a:r>
            <a:r>
              <a:rPr lang="en-US" i="1" dirty="0">
                <a:cs typeface="Times New Roman" pitchFamily="18" charset="0"/>
              </a:rPr>
              <a:t>E </a:t>
            </a:r>
            <a:r>
              <a:rPr lang="ru-RU" dirty="0">
                <a:cs typeface="Times New Roman" pitchFamily="18" charset="0"/>
              </a:rPr>
              <a:t>в </a:t>
            </a:r>
            <a:r>
              <a:rPr lang="en-US" i="1" dirty="0">
                <a:cs typeface="Times New Roman" pitchFamily="18" charset="0"/>
              </a:rPr>
              <a:t>F</a:t>
            </a:r>
            <a:r>
              <a:rPr lang="ru-RU" dirty="0">
                <a:cs typeface="Times New Roman" pitchFamily="18" charset="0"/>
              </a:rPr>
              <a:t> является отрезок </a:t>
            </a:r>
            <a:r>
              <a:rPr lang="en-US" i="1" dirty="0">
                <a:cs typeface="Times New Roman" pitchFamily="18" charset="0"/>
              </a:rPr>
              <a:t>EF</a:t>
            </a:r>
            <a:r>
              <a:rPr lang="ru-RU" dirty="0">
                <a:cs typeface="Times New Roman" pitchFamily="18" charset="0"/>
              </a:rPr>
              <a:t>, длина которого равна 1. Соответствующий путь на поверхности правильного тетраэдра изображен на рисунке 13.</a:t>
            </a:r>
          </a:p>
        </p:txBody>
      </p:sp>
      <p:sp>
        <p:nvSpPr>
          <p:cNvPr id="81943" name="Text Box 23"/>
          <p:cNvSpPr txBox="1">
            <a:spLocks noChangeArrowheads="1"/>
          </p:cNvSpPr>
          <p:nvPr/>
        </p:nvSpPr>
        <p:spPr bwMode="auto">
          <a:xfrm>
            <a:off x="951698" y="5205355"/>
            <a:ext cx="2819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dirty="0">
                <a:solidFill>
                  <a:srgbClr val="FF3300"/>
                </a:solidFill>
              </a:rPr>
              <a:t>Ответ.</a:t>
            </a:r>
            <a:r>
              <a:rPr lang="ru-RU" dirty="0"/>
              <a:t> 1.</a:t>
            </a:r>
          </a:p>
        </p:txBody>
      </p:sp>
      <p:pic>
        <p:nvPicPr>
          <p:cNvPr id="81944" name="Picture 2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3605" y="858729"/>
            <a:ext cx="2667000" cy="2630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454683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7" name="Text Box 3">
            <a:extLst>
              <a:ext uri="{FF2B5EF4-FFF2-40B4-BE49-F238E27FC236}">
                <a16:creationId xmlns:a16="http://schemas.microsoft.com/office/drawing/2014/main" id="{95A47FCD-25E4-499E-BB65-ECFA8E6AF9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"/>
            <a:ext cx="91440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000" dirty="0">
                <a:cs typeface="Times New Roman" panose="02020603050405020304" pitchFamily="18" charset="0"/>
              </a:rPr>
              <a:t>	1</a:t>
            </a:r>
            <a:r>
              <a:rPr lang="ru-RU" altLang="ru-RU" sz="2000" dirty="0">
                <a:cs typeface="Times New Roman" panose="02020603050405020304" pitchFamily="18" charset="0"/>
              </a:rPr>
              <a:t>7. На внутренней стенке цилиндрической банки в трех сантиметрах от верхнего края висит капля меда, а на наружной стенке, в диаметрально противоположной точке сидит муха. Найдите кратчайший путь, по которому муха может доползти до меда. Радиус основания банки равен 10 см.</a:t>
            </a:r>
          </a:p>
        </p:txBody>
      </p:sp>
      <p:pic>
        <p:nvPicPr>
          <p:cNvPr id="98317" name="Picture 13">
            <a:extLst>
              <a:ext uri="{FF2B5EF4-FFF2-40B4-BE49-F238E27FC236}">
                <a16:creationId xmlns:a16="http://schemas.microsoft.com/office/drawing/2014/main" id="{2C965507-8029-4212-9E85-44D84247C6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752600"/>
            <a:ext cx="18542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8321" name="Group 17">
            <a:extLst>
              <a:ext uri="{FF2B5EF4-FFF2-40B4-BE49-F238E27FC236}">
                <a16:creationId xmlns:a16="http://schemas.microsoft.com/office/drawing/2014/main" id="{52873A73-5CAC-4B84-8825-4C7AE32C0B3C}"/>
              </a:ext>
            </a:extLst>
          </p:cNvPr>
          <p:cNvGrpSpPr>
            <a:grpSpLocks/>
          </p:cNvGrpSpPr>
          <p:nvPr/>
        </p:nvGrpSpPr>
        <p:grpSpPr bwMode="auto">
          <a:xfrm>
            <a:off x="0" y="1676400"/>
            <a:ext cx="9144000" cy="2987675"/>
            <a:chOff x="0" y="1056"/>
            <a:chExt cx="5760" cy="1882"/>
          </a:xfrm>
        </p:grpSpPr>
        <p:sp>
          <p:nvSpPr>
            <p:cNvPr id="98311" name="Text Box 7">
              <a:extLst>
                <a:ext uri="{FF2B5EF4-FFF2-40B4-BE49-F238E27FC236}">
                  <a16:creationId xmlns:a16="http://schemas.microsoft.com/office/drawing/2014/main" id="{A1C3B339-4FCB-4325-876F-AE9D7E82D18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2496"/>
              <a:ext cx="5760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2000" dirty="0">
                  <a:solidFill>
                    <a:srgbClr val="FF3300"/>
                  </a:solidFill>
                  <a:cs typeface="Times New Roman" panose="02020603050405020304" pitchFamily="18" charset="0"/>
                </a:rPr>
                <a:t>	Решение.</a:t>
              </a:r>
              <a:r>
                <a:rPr lang="ru-RU" altLang="ru-RU" sz="2000" dirty="0">
                  <a:cs typeface="Times New Roman" panose="02020603050405020304" pitchFamily="18" charset="0"/>
                </a:rPr>
                <a:t> Разверткой боковой поверхности цилиндра является прямоугольник (рис. 38). </a:t>
              </a:r>
            </a:p>
          </p:txBody>
        </p:sp>
        <p:pic>
          <p:nvPicPr>
            <p:cNvPr id="98318" name="Picture 14">
              <a:extLst>
                <a:ext uri="{FF2B5EF4-FFF2-40B4-BE49-F238E27FC236}">
                  <a16:creationId xmlns:a16="http://schemas.microsoft.com/office/drawing/2014/main" id="{DD14B73C-50F5-4980-9F77-F6BF9F1710B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92" y="1056"/>
              <a:ext cx="1824" cy="1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98322" name="Group 18">
            <a:extLst>
              <a:ext uri="{FF2B5EF4-FFF2-40B4-BE49-F238E27FC236}">
                <a16:creationId xmlns:a16="http://schemas.microsoft.com/office/drawing/2014/main" id="{0EDE58BE-DBE0-4EC7-9623-C063F5EDD1A5}"/>
              </a:ext>
            </a:extLst>
          </p:cNvPr>
          <p:cNvGrpSpPr>
            <a:grpSpLocks/>
          </p:cNvGrpSpPr>
          <p:nvPr/>
        </p:nvGrpSpPr>
        <p:grpSpPr bwMode="auto">
          <a:xfrm>
            <a:off x="0" y="1752600"/>
            <a:ext cx="9144000" cy="5045075"/>
            <a:chOff x="0" y="1104"/>
            <a:chExt cx="5760" cy="3178"/>
          </a:xfrm>
        </p:grpSpPr>
        <p:graphicFrame>
          <p:nvGraphicFramePr>
            <p:cNvPr id="98315" name="Object 11">
              <a:extLst>
                <a:ext uri="{FF2B5EF4-FFF2-40B4-BE49-F238E27FC236}">
                  <a16:creationId xmlns:a16="http://schemas.microsoft.com/office/drawing/2014/main" id="{98AED7C8-31D0-4ACD-A819-3FC57E7C99FD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44" y="3840"/>
            <a:ext cx="720" cy="23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863280" imgH="279360" progId="Equation.DSMT4">
                    <p:embed/>
                  </p:oleObj>
                </mc:Choice>
                <mc:Fallback>
                  <p:oleObj name="Equation" r:id="rId5" imgW="863280" imgH="279360" progId="Equation.DSMT4">
                    <p:embed/>
                    <p:pic>
                      <p:nvPicPr>
                        <p:cNvPr id="98315" name="Object 11">
                          <a:extLst>
                            <a:ext uri="{FF2B5EF4-FFF2-40B4-BE49-F238E27FC236}">
                              <a16:creationId xmlns:a16="http://schemas.microsoft.com/office/drawing/2014/main" id="{98AED7C8-31D0-4ACD-A819-3FC57E7C99FD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4" y="3840"/>
                          <a:ext cx="720" cy="23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8314" name="Text Box 10">
              <a:extLst>
                <a:ext uri="{FF2B5EF4-FFF2-40B4-BE49-F238E27FC236}">
                  <a16:creationId xmlns:a16="http://schemas.microsoft.com/office/drawing/2014/main" id="{A60C11FF-7A3E-422B-BF89-DD433B3391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2880"/>
              <a:ext cx="5760" cy="14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2000" dirty="0">
                  <a:cs typeface="Times New Roman" panose="02020603050405020304" pitchFamily="18" charset="0"/>
                </a:rPr>
                <a:t>Конечно, кратчайшим путем между точками </a:t>
              </a:r>
              <a:r>
                <a:rPr lang="en-US" altLang="ru-RU" sz="2000" i="1" dirty="0">
                  <a:cs typeface="Times New Roman" panose="02020603050405020304" pitchFamily="18" charset="0"/>
                </a:rPr>
                <a:t>A </a:t>
              </a:r>
              <a:r>
                <a:rPr lang="ru-RU" altLang="ru-RU" sz="2000" dirty="0">
                  <a:cs typeface="Times New Roman" panose="02020603050405020304" pitchFamily="18" charset="0"/>
                </a:rPr>
                <a:t>и </a:t>
              </a:r>
              <a:r>
                <a:rPr lang="ru-RU" altLang="ru-RU" sz="2000" i="1" dirty="0">
                  <a:cs typeface="Times New Roman" panose="02020603050405020304" pitchFamily="18" charset="0"/>
                </a:rPr>
                <a:t>B </a:t>
              </a:r>
              <a:r>
                <a:rPr lang="ru-RU" altLang="ru-RU" sz="2000" dirty="0">
                  <a:cs typeface="Times New Roman" panose="02020603050405020304" pitchFamily="18" charset="0"/>
                </a:rPr>
                <a:t>является отрезок </a:t>
              </a:r>
              <a:r>
                <a:rPr lang="en-US" altLang="ru-RU" sz="2000" i="1" dirty="0">
                  <a:cs typeface="Times New Roman" panose="02020603050405020304" pitchFamily="18" charset="0"/>
                </a:rPr>
                <a:t>AB</a:t>
              </a:r>
              <a:r>
                <a:rPr lang="ru-RU" altLang="ru-RU" sz="2000" dirty="0">
                  <a:cs typeface="Times New Roman" panose="02020603050405020304" pitchFamily="18" charset="0"/>
                </a:rPr>
                <a:t>. Однако, чтобы муха могла попасть на внутреннюю сторону банки, ей нужно переползти через край в некоторой точке </a:t>
              </a:r>
              <a:r>
                <a:rPr lang="en-US" altLang="ru-RU" sz="2000" i="1" dirty="0">
                  <a:cs typeface="Times New Roman" panose="02020603050405020304" pitchFamily="18" charset="0"/>
                </a:rPr>
                <a:t>C</a:t>
              </a:r>
              <a:r>
                <a:rPr lang="ru-RU" altLang="ru-RU" sz="2000" dirty="0">
                  <a:cs typeface="Times New Roman" panose="02020603050405020304" pitchFamily="18" charset="0"/>
                </a:rPr>
                <a:t>. Рассмотрим точку </a:t>
              </a:r>
              <a:r>
                <a:rPr lang="en-US" altLang="ru-RU" sz="2000" i="1" dirty="0">
                  <a:cs typeface="Times New Roman" panose="02020603050405020304" pitchFamily="18" charset="0"/>
                </a:rPr>
                <a:t>B</a:t>
              </a:r>
              <a:r>
                <a:rPr lang="ru-RU" altLang="ru-RU" sz="2000" i="1" dirty="0">
                  <a:cs typeface="Times New Roman" panose="02020603050405020304" pitchFamily="18" charset="0"/>
                </a:rPr>
                <a:t>’</a:t>
              </a:r>
              <a:r>
                <a:rPr lang="ru-RU" altLang="ru-RU" sz="2000" dirty="0">
                  <a:cs typeface="Times New Roman" panose="02020603050405020304" pitchFamily="18" charset="0"/>
                </a:rPr>
                <a:t> , симметричную точке </a:t>
              </a:r>
              <a:r>
                <a:rPr lang="en-US" altLang="ru-RU" sz="2000" i="1" dirty="0">
                  <a:cs typeface="Times New Roman" panose="02020603050405020304" pitchFamily="18" charset="0"/>
                </a:rPr>
                <a:t>B</a:t>
              </a:r>
              <a:r>
                <a:rPr lang="ru-RU" altLang="ru-RU" sz="2000" dirty="0">
                  <a:cs typeface="Times New Roman" panose="02020603050405020304" pitchFamily="18" charset="0"/>
                </a:rPr>
                <a:t> относительно стороны прямоугольника. Тогда отрезки </a:t>
              </a:r>
              <a:r>
                <a:rPr lang="en-US" altLang="ru-RU" sz="2000" i="1" dirty="0">
                  <a:cs typeface="Times New Roman" panose="02020603050405020304" pitchFamily="18" charset="0"/>
                </a:rPr>
                <a:t>BC </a:t>
              </a:r>
              <a:r>
                <a:rPr lang="ru-RU" altLang="ru-RU" sz="2000" dirty="0">
                  <a:cs typeface="Times New Roman" panose="02020603050405020304" pitchFamily="18" charset="0"/>
                </a:rPr>
                <a:t>и</a:t>
              </a:r>
              <a:r>
                <a:rPr lang="ru-RU" altLang="ru-RU" sz="2000" i="1" dirty="0">
                  <a:cs typeface="Times New Roman" panose="02020603050405020304" pitchFamily="18" charset="0"/>
                </a:rPr>
                <a:t> </a:t>
              </a:r>
              <a:r>
                <a:rPr lang="en-US" altLang="ru-RU" sz="2000" i="1" dirty="0">
                  <a:cs typeface="Times New Roman" panose="02020603050405020304" pitchFamily="18" charset="0"/>
                </a:rPr>
                <a:t>B</a:t>
              </a:r>
              <a:r>
                <a:rPr lang="ru-RU" altLang="ru-RU" sz="2000" i="1" dirty="0">
                  <a:cs typeface="Times New Roman" panose="02020603050405020304" pitchFamily="18" charset="0"/>
                </a:rPr>
                <a:t>’</a:t>
              </a:r>
              <a:r>
                <a:rPr lang="en-US" altLang="ru-RU" sz="2000" i="1" dirty="0">
                  <a:cs typeface="Times New Roman" panose="02020603050405020304" pitchFamily="18" charset="0"/>
                </a:rPr>
                <a:t>C </a:t>
              </a:r>
              <a:r>
                <a:rPr lang="ru-RU" altLang="ru-RU" sz="2000" dirty="0">
                  <a:cs typeface="Times New Roman" panose="02020603050405020304" pitchFamily="18" charset="0"/>
                </a:rPr>
                <a:t>равны, следовательно, длина кратчайшего пути равна длине отрезка </a:t>
              </a:r>
              <a:r>
                <a:rPr lang="en-US" altLang="ru-RU" sz="2000" i="1" dirty="0">
                  <a:cs typeface="Times New Roman" panose="02020603050405020304" pitchFamily="18" charset="0"/>
                </a:rPr>
                <a:t>AB</a:t>
              </a:r>
              <a:r>
                <a:rPr lang="ru-RU" altLang="ru-RU" sz="2000" i="1" dirty="0">
                  <a:cs typeface="Times New Roman" panose="02020603050405020304" pitchFamily="18" charset="0"/>
                </a:rPr>
                <a:t>’</a:t>
              </a:r>
              <a:r>
                <a:rPr lang="ru-RU" altLang="ru-RU" sz="2000" dirty="0">
                  <a:cs typeface="Times New Roman" panose="02020603050405020304" pitchFamily="18" charset="0"/>
                </a:rPr>
                <a:t>. Она равна </a:t>
              </a:r>
              <a:r>
                <a:rPr lang="en-US" altLang="ru-RU" sz="2000" dirty="0">
                  <a:cs typeface="Times New Roman" panose="02020603050405020304" pitchFamily="18" charset="0"/>
                </a:rPr>
                <a:t>             	       </a:t>
              </a:r>
              <a:r>
                <a:rPr lang="ru-RU" altLang="ru-RU" sz="2000" dirty="0">
                  <a:cs typeface="Times New Roman" panose="02020603050405020304" pitchFamily="18" charset="0"/>
                </a:rPr>
                <a:t>.</a:t>
              </a:r>
              <a:r>
                <a:rPr lang="en-US" altLang="ru-RU" sz="2000" dirty="0">
                  <a:cs typeface="Times New Roman" panose="02020603050405020304" pitchFamily="18" charset="0"/>
                </a:rPr>
                <a:t> C</a:t>
              </a:r>
              <a:r>
                <a:rPr lang="ru-RU" altLang="ru-RU" sz="2000" dirty="0" err="1">
                  <a:cs typeface="Times New Roman" panose="02020603050405020304" pitchFamily="18" charset="0"/>
                </a:rPr>
                <a:t>оответствующий</a:t>
              </a:r>
              <a:r>
                <a:rPr lang="ru-RU" altLang="ru-RU" sz="2000" dirty="0">
                  <a:cs typeface="Times New Roman" panose="02020603050405020304" pitchFamily="18" charset="0"/>
                </a:rPr>
                <a:t> путь на поверхности банки изображен на рисунке 39. </a:t>
              </a:r>
            </a:p>
          </p:txBody>
        </p:sp>
        <p:pic>
          <p:nvPicPr>
            <p:cNvPr id="98319" name="Picture 15">
              <a:extLst>
                <a:ext uri="{FF2B5EF4-FFF2-40B4-BE49-F238E27FC236}">
                  <a16:creationId xmlns:a16="http://schemas.microsoft.com/office/drawing/2014/main" id="{6FCD4697-5A66-4DBB-8CC5-7D4D365864D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" y="1104"/>
              <a:ext cx="1209" cy="13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8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8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5" name="Text Box 3">
            <a:extLst>
              <a:ext uri="{FF2B5EF4-FFF2-40B4-BE49-F238E27FC236}">
                <a16:creationId xmlns:a16="http://schemas.microsoft.com/office/drawing/2014/main" id="{E16E09F5-C7E7-48AB-871D-C555E53929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100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>
                <a:cs typeface="Times New Roman" panose="02020603050405020304" pitchFamily="18" charset="0"/>
              </a:rPr>
              <a:t>	1</a:t>
            </a:r>
            <a:r>
              <a:rPr lang="ru-RU" altLang="ru-RU" dirty="0">
                <a:cs typeface="Times New Roman" panose="02020603050405020304" pitchFamily="18" charset="0"/>
              </a:rPr>
              <a:t>8. Осевое сечение конуса –  правильный треугольник </a:t>
            </a:r>
            <a:r>
              <a:rPr lang="en-US" altLang="ru-RU" i="1" dirty="0">
                <a:cs typeface="Times New Roman" panose="02020603050405020304" pitchFamily="18" charset="0"/>
              </a:rPr>
              <a:t>ABC </a:t>
            </a:r>
            <a:r>
              <a:rPr lang="ru-RU" altLang="ru-RU" dirty="0">
                <a:cs typeface="Times New Roman" panose="02020603050405020304" pitchFamily="18" charset="0"/>
              </a:rPr>
              <a:t>со стороной 1. Найдите длину кратчайшего пути по поверхности этого конуса  из точки </a:t>
            </a:r>
            <a:r>
              <a:rPr lang="en-US" altLang="ru-RU" i="1" dirty="0">
                <a:cs typeface="Times New Roman" panose="02020603050405020304" pitchFamily="18" charset="0"/>
              </a:rPr>
              <a:t>A </a:t>
            </a:r>
            <a:r>
              <a:rPr lang="ru-RU" altLang="ru-RU" dirty="0">
                <a:cs typeface="Times New Roman" panose="02020603050405020304" pitchFamily="18" charset="0"/>
              </a:rPr>
              <a:t>в точку </a:t>
            </a:r>
            <a:r>
              <a:rPr lang="en-US" altLang="ru-RU" i="1" dirty="0">
                <a:cs typeface="Times New Roman" panose="02020603050405020304" pitchFamily="18" charset="0"/>
              </a:rPr>
              <a:t>D </a:t>
            </a:r>
            <a:r>
              <a:rPr lang="ru-RU" altLang="ru-RU" dirty="0">
                <a:cs typeface="Times New Roman" panose="02020603050405020304" pitchFamily="18" charset="0"/>
              </a:rPr>
              <a:t>– середину стороны </a:t>
            </a:r>
            <a:r>
              <a:rPr lang="en-US" altLang="ru-RU" i="1" dirty="0">
                <a:cs typeface="Times New Roman" panose="02020603050405020304" pitchFamily="18" charset="0"/>
              </a:rPr>
              <a:t>BC </a:t>
            </a:r>
            <a:r>
              <a:rPr lang="ru-RU" altLang="ru-RU" dirty="0">
                <a:cs typeface="Times New Roman" panose="02020603050405020304" pitchFamily="18" charset="0"/>
              </a:rPr>
              <a:t>(рис. 40).</a:t>
            </a:r>
          </a:p>
        </p:txBody>
      </p:sp>
      <p:pic>
        <p:nvPicPr>
          <p:cNvPr id="100364" name="Picture 12">
            <a:extLst>
              <a:ext uri="{FF2B5EF4-FFF2-40B4-BE49-F238E27FC236}">
                <a16:creationId xmlns:a16="http://schemas.microsoft.com/office/drawing/2014/main" id="{9FD941AB-C838-45DF-A8CC-B6A5950C0E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676400"/>
            <a:ext cx="2819400" cy="229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0369" name="Group 17">
            <a:extLst>
              <a:ext uri="{FF2B5EF4-FFF2-40B4-BE49-F238E27FC236}">
                <a16:creationId xmlns:a16="http://schemas.microsoft.com/office/drawing/2014/main" id="{6AD845D9-DAF9-4482-9C5A-ED0DB2BD56DF}"/>
              </a:ext>
            </a:extLst>
          </p:cNvPr>
          <p:cNvGrpSpPr>
            <a:grpSpLocks/>
          </p:cNvGrpSpPr>
          <p:nvPr/>
        </p:nvGrpSpPr>
        <p:grpSpPr bwMode="auto">
          <a:xfrm>
            <a:off x="0" y="1905000"/>
            <a:ext cx="9144000" cy="2963863"/>
            <a:chOff x="0" y="1200"/>
            <a:chExt cx="5760" cy="1867"/>
          </a:xfrm>
        </p:grpSpPr>
        <p:sp>
          <p:nvSpPr>
            <p:cNvPr id="100358" name="Text Box 6">
              <a:extLst>
                <a:ext uri="{FF2B5EF4-FFF2-40B4-BE49-F238E27FC236}">
                  <a16:creationId xmlns:a16="http://schemas.microsoft.com/office/drawing/2014/main" id="{A61F1047-0982-4A1F-BE97-3922EA4E8D3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2544"/>
              <a:ext cx="5760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  <a:cs typeface="Times New Roman" panose="02020603050405020304" pitchFamily="18" charset="0"/>
                </a:rPr>
                <a:t>	Решение.</a:t>
              </a:r>
              <a:r>
                <a:rPr lang="ru-RU" altLang="ru-RU" dirty="0">
                  <a:cs typeface="Times New Roman" panose="02020603050405020304" pitchFamily="18" charset="0"/>
                </a:rPr>
                <a:t> Разверткой боковой поверхности этого конуса является полукруг радиуса 1 (рис. 41).</a:t>
              </a:r>
            </a:p>
          </p:txBody>
        </p:sp>
        <p:pic>
          <p:nvPicPr>
            <p:cNvPr id="100365" name="Picture 13">
              <a:extLst>
                <a:ext uri="{FF2B5EF4-FFF2-40B4-BE49-F238E27FC236}">
                  <a16:creationId xmlns:a16="http://schemas.microsoft.com/office/drawing/2014/main" id="{A0CF2AD0-CCBD-4393-9151-C8D691FAA36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24" y="1200"/>
              <a:ext cx="1632" cy="1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00368" name="Group 16">
            <a:extLst>
              <a:ext uri="{FF2B5EF4-FFF2-40B4-BE49-F238E27FC236}">
                <a16:creationId xmlns:a16="http://schemas.microsoft.com/office/drawing/2014/main" id="{08AEC886-36C9-44E5-95E7-7D2DD96888AA}"/>
              </a:ext>
            </a:extLst>
          </p:cNvPr>
          <p:cNvGrpSpPr>
            <a:grpSpLocks/>
          </p:cNvGrpSpPr>
          <p:nvPr/>
        </p:nvGrpSpPr>
        <p:grpSpPr bwMode="auto">
          <a:xfrm>
            <a:off x="0" y="1676400"/>
            <a:ext cx="9144000" cy="4954588"/>
            <a:chOff x="0" y="1056"/>
            <a:chExt cx="5760" cy="3121"/>
          </a:xfrm>
        </p:grpSpPr>
        <p:sp>
          <p:nvSpPr>
            <p:cNvPr id="100362" name="Text Box 10">
              <a:extLst>
                <a:ext uri="{FF2B5EF4-FFF2-40B4-BE49-F238E27FC236}">
                  <a16:creationId xmlns:a16="http://schemas.microsoft.com/office/drawing/2014/main" id="{ABBB5F15-ABEE-4E3A-8D87-65A70F5FAA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3072"/>
              <a:ext cx="5760" cy="11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cs typeface="Times New Roman" panose="02020603050405020304" pitchFamily="18" charset="0"/>
                </a:rPr>
                <a:t>	Кратчайшим путем из точки </a:t>
              </a:r>
              <a:r>
                <a:rPr lang="en-US" altLang="ru-RU" i="1" dirty="0">
                  <a:cs typeface="Times New Roman" panose="02020603050405020304" pitchFamily="18" charset="0"/>
                </a:rPr>
                <a:t>A </a:t>
              </a:r>
              <a:r>
                <a:rPr lang="ru-RU" altLang="ru-RU" dirty="0">
                  <a:cs typeface="Times New Roman" panose="02020603050405020304" pitchFamily="18" charset="0"/>
                </a:rPr>
                <a:t>в точку </a:t>
              </a:r>
              <a:r>
                <a:rPr lang="en-US" altLang="ru-RU" i="1" dirty="0">
                  <a:cs typeface="Times New Roman" panose="02020603050405020304" pitchFamily="18" charset="0"/>
                </a:rPr>
                <a:t>D</a:t>
              </a:r>
              <a:r>
                <a:rPr lang="en-US" altLang="ru-RU" dirty="0">
                  <a:cs typeface="Times New Roman" panose="02020603050405020304" pitchFamily="18" charset="0"/>
                </a:rPr>
                <a:t>  </a:t>
              </a:r>
              <a:r>
                <a:rPr lang="ru-RU" altLang="ru-RU" dirty="0">
                  <a:cs typeface="Times New Roman" panose="02020603050405020304" pitchFamily="18" charset="0"/>
                </a:rPr>
                <a:t>является отрезок </a:t>
              </a:r>
              <a:r>
                <a:rPr lang="en-US" altLang="ru-RU" i="1" dirty="0">
                  <a:cs typeface="Times New Roman" panose="02020603050405020304" pitchFamily="18" charset="0"/>
                </a:rPr>
                <a:t>AD</a:t>
              </a:r>
              <a:r>
                <a:rPr lang="ru-RU" altLang="ru-RU" dirty="0">
                  <a:cs typeface="Times New Roman" panose="02020603050405020304" pitchFamily="18" charset="0"/>
                </a:rPr>
                <a:t>, длина которого равна </a:t>
              </a:r>
              <a:r>
                <a:rPr lang="en-US" altLang="ru-RU" dirty="0">
                  <a:cs typeface="Times New Roman" panose="02020603050405020304" pitchFamily="18" charset="0"/>
                </a:rPr>
                <a:t>        </a:t>
              </a:r>
              <a:r>
                <a:rPr lang="ru-RU" altLang="ru-RU" dirty="0">
                  <a:cs typeface="Times New Roman" panose="02020603050405020304" pitchFamily="18" charset="0"/>
                </a:rPr>
                <a:t>. </a:t>
              </a:r>
              <a:endParaRPr lang="en-US" altLang="ru-RU" dirty="0">
                <a:cs typeface="Times New Roman" panose="02020603050405020304" pitchFamily="18" charset="0"/>
              </a:endParaRPr>
            </a:p>
            <a:p>
              <a:pPr algn="just">
                <a:spcBef>
                  <a:spcPct val="50000"/>
                </a:spcBef>
              </a:pPr>
              <a:r>
                <a:rPr lang="ru-RU" altLang="ru-RU" dirty="0">
                  <a:cs typeface="Times New Roman" panose="02020603050405020304" pitchFamily="18" charset="0"/>
                </a:rPr>
                <a:t>	Соответствующий путь на поверхности конуса изображен на рисунке 42.</a:t>
              </a:r>
            </a:p>
          </p:txBody>
        </p:sp>
        <p:graphicFrame>
          <p:nvGraphicFramePr>
            <p:cNvPr id="100366" name="Object 14">
              <a:extLst>
                <a:ext uri="{FF2B5EF4-FFF2-40B4-BE49-F238E27FC236}">
                  <a16:creationId xmlns:a16="http://schemas.microsoft.com/office/drawing/2014/main" id="{85A5C424-6963-4E72-9A93-BF095C5947EE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245" y="3257"/>
            <a:ext cx="290" cy="4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291960" imgH="482400" progId="Equation.DSMT4">
                    <p:embed/>
                  </p:oleObj>
                </mc:Choice>
                <mc:Fallback>
                  <p:oleObj name="Equation" r:id="rId5" imgW="291960" imgH="482400" progId="Equation.DSMT4">
                    <p:embed/>
                    <p:pic>
                      <p:nvPicPr>
                        <p:cNvPr id="100366" name="Object 14">
                          <a:extLst>
                            <a:ext uri="{FF2B5EF4-FFF2-40B4-BE49-F238E27FC236}">
                              <a16:creationId xmlns:a16="http://schemas.microsoft.com/office/drawing/2014/main" id="{85A5C424-6963-4E72-9A93-BF095C5947EE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45" y="3257"/>
                          <a:ext cx="290" cy="4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pic>
          <p:nvPicPr>
            <p:cNvPr id="100367" name="Picture 15">
              <a:extLst>
                <a:ext uri="{FF2B5EF4-FFF2-40B4-BE49-F238E27FC236}">
                  <a16:creationId xmlns:a16="http://schemas.microsoft.com/office/drawing/2014/main" id="{B222BA66-2801-4E88-80B7-6E9B1642B0A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" y="1056"/>
              <a:ext cx="1776" cy="1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0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00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9" name="Text Box 3">
            <a:extLst>
              <a:ext uri="{FF2B5EF4-FFF2-40B4-BE49-F238E27FC236}">
                <a16:creationId xmlns:a16="http://schemas.microsoft.com/office/drawing/2014/main" id="{5051372C-67BB-4442-B252-DA79C02F06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10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>
                <a:cs typeface="Times New Roman" panose="02020603050405020304" pitchFamily="18" charset="0"/>
              </a:rPr>
              <a:t>	1</a:t>
            </a:r>
            <a:r>
              <a:rPr lang="ru-RU" altLang="ru-RU" dirty="0">
                <a:cs typeface="Times New Roman" panose="02020603050405020304" pitchFamily="18" charset="0"/>
              </a:rPr>
              <a:t>9. Осевое сечение конуса –  </a:t>
            </a:r>
            <a:r>
              <a:rPr lang="ru-RU" altLang="ru-RU" dirty="0"/>
              <a:t>равнобедренный</a:t>
            </a:r>
            <a:r>
              <a:rPr lang="ru-RU" altLang="ru-RU" dirty="0">
                <a:cs typeface="Times New Roman" panose="02020603050405020304" pitchFamily="18" charset="0"/>
              </a:rPr>
              <a:t> треугольник </a:t>
            </a:r>
            <a:r>
              <a:rPr lang="en-US" altLang="ru-RU" i="1" dirty="0">
                <a:cs typeface="Times New Roman" panose="02020603050405020304" pitchFamily="18" charset="0"/>
              </a:rPr>
              <a:t>ABC </a:t>
            </a:r>
            <a:r>
              <a:rPr lang="ru-RU" altLang="ru-RU" dirty="0">
                <a:cs typeface="Times New Roman" panose="02020603050405020304" pitchFamily="18" charset="0"/>
              </a:rPr>
              <a:t>со стороной </a:t>
            </a:r>
            <a:r>
              <a:rPr lang="ru-RU" altLang="ru-RU" dirty="0"/>
              <a:t>основания 8 и боковой стороной 6</a:t>
            </a:r>
            <a:r>
              <a:rPr lang="ru-RU" altLang="ru-RU" dirty="0">
                <a:cs typeface="Times New Roman" panose="02020603050405020304" pitchFamily="18" charset="0"/>
              </a:rPr>
              <a:t>. Найдите длину кратчайшего пути по поверхности этого конуса  из точки </a:t>
            </a:r>
            <a:r>
              <a:rPr lang="en-US" altLang="ru-RU" i="1" dirty="0">
                <a:cs typeface="Times New Roman" panose="02020603050405020304" pitchFamily="18" charset="0"/>
              </a:rPr>
              <a:t>A </a:t>
            </a:r>
            <a:r>
              <a:rPr lang="ru-RU" altLang="ru-RU" dirty="0">
                <a:cs typeface="Times New Roman" panose="02020603050405020304" pitchFamily="18" charset="0"/>
              </a:rPr>
              <a:t>в точку </a:t>
            </a:r>
            <a:r>
              <a:rPr lang="en-US" altLang="ru-RU" i="1" dirty="0">
                <a:cs typeface="Times New Roman" panose="02020603050405020304" pitchFamily="18" charset="0"/>
              </a:rPr>
              <a:t>D </a:t>
            </a:r>
            <a:r>
              <a:rPr lang="ru-RU" altLang="ru-RU" dirty="0">
                <a:cs typeface="Times New Roman" panose="02020603050405020304" pitchFamily="18" charset="0"/>
              </a:rPr>
              <a:t>– середину стороны </a:t>
            </a:r>
            <a:r>
              <a:rPr lang="en-US" altLang="ru-RU" i="1" dirty="0">
                <a:cs typeface="Times New Roman" panose="02020603050405020304" pitchFamily="18" charset="0"/>
              </a:rPr>
              <a:t>BC</a:t>
            </a:r>
            <a:r>
              <a:rPr lang="ru-RU" altLang="ru-RU" dirty="0"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106508" name="Picture 12">
            <a:extLst>
              <a:ext uri="{FF2B5EF4-FFF2-40B4-BE49-F238E27FC236}">
                <a16:creationId xmlns:a16="http://schemas.microsoft.com/office/drawing/2014/main" id="{4D08199B-2B04-4032-8968-FC7A3EE79B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0"/>
            <a:ext cx="3656013" cy="203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06511" name="Group 15">
            <a:extLst>
              <a:ext uri="{FF2B5EF4-FFF2-40B4-BE49-F238E27FC236}">
                <a16:creationId xmlns:a16="http://schemas.microsoft.com/office/drawing/2014/main" id="{E57DA95E-8C6E-4EEC-9AD2-F01E974BA33B}"/>
              </a:ext>
            </a:extLst>
          </p:cNvPr>
          <p:cNvGrpSpPr>
            <a:grpSpLocks/>
          </p:cNvGrpSpPr>
          <p:nvPr/>
        </p:nvGrpSpPr>
        <p:grpSpPr bwMode="auto">
          <a:xfrm>
            <a:off x="0" y="1905000"/>
            <a:ext cx="9144000" cy="4487863"/>
            <a:chOff x="0" y="1200"/>
            <a:chExt cx="5760" cy="2827"/>
          </a:xfrm>
        </p:grpSpPr>
        <p:sp>
          <p:nvSpPr>
            <p:cNvPr id="106502" name="Text Box 6">
              <a:extLst>
                <a:ext uri="{FF2B5EF4-FFF2-40B4-BE49-F238E27FC236}">
                  <a16:creationId xmlns:a16="http://schemas.microsoft.com/office/drawing/2014/main" id="{BE7CDF41-FCFF-4F82-B175-CCCAA84B2C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2976"/>
              <a:ext cx="5760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  <a:cs typeface="Times New Roman" panose="02020603050405020304" pitchFamily="18" charset="0"/>
                </a:rPr>
                <a:t>	Решение.</a:t>
              </a:r>
              <a:r>
                <a:rPr lang="ru-RU" altLang="ru-RU" dirty="0">
                  <a:cs typeface="Times New Roman" panose="02020603050405020304" pitchFamily="18" charset="0"/>
                </a:rPr>
                <a:t> Разверткой боковой поверхности этого конуса является </a:t>
              </a:r>
              <a:r>
                <a:rPr lang="ru-RU" altLang="ru-RU" dirty="0"/>
                <a:t>сектор с углом 240</a:t>
              </a:r>
              <a:r>
                <a:rPr lang="ru-RU" altLang="ru-RU" baseline="30000" dirty="0"/>
                <a:t>о</a:t>
              </a:r>
              <a:r>
                <a:rPr lang="ru-RU" altLang="ru-RU" dirty="0">
                  <a:cs typeface="Times New Roman" panose="02020603050405020304" pitchFamily="18" charset="0"/>
                </a:rPr>
                <a:t>.</a:t>
              </a:r>
            </a:p>
          </p:txBody>
        </p:sp>
        <p:sp>
          <p:nvSpPr>
            <p:cNvPr id="106505" name="Text Box 9">
              <a:extLst>
                <a:ext uri="{FF2B5EF4-FFF2-40B4-BE49-F238E27FC236}">
                  <a16:creationId xmlns:a16="http://schemas.microsoft.com/office/drawing/2014/main" id="{21D11851-80BF-4929-9EDA-DD6A0E8B02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3504"/>
              <a:ext cx="5760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cs typeface="Times New Roman" panose="02020603050405020304" pitchFamily="18" charset="0"/>
                </a:rPr>
                <a:t>	Кратчайшим путем из точки </a:t>
              </a:r>
              <a:r>
                <a:rPr lang="en-US" altLang="ru-RU" i="1" dirty="0">
                  <a:cs typeface="Times New Roman" panose="02020603050405020304" pitchFamily="18" charset="0"/>
                </a:rPr>
                <a:t>A</a:t>
              </a:r>
              <a:r>
                <a:rPr lang="en-US" altLang="ru-RU" i="1" dirty="0"/>
                <a:t>’</a:t>
              </a:r>
              <a:r>
                <a:rPr lang="en-US" altLang="ru-RU" i="1" dirty="0">
                  <a:cs typeface="Times New Roman" panose="02020603050405020304" pitchFamily="18" charset="0"/>
                </a:rPr>
                <a:t> </a:t>
              </a:r>
              <a:r>
                <a:rPr lang="ru-RU" altLang="ru-RU" dirty="0">
                  <a:cs typeface="Times New Roman" panose="02020603050405020304" pitchFamily="18" charset="0"/>
                </a:rPr>
                <a:t>в точку </a:t>
              </a:r>
              <a:r>
                <a:rPr lang="en-US" altLang="ru-RU" i="1" dirty="0">
                  <a:cs typeface="Times New Roman" panose="02020603050405020304" pitchFamily="18" charset="0"/>
                </a:rPr>
                <a:t>D</a:t>
              </a:r>
              <a:r>
                <a:rPr lang="en-US" altLang="ru-RU" dirty="0">
                  <a:cs typeface="Times New Roman" panose="02020603050405020304" pitchFamily="18" charset="0"/>
                </a:rPr>
                <a:t>  </a:t>
              </a:r>
              <a:r>
                <a:rPr lang="ru-RU" altLang="ru-RU" dirty="0">
                  <a:cs typeface="Times New Roman" panose="02020603050405020304" pitchFamily="18" charset="0"/>
                </a:rPr>
                <a:t>является </a:t>
              </a:r>
              <a:r>
                <a:rPr lang="ru-RU" altLang="ru-RU" dirty="0"/>
                <a:t>отрезок </a:t>
              </a:r>
              <a:r>
                <a:rPr lang="en-US" altLang="ru-RU" i="1" dirty="0"/>
                <a:t>A’D</a:t>
              </a:r>
              <a:r>
                <a:rPr lang="ru-RU" altLang="ru-RU" dirty="0"/>
                <a:t>, длина которого равна         </a:t>
              </a:r>
              <a:r>
                <a:rPr lang="ru-RU" altLang="ru-RU" dirty="0">
                  <a:cs typeface="Times New Roman" panose="02020603050405020304" pitchFamily="18" charset="0"/>
                </a:rPr>
                <a:t>. </a:t>
              </a:r>
              <a:endParaRPr lang="en-US" altLang="ru-RU" dirty="0">
                <a:cs typeface="Times New Roman" panose="02020603050405020304" pitchFamily="18" charset="0"/>
              </a:endParaRPr>
            </a:p>
          </p:txBody>
        </p:sp>
        <p:pic>
          <p:nvPicPr>
            <p:cNvPr id="106509" name="Picture 13">
              <a:extLst>
                <a:ext uri="{FF2B5EF4-FFF2-40B4-BE49-F238E27FC236}">
                  <a16:creationId xmlns:a16="http://schemas.microsoft.com/office/drawing/2014/main" id="{E66DE767-5B14-4CA8-814A-B41ABEF315E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4" y="1200"/>
              <a:ext cx="2100" cy="16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aphicFrame>
          <p:nvGraphicFramePr>
            <p:cNvPr id="106510" name="Object 14">
              <a:extLst>
                <a:ext uri="{FF2B5EF4-FFF2-40B4-BE49-F238E27FC236}">
                  <a16:creationId xmlns:a16="http://schemas.microsoft.com/office/drawing/2014/main" id="{C8A4D344-F29C-46EB-9331-93170640FEC7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279" y="3753"/>
            <a:ext cx="336" cy="2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355320" imgH="253800" progId="Equation.DSMT4">
                    <p:embed/>
                  </p:oleObj>
                </mc:Choice>
                <mc:Fallback>
                  <p:oleObj name="Equation" r:id="rId5" imgW="355320" imgH="253800" progId="Equation.DSMT4">
                    <p:embed/>
                    <p:pic>
                      <p:nvPicPr>
                        <p:cNvPr id="106510" name="Object 14">
                          <a:extLst>
                            <a:ext uri="{FF2B5EF4-FFF2-40B4-BE49-F238E27FC236}">
                              <a16:creationId xmlns:a16="http://schemas.microsoft.com/office/drawing/2014/main" id="{C8A4D344-F29C-46EB-9331-93170640FEC7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79" y="3753"/>
                          <a:ext cx="336" cy="2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6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1" name="Text Box 3">
            <a:extLst>
              <a:ext uri="{FF2B5EF4-FFF2-40B4-BE49-F238E27FC236}">
                <a16:creationId xmlns:a16="http://schemas.microsoft.com/office/drawing/2014/main" id="{7A968D66-A063-462E-95FC-AE77FF2B57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10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20. Осевое сечение конуса –  </a:t>
            </a:r>
            <a:r>
              <a:rPr lang="ru-RU" altLang="ru-RU" dirty="0"/>
              <a:t>равнобедренный</a:t>
            </a:r>
            <a:r>
              <a:rPr lang="ru-RU" altLang="ru-RU" dirty="0">
                <a:cs typeface="Times New Roman" panose="02020603050405020304" pitchFamily="18" charset="0"/>
              </a:rPr>
              <a:t> треугольник </a:t>
            </a:r>
            <a:r>
              <a:rPr lang="en-US" altLang="ru-RU" i="1" dirty="0">
                <a:cs typeface="Times New Roman" panose="02020603050405020304" pitchFamily="18" charset="0"/>
              </a:rPr>
              <a:t>ABC </a:t>
            </a:r>
            <a:r>
              <a:rPr lang="ru-RU" altLang="ru-RU" dirty="0">
                <a:cs typeface="Times New Roman" panose="02020603050405020304" pitchFamily="18" charset="0"/>
              </a:rPr>
              <a:t>со стороной </a:t>
            </a:r>
            <a:r>
              <a:rPr lang="ru-RU" altLang="ru-RU" dirty="0"/>
              <a:t>основания </a:t>
            </a:r>
            <a:r>
              <a:rPr lang="ru-RU" altLang="ru-RU" dirty="0">
                <a:cs typeface="Times New Roman" panose="02020603050405020304" pitchFamily="18" charset="0"/>
              </a:rPr>
              <a:t>1</a:t>
            </a:r>
            <a:r>
              <a:rPr lang="ru-RU" altLang="ru-RU" dirty="0"/>
              <a:t> и боковой стороной 2</a:t>
            </a:r>
            <a:r>
              <a:rPr lang="ru-RU" altLang="ru-RU" dirty="0">
                <a:cs typeface="Times New Roman" panose="02020603050405020304" pitchFamily="18" charset="0"/>
              </a:rPr>
              <a:t>. Найдите длину кратчайше</a:t>
            </a:r>
            <a:r>
              <a:rPr lang="ru-RU" altLang="ru-RU" dirty="0"/>
              <a:t>й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петли</a:t>
            </a:r>
            <a:r>
              <a:rPr lang="ru-RU" altLang="ru-RU" dirty="0">
                <a:cs typeface="Times New Roman" panose="02020603050405020304" pitchFamily="18" charset="0"/>
              </a:rPr>
              <a:t> по поверхности этого конуса  </a:t>
            </a:r>
            <a:r>
              <a:rPr lang="ru-RU" altLang="ru-RU" dirty="0"/>
              <a:t>с началом и концом в точке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dirty="0"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104460" name="Picture 12">
            <a:extLst>
              <a:ext uri="{FF2B5EF4-FFF2-40B4-BE49-F238E27FC236}">
                <a16:creationId xmlns:a16="http://schemas.microsoft.com/office/drawing/2014/main" id="{4B5E773D-F4DF-41B6-A7B6-FFEBF701AC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216150"/>
            <a:ext cx="2276475" cy="2425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04464" name="Group 16">
            <a:extLst>
              <a:ext uri="{FF2B5EF4-FFF2-40B4-BE49-F238E27FC236}">
                <a16:creationId xmlns:a16="http://schemas.microsoft.com/office/drawing/2014/main" id="{2B46913F-149D-419D-B1E0-AEAE68BA17D6}"/>
              </a:ext>
            </a:extLst>
          </p:cNvPr>
          <p:cNvGrpSpPr>
            <a:grpSpLocks/>
          </p:cNvGrpSpPr>
          <p:nvPr/>
        </p:nvGrpSpPr>
        <p:grpSpPr bwMode="auto">
          <a:xfrm>
            <a:off x="0" y="2286000"/>
            <a:ext cx="9144000" cy="3790950"/>
            <a:chOff x="0" y="1440"/>
            <a:chExt cx="5760" cy="2388"/>
          </a:xfrm>
        </p:grpSpPr>
        <p:sp>
          <p:nvSpPr>
            <p:cNvPr id="104457" name="Text Box 9">
              <a:extLst>
                <a:ext uri="{FF2B5EF4-FFF2-40B4-BE49-F238E27FC236}">
                  <a16:creationId xmlns:a16="http://schemas.microsoft.com/office/drawing/2014/main" id="{9F3F5373-72E5-474E-BCA5-9DB0F7803B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3072"/>
              <a:ext cx="5760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	Решение. </a:t>
              </a:r>
              <a:r>
                <a:rPr lang="ru-RU" altLang="ru-RU" dirty="0"/>
                <a:t>Разверткой боковой поверхности конуса является сектор с углом 90</a:t>
              </a:r>
              <a:r>
                <a:rPr lang="ru-RU" altLang="ru-RU" baseline="30000" dirty="0"/>
                <a:t>о</a:t>
              </a:r>
              <a:r>
                <a:rPr lang="ru-RU" altLang="ru-RU" dirty="0"/>
                <a:t>. Кратчайшим путем является отрезок </a:t>
              </a:r>
              <a:r>
                <a:rPr lang="en-US" altLang="ru-RU" i="1" dirty="0"/>
                <a:t>A’A”</a:t>
              </a:r>
              <a:r>
                <a:rPr lang="ru-RU" altLang="ru-RU" dirty="0"/>
                <a:t>, длина которого равна           .</a:t>
              </a:r>
            </a:p>
          </p:txBody>
        </p:sp>
        <p:pic>
          <p:nvPicPr>
            <p:cNvPr id="104462" name="Picture 14">
              <a:extLst>
                <a:ext uri="{FF2B5EF4-FFF2-40B4-BE49-F238E27FC236}">
                  <a16:creationId xmlns:a16="http://schemas.microsoft.com/office/drawing/2014/main" id="{837FC77C-3EE1-4B5A-B00E-4376FFA90EF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40" y="1440"/>
              <a:ext cx="2080" cy="13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aphicFrame>
          <p:nvGraphicFramePr>
            <p:cNvPr id="104463" name="Object 15">
              <a:extLst>
                <a:ext uri="{FF2B5EF4-FFF2-40B4-BE49-F238E27FC236}">
                  <a16:creationId xmlns:a16="http://schemas.microsoft.com/office/drawing/2014/main" id="{198EB032-5571-4EA4-9FBC-1A6771BACDDC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392" y="3552"/>
            <a:ext cx="384" cy="27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355320" imgH="253800" progId="Equation.DSMT4">
                    <p:embed/>
                  </p:oleObj>
                </mc:Choice>
                <mc:Fallback>
                  <p:oleObj name="Equation" r:id="rId5" imgW="355320" imgH="253800" progId="Equation.DSMT4">
                    <p:embed/>
                    <p:pic>
                      <p:nvPicPr>
                        <p:cNvPr id="104463" name="Object 15">
                          <a:extLst>
                            <a:ext uri="{FF2B5EF4-FFF2-40B4-BE49-F238E27FC236}">
                              <a16:creationId xmlns:a16="http://schemas.microsoft.com/office/drawing/2014/main" id="{198EB032-5571-4EA4-9FBC-1A6771BACDDC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92" y="3552"/>
                          <a:ext cx="384" cy="27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4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1" name="Text Box 3"/>
          <p:cNvSpPr txBox="1">
            <a:spLocks noChangeArrowheads="1"/>
          </p:cNvSpPr>
          <p:nvPr/>
        </p:nvSpPr>
        <p:spPr bwMode="auto">
          <a:xfrm>
            <a:off x="0" y="3810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dirty="0">
                <a:cs typeface="Times New Roman" pitchFamily="18" charset="0"/>
              </a:rPr>
              <a:t>	2. Найдите длину кратчайшего пути по поверхности правильного тетраэдра </a:t>
            </a:r>
            <a:r>
              <a:rPr lang="en-US" i="1" dirty="0">
                <a:cs typeface="Times New Roman" pitchFamily="18" charset="0"/>
              </a:rPr>
              <a:t>ABCD</a:t>
            </a:r>
            <a:r>
              <a:rPr lang="ru-RU" dirty="0">
                <a:cs typeface="Times New Roman" pitchFamily="18" charset="0"/>
              </a:rPr>
              <a:t>, соединяющего точки </a:t>
            </a:r>
            <a:r>
              <a:rPr lang="en-US" i="1" dirty="0">
                <a:cs typeface="Times New Roman" pitchFamily="18" charset="0"/>
              </a:rPr>
              <a:t>E</a:t>
            </a:r>
            <a:r>
              <a:rPr lang="ru-RU" dirty="0">
                <a:cs typeface="Times New Roman" pitchFamily="18" charset="0"/>
              </a:rPr>
              <a:t> и </a:t>
            </a:r>
            <a:r>
              <a:rPr lang="en-US" i="1" dirty="0">
                <a:cs typeface="Times New Roman" pitchFamily="18" charset="0"/>
              </a:rPr>
              <a:t>F</a:t>
            </a:r>
            <a:r>
              <a:rPr lang="ru-RU" dirty="0">
                <a:cs typeface="Times New Roman" pitchFamily="18" charset="0"/>
              </a:rPr>
              <a:t>, расположенные на высотах боковых граней в 7 см от соответствующих вершин тетраэдра. Ребро тетраэдра равно 20 см.</a:t>
            </a:r>
            <a:r>
              <a:rPr lang="ru-RU" dirty="0"/>
              <a:t> </a:t>
            </a:r>
          </a:p>
        </p:txBody>
      </p:sp>
      <p:pic>
        <p:nvPicPr>
          <p:cNvPr id="83980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2132856"/>
            <a:ext cx="3029024" cy="2986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9186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3974" name="Text Box 6"/>
              <p:cNvSpPr txBox="1">
                <a:spLocks noChangeArrowheads="1"/>
              </p:cNvSpPr>
              <p:nvPr/>
            </p:nvSpPr>
            <p:spPr bwMode="auto">
              <a:xfrm>
                <a:off x="0" y="0"/>
                <a:ext cx="9144000" cy="7508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sz="2000" dirty="0">
                    <a:solidFill>
                      <a:srgbClr val="FF3300"/>
                    </a:solidFill>
                    <a:cs typeface="Times New Roman" pitchFamily="18" charset="0"/>
                  </a:rPr>
                  <a:t>	</a:t>
                </a:r>
                <a:r>
                  <a:rPr lang="ru-RU" sz="2000" dirty="0">
                    <a:solidFill>
                      <a:srgbClr val="FF3300"/>
                    </a:solidFill>
                    <a:cs typeface="Times New Roman" pitchFamily="18" charset="0"/>
                  </a:rPr>
                  <a:t>Решение.</a:t>
                </a:r>
                <a:r>
                  <a:rPr lang="ru-RU" sz="2000" dirty="0">
                    <a:cs typeface="Times New Roman" pitchFamily="18" charset="0"/>
                  </a:rPr>
                  <a:t> Одним из возможных путей является путь </a:t>
                </a:r>
                <a:r>
                  <a:rPr lang="en-US" sz="2000" i="1" dirty="0">
                    <a:cs typeface="Times New Roman" pitchFamily="18" charset="0"/>
                  </a:rPr>
                  <a:t>EHF</a:t>
                </a:r>
                <a:r>
                  <a:rPr lang="ru-RU" sz="2000" dirty="0">
                    <a:cs typeface="Times New Roman" pitchFamily="18" charset="0"/>
                  </a:rPr>
                  <a:t>. Его длина равна</a:t>
                </a:r>
                <a:r>
                  <a:rPr lang="en-US" sz="2000" dirty="0"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  <a:cs typeface="Times New Roman" pitchFamily="18" charset="0"/>
                      </a:rPr>
                      <m:t>20</m:t>
                    </m:r>
                    <m:rad>
                      <m:radPr>
                        <m:degHide m:val="on"/>
                        <m:ctrlPr>
                          <a:rPr lang="en-US" sz="20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sz="2000" b="0" i="1" smtClean="0">
                            <a:latin typeface="Cambria Math"/>
                            <a:cs typeface="Times New Roman" pitchFamily="18" charset="0"/>
                          </a:rPr>
                          <m:t>3</m:t>
                        </m:r>
                      </m:e>
                    </m:rad>
                    <m:r>
                      <a:rPr lang="en-US" sz="2000" b="0" i="1" smtClean="0">
                        <a:latin typeface="Cambria Math"/>
                        <a:cs typeface="Times New Roman" pitchFamily="18" charset="0"/>
                      </a:rPr>
                      <m:t>−14</m:t>
                    </m:r>
                  </m:oMath>
                </a14:m>
                <a:r>
                  <a:rPr lang="ru-RU" sz="2000" dirty="0"/>
                  <a:t> </a:t>
                </a:r>
                <a:r>
                  <a:rPr lang="ru-RU" sz="2000" dirty="0">
                    <a:cs typeface="Times New Roman" pitchFamily="18" charset="0"/>
                  </a:rPr>
                  <a:t>см. </a:t>
                </a:r>
              </a:p>
            </p:txBody>
          </p:sp>
        </mc:Choice>
        <mc:Fallback xmlns="">
          <p:sp>
            <p:nvSpPr>
              <p:cNvPr id="83974" name="Text 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0"/>
                <a:ext cx="9144000" cy="750888"/>
              </a:xfrm>
              <a:prstGeom prst="rect">
                <a:avLst/>
              </a:prstGeom>
              <a:blipFill rotWithShape="1">
                <a:blip r:embed="rId3"/>
                <a:stretch>
                  <a:fillRect l="-667" t="-4065" r="-667" b="-1219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474A9E70-91CF-434E-9D48-D902AEB7C92F}"/>
              </a:ext>
            </a:extLst>
          </p:cNvPr>
          <p:cNvGrpSpPr/>
          <p:nvPr/>
        </p:nvGrpSpPr>
        <p:grpSpPr>
          <a:xfrm>
            <a:off x="38501" y="978693"/>
            <a:ext cx="9144000" cy="3440014"/>
            <a:chOff x="38501" y="978693"/>
            <a:chExt cx="9144000" cy="3440014"/>
          </a:xfrm>
        </p:grpSpPr>
        <p:sp>
          <p:nvSpPr>
            <p:cNvPr id="83977" name="Text Box 9"/>
            <p:cNvSpPr txBox="1">
              <a:spLocks noChangeArrowheads="1"/>
            </p:cNvSpPr>
            <p:nvPr/>
          </p:nvSpPr>
          <p:spPr bwMode="auto">
            <a:xfrm>
              <a:off x="38501" y="3717032"/>
              <a:ext cx="9144000" cy="701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en-US" sz="2000" dirty="0">
                  <a:cs typeface="Times New Roman" pitchFamily="18" charset="0"/>
                </a:rPr>
                <a:t>	</a:t>
              </a:r>
              <a:r>
                <a:rPr lang="ru-RU" sz="2000" dirty="0">
                  <a:cs typeface="Times New Roman" pitchFamily="18" charset="0"/>
                </a:rPr>
                <a:t>Для нахождения другого пути рассмотрим развертку, состоящую из трех граней тетраэдра, изображенную на рисунке 15. </a:t>
              </a:r>
            </a:p>
          </p:txBody>
        </p:sp>
        <p:pic>
          <p:nvPicPr>
            <p:cNvPr id="83983" name="Picture 1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55976" y="978693"/>
              <a:ext cx="4038600" cy="2309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C99B680E-8C84-4B4C-B6C3-720932F6A3D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85570" y="733477"/>
            <a:ext cx="2901610" cy="2800244"/>
          </a:xfrm>
          <a:prstGeom prst="rect">
            <a:avLst/>
          </a:prstGeom>
        </p:spPr>
      </p:pic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DDE0F2A1-CBB7-416C-8282-7B55C708BC2D}"/>
              </a:ext>
            </a:extLst>
          </p:cNvPr>
          <p:cNvGrpSpPr/>
          <p:nvPr/>
        </p:nvGrpSpPr>
        <p:grpSpPr>
          <a:xfrm>
            <a:off x="-9625" y="847561"/>
            <a:ext cx="9144000" cy="4615721"/>
            <a:chOff x="-9625" y="847561"/>
            <a:chExt cx="9144000" cy="461572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3985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-9625" y="4418707"/>
                  <a:ext cx="9144000" cy="10445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en-US" sz="2000" dirty="0">
                      <a:cs typeface="Times New Roman" pitchFamily="18" charset="0"/>
                    </a:rPr>
                    <a:t>	</a:t>
                  </a:r>
                  <a:r>
                    <a:rPr lang="ru-RU" sz="2000" dirty="0">
                      <a:cs typeface="Times New Roman" pitchFamily="18" charset="0"/>
                    </a:rPr>
                    <a:t>Длина пути </a:t>
                  </a:r>
                  <a:r>
                    <a:rPr lang="en-US" sz="2000" i="1" dirty="0">
                      <a:cs typeface="Times New Roman" pitchFamily="18" charset="0"/>
                    </a:rPr>
                    <a:t>EF</a:t>
                  </a:r>
                  <a:r>
                    <a:rPr lang="ru-RU" sz="2000" dirty="0">
                      <a:cs typeface="Times New Roman" pitchFamily="18" charset="0"/>
                    </a:rPr>
                    <a:t> равна 20 см. Легко видеть, что 20 &lt; </a:t>
                  </a:r>
                  <a14:m>
                    <m:oMath xmlns:m="http://schemas.openxmlformats.org/officeDocument/2006/math">
                      <m:r>
                        <a:rPr lang="en-US" sz="2000" i="1">
                          <a:latin typeface="Cambria Math"/>
                          <a:cs typeface="Times New Roman" pitchFamily="18" charset="0"/>
                        </a:rPr>
                        <m:t>20</m:t>
                      </m:r>
                      <m:rad>
                        <m:radPr>
                          <m:degHide m:val="on"/>
                          <m:ctrlPr>
                            <a:rPr lang="en-US" sz="2000" i="1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000" i="1">
                              <a:latin typeface="Cambria Math"/>
                              <a:cs typeface="Times New Roman" pitchFamily="18" charset="0"/>
                            </a:rPr>
                            <m:t>3</m:t>
                          </m:r>
                        </m:e>
                      </m:rad>
                      <m:r>
                        <a:rPr lang="en-US" sz="2000" i="1">
                          <a:latin typeface="Cambria Math"/>
                          <a:cs typeface="Times New Roman" pitchFamily="18" charset="0"/>
                        </a:rPr>
                        <m:t>−14</m:t>
                      </m:r>
                    </m:oMath>
                  </a14:m>
                  <a:r>
                    <a:rPr lang="ru-RU" sz="2000" dirty="0">
                      <a:cs typeface="Times New Roman" pitchFamily="18" charset="0"/>
                    </a:rPr>
                    <a:t>, следовательно, этот путь является кратчайшим. Соответствующий путь на поверхности правильного тетраэдра изображен на рисунке 16. </a:t>
                  </a:r>
                </a:p>
              </p:txBody>
            </p:sp>
          </mc:Choice>
          <mc:Fallback xmlns="">
            <p:sp>
              <p:nvSpPr>
                <p:cNvPr id="83985" name="Text Box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-9625" y="4418707"/>
                  <a:ext cx="9144000" cy="1044575"/>
                </a:xfrm>
                <a:prstGeom prst="rect">
                  <a:avLst/>
                </a:prstGeom>
                <a:blipFill>
                  <a:blip r:embed="rId6"/>
                  <a:stretch>
                    <a:fillRect l="-667" t="-585" r="-733" b="-9942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9" name="Picture 22">
              <a:extLst>
                <a:ext uri="{FF2B5EF4-FFF2-40B4-BE49-F238E27FC236}">
                  <a16:creationId xmlns:a16="http://schemas.microsoft.com/office/drawing/2014/main" id="{3461B47B-B9EE-4C42-A11B-9EFF7844AFF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9793" y="847561"/>
              <a:ext cx="2693163" cy="2655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512286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Text Box 3"/>
          <p:cNvSpPr txBox="1">
            <a:spLocks noChangeArrowheads="1"/>
          </p:cNvSpPr>
          <p:nvPr/>
        </p:nvSpPr>
        <p:spPr bwMode="auto">
          <a:xfrm>
            <a:off x="0" y="3810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dirty="0"/>
              <a:t>	</a:t>
            </a:r>
            <a:r>
              <a:rPr lang="ru-RU" dirty="0"/>
              <a:t>3</a:t>
            </a:r>
            <a:r>
              <a:rPr lang="en-US" dirty="0"/>
              <a:t>. </a:t>
            </a:r>
            <a:r>
              <a:rPr lang="ru-RU" dirty="0"/>
              <a:t>Найдите наименьшую длину веревочного кольца, через которое можно продеть единичный тетраэдр.</a:t>
            </a:r>
          </a:p>
        </p:txBody>
      </p:sp>
      <p:pic>
        <p:nvPicPr>
          <p:cNvPr id="116754" name="Picture 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0573" y="1628800"/>
            <a:ext cx="3002854" cy="2633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964410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42" name="Text Box 6"/>
          <p:cNvSpPr txBox="1">
            <a:spLocks noChangeArrowheads="1"/>
          </p:cNvSpPr>
          <p:nvPr/>
        </p:nvSpPr>
        <p:spPr bwMode="auto">
          <a:xfrm>
            <a:off x="0" y="5949"/>
            <a:ext cx="91440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000" dirty="0">
                <a:solidFill>
                  <a:srgbClr val="FF3300"/>
                </a:solidFill>
                <a:cs typeface="Times New Roman" pitchFamily="18" charset="0"/>
              </a:rPr>
              <a:t>	</a:t>
            </a:r>
            <a:r>
              <a:rPr lang="ru-RU" dirty="0">
                <a:solidFill>
                  <a:srgbClr val="FF3300"/>
                </a:solidFill>
                <a:cs typeface="Times New Roman" pitchFamily="18" charset="0"/>
              </a:rPr>
              <a:t>Решение.</a:t>
            </a:r>
            <a:r>
              <a:rPr lang="ru-RU" dirty="0">
                <a:cs typeface="Times New Roman" pitchFamily="18" charset="0"/>
              </a:rPr>
              <a:t> Рассмотрим развёртку тетраэдра. П</a:t>
            </a:r>
            <a:r>
              <a:rPr lang="ru-RU" dirty="0"/>
              <a:t>ериметр четырехугольника </a:t>
            </a:r>
            <a:r>
              <a:rPr lang="en-US" i="1" dirty="0"/>
              <a:t>EFGH</a:t>
            </a:r>
            <a:r>
              <a:rPr lang="ru-RU" dirty="0"/>
              <a:t>, стороны которого параллельны соответствующим ребрам тетраэдра, равен 2. Отсюда следует, что единичный тетраэдр можно продеть через веревочное кольцо длины 2, если начинать продевание с ребра </a:t>
            </a:r>
            <a:r>
              <a:rPr lang="en-US" i="1" dirty="0"/>
              <a:t>AD</a:t>
            </a:r>
            <a:r>
              <a:rPr lang="ru-RU" dirty="0"/>
              <a:t> и сдвигать кольцо в направлении ребра </a:t>
            </a:r>
            <a:r>
              <a:rPr lang="en-US" i="1" dirty="0"/>
              <a:t>BC </a:t>
            </a:r>
            <a:r>
              <a:rPr lang="ru-RU" dirty="0"/>
              <a:t>так, чтобы веревочное кольцо имело форму прямоугольника </a:t>
            </a:r>
            <a:r>
              <a:rPr lang="en-US" i="1" dirty="0"/>
              <a:t>EFGH</a:t>
            </a:r>
            <a:r>
              <a:rPr lang="ru-RU" dirty="0"/>
              <a:t>.</a:t>
            </a:r>
          </a:p>
        </p:txBody>
      </p:sp>
      <p:pic>
        <p:nvPicPr>
          <p:cNvPr id="116755" name="Picture 1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6299" y="2564904"/>
            <a:ext cx="3120120" cy="2736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 Box 6">
            <a:extLst>
              <a:ext uri="{FF2B5EF4-FFF2-40B4-BE49-F238E27FC236}">
                <a16:creationId xmlns:a16="http://schemas.microsoft.com/office/drawing/2014/main" id="{50515ECC-548B-4B0D-BD9B-BAA5215884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14150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dirty="0">
                <a:solidFill>
                  <a:srgbClr val="FF3300"/>
                </a:solidFill>
                <a:cs typeface="Times New Roman" pitchFamily="18" charset="0"/>
              </a:rPr>
              <a:t>	Ответ.</a:t>
            </a:r>
            <a:r>
              <a:rPr lang="ru-RU" dirty="0">
                <a:cs typeface="Times New Roman" pitchFamily="18" charset="0"/>
              </a:rPr>
              <a:t> 2</a:t>
            </a:r>
            <a:r>
              <a:rPr lang="ru-RU" dirty="0"/>
              <a:t>. 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EBED032-5932-485D-AC50-238B6901377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1560" y="3280906"/>
            <a:ext cx="4176464" cy="1786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32264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25" name="Text Box 13"/>
          <p:cNvSpPr txBox="1">
            <a:spLocks noChangeArrowheads="1"/>
          </p:cNvSpPr>
          <p:nvPr/>
        </p:nvSpPr>
        <p:spPr bwMode="auto">
          <a:xfrm>
            <a:off x="0" y="692696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2000" dirty="0">
                <a:cs typeface="Times New Roman" pitchFamily="18" charset="0"/>
              </a:rPr>
              <a:t>	4. Найдите сечение правильного единичного тетраэдра, проходящее через все его грани, имеющее наименьший периметр. Чему равен этот периметр?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E07C34B-F403-4D89-8DDF-A1491FD3C7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4942" y="1537774"/>
            <a:ext cx="2819794" cy="2581635"/>
          </a:xfrm>
          <a:prstGeom prst="rect">
            <a:avLst/>
          </a:prstGeom>
        </p:spPr>
      </p:pic>
      <p:grpSp>
        <p:nvGrpSpPr>
          <p:cNvPr id="13" name="Группа 12">
            <a:extLst>
              <a:ext uri="{FF2B5EF4-FFF2-40B4-BE49-F238E27FC236}">
                <a16:creationId xmlns:a16="http://schemas.microsoft.com/office/drawing/2014/main" id="{0E1AC3EC-2243-4942-BC25-0A0FD3F3103E}"/>
              </a:ext>
            </a:extLst>
          </p:cNvPr>
          <p:cNvGrpSpPr/>
          <p:nvPr/>
        </p:nvGrpSpPr>
        <p:grpSpPr>
          <a:xfrm>
            <a:off x="0" y="1546564"/>
            <a:ext cx="9144000" cy="3489703"/>
            <a:chOff x="0" y="1546564"/>
            <a:chExt cx="9144000" cy="3489703"/>
          </a:xfrm>
        </p:grpSpPr>
        <p:sp>
          <p:nvSpPr>
            <p:cNvPr id="12" name="Text Box 13">
              <a:extLst>
                <a:ext uri="{FF2B5EF4-FFF2-40B4-BE49-F238E27FC236}">
                  <a16:creationId xmlns:a16="http://schemas.microsoft.com/office/drawing/2014/main" id="{D91DC46A-1450-4A66-BF56-1C2FDAB0EEF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4636157"/>
              <a:ext cx="9144000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sz="2000" dirty="0">
                  <a:cs typeface="Times New Roman" pitchFamily="18" charset="0"/>
                </a:rPr>
                <a:t>	</a:t>
              </a:r>
              <a:r>
                <a:rPr lang="ru-RU" sz="2000" dirty="0">
                  <a:solidFill>
                    <a:srgbClr val="FF0000"/>
                  </a:solidFill>
                  <a:cs typeface="Times New Roman" pitchFamily="18" charset="0"/>
                </a:rPr>
                <a:t>Ответ. </a:t>
              </a:r>
              <a:r>
                <a:rPr lang="ru-RU" sz="2000" dirty="0">
                  <a:cs typeface="Times New Roman" pitchFamily="18" charset="0"/>
                </a:rPr>
                <a:t>Искомый периметр равен 2</a:t>
              </a:r>
            </a:p>
          </p:txBody>
        </p:sp>
        <p:pic>
          <p:nvPicPr>
            <p:cNvPr id="9" name="Рисунок 8">
              <a:extLst>
                <a:ext uri="{FF2B5EF4-FFF2-40B4-BE49-F238E27FC236}">
                  <a16:creationId xmlns:a16="http://schemas.microsoft.com/office/drawing/2014/main" id="{609E87C7-AE28-43C9-9696-A07779A7218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294942" y="1546564"/>
              <a:ext cx="2819794" cy="2581635"/>
            </a:xfrm>
            <a:prstGeom prst="rect">
              <a:avLst/>
            </a:prstGeom>
          </p:spPr>
        </p:pic>
        <p:pic>
          <p:nvPicPr>
            <p:cNvPr id="11" name="Рисунок 10">
              <a:extLst>
                <a:ext uri="{FF2B5EF4-FFF2-40B4-BE49-F238E27FC236}">
                  <a16:creationId xmlns:a16="http://schemas.microsoft.com/office/drawing/2014/main" id="{6FB3B789-1532-4761-AC0A-8C156E7E795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355976" y="2108605"/>
              <a:ext cx="4096322" cy="181952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85644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Text Box 3"/>
          <p:cNvSpPr txBox="1">
            <a:spLocks noChangeArrowheads="1"/>
          </p:cNvSpPr>
          <p:nvPr/>
        </p:nvSpPr>
        <p:spPr bwMode="auto">
          <a:xfrm>
            <a:off x="0" y="4308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dirty="0">
                <a:cs typeface="Times New Roman" pitchFamily="18" charset="0"/>
              </a:rPr>
              <a:t>	5. Найдите длину кратчайшего пути по поверхности правильной четырёхугольной пирамиды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i="1" dirty="0">
                <a:cs typeface="Times New Roman" pitchFamily="18" charset="0"/>
              </a:rPr>
              <a:t>SABCD</a:t>
            </a:r>
            <a:r>
              <a:rPr lang="ru-RU" dirty="0">
                <a:cs typeface="Times New Roman" pitchFamily="18" charset="0"/>
              </a:rPr>
              <a:t>, все рёбра которой равны 1, из вершины </a:t>
            </a:r>
            <a:r>
              <a:rPr lang="en-US" i="1" dirty="0">
                <a:cs typeface="Times New Roman" pitchFamily="18" charset="0"/>
              </a:rPr>
              <a:t>A</a:t>
            </a:r>
            <a:r>
              <a:rPr lang="ru-RU" dirty="0">
                <a:cs typeface="Times New Roman" pitchFamily="18" charset="0"/>
              </a:rPr>
              <a:t> в середину </a:t>
            </a:r>
            <a:r>
              <a:rPr lang="en-US" i="1" dirty="0">
                <a:cs typeface="Times New Roman" pitchFamily="18" charset="0"/>
              </a:rPr>
              <a:t>E </a:t>
            </a:r>
            <a:r>
              <a:rPr lang="ru-RU" dirty="0">
                <a:cs typeface="Times New Roman" pitchFamily="18" charset="0"/>
              </a:rPr>
              <a:t>ребра </a:t>
            </a:r>
            <a:r>
              <a:rPr lang="en-US" i="1" dirty="0">
                <a:cs typeface="Times New Roman" pitchFamily="18" charset="0"/>
              </a:rPr>
              <a:t>SC</a:t>
            </a:r>
            <a:r>
              <a:rPr lang="ru-RU" dirty="0">
                <a:cs typeface="Times New Roman" pitchFamily="18" charset="0"/>
              </a:rPr>
              <a:t>.</a:t>
            </a:r>
            <a:r>
              <a:rPr lang="ru-RU" dirty="0"/>
              <a:t> 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6C8D8A5-4911-47C9-84C6-B5E94F9625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3808" y="1484784"/>
            <a:ext cx="3267531" cy="2448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783518"/>
      </p:ext>
    </p:extLst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2593</TotalTime>
  <Words>2064</Words>
  <Application>Microsoft Office PowerPoint</Application>
  <PresentationFormat>Экран (4:3)</PresentationFormat>
  <Paragraphs>136</Paragraphs>
  <Slides>33</Slides>
  <Notes>32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7" baseType="lpstr">
      <vt:lpstr>Cambria Math</vt:lpstr>
      <vt:lpstr>Times New Roman</vt:lpstr>
      <vt:lpstr>Оформление по умолчанию</vt:lpstr>
      <vt:lpstr>Equation</vt:lpstr>
      <vt:lpstr>Задачи на нахождение кратчайших путей в пространстве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Смирнов Владимир Алексеевич</cp:lastModifiedBy>
  <cp:revision>186</cp:revision>
  <dcterms:created xsi:type="dcterms:W3CDTF">2008-04-30T05:51:18Z</dcterms:created>
  <dcterms:modified xsi:type="dcterms:W3CDTF">2021-03-12T06:38:26Z</dcterms:modified>
</cp:coreProperties>
</file>