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458" r:id="rId2"/>
    <p:sldId id="460" r:id="rId3"/>
    <p:sldId id="256" r:id="rId4"/>
    <p:sldId id="542" r:id="rId5"/>
    <p:sldId id="545" r:id="rId6"/>
    <p:sldId id="260" r:id="rId7"/>
    <p:sldId id="274" r:id="rId8"/>
    <p:sldId id="276" r:id="rId9"/>
    <p:sldId id="293" r:id="rId10"/>
    <p:sldId id="292" r:id="rId11"/>
    <p:sldId id="296" r:id="rId12"/>
    <p:sldId id="577" r:id="rId13"/>
    <p:sldId id="298" r:id="rId14"/>
    <p:sldId id="543" r:id="rId15"/>
    <p:sldId id="549" r:id="rId16"/>
    <p:sldId id="544" r:id="rId17"/>
    <p:sldId id="272" r:id="rId18"/>
    <p:sldId id="297" r:id="rId19"/>
    <p:sldId id="546" r:id="rId20"/>
    <p:sldId id="548" r:id="rId21"/>
    <p:sldId id="547" r:id="rId22"/>
    <p:sldId id="540" r:id="rId23"/>
    <p:sldId id="576" r:id="rId24"/>
    <p:sldId id="284" r:id="rId25"/>
    <p:sldId id="288" r:id="rId26"/>
    <p:sldId id="46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290" r:id="rId38"/>
    <p:sldId id="337" r:id="rId39"/>
    <p:sldId id="492" r:id="rId40"/>
    <p:sldId id="493" r:id="rId41"/>
    <p:sldId id="578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340" r:id="rId51"/>
    <p:sldId id="341" r:id="rId52"/>
    <p:sldId id="306" r:id="rId53"/>
    <p:sldId id="464" r:id="rId54"/>
    <p:sldId id="343" r:id="rId55"/>
    <p:sldId id="344" r:id="rId56"/>
    <p:sldId id="346" r:id="rId57"/>
    <p:sldId id="311" r:id="rId58"/>
    <p:sldId id="347" r:id="rId59"/>
    <p:sldId id="348" r:id="rId60"/>
    <p:sldId id="355" r:id="rId61"/>
    <p:sldId id="356" r:id="rId62"/>
    <p:sldId id="358" r:id="rId63"/>
    <p:sldId id="364" r:id="rId64"/>
    <p:sldId id="365" r:id="rId65"/>
    <p:sldId id="367" r:id="rId66"/>
    <p:sldId id="378" r:id="rId67"/>
    <p:sldId id="379" r:id="rId68"/>
    <p:sldId id="478" r:id="rId69"/>
    <p:sldId id="479" r:id="rId70"/>
    <p:sldId id="505" r:id="rId71"/>
    <p:sldId id="510" r:id="rId72"/>
    <p:sldId id="502" r:id="rId73"/>
    <p:sldId id="503" r:id="rId74"/>
    <p:sldId id="517" r:id="rId75"/>
    <p:sldId id="383" r:id="rId76"/>
    <p:sldId id="384" r:id="rId77"/>
    <p:sldId id="507" r:id="rId78"/>
    <p:sldId id="385" r:id="rId79"/>
    <p:sldId id="386" r:id="rId80"/>
    <p:sldId id="387" r:id="rId81"/>
    <p:sldId id="511" r:id="rId82"/>
    <p:sldId id="512" r:id="rId83"/>
    <p:sldId id="513" r:id="rId84"/>
    <p:sldId id="480" r:id="rId85"/>
    <p:sldId id="481" r:id="rId86"/>
    <p:sldId id="508" r:id="rId87"/>
    <p:sldId id="509" r:id="rId88"/>
    <p:sldId id="514" r:id="rId89"/>
    <p:sldId id="515" r:id="rId90"/>
    <p:sldId id="516" r:id="rId91"/>
    <p:sldId id="518" r:id="rId92"/>
    <p:sldId id="519" r:id="rId93"/>
    <p:sldId id="389" r:id="rId94"/>
    <p:sldId id="392" r:id="rId95"/>
    <p:sldId id="397" r:id="rId96"/>
    <p:sldId id="396" r:id="rId97"/>
    <p:sldId id="401" r:id="rId98"/>
    <p:sldId id="410" r:id="rId99"/>
    <p:sldId id="409" r:id="rId100"/>
    <p:sldId id="415" r:id="rId10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0929"/>
  </p:normalViewPr>
  <p:slideViewPr>
    <p:cSldViewPr>
      <p:cViewPr varScale="1">
        <p:scale>
          <a:sx n="97" d="100"/>
          <a:sy n="97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E4F41EA-4877-4967-887F-2FF5C0889F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494F594-68C1-45AB-B74E-9FA217E3DD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59ED1E-67EB-4FA1-9D7F-21B181E07B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1EA56F5-5773-40DE-B862-2B619BB170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6B90C8B3-3BAB-4E03-968A-4F5FCF1482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10B7F3E-9041-436A-92E6-A0A8C0B73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3E7F50-CF32-4E5F-B68F-707162F7C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F040595-06BE-4578-B7C2-53631A0EC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9BF90-66EC-4AAA-8249-4817CCDE2828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46B82A8-4B11-436A-9C3B-E0FD7300C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89BF7DC-044D-42DD-A18F-3EB087E5F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F040595-06BE-4578-B7C2-53631A0EC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9BF90-66EC-4AAA-8249-4817CCDE2828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46B82A8-4B11-436A-9C3B-E0FD7300C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89BF7DC-044D-42DD-A18F-3EB087E5F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93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F775-79E0-4EB4-AECB-2E2BFEE0ABE2}" type="slidenum">
              <a:rPr lang="ru-RU"/>
              <a:pPr/>
              <a:t>23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6C5B915-B103-43DA-8F0F-083B2529D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A3E660-91A1-4B3A-8287-10C55DB8D718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4139C4E-8844-4DFC-860B-65D756B76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0106BA2-261A-4A2F-BA5E-128C2327C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D1320C8-1B3B-46F3-A6A5-41EC61F53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83A906-CE33-44CB-8A4C-218EEC68FE21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D243DC0-9B3A-48FE-89EF-6EC4997D7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144A19B-1650-465A-B552-D3CAAFDA4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8CA2766-B111-4165-B7C6-9CEE95BD7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515DA4-5665-4905-9A0A-6430007A2B22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C10060B-91C6-4157-97A9-2C60DC653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BEA2CA5-BB11-4DF1-9603-C8B07A4A7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C00C43E-E8FE-41CC-A23A-95ABF4491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9B9515-B08E-4E24-BD79-3F1B2E278AC8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25399A3-4E38-42D7-A2AF-A209C9464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599BAA8-A124-4883-A3B6-889F5B252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724CCB2-3F41-44D2-88D3-4C796CA70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DF34B5-0A24-4C13-96EB-C43E07F58F0A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82A53CB-A357-4687-9314-2AE110595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37753F-A6DE-4446-B003-813B8984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BE28F9E-2D49-4E2F-A34B-2D596E7AC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7BCBA4-4D85-43FB-8630-39A13571F9B0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355834-7FF1-414F-9109-72E3E9892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E40F255-E52A-4789-BEF6-6B0F4F977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9607D3C-EEDC-4585-8BBA-C5DB0C76F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77E978-84F9-4C5F-84B1-FA53B033F09C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6C78A6-D7B0-4C23-A3DA-162043FE35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0CC797F-6CF6-41F0-BBBB-308A30DEF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29E5472-D7D6-4334-89CA-D667D6A4B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2E4E24-C18F-4967-8ED3-02CB290EA4F3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6DE1A02-0436-4BA9-AB07-506E4D76F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FC388DF-6C9C-4B4D-8173-EEC5940FB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AF784-E2F0-458A-9B13-BCE28F557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2E7BC-62C0-4D81-B24B-F1722C4B5B5A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FB745026-D55A-48FA-B73E-945DC8F97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EF8125B5-9DD2-48D3-9BEE-BA8731EBA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формулировка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AA73D78-7DFA-41A1-9945-0EC9D0A26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6A9AD7-A1C4-4D38-8745-4B3018762A70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3F54BF1-5F2B-4E24-AC53-C28B758F2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66490D8-6751-4DA4-B2A8-7C567DB65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F578FBD-5F55-4650-9E37-37DF92AC7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A85094-279D-4080-BAD7-C9A9AE256F84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BDA76AA-11FB-4A79-BCC5-ABA8BF5F8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DE3181F-2446-416F-860B-AB8F2F261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F7235CF-04C0-4713-87BA-151675292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FA2969-DC5F-4D35-8418-4FF1C4CED14F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4693E4-F84F-4819-8D36-70C7C4802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F2094EC-1CAF-4B9C-9DB8-EB2FA1C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F7235CF-04C0-4713-87BA-151675292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FA2969-DC5F-4D35-8418-4FF1C4CED14F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4693E4-F84F-4819-8D36-70C7C4802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F2094EC-1CAF-4B9C-9DB8-EB2FA1C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53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7BC17E1-F09F-4D4F-8959-542B5771D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E2D20-698A-41EC-9617-792064B3E8D4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66DBBE4-9002-480D-8B0F-06F4CFDC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09286D7-223E-482D-9B20-CEB479736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79FD833-F423-45D2-8667-5AC298359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1C6447-39A6-4222-B521-38358E4C9468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C408112-6369-4A30-930D-2AF637142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8D4D9C4-1D52-4DE4-95A0-1D4A92AD6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7AA0D7C-40B1-404E-BD71-84E591AF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231CF4-0F1E-493F-B273-D61A788E7059}" type="slidenum">
              <a:rPr lang="ru-RU" altLang="ru-RU" sz="1200"/>
              <a:pPr/>
              <a:t>51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238D237-35B3-40BE-9E64-B7262CEC2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796967D-C37F-496E-AF20-2DF7E01E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3631709-255E-4345-865E-05C1CEC4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C0C40C-1828-4848-AF2B-DD5ECC2CF5E4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D304D13-8AEB-4A09-8D38-A5BB88EAD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AA0A967-4EE7-4C37-8A34-A68A351EC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82C9C66-75D2-42C8-B4D1-03F9A4C82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AAE3F5-BE7D-4CBD-870B-D89CCEBC9939}" type="slidenum">
              <a:rPr lang="ru-RU" altLang="ru-RU" sz="1200"/>
              <a:pPr/>
              <a:t>53</a:t>
            </a:fld>
            <a:endParaRPr lang="ru-RU" altLang="ru-RU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4DF95E4-BE4A-45B2-983C-7FB5B42F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53E8179-F90A-4847-868E-2D3A40F81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DE5932C-608A-440B-A568-AC6B323FB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297BA-7982-4D81-BCB0-72461CBAB9BF}" type="slidenum">
              <a:rPr lang="ru-RU" altLang="ru-RU" sz="1200"/>
              <a:pPr/>
              <a:t>54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65C58BB-67B6-42FA-B503-79CE45BAC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F66F6C9-C7F6-4BCD-955C-FA529FF66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B1156B-8BBD-4ABB-9F9E-B151B274E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1DE37-9037-4FD8-855C-7D971305F65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FA8FBCA-053C-4178-A1F9-3E20110FC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180ECD9-EC80-4989-BF4C-2DD1E179E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формулировка появляется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F57C6E5-F8EC-45E4-8427-94E4623F7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EB523F-B646-4D5B-9A82-4DC0C2DB37E2}" type="slidenum">
              <a:rPr lang="ru-RU" altLang="ru-RU" sz="1200"/>
              <a:pPr/>
              <a:t>55</a:t>
            </a:fld>
            <a:endParaRPr lang="ru-RU" altLang="ru-RU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DCB71B6-CDB0-4DB7-BDA1-09011DD51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B229D17-CEF1-4752-BD1D-A1EF007A1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036909D-625B-402E-A33E-06DF90263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A07C3E-0B20-48AE-934D-C554224D809A}" type="slidenum">
              <a:rPr lang="ru-RU" altLang="ru-RU" sz="1200"/>
              <a:pPr/>
              <a:t>56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1D7EA87-8922-406D-A60F-03985E2D5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374C4F9-74E2-40AB-BD5A-A41A830E0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2D78042-A98E-4407-BDE9-4A897BBDF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E36CC0-2224-4AA7-8F01-E15F5B4366D4}" type="slidenum">
              <a:rPr lang="ru-RU" altLang="ru-RU" sz="1200"/>
              <a:pPr/>
              <a:t>70</a:t>
            </a:fld>
            <a:endParaRPr lang="ru-RU" altLang="ru-RU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1EB5DDA-7C88-4A5F-92B5-BD7FD8187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626B55B-2458-4AFE-89C6-4387B5D0C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12BD1CC1-A64B-49CC-B1F9-53737B352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D3B02A-FD46-4C1A-9B95-126330D39A43}" type="slidenum">
              <a:rPr lang="ru-RU" altLang="ru-RU" sz="1200"/>
              <a:pPr/>
              <a:t>84</a:t>
            </a:fld>
            <a:endParaRPr lang="ru-RU" altLang="ru-RU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1C543D7-1041-456C-95AF-3AA3947A4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64EE56FE-D20E-47BD-96A1-CEC5B4AA6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2EA1122-FFA6-4A0A-9CB3-62660C62F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AA7BEF-59AA-42BC-AAAA-3996AB490629}" type="slidenum">
              <a:rPr lang="ru-RU" altLang="ru-RU" sz="1200"/>
              <a:pPr/>
              <a:t>85</a:t>
            </a:fld>
            <a:endParaRPr lang="ru-RU" altLang="ru-RU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D52E943-8DAC-4FFA-BCFF-C4218DA29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0FF655A3-8EAB-45C5-B8A8-03A9D624F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02E9138F-10A7-48E9-BDB9-07023E0CA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921978-A9E7-4CFD-9437-65C4E00990CA}" type="slidenum">
              <a:rPr lang="ru-RU" altLang="ru-RU" sz="1200"/>
              <a:pPr/>
              <a:t>86</a:t>
            </a:fld>
            <a:endParaRPr lang="ru-RU" altLang="ru-RU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8A1125EE-6EF8-4B45-B279-324380DAB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81009EB8-279D-42D4-87CB-33CE0D803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7E16B45-50E9-4D87-AD30-9F4501EBE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FF9755-7169-4EC2-913D-A6E4F7DAB34F}" type="slidenum">
              <a:rPr lang="ru-RU" altLang="ru-RU" sz="1200"/>
              <a:pPr/>
              <a:t>87</a:t>
            </a:fld>
            <a:endParaRPr lang="ru-RU" altLang="ru-RU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5F01C2B9-A39F-4BE1-9115-16A73D9E3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20F9BAF-798E-4512-9787-0D5DDC5C3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CEED7EC2-F304-46E3-B40D-9B720AA4D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E54452-3AD6-47AB-B14D-F67ABA028860}" type="slidenum">
              <a:rPr lang="ru-RU" altLang="ru-RU" sz="1200"/>
              <a:pPr/>
              <a:t>93</a:t>
            </a:fld>
            <a:endParaRPr lang="ru-RU" altLang="ru-RU" sz="12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3EE31296-7699-4AB0-ACA9-E6DDA244C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E664AE0-4A21-4D1F-9627-8177727A6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BDEB2E4-2BBC-4719-824D-07CBC6AA6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968C30-959D-489A-B2F5-3AD4B70855D7}" type="slidenum">
              <a:rPr lang="ru-RU" altLang="ru-RU" sz="1200"/>
              <a:pPr/>
              <a:t>94</a:t>
            </a:fld>
            <a:endParaRPr lang="ru-RU" altLang="ru-RU" sz="12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F2DA85B9-0C96-4C88-9F89-4B1B1DBDE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8283260F-AE0A-4FCA-B359-780940C93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4C9E09CF-B4D1-468E-830C-5FE7CC2AA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85F46-3E43-4628-AA4D-47EF0C23E4E9}" type="slidenum">
              <a:rPr lang="ru-RU" altLang="ru-RU" sz="1200"/>
              <a:pPr/>
              <a:t>95</a:t>
            </a:fld>
            <a:endParaRPr lang="ru-RU" altLang="ru-RU" sz="1200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32EC0A8-A391-44FC-8A44-FFD8F6CE9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591E322C-E7EA-429D-ADBD-B981CC4FB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84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0DAE01-35DA-49DE-971B-91AF0F3C1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90EDD-8939-4B9F-957E-48A2D546D02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F4415B2-4564-4144-8A80-17A7AD7DB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283F714-8C74-4BB7-A29A-35F7CCF96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C0D30177-BD0E-4836-9D68-F61E8220F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5084E1-3C60-4D10-96DC-CD883CB38F45}" type="slidenum">
              <a:rPr lang="ru-RU" altLang="ru-RU" sz="1200"/>
              <a:pPr/>
              <a:t>96</a:t>
            </a:fld>
            <a:endParaRPr lang="ru-RU" altLang="ru-RU" sz="120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AE1E901A-D769-46FC-A859-B52F51D5D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CB4DCC8-77AC-48C3-B68C-C1683D814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B3B9E-3060-413A-A95B-1B3A29DF5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FD3E4-0548-49A3-95DC-3AE3BCF2534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CB17563-B74F-4A1F-91B9-83AC95B9D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954BE6-FCC9-4425-B8DB-1F61D1D9A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695E21-4D8D-4E9F-B3F9-386B846FA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83CE7-3E54-48D4-A94B-AD679DCC122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49FBE52-B639-45B8-B01F-8C6122D8F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2BEF186-292D-45B0-AB63-1960CDD32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формулировки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6F744E-C02A-4C7E-B53E-C34B431A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03285-DB84-41CD-93C2-0273FD5E236D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092FA6B-43D0-443C-AA8D-0ED1BC3CA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93330DA-00A4-43A6-8B17-EF0A1C34C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6F744E-C02A-4C7E-B53E-C34B431A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03285-DB84-41CD-93C2-0273FD5E236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092FA6B-43D0-443C-AA8D-0ED1BC3CA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93330DA-00A4-43A6-8B17-EF0A1C34C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14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1FF77E-248B-49DE-850D-6D9AD920C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22BBE-3990-447E-83F6-B0591522540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BD27DBA-158B-459C-B8F9-B6B25B11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B4089F-E96F-4AF0-B26A-6154C1795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DCA655-FC31-49F3-8860-3088DECFB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C6D31-AF13-4CB4-809F-86358EFCC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A68B0-9D8B-45A9-AB63-09E323B31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A897-9814-44C1-BC4B-063280241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9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6811F3-1729-4796-91C9-7C8578F38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7C8D55-926E-4378-B2A7-29DE49A43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ED889-B947-4557-9134-9EBC54F50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C746-805E-431C-A07C-3FF105AAA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9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600F6-9EF7-4B28-BE12-A0D6A8FE0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22F75-3B98-4C8B-B02F-120EC9514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EC38E-44BA-45F6-A113-23BF99E02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27BA-A9ED-4DEB-B5B1-62A82F9106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95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5852C3-D880-44E0-9EDA-BF627DD32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16E23-4C3A-427F-91F7-116F05A29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33718-C794-4B0D-9525-A8DF27EA3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13F8-91D6-4FC4-A25D-BF8BEBF7F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1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9B4C8-1879-4E46-AFD2-5D262F876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E35671-17FF-49A4-A20B-6D90D1641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31EA1-FCFC-4225-BA7A-5350A606D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3AB9-68C7-4249-8413-06008BE51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16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92E26-037A-4E9C-A4EE-A0FC872C6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66F57-2E51-4CFD-89DF-FDB75E2ED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5617D-370E-4991-AE07-6F0B32CF4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4489-3B1F-4AEF-B9DF-C6FB2B51F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0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7793A0-F67A-4545-A02E-6FD1069A6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3F79BB-F900-4A33-A105-09B9BB5E2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C13A43-CFF4-4F2F-AB75-85D48027C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FCC9-C6A1-4289-8D7D-14CC973503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3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A7E142-B4D0-4A56-BE65-D5BC36C72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6A0B05-0C59-49B0-B513-27DCE0EC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B0E07-A66A-4950-AB22-4CE6B6545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92B8-7181-4279-BCFB-74D7D47636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3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9C590B-8AF2-4E89-A920-708D4D1C9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77F004-B11A-4C48-9EB0-CFD71DA85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C16F7B-1B99-4D7F-9D7D-951DA1715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A408-EA8F-4CBC-886F-7F2A63D01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03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7A498-89D4-4474-B31A-15A03DB92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F3330-57C7-453E-AE65-542C5146D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6287-428B-4372-A4D9-19EFC8BA9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EEA5-FE2B-4C56-A4D2-9D252B3DF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2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4B81A-F5E1-42FB-8678-614CDFA1E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00F5-15E4-44FE-9D52-D046460C3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7B585-F70C-40DA-9A39-96586C3E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9E82-D8DB-45BC-9947-153150D99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6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69D9E8-8711-434E-8B79-5718BD810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0B6C65-1933-41DA-9F5E-B5BFA5EF2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FD39C3-2208-4640-AB4A-B34D66D1DF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9C052A-5C2A-4E3A-BF83-BB47973BC7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0C5FE6-6FFF-4176-9D30-D401AE6502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2FC79D5-84D0-428D-A2D8-88C32882F5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233.wmf"/><Relationship Id="rId3" Type="http://schemas.openxmlformats.org/officeDocument/2006/relationships/oleObject" Target="../embeddings/oleObject88.bin"/><Relationship Id="rId7" Type="http://schemas.openxmlformats.org/officeDocument/2006/relationships/image" Target="../media/image230.wmf"/><Relationship Id="rId12" Type="http://schemas.openxmlformats.org/officeDocument/2006/relationships/oleObject" Target="../embeddings/oleObject92.bin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232.wmf"/><Relationship Id="rId5" Type="http://schemas.openxmlformats.org/officeDocument/2006/relationships/image" Target="../media/image229.png"/><Relationship Id="rId15" Type="http://schemas.openxmlformats.org/officeDocument/2006/relationships/image" Target="../media/image234.wmf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228.wmf"/><Relationship Id="rId9" Type="http://schemas.openxmlformats.org/officeDocument/2006/relationships/image" Target="../media/image231.wmf"/><Relationship Id="rId14" Type="http://schemas.openxmlformats.org/officeDocument/2006/relationships/oleObject" Target="../embeddings/oleObject9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0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81.wmf"/><Relationship Id="rId3" Type="http://schemas.openxmlformats.org/officeDocument/2006/relationships/image" Target="../media/image76.png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9.wmf"/><Relationship Id="rId1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83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84.wmf"/><Relationship Id="rId10" Type="http://schemas.openxmlformats.org/officeDocument/2006/relationships/image" Target="../media/image87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92.wmf"/><Relationship Id="rId3" Type="http://schemas.openxmlformats.org/officeDocument/2006/relationships/image" Target="../media/image90.png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26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92.wmf"/><Relationship Id="rId5" Type="http://schemas.openxmlformats.org/officeDocument/2006/relationships/image" Target="../media/image830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820.png"/><Relationship Id="rId9" Type="http://schemas.openxmlformats.org/officeDocument/2006/relationships/image" Target="../media/image91.wmf"/><Relationship Id="rId1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03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7.wmf"/><Relationship Id="rId9" Type="http://schemas.openxmlformats.org/officeDocument/2006/relationships/image" Target="../media/image1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50.png"/><Relationship Id="rId7" Type="http://schemas.openxmlformats.org/officeDocument/2006/relationships/image" Target="../media/image112.w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3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1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19.wmf"/><Relationship Id="rId9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180.png"/><Relationship Id="rId7" Type="http://schemas.openxmlformats.org/officeDocument/2006/relationships/image" Target="../media/image124.w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4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12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27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.png"/><Relationship Id="rId4" Type="http://schemas.openxmlformats.org/officeDocument/2006/relationships/image" Target="../media/image15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49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9.png"/><Relationship Id="rId7" Type="http://schemas.openxmlformats.org/officeDocument/2006/relationships/oleObject" Target="../embeddings/oleObject5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5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3.png"/><Relationship Id="rId7" Type="http://schemas.openxmlformats.org/officeDocument/2006/relationships/image" Target="../media/image16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5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174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7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7.png"/><Relationship Id="rId4" Type="http://schemas.openxmlformats.org/officeDocument/2006/relationships/image" Target="../media/image176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79.wmf"/><Relationship Id="rId9" Type="http://schemas.openxmlformats.org/officeDocument/2006/relationships/image" Target="../media/image18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5.wmf"/><Relationship Id="rId11" Type="http://schemas.openxmlformats.org/officeDocument/2006/relationships/image" Target="../media/image188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63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9.png"/><Relationship Id="rId7" Type="http://schemas.openxmlformats.org/officeDocument/2006/relationships/image" Target="../media/image191.wmf"/><Relationship Id="rId12" Type="http://schemas.openxmlformats.org/officeDocument/2006/relationships/image" Target="../media/image19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67.bin"/><Relationship Id="rId5" Type="http://schemas.openxmlformats.org/officeDocument/2006/relationships/image" Target="../media/image190.wmf"/><Relationship Id="rId10" Type="http://schemas.openxmlformats.org/officeDocument/2006/relationships/image" Target="../media/image193.wmf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6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195.png"/><Relationship Id="rId7" Type="http://schemas.openxmlformats.org/officeDocument/2006/relationships/image" Target="../media/image197.wmf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98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3.png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72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206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204.png"/><Relationship Id="rId21" Type="http://schemas.openxmlformats.org/officeDocument/2006/relationships/image" Target="../media/image208.wmf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207.wmf"/><Relationship Id="rId2" Type="http://schemas.openxmlformats.org/officeDocument/2006/relationships/notesSlide" Target="../notesSlides/notesSlide40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206.wmf"/><Relationship Id="rId5" Type="http://schemas.openxmlformats.org/officeDocument/2006/relationships/image" Target="../media/image2000.png"/><Relationship Id="rId15" Type="http://schemas.openxmlformats.org/officeDocument/2006/relationships/image" Target="../media/image207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208.wmf"/><Relationship Id="rId4" Type="http://schemas.openxmlformats.org/officeDocument/2006/relationships/image" Target="../media/image199.png"/><Relationship Id="rId9" Type="http://schemas.openxmlformats.org/officeDocument/2006/relationships/image" Target="../media/image205.wmf"/><Relationship Id="rId14" Type="http://schemas.openxmlformats.org/officeDocument/2006/relationships/oleObject" Target="../embeddings/oleObject75.bin"/><Relationship Id="rId22" Type="http://schemas.openxmlformats.org/officeDocument/2006/relationships/image" Target="../media/image20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2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211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6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215.wmf"/><Relationship Id="rId9" Type="http://schemas.openxmlformats.org/officeDocument/2006/relationships/image" Target="../media/image21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224.wmf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226.png"/><Relationship Id="rId10" Type="http://schemas.openxmlformats.org/officeDocument/2006/relationships/image" Target="../media/image223.wmf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2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>
            <a:extLst>
              <a:ext uri="{FF2B5EF4-FFF2-40B4-BE49-F238E27FC236}">
                <a16:creationId xmlns:a16="http://schemas.microsoft.com/office/drawing/2014/main" id="{722B2316-0960-4222-8A3E-02C6A6F37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871464"/>
          </a:xfrm>
        </p:spPr>
        <p:txBody>
          <a:bodyPr/>
          <a:lstStyle/>
          <a:p>
            <a:pPr eaLnBrk="1" hangingPunct="1"/>
            <a:r>
              <a:rPr lang="ru-RU" altLang="ru-RU" sz="4400" dirty="0">
                <a:solidFill>
                  <a:srgbClr val="FF0000"/>
                </a:solidFill>
              </a:rPr>
              <a:t>Углы в пространстве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C0B4E8BA-EB04-42C6-94FF-C9E08053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9718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3" name="Group 3">
            <a:extLst>
              <a:ext uri="{FF2B5EF4-FFF2-40B4-BE49-F238E27FC236}">
                <a16:creationId xmlns:a16="http://schemas.microsoft.com/office/drawing/2014/main" id="{F4474803-6DCC-4CF0-93B5-029A0EFE29F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7162800" cy="1790700"/>
            <a:chOff x="672" y="2832"/>
            <a:chExt cx="4512" cy="1128"/>
          </a:xfrm>
        </p:grpSpPr>
        <p:sp>
          <p:nvSpPr>
            <p:cNvPr id="40964" name="Text Box 4">
              <a:extLst>
                <a:ext uri="{FF2B5EF4-FFF2-40B4-BE49-F238E27FC236}">
                  <a16:creationId xmlns:a16="http://schemas.microsoft.com/office/drawing/2014/main" id="{B35D8616-381B-4415-9251-F11F0569A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832"/>
              <a:ext cx="451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dirty="0">
                  <a:solidFill>
                    <a:srgbClr val="FF7C80"/>
                  </a:solidFill>
                </a:rPr>
                <a:t> </a:t>
              </a:r>
              <a:r>
                <a:rPr lang="ru-RU" altLang="ru-RU" dirty="0"/>
                <a:t>Каждое ребро участвует в четырех парах скрещивающихся прямых. У куба имеется 12 ребер. Следовательно, искомое число пар параллельных прямых равно </a:t>
              </a:r>
            </a:p>
          </p:txBody>
        </p:sp>
        <p:graphicFrame>
          <p:nvGraphicFramePr>
            <p:cNvPr id="40965" name="Object 5">
              <a:extLst>
                <a:ext uri="{FF2B5EF4-FFF2-40B4-BE49-F238E27FC236}">
                  <a16:creationId xmlns:a16="http://schemas.microsoft.com/office/drawing/2014/main" id="{2A9E4C64-1A98-4D97-9E6E-7427A876E5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52" y="3504"/>
            <a:ext cx="8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33440" imgH="723600" progId="Equation.DSMT4">
                    <p:embed/>
                  </p:oleObj>
                </mc:Choice>
                <mc:Fallback>
                  <p:oleObj name="Equation" r:id="rId3" imgW="1333440" imgH="723600" progId="Equation.DSMT4">
                    <p:embed/>
                    <p:pic>
                      <p:nvPicPr>
                        <p:cNvPr id="40965" name="Object 5">
                          <a:extLst>
                            <a:ext uri="{FF2B5EF4-FFF2-40B4-BE49-F238E27FC236}">
                              <a16:creationId xmlns:a16="http://schemas.microsoft.com/office/drawing/2014/main" id="{2A9E4C64-1A98-4D97-9E6E-7427A876E5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3504"/>
                          <a:ext cx="8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966" name="Text Box 6">
            <a:extLst>
              <a:ext uri="{FF2B5EF4-FFF2-40B4-BE49-F238E27FC236}">
                <a16:creationId xmlns:a16="http://schemas.microsoft.com/office/drawing/2014/main" id="{4A475682-AC1F-4058-9F26-79CA33B0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пар скрещивающихся рёбер имеется у куба </a:t>
            </a:r>
            <a:r>
              <a:rPr lang="en-US" altLang="ru-RU" sz="2800" i="1" dirty="0"/>
              <a:t>A…D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? 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409DE0D-5895-49E5-AF92-7E905426D4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6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6E41FC44-B3F8-4EA4-B11D-65161565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8.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en-US" altLang="ru-RU" sz="2800" i="1" dirty="0"/>
              <a:t>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41315" name="Picture 3">
            <a:extLst>
              <a:ext uri="{FF2B5EF4-FFF2-40B4-BE49-F238E27FC236}">
                <a16:creationId xmlns:a16="http://schemas.microsoft.com/office/drawing/2014/main" id="{6434EDE5-6857-4FFA-97C1-2C1C869A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989" name="Group 5">
            <a:extLst>
              <a:ext uri="{FF2B5EF4-FFF2-40B4-BE49-F238E27FC236}">
                <a16:creationId xmlns:a16="http://schemas.microsoft.com/office/drawing/2014/main" id="{F264D809-03EA-4B0F-9137-9AC03515EF25}"/>
              </a:ext>
            </a:extLst>
          </p:cNvPr>
          <p:cNvGrpSpPr>
            <a:grpSpLocks/>
          </p:cNvGrpSpPr>
          <p:nvPr/>
        </p:nvGrpSpPr>
        <p:grpSpPr bwMode="auto">
          <a:xfrm>
            <a:off x="0" y="1752600"/>
            <a:ext cx="9144000" cy="4953000"/>
            <a:chOff x="0" y="888"/>
            <a:chExt cx="5760" cy="3120"/>
          </a:xfrm>
        </p:grpSpPr>
        <p:sp>
          <p:nvSpPr>
            <p:cNvPr id="141317" name="Text Box 6">
              <a:extLst>
                <a:ext uri="{FF2B5EF4-FFF2-40B4-BE49-F238E27FC236}">
                  <a16:creationId xmlns:a16="http://schemas.microsoft.com/office/drawing/2014/main" id="{E0D5C485-5C8C-4740-A2FF-AEC95E79C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888"/>
              <a:ext cx="3312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Плоскость </a:t>
              </a:r>
              <a:r>
                <a:rPr lang="en-US" altLang="ru-RU" sz="2400" i="1" dirty="0"/>
                <a:t>BB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перпендикулярна плоскости </a:t>
              </a:r>
              <a:r>
                <a:rPr lang="en-US" altLang="ru-RU" sz="2400" i="1" dirty="0"/>
                <a:t>ACE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пересекает ее по прямой </a:t>
              </a:r>
              <a:r>
                <a:rPr lang="en-US" altLang="ru-RU" sz="2400" i="1" dirty="0"/>
                <a:t>QE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В прямоугольном треугольнике </a:t>
              </a:r>
              <a:r>
                <a:rPr lang="en-US" altLang="ru-RU" sz="2400" i="1" dirty="0"/>
                <a:t>QB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E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имеем: </a:t>
              </a:r>
              <a:r>
                <a:rPr lang="en-US" altLang="ru-RU" sz="2400" i="1" dirty="0"/>
                <a:t>QB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     ,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E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 = </a:t>
              </a:r>
              <a:r>
                <a:rPr lang="en-US" altLang="ru-RU" sz="2400" dirty="0"/>
                <a:t>2. </a:t>
              </a:r>
              <a:endParaRPr lang="ru-RU" altLang="ru-RU" sz="2400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Высота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H</a:t>
              </a:r>
              <a:r>
                <a:rPr lang="en-US" altLang="ru-RU" sz="2400" baseline="-25000" dirty="0"/>
                <a:t> </a:t>
              </a:r>
              <a:r>
                <a:rPr lang="ru-RU" altLang="ru-RU" sz="2400" dirty="0"/>
                <a:t>этого треугольника равна</a:t>
              </a:r>
              <a:endParaRPr lang="en-US" altLang="ru-RU" sz="2400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i="1" dirty="0"/>
                <a:t> </a:t>
              </a:r>
              <a:endParaRPr lang="ru-RU" altLang="ru-RU" sz="2400" dirty="0"/>
            </a:p>
          </p:txBody>
        </p:sp>
        <p:graphicFrame>
          <p:nvGraphicFramePr>
            <p:cNvPr id="141318" name="Object 7">
              <a:extLst>
                <a:ext uri="{FF2B5EF4-FFF2-40B4-BE49-F238E27FC236}">
                  <a16:creationId xmlns:a16="http://schemas.microsoft.com/office/drawing/2014/main" id="{66F51466-8E27-415D-B73A-A7B8D25E6C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2424"/>
            <a:ext cx="5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12447" imgH="799753" progId="Equation.DSMT4">
                    <p:embed/>
                  </p:oleObj>
                </mc:Choice>
                <mc:Fallback>
                  <p:oleObj name="Equation" r:id="rId3" imgW="812447" imgH="799753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424"/>
                          <a:ext cx="5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1319" name="Picture 8">
              <a:extLst>
                <a:ext uri="{FF2B5EF4-FFF2-40B4-BE49-F238E27FC236}">
                  <a16:creationId xmlns:a16="http://schemas.microsoft.com/office/drawing/2014/main" id="{2C5E5F86-CBBF-4308-806B-03F4DAAEF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"/>
              <a:ext cx="2484" cy="2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41320" name="Object 9">
              <a:extLst>
                <a:ext uri="{FF2B5EF4-FFF2-40B4-BE49-F238E27FC236}">
                  <a16:creationId xmlns:a16="http://schemas.microsoft.com/office/drawing/2014/main" id="{91EB9861-7B40-49BD-9D6F-0C35F08719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1748"/>
            <a:ext cx="152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300" imgH="736600" progId="Equation.DSMT4">
                    <p:embed/>
                  </p:oleObj>
                </mc:Choice>
                <mc:Fallback>
                  <p:oleObj name="Equation" r:id="rId6" imgW="241300" imgH="736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748"/>
                          <a:ext cx="152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1" name="Text Box 10">
              <a:extLst>
                <a:ext uri="{FF2B5EF4-FFF2-40B4-BE49-F238E27FC236}">
                  <a16:creationId xmlns:a16="http://schemas.microsoft.com/office/drawing/2014/main" id="{85BDB991-AD58-4669-8FC8-D02E34A21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64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41322" name="Object 11">
              <a:extLst>
                <a:ext uri="{FF2B5EF4-FFF2-40B4-BE49-F238E27FC236}">
                  <a16:creationId xmlns:a16="http://schemas.microsoft.com/office/drawing/2014/main" id="{6ACACE33-18C4-493B-893C-3B89D7B241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264"/>
            <a:ext cx="10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27200" imgH="800100" progId="Equation.DSMT4">
                    <p:embed/>
                  </p:oleObj>
                </mc:Choice>
                <mc:Fallback>
                  <p:oleObj name="Equation" r:id="rId8" imgW="1727200" imgH="800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264"/>
                          <a:ext cx="10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3" name="Text Box 12">
              <a:extLst>
                <a:ext uri="{FF2B5EF4-FFF2-40B4-BE49-F238E27FC236}">
                  <a16:creationId xmlns:a16="http://schemas.microsoft.com/office/drawing/2014/main" id="{3588D65E-754D-406D-87FE-8F28DF65D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24"/>
              <a:ext cx="576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      ,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=</a:t>
              </a:r>
              <a:endParaRPr lang="ru-RU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  <a:r>
                <a:rPr lang="en-US" altLang="ru-RU" sz="2400"/>
                <a:t>  </a:t>
              </a:r>
              <a:endParaRPr lang="ru-RU" altLang="ru-RU" sz="2400" i="1"/>
            </a:p>
          </p:txBody>
        </p:sp>
        <p:graphicFrame>
          <p:nvGraphicFramePr>
            <p:cNvPr id="141324" name="Object 13">
              <a:extLst>
                <a:ext uri="{FF2B5EF4-FFF2-40B4-BE49-F238E27FC236}">
                  <a16:creationId xmlns:a16="http://schemas.microsoft.com/office/drawing/2014/main" id="{137CB18F-5A9F-4407-891B-CEEF6D6C92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3504"/>
            <a:ext cx="108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27200" imgH="800100" progId="Equation.DSMT4">
                    <p:embed/>
                  </p:oleObj>
                </mc:Choice>
                <mc:Fallback>
                  <p:oleObj name="Equation" r:id="rId10" imgW="1727200" imgH="8001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04"/>
                          <a:ext cx="108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5" name="Object 14">
              <a:extLst>
                <a:ext uri="{FF2B5EF4-FFF2-40B4-BE49-F238E27FC236}">
                  <a16:creationId xmlns:a16="http://schemas.microsoft.com/office/drawing/2014/main" id="{17A78BD0-09F1-46A1-B787-5271A556C7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4" y="2928"/>
            <a:ext cx="5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12447" imgH="799753" progId="Equation.DSMT4">
                    <p:embed/>
                  </p:oleObj>
                </mc:Choice>
                <mc:Fallback>
                  <p:oleObj name="Equation" r:id="rId12" imgW="812447" imgH="799753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928"/>
                          <a:ext cx="5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6" name="Object 15">
              <a:extLst>
                <a:ext uri="{FF2B5EF4-FFF2-40B4-BE49-F238E27FC236}">
                  <a16:creationId xmlns:a16="http://schemas.microsoft.com/office/drawing/2014/main" id="{FD3C7540-80C1-461C-ADCE-E4E893F124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3024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18918" imgH="380835" progId="Equation.DSMT4">
                    <p:embed/>
                  </p:oleObj>
                </mc:Choice>
                <mc:Fallback>
                  <p:oleObj name="Equation" r:id="rId14" imgW="418918" imgH="3808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24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A8748F94-561F-4C1F-BEBE-89180B40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пар скрещивающихся рёбер имеется у октаэдра? </a:t>
            </a: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7AE88B3B-5D86-4291-89B7-28E40457A6E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724400"/>
            <a:ext cx="7162800" cy="1790700"/>
            <a:chOff x="720" y="2832"/>
            <a:chExt cx="4512" cy="1128"/>
          </a:xfrm>
        </p:grpSpPr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ECF4A76B-3310-4C74-A7F9-2B94E1D46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832"/>
              <a:ext cx="45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</a:t>
              </a:r>
              <a:r>
                <a:rPr lang="ru-RU" altLang="ru-RU">
                  <a:solidFill>
                    <a:srgbClr val="FF7C80"/>
                  </a:solidFill>
                </a:rPr>
                <a:t> </a:t>
              </a:r>
              <a:r>
                <a:rPr lang="ru-RU" altLang="ru-RU"/>
                <a:t>Для каждого ребра имеется четыре ребра, с ним скрещивающихся. У октаэдра 12 ребер. Следовательно, искомое число пар скрещивающихся прямых равно </a:t>
              </a:r>
            </a:p>
          </p:txBody>
        </p:sp>
        <p:graphicFrame>
          <p:nvGraphicFramePr>
            <p:cNvPr id="45061" name="Object 5">
              <a:extLst>
                <a:ext uri="{FF2B5EF4-FFF2-40B4-BE49-F238E27FC236}">
                  <a16:creationId xmlns:a16="http://schemas.microsoft.com/office/drawing/2014/main" id="{B39B2254-DF3E-4F32-BAAD-F34FAE1375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504"/>
            <a:ext cx="8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33440" imgH="723600" progId="Equation.DSMT4">
                    <p:embed/>
                  </p:oleObj>
                </mc:Choice>
                <mc:Fallback>
                  <p:oleObj name="Equation" r:id="rId2" imgW="1333440" imgH="723600" progId="Equation.DSMT4">
                    <p:embed/>
                    <p:pic>
                      <p:nvPicPr>
                        <p:cNvPr id="45061" name="Object 5">
                          <a:extLst>
                            <a:ext uri="{FF2B5EF4-FFF2-40B4-BE49-F238E27FC236}">
                              <a16:creationId xmlns:a16="http://schemas.microsoft.com/office/drawing/2014/main" id="{B39B2254-DF3E-4F32-BAAD-F34FAE1375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504"/>
                          <a:ext cx="8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5062" name="Picture 6">
            <a:extLst>
              <a:ext uri="{FF2B5EF4-FFF2-40B4-BE49-F238E27FC236}">
                <a16:creationId xmlns:a16="http://schemas.microsoft.com/office/drawing/2014/main" id="{2B2ED962-9094-479B-8629-607A32C2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2960688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Rectangle 7">
            <a:extLst>
              <a:ext uri="{FF2B5EF4-FFF2-40B4-BE49-F238E27FC236}">
                <a16:creationId xmlns:a16="http://schemas.microsoft.com/office/drawing/2014/main" id="{183276FB-6541-4840-858C-FCB37AF1DB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7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7C3D0C46-3EB9-4CD2-ADED-A8E01449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пар скрещивающихся рёбер имеется у икосаэдра? </a:t>
            </a: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37AFF73E-18C1-4A86-ABD4-386EFE1020A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00600"/>
            <a:ext cx="7162800" cy="1790700"/>
            <a:chOff x="720" y="2880"/>
            <a:chExt cx="4512" cy="1128"/>
          </a:xfrm>
        </p:grpSpPr>
        <p:sp>
          <p:nvSpPr>
            <p:cNvPr id="46084" name="Text Box 4">
              <a:extLst>
                <a:ext uri="{FF2B5EF4-FFF2-40B4-BE49-F238E27FC236}">
                  <a16:creationId xmlns:a16="http://schemas.microsoft.com/office/drawing/2014/main" id="{941FAAD5-C5A9-4D7F-9564-869611BE5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880"/>
              <a:ext cx="45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</a:t>
              </a:r>
              <a:r>
                <a:rPr lang="ru-RU" altLang="ru-RU">
                  <a:solidFill>
                    <a:srgbClr val="FF7C80"/>
                  </a:solidFill>
                </a:rPr>
                <a:t> </a:t>
              </a:r>
              <a:r>
                <a:rPr lang="ru-RU" altLang="ru-RU"/>
                <a:t>Для каждого ребра имеется 20 ребер, с ним скрещивающихся. У икосаэдра 30 ребер. Следовательно, искомое число пар скрещивающихся прямых равно </a:t>
              </a:r>
            </a:p>
          </p:txBody>
        </p:sp>
        <p:graphicFrame>
          <p:nvGraphicFramePr>
            <p:cNvPr id="46085" name="Object 5">
              <a:extLst>
                <a:ext uri="{FF2B5EF4-FFF2-40B4-BE49-F238E27FC236}">
                  <a16:creationId xmlns:a16="http://schemas.microsoft.com/office/drawing/2014/main" id="{497C5D4C-D528-45ED-990A-AE579E1DCF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552"/>
            <a:ext cx="10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50960" imgH="723600" progId="Equation.DSMT4">
                    <p:embed/>
                  </p:oleObj>
                </mc:Choice>
                <mc:Fallback>
                  <p:oleObj name="Equation" r:id="rId2" imgW="1650960" imgH="723600" progId="Equation.DSMT4">
                    <p:embed/>
                    <p:pic>
                      <p:nvPicPr>
                        <p:cNvPr id="46085" name="Object 5">
                          <a:extLst>
                            <a:ext uri="{FF2B5EF4-FFF2-40B4-BE49-F238E27FC236}">
                              <a16:creationId xmlns:a16="http://schemas.microsoft.com/office/drawing/2014/main" id="{497C5D4C-D528-45ED-990A-AE579E1DCF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552"/>
                          <a:ext cx="10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086" name="Picture 6">
            <a:extLst>
              <a:ext uri="{FF2B5EF4-FFF2-40B4-BE49-F238E27FC236}">
                <a16:creationId xmlns:a16="http://schemas.microsoft.com/office/drawing/2014/main" id="{3E28C607-6A6C-4D80-9CFC-4B797C79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9924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Rectangle 7">
            <a:extLst>
              <a:ext uri="{FF2B5EF4-FFF2-40B4-BE49-F238E27FC236}">
                <a16:creationId xmlns:a16="http://schemas.microsoft.com/office/drawing/2014/main" id="{FE4253BC-F4DB-4D8D-8E84-51217F5AB8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8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D16DC55C-71A0-4B6F-A903-2A47C4A8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/>
              <a:t>Сколько пар скрещивающихся рёбер имеется у додекаэдра? </a:t>
            </a:r>
          </a:p>
        </p:txBody>
      </p:sp>
      <p:grpSp>
        <p:nvGrpSpPr>
          <p:cNvPr id="47107" name="Group 3">
            <a:extLst>
              <a:ext uri="{FF2B5EF4-FFF2-40B4-BE49-F238E27FC236}">
                <a16:creationId xmlns:a16="http://schemas.microsoft.com/office/drawing/2014/main" id="{D21AA917-B409-4A0D-8D38-3C2E94F275E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76800"/>
            <a:ext cx="7162800" cy="1790700"/>
            <a:chOff x="720" y="3072"/>
            <a:chExt cx="4512" cy="1128"/>
          </a:xfrm>
        </p:grpSpPr>
        <p:sp>
          <p:nvSpPr>
            <p:cNvPr id="47108" name="Text Box 4">
              <a:extLst>
                <a:ext uri="{FF2B5EF4-FFF2-40B4-BE49-F238E27FC236}">
                  <a16:creationId xmlns:a16="http://schemas.microsoft.com/office/drawing/2014/main" id="{D7CDB9B7-C371-4553-B65E-3F3346A4A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072"/>
              <a:ext cx="45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Решение:</a:t>
              </a:r>
              <a:r>
                <a:rPr lang="ru-RU" altLang="ru-RU">
                  <a:solidFill>
                    <a:srgbClr val="FF7C80"/>
                  </a:solidFill>
                </a:rPr>
                <a:t> </a:t>
              </a:r>
              <a:r>
                <a:rPr lang="ru-RU" altLang="ru-RU"/>
                <a:t>Для каждого ребра имеется 24 ребра, с ним скрещивающихся. У додекаэдра 30 ребер. Следовательно, искомое число пар скрещивающихся прямых равно </a:t>
              </a:r>
            </a:p>
          </p:txBody>
        </p:sp>
        <p:graphicFrame>
          <p:nvGraphicFramePr>
            <p:cNvPr id="47109" name="Object 5">
              <a:extLst>
                <a:ext uri="{FF2B5EF4-FFF2-40B4-BE49-F238E27FC236}">
                  <a16:creationId xmlns:a16="http://schemas.microsoft.com/office/drawing/2014/main" id="{6BED93A6-BD89-4117-A2D7-2AE6DA2F9A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744"/>
            <a:ext cx="10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50960" imgH="723600" progId="Equation.DSMT4">
                    <p:embed/>
                  </p:oleObj>
                </mc:Choice>
                <mc:Fallback>
                  <p:oleObj name="Equation" r:id="rId2" imgW="1650960" imgH="723600" progId="Equation.DSMT4">
                    <p:embed/>
                    <p:pic>
                      <p:nvPicPr>
                        <p:cNvPr id="47109" name="Object 5">
                          <a:extLst>
                            <a:ext uri="{FF2B5EF4-FFF2-40B4-BE49-F238E27FC236}">
                              <a16:creationId xmlns:a16="http://schemas.microsoft.com/office/drawing/2014/main" id="{6BED93A6-BD89-4117-A2D7-2AE6DA2F9A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744"/>
                          <a:ext cx="10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7110" name="Picture 6">
            <a:extLst>
              <a:ext uri="{FF2B5EF4-FFF2-40B4-BE49-F238E27FC236}">
                <a16:creationId xmlns:a16="http://schemas.microsoft.com/office/drawing/2014/main" id="{B8510305-E36C-4CFF-B74F-98C362AF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05163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id="{3262FA32-0B28-4615-AA4F-2E1B518881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485E497-12F9-4A20-987D-5BD7F02C91CC}"/>
              </a:ext>
            </a:extLst>
          </p:cNvPr>
          <p:cNvGrpSpPr/>
          <p:nvPr/>
        </p:nvGrpSpPr>
        <p:grpSpPr>
          <a:xfrm>
            <a:off x="228600" y="990600"/>
            <a:ext cx="8458200" cy="3741738"/>
            <a:chOff x="228600" y="990600"/>
            <a:chExt cx="8458200" cy="3741738"/>
          </a:xfrm>
        </p:grpSpPr>
        <p:sp>
          <p:nvSpPr>
            <p:cNvPr id="2052" name="Text Box 4">
              <a:extLst>
                <a:ext uri="{FF2B5EF4-FFF2-40B4-BE49-F238E27FC236}">
                  <a16:creationId xmlns:a16="http://schemas.microsoft.com/office/drawing/2014/main" id="{945062F5-420D-48FA-853A-6EF417AEE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990600"/>
              <a:ext cx="8458200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Определение.</a:t>
              </a:r>
              <a:r>
                <a:rPr lang="ru-RU" altLang="ru-RU" sz="2800" dirty="0">
                  <a:solidFill>
                    <a:srgbClr val="FF7C80"/>
                  </a:solidFill>
                </a:rPr>
                <a:t> </a:t>
              </a:r>
              <a:r>
                <a:rPr lang="ru-RU" altLang="ru-RU" sz="2800" dirty="0"/>
                <a:t>Прямая называется параллельной плоскости, если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она не имеет с ней ни одной общей точки.</a:t>
              </a:r>
            </a:p>
          </p:txBody>
        </p:sp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195161FB-9026-46B3-BECD-C5B95B52C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590800"/>
              <a:ext cx="4017963" cy="214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7338D934-4BD1-4953-B33D-E62E4EB85C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Параллельность прямой и плоскости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C571A746-5B25-456D-97EA-239BBC58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Теорема. </a:t>
            </a:r>
            <a:r>
              <a:rPr lang="ru-RU" altLang="ru-RU" sz="2800" dirty="0"/>
              <a:t>Если прямая, не лежащая в плоскости, параллельна некоторой прямой, лежащей в этой плоскости, то данная прямая параллельна самой плоскости.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FE4F740-A1F2-4322-8DD9-711CAECDBE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Признак параллельности прямой и плоскости</a:t>
            </a:r>
            <a:endParaRPr lang="ru-RU" altLang="ru-RU"/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7FACA044-3AD6-4EA6-8F0E-5FB57961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9574"/>
            <a:ext cx="35369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FD042A-84C5-4B4F-B7CA-8DC8AC860E0B}"/>
              </a:ext>
            </a:extLst>
          </p:cNvPr>
          <p:cNvGrpSpPr/>
          <p:nvPr/>
        </p:nvGrpSpPr>
        <p:grpSpPr>
          <a:xfrm>
            <a:off x="183226" y="1975788"/>
            <a:ext cx="8964488" cy="2308324"/>
            <a:chOff x="179512" y="2127945"/>
            <a:chExt cx="8964488" cy="2308324"/>
          </a:xfrm>
        </p:grpSpPr>
        <p:pic>
          <p:nvPicPr>
            <p:cNvPr id="18443" name="Picture 11">
              <a:extLst>
                <a:ext uri="{FF2B5EF4-FFF2-40B4-BE49-F238E27FC236}">
                  <a16:creationId xmlns:a16="http://schemas.microsoft.com/office/drawing/2014/main" id="{7A6BC839-1F7D-4BC2-B727-A94B4EA2C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21731"/>
              <a:ext cx="4637088" cy="201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3FC156D2-6169-4A5C-BAB4-0F608313F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2127945"/>
              <a:ext cx="42672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Доказательство.</a:t>
              </a:r>
              <a:r>
                <a:rPr lang="ru-RU" altLang="ru-RU" dirty="0"/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Пусть прямая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dirty="0">
                  <a:cs typeface="Times New Roman" panose="02020603050405020304" pitchFamily="18" charset="0"/>
                </a:rPr>
                <a:t> не лежит в плоскости </a:t>
              </a:r>
              <a:r>
                <a:rPr lang="en-US" altLang="ru-RU" dirty="0">
                  <a:cs typeface="Times New Roman" panose="02020603050405020304" pitchFamily="18" charset="0"/>
                </a:rPr>
                <a:t>β</a:t>
              </a:r>
              <a:r>
                <a:rPr lang="ru-RU" altLang="ru-RU" dirty="0">
                  <a:cs typeface="Times New Roman" panose="02020603050405020304" pitchFamily="18" charset="0"/>
                </a:rPr>
                <a:t> и параллельна прямой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dirty="0">
                  <a:cs typeface="Times New Roman" panose="02020603050405020304" pitchFamily="18" charset="0"/>
                </a:rPr>
                <a:t>, лежащей в этой плоскости. Докажем, что прямая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dirty="0">
                  <a:cs typeface="Times New Roman" panose="02020603050405020304" pitchFamily="18" charset="0"/>
                </a:rPr>
                <a:t> параллельна плоскости </a:t>
              </a:r>
              <a:r>
                <a:rPr lang="en-US" altLang="ru-RU" dirty="0">
                  <a:cs typeface="Times New Roman" panose="02020603050405020304" pitchFamily="18" charset="0"/>
                </a:rPr>
                <a:t>β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DF6B80A0-7A24-429B-957F-18007BF8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3236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Предположим противное, т.е., что прямая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пересекает плоскость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в некоторой точке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F2BC929-6A83-444E-8FE5-942380DA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5236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Рассмотрим плоскость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, проходящую через прямые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(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||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, по условию). Точка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принадлежит как плоскости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, так и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, т.е. принадлежит линии их пересечения - прямой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прямые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пересекаются, что противоречит условию. Таким образом,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||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1" grpId="0" autoUpdateAnimBg="0"/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26B547-D91C-4560-B0AB-2A9C710F7BB0}"/>
              </a:ext>
            </a:extLst>
          </p:cNvPr>
          <p:cNvGrpSpPr/>
          <p:nvPr/>
        </p:nvGrpSpPr>
        <p:grpSpPr>
          <a:xfrm>
            <a:off x="0" y="1219200"/>
            <a:ext cx="9144000" cy="3802137"/>
            <a:chOff x="0" y="1219200"/>
            <a:chExt cx="9144000" cy="3802137"/>
          </a:xfrm>
        </p:grpSpPr>
        <p:sp>
          <p:nvSpPr>
            <p:cNvPr id="2052" name="Text Box 4">
              <a:extLst>
                <a:ext uri="{FF2B5EF4-FFF2-40B4-BE49-F238E27FC236}">
                  <a16:creationId xmlns:a16="http://schemas.microsoft.com/office/drawing/2014/main" id="{1394C4B3-6DF4-41D1-9024-F18470FC8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19200"/>
              <a:ext cx="91440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Определение.</a:t>
              </a:r>
              <a:r>
                <a:rPr lang="ru-RU" altLang="ru-RU" sz="2800" dirty="0">
                  <a:solidFill>
                    <a:srgbClr val="FF7C80"/>
                  </a:solidFill>
                </a:rPr>
                <a:t> </a:t>
              </a:r>
              <a:r>
                <a:rPr lang="ru-RU" altLang="ru-RU" sz="2800" dirty="0"/>
                <a:t>Две плоскости в пространстве называются параллельными, если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они не имеют общих точек.</a:t>
              </a: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B3B09BE9-3F09-4AE4-9559-C49F0F10E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962" y="2636912"/>
              <a:ext cx="4156075" cy="238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>
            <a:extLst>
              <a:ext uri="{FF2B5EF4-FFF2-40B4-BE49-F238E27FC236}">
                <a16:creationId xmlns:a16="http://schemas.microsoft.com/office/drawing/2014/main" id="{35E7CA92-626F-45D2-8EF1-F00C7B7AE6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4312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Параллельность двух плоскостей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A4842088-48FC-4330-995C-6D8BF44BA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Признак параллельности двух прямых</a:t>
            </a:r>
            <a:endParaRPr lang="ru-RU" alt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FBC2F1-51FF-4ADF-A664-302FFA39A388}"/>
              </a:ext>
            </a:extLst>
          </p:cNvPr>
          <p:cNvGrpSpPr/>
          <p:nvPr/>
        </p:nvGrpSpPr>
        <p:grpSpPr>
          <a:xfrm>
            <a:off x="0" y="762000"/>
            <a:ext cx="9144000" cy="3630613"/>
            <a:chOff x="0" y="762000"/>
            <a:chExt cx="9144000" cy="3630613"/>
          </a:xfrm>
        </p:grpSpPr>
        <p:sp>
          <p:nvSpPr>
            <p:cNvPr id="18435" name="Text Box 3">
              <a:extLst>
                <a:ext uri="{FF2B5EF4-FFF2-40B4-BE49-F238E27FC236}">
                  <a16:creationId xmlns:a16="http://schemas.microsoft.com/office/drawing/2014/main" id="{C230B11E-9BF5-4F05-995A-F2825736E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62000"/>
              <a:ext cx="914400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Теорема. </a:t>
              </a:r>
              <a:r>
                <a:rPr lang="ru-RU" altLang="ru-RU" sz="2800" dirty="0"/>
                <a:t>Если две параллельные плоскости пересечены третьей плоскостью, то линии их пересечения параллельны.</a:t>
              </a:r>
            </a:p>
          </p:txBody>
        </p:sp>
        <p:pic>
          <p:nvPicPr>
            <p:cNvPr id="18438" name="Picture 6">
              <a:extLst>
                <a:ext uri="{FF2B5EF4-FFF2-40B4-BE49-F238E27FC236}">
                  <a16:creationId xmlns:a16="http://schemas.microsoft.com/office/drawing/2014/main" id="{96BDE1D4-76D1-4D96-83AE-7681E3BFB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828800"/>
              <a:ext cx="3365500" cy="256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39" name="Text Box 7">
            <a:extLst>
              <a:ext uri="{FF2B5EF4-FFF2-40B4-BE49-F238E27FC236}">
                <a16:creationId xmlns:a16="http://schemas.microsoft.com/office/drawing/2014/main" id="{44DDA5EC-4B60-47DF-B8F6-F93C305C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Пусть плоскость γ пересекает параллельные плоскости α и β по прямым </a:t>
            </a:r>
            <a:r>
              <a:rPr lang="ru-RU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ru-RU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соответственно. Докажем, что прямые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ru-RU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параллельны. Действительно, они лежат в одной плоскости - плоскости γ. Кроме этого, они лежат в непересекающихся плоскостях, следовательно, и подавно, не пересекаются. Значит, они параллельны.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>
            <a:extLst>
              <a:ext uri="{FF2B5EF4-FFF2-40B4-BE49-F238E27FC236}">
                <a16:creationId xmlns:a16="http://schemas.microsoft.com/office/drawing/2014/main" id="{B9C2C7C3-5EA4-4997-A84D-9F211BD2C8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Признак параллельности двух плоскостей</a:t>
            </a:r>
            <a:endParaRPr lang="ru-RU" alt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974EC10-1607-4DFD-829B-F9BE0B1DB77C}"/>
              </a:ext>
            </a:extLst>
          </p:cNvPr>
          <p:cNvGrpSpPr/>
          <p:nvPr/>
        </p:nvGrpSpPr>
        <p:grpSpPr>
          <a:xfrm>
            <a:off x="0" y="457200"/>
            <a:ext cx="9144000" cy="3260202"/>
            <a:chOff x="0" y="457200"/>
            <a:chExt cx="9144000" cy="3260202"/>
          </a:xfrm>
        </p:grpSpPr>
        <p:pic>
          <p:nvPicPr>
            <p:cNvPr id="77829" name="Picture 5">
              <a:extLst>
                <a:ext uri="{FF2B5EF4-FFF2-40B4-BE49-F238E27FC236}">
                  <a16:creationId xmlns:a16="http://schemas.microsoft.com/office/drawing/2014/main" id="{76D1C31F-5467-4CA3-A2CD-DD1C8B519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40977"/>
              <a:ext cx="3270250" cy="187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D5EFEA4E-BD3B-4385-8F5B-0EE726E91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7200"/>
              <a:ext cx="9144000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Теорема. </a:t>
              </a:r>
              <a:r>
                <a:rPr lang="ru-RU" altLang="ru-RU" sz="2800" dirty="0"/>
                <a:t>Если две пересекающиеся прямые одной плоскости соответственно параллельны двум прямым другой плоскости, то эти плоскости параллельны.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233F33-E481-4815-941C-8550A258AF96}"/>
              </a:ext>
            </a:extLst>
          </p:cNvPr>
          <p:cNvGrpSpPr/>
          <p:nvPr/>
        </p:nvGrpSpPr>
        <p:grpSpPr>
          <a:xfrm>
            <a:off x="100243" y="1628725"/>
            <a:ext cx="8876176" cy="2308324"/>
            <a:chOff x="100243" y="1628725"/>
            <a:chExt cx="8876176" cy="2308324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F58F3C2-9C3B-41A7-A96A-9F1077556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3" y="1851566"/>
              <a:ext cx="4071938" cy="187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CB22AB04-161C-4C27-8525-2B21DB9FF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819" y="1628725"/>
              <a:ext cx="44196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Доказательство.</a:t>
              </a:r>
              <a:r>
                <a:rPr lang="ru-RU" altLang="ru-RU" dirty="0">
                  <a:cs typeface="Times New Roman" panose="02020603050405020304" pitchFamily="18" charset="0"/>
                </a:rPr>
                <a:t> Пусть </a:t>
              </a:r>
              <a:r>
                <a:rPr lang="ru-RU" altLang="ru-RU" dirty="0"/>
                <a:t>две </a:t>
              </a:r>
              <a:r>
                <a:rPr lang="ru-RU" altLang="ru-RU" dirty="0">
                  <a:cs typeface="Times New Roman" panose="02020603050405020304" pitchFamily="18" charset="0"/>
                </a:rPr>
                <a:t>пересекающиеся прямые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dirty="0">
                  <a:cs typeface="Times New Roman" panose="02020603050405020304" pitchFamily="18" charset="0"/>
                </a:rPr>
                <a:t>  плоскости </a:t>
              </a:r>
              <a:r>
                <a:rPr lang="en-US" altLang="ru-RU" dirty="0">
                  <a:cs typeface="Times New Roman" panose="02020603050405020304" pitchFamily="18" charset="0"/>
                </a:rPr>
                <a:t>α</a:t>
              </a:r>
              <a:r>
                <a:rPr lang="ru-RU" altLang="ru-RU" dirty="0">
                  <a:cs typeface="Times New Roman" panose="02020603050405020304" pitchFamily="18" charset="0"/>
                </a:rPr>
                <a:t> соответственно параллельны </a:t>
              </a:r>
              <a:r>
                <a:rPr lang="ru-RU" altLang="ru-RU" dirty="0"/>
                <a:t>двум </a:t>
              </a:r>
              <a:r>
                <a:rPr lang="ru-RU" altLang="ru-RU" dirty="0">
                  <a:cs typeface="Times New Roman" panose="02020603050405020304" pitchFamily="18" charset="0"/>
                </a:rPr>
                <a:t>прямым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 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dirty="0">
                  <a:cs typeface="Times New Roman" panose="02020603050405020304" pitchFamily="18" charset="0"/>
                </a:rPr>
                <a:t>  плоскости </a:t>
              </a:r>
              <a:r>
                <a:rPr lang="en-US" altLang="ru-RU" dirty="0">
                  <a:cs typeface="Times New Roman" panose="02020603050405020304" pitchFamily="18" charset="0"/>
                </a:rPr>
                <a:t>β</a:t>
              </a:r>
              <a:r>
                <a:rPr lang="ru-RU" altLang="ru-RU" dirty="0">
                  <a:cs typeface="Times New Roman" panose="02020603050405020304" pitchFamily="18" charset="0"/>
                </a:rPr>
                <a:t>. </a:t>
              </a:r>
              <a:r>
                <a:rPr lang="ru-RU" altLang="ru-RU" dirty="0"/>
                <a:t>Д</a:t>
              </a:r>
              <a:r>
                <a:rPr lang="ru-RU" altLang="ru-RU" dirty="0">
                  <a:cs typeface="Times New Roman" panose="02020603050405020304" pitchFamily="18" charset="0"/>
                </a:rPr>
                <a:t>окажем, что плоскости </a:t>
              </a:r>
              <a:r>
                <a:rPr lang="en-US" altLang="ru-RU" dirty="0">
                  <a:cs typeface="Times New Roman" panose="02020603050405020304" pitchFamily="18" charset="0"/>
                </a:rPr>
                <a:t>α</a:t>
              </a:r>
              <a:r>
                <a:rPr lang="ru-RU" altLang="ru-RU" dirty="0">
                  <a:cs typeface="Times New Roman" panose="02020603050405020304" pitchFamily="18" charset="0"/>
                </a:rPr>
                <a:t> и </a:t>
              </a:r>
              <a:r>
                <a:rPr lang="en-US" altLang="ru-RU" dirty="0">
                  <a:cs typeface="Times New Roman" panose="02020603050405020304" pitchFamily="18" charset="0"/>
                </a:rPr>
                <a:t>β</a:t>
              </a:r>
              <a:r>
                <a:rPr lang="ru-RU" altLang="ru-RU" dirty="0">
                  <a:cs typeface="Times New Roman" panose="02020603050405020304" pitchFamily="18" charset="0"/>
                </a:rPr>
                <a:t> параллельны. </a:t>
              </a:r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8C1AE8D6-4532-4D39-BAD8-56460313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7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Предположим противное, т.е., что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пересекаются, и пусть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- линия их пересечения. По признаку параллельности прямой и плоскости, прямая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параллельна плоскости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, а по свойству параллельности прямой и плоскости, она параллельна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Аналогично, прямая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также параллельна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в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мы имеем две пересекающиеся прямые, параллельные одной прямой, что невозможно. </a:t>
            </a:r>
            <a:r>
              <a:rPr lang="ru-RU" altLang="ru-RU" dirty="0"/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ледовательно, </a:t>
            </a:r>
            <a:r>
              <a:rPr lang="ru-RU" altLang="ru-RU" dirty="0"/>
              <a:t>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параллельны.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D7C172-4C53-464E-B65D-316A2843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Перпендикулярность прямой и плоскости</a:t>
            </a: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2BC61DF7-4E70-4E7D-B5E6-582BD927A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Прямая 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перпендикулярной</a:t>
            </a:r>
            <a:r>
              <a:rPr lang="ru-RU" altLang="ru-RU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плоскости,  если она перпендикулярна любой прямой, лежащей в этой плоскости.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A7B1B29-6FD5-4CF5-AEC1-A9A76416D9B7}"/>
              </a:ext>
            </a:extLst>
          </p:cNvPr>
          <p:cNvGrpSpPr/>
          <p:nvPr/>
        </p:nvGrpSpPr>
        <p:grpSpPr>
          <a:xfrm>
            <a:off x="152400" y="1524000"/>
            <a:ext cx="8915400" cy="5040313"/>
            <a:chOff x="152400" y="1524000"/>
            <a:chExt cx="8915400" cy="5040313"/>
          </a:xfrm>
        </p:grpSpPr>
        <p:sp>
          <p:nvSpPr>
            <p:cNvPr id="2065" name="Text Box 17">
              <a:extLst>
                <a:ext uri="{FF2B5EF4-FFF2-40B4-BE49-F238E27FC236}">
                  <a16:creationId xmlns:a16="http://schemas.microsoft.com/office/drawing/2014/main" id="{6F35E31B-E2D8-4D93-A48B-B02C79CE0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524000"/>
              <a:ext cx="89154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Теорема.</a:t>
              </a:r>
              <a:r>
                <a: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(Признак перпендикулярности прямой и плоскости.) Если прямая перпендикулярна двум пересекающимся прямым плоскости, то она перпендикулярна и самой плоскости.</a:t>
              </a:r>
            </a:p>
          </p:txBody>
        </p:sp>
        <p:pic>
          <p:nvPicPr>
            <p:cNvPr id="2067" name="Picture 19">
              <a:extLst>
                <a:ext uri="{FF2B5EF4-FFF2-40B4-BE49-F238E27FC236}">
                  <a16:creationId xmlns:a16="http://schemas.microsoft.com/office/drawing/2014/main" id="{87066698-1607-48E5-A0A5-88F70E8D2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9400"/>
              <a:ext cx="4722813" cy="3744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144786A-083F-48C9-9A4D-8024C73A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6121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Параллельность прямых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CEDACA-22A6-4442-9B32-5A77804A8546}"/>
              </a:ext>
            </a:extLst>
          </p:cNvPr>
          <p:cNvGrpSpPr/>
          <p:nvPr/>
        </p:nvGrpSpPr>
        <p:grpSpPr>
          <a:xfrm>
            <a:off x="0" y="1045096"/>
            <a:ext cx="9144000" cy="4888539"/>
            <a:chOff x="0" y="1045096"/>
            <a:chExt cx="9144000" cy="4888539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11C88A80-D293-42EC-A117-7BBBEF45F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045096"/>
              <a:ext cx="8839200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Определение.</a:t>
              </a:r>
              <a:r>
                <a:rPr lang="ru-RU" altLang="ru-RU" sz="2800" dirty="0">
                  <a:solidFill>
                    <a:srgbClr val="FF7C80"/>
                  </a:solidFill>
                </a:rPr>
                <a:t> </a:t>
              </a:r>
              <a:r>
                <a:rPr lang="ru-RU" altLang="ru-RU" sz="2800" dirty="0"/>
                <a:t>Две прямые в пространстве называются параллельными, если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они лежат в одной плоскости и не пересекаются.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800239-ABAB-4584-B19B-F7B244A1B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492896"/>
              <a:ext cx="5097463" cy="133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9AAE4320-1563-48D1-85A3-B6922A545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919097"/>
              <a:ext cx="9144000" cy="201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/>
                <a:t>Для отношения параллельности прямых в пространстве имеет место следующее свойство транзитивности:</a:t>
              </a:r>
            </a:p>
            <a:p>
              <a:pPr algn="just">
                <a:spcBef>
                  <a:spcPct val="50000"/>
                </a:spcBef>
              </a:pPr>
              <a:r>
                <a:rPr lang="ru-RU" altLang="ru-RU" sz="2800" dirty="0"/>
                <a:t>Две прямые, параллельные третьей прямой, параллельны между собой.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D7C172-4C53-464E-B65D-316A28432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Теорема о трёх перпендикулярах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6899F-A24C-4351-98A5-523ADB025D0E}"/>
              </a:ext>
            </a:extLst>
          </p:cNvPr>
          <p:cNvSpPr txBox="1"/>
          <p:nvPr/>
        </p:nvSpPr>
        <p:spPr>
          <a:xfrm>
            <a:off x="0" y="6341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прямая, лежащая в плоскости, перпендикулярна ортогональной проекции наклонной к этой плоскости, то она перпендикулярна и самой наклонной.	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927DF86-6466-4DE0-A308-7634EB8B9880}"/>
              </a:ext>
            </a:extLst>
          </p:cNvPr>
          <p:cNvGrpSpPr/>
          <p:nvPr/>
        </p:nvGrpSpPr>
        <p:grpSpPr>
          <a:xfrm>
            <a:off x="343174" y="1786972"/>
            <a:ext cx="8800826" cy="2862322"/>
            <a:chOff x="343174" y="1786972"/>
            <a:chExt cx="8800826" cy="286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215C4E-4893-4A1E-9D48-B60D862B9766}"/>
                    </a:ext>
                  </a:extLst>
                </p:cNvPr>
                <p:cNvSpPr txBox="1"/>
                <p:nvPr/>
              </p:nvSpPr>
              <p:spPr>
                <a:xfrm>
                  <a:off x="4139952" y="1786972"/>
                  <a:ext cx="5004048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18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effectLst/>
                      <a:ea typeface="Times New Roman" panose="02020603050405020304" pitchFamily="18" charset="0"/>
                    </a:rPr>
                    <a:t>Доказательство.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Пусть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b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– прямая, лежащая в плоскости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π</m:t>
                      </m:r>
                    </m:oMath>
                  </a14:m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, прямая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– наклонная к этой плоскости, пересекающая плоскость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π</m:t>
                      </m:r>
                    </m:oMath>
                  </a14:m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 в некоторой точке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B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. Выберем на прямой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 какую-нибудь точку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, отличную от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B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, и обозначим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’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её ортогональную проекцию на плоскость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π</m:t>
                      </m:r>
                    </m:oMath>
                  </a14:m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. Прямая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</a:t>
                  </a:r>
                  <a:r>
                    <a:rPr lang="ru-RU" sz="2000" i="1" dirty="0">
                      <a:effectLst/>
                      <a:ea typeface="Times New Roman" panose="02020603050405020304" pitchFamily="18" charset="0"/>
                    </a:rPr>
                    <a:t>’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B 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будет ортогональной проекцией наклонной </a:t>
                  </a:r>
                  <a:r>
                    <a:rPr lang="en-US" sz="2000" i="1" dirty="0">
                      <a:effectLst/>
                      <a:ea typeface="Times New Roman" panose="02020603050405020304" pitchFamily="18" charset="0"/>
                    </a:rPr>
                    <a:t>a</a:t>
                  </a:r>
                  <a:r>
                    <a:rPr lang="ru-RU" sz="2000" dirty="0">
                      <a:effectLst/>
                      <a:ea typeface="Times New Roman" panose="02020603050405020304" pitchFamily="18" charset="0"/>
                    </a:rPr>
                    <a:t>.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215C4E-4893-4A1E-9D48-B60D862B9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786972"/>
                  <a:ext cx="5004048" cy="2862322"/>
                </a:xfrm>
                <a:prstGeom prst="rect">
                  <a:avLst/>
                </a:prstGeom>
                <a:blipFill>
                  <a:blip r:embed="rId3"/>
                  <a:stretch>
                    <a:fillRect l="-1218" t="-1064" r="-1340" b="-27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2560A1D-E1AE-4446-8849-9DCBA5B6F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174" y="2039773"/>
              <a:ext cx="3796778" cy="20265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D60BBE-35EE-4885-A121-361B5DC9829A}"/>
                  </a:ext>
                </a:extLst>
              </p:cNvPr>
              <p:cNvSpPr txBox="1"/>
              <p:nvPr/>
            </p:nvSpPr>
            <p:spPr>
              <a:xfrm>
                <a:off x="0" y="4509120"/>
                <a:ext cx="914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49250" algn="just"/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Так как прямая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AA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’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перпендикулярна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то прямая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лежащая в плоскости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будет перпендикулярна прямой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AA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. Если, кроме этого, прямая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перпендикулярна прямой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, то, по признаку перпендикулярности прямой и плоскости, она будет перпендикулярна плоскости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AA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’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. Значит, она будет перпендикулярна любой прямой, лежащей в этой плоскости, в частности, она будет перпендикулярна и наклонной </a:t>
                </a:r>
                <a:r>
                  <a:rPr lang="ru-RU" sz="2000" i="1" dirty="0">
                    <a:effectLst/>
                    <a:ea typeface="Times New Roman" panose="02020603050405020304" pitchFamily="18" charset="0"/>
                  </a:rPr>
                  <a:t>А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D60BBE-35EE-4885-A121-361B5DC9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09120"/>
                <a:ext cx="9144000" cy="1938992"/>
              </a:xfrm>
              <a:prstGeom prst="rect">
                <a:avLst/>
              </a:prstGeom>
              <a:blipFill>
                <a:blip r:embed="rId5"/>
                <a:stretch>
                  <a:fillRect l="-667" t="-1887" r="-667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8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7007BF-1FFB-4D66-9F6C-E331E8210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Перпендикулярность плоскостей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0AC5D047-51F4-4C91-BA9B-C7B1DB4F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Две плоскости называются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перпендикулярными</a:t>
            </a:r>
            <a:r>
              <a:rPr lang="ru-RU" altLang="ru-RU" dirty="0">
                <a:cs typeface="Times New Roman" panose="02020603050405020304" pitchFamily="18" charset="0"/>
              </a:rPr>
              <a:t>, если угол между ними прямой.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A4C4F80-2CEB-42D8-B58F-0928E119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Пусть плоскость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проходит через прямую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перпендикулярную плоскости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– линия пересечения плоскостей α и β. Докажем, что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перпендикулярны. В плоскости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через точку пересечения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проведем прямую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, перпендикулярную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Через прямые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проведем плоскость </a:t>
            </a:r>
            <a:r>
              <a:rPr lang="en-US" altLang="ru-RU" dirty="0">
                <a:cs typeface="Times New Roman" panose="02020603050405020304" pitchFamily="18" charset="0"/>
              </a:rPr>
              <a:t>γ</a:t>
            </a:r>
            <a:r>
              <a:rPr lang="ru-RU" altLang="ru-RU" dirty="0">
                <a:cs typeface="Times New Roman" panose="02020603050405020304" pitchFamily="18" charset="0"/>
              </a:rPr>
              <a:t>. Прямая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будет перпендикулярна плоскости </a:t>
            </a:r>
            <a:r>
              <a:rPr lang="en-US" altLang="ru-RU" dirty="0">
                <a:cs typeface="Times New Roman" panose="02020603050405020304" pitchFamily="18" charset="0"/>
              </a:rPr>
              <a:t>γ</a:t>
            </a:r>
            <a:r>
              <a:rPr lang="ru-RU" altLang="ru-RU" dirty="0">
                <a:cs typeface="Times New Roman" panose="02020603050405020304" pitchFamily="18" charset="0"/>
              </a:rPr>
              <a:t>, так как она перпендикулярна двум пересекающимся прямым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этой плоскости. Поскольку прямая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перпендикулярна плоскости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, то угол, образованный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, прямой. Он является линейным углом соответствующего двугранного угла. Следовательно, плоскости </a:t>
            </a:r>
            <a:r>
              <a:rPr lang="en-US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dirty="0">
                <a:cs typeface="Times New Roman" panose="02020603050405020304" pitchFamily="18" charset="0"/>
              </a:rPr>
              <a:t>β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перпендикулярны.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6B623D-20B3-4552-B219-1BB45F969A5F}"/>
              </a:ext>
            </a:extLst>
          </p:cNvPr>
          <p:cNvGrpSpPr/>
          <p:nvPr/>
        </p:nvGrpSpPr>
        <p:grpSpPr>
          <a:xfrm>
            <a:off x="152400" y="838200"/>
            <a:ext cx="8991600" cy="2019300"/>
            <a:chOff x="152400" y="838200"/>
            <a:chExt cx="8991600" cy="2019300"/>
          </a:xfrm>
        </p:grpSpPr>
        <p:sp>
          <p:nvSpPr>
            <p:cNvPr id="2056" name="Text Box 8">
              <a:extLst>
                <a:ext uri="{FF2B5EF4-FFF2-40B4-BE49-F238E27FC236}">
                  <a16:creationId xmlns:a16="http://schemas.microsoft.com/office/drawing/2014/main" id="{4B413270-F47A-48B5-A000-48DC1B6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135797"/>
              <a:ext cx="59436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Теорема.</a:t>
              </a:r>
              <a:r>
                <a:rPr lang="ru-RU" altLang="ru-RU" dirty="0">
                  <a:cs typeface="Times New Roman" panose="02020603050405020304" pitchFamily="18" charset="0"/>
                </a:rPr>
                <a:t> Если плоскость проходит через прямую, перпендикулярную другой плоскости, то эти плоскости перпендикулярны.</a:t>
              </a:r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74E6A308-6AB2-449B-BEB9-402A7413E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838200"/>
              <a:ext cx="29718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5D66E4-C7E2-4B8F-8B1C-EBF8B932E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Угол между прямыми в пространстве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151D4F72-CA3E-4AED-A076-598ED51E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7146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8CE0A6B-F911-40D7-BCE5-7A9446A2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1478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7A00784E-1575-4EB2-8907-0044065C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66800"/>
            <a:ext cx="5410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Углом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между двумя пересекающимися прямыми</a:t>
            </a:r>
            <a:r>
              <a:rPr lang="ru-RU" altLang="ru-RU" sz="2400" dirty="0">
                <a:cs typeface="Times New Roman" panose="02020603050405020304" pitchFamily="18" charset="0"/>
              </a:rPr>
              <a:t> в пространстве называется наименьший из углов, образованных лучами этих прямых с вершиной в точке их пересечения.</a:t>
            </a:r>
            <a:endParaRPr lang="ru-RU" altLang="ru-RU" sz="2400" dirty="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597C70D5-12C2-4926-B9F6-9A4D270B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5410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Углом между скрещивающимися прямыми</a:t>
            </a:r>
            <a:r>
              <a:rPr lang="ru-RU" altLang="ru-RU" sz="2400" dirty="0">
                <a:cs typeface="Times New Roman" panose="02020603050405020304" pitchFamily="18" charset="0"/>
              </a:rPr>
              <a:t> называется угол между пересекающимися прямыми, соответственно параллельными данным.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3968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Text Box 2"/>
              <p:cNvSpPr txBox="1">
                <a:spLocks noChangeArrowheads="1"/>
              </p:cNvSpPr>
              <p:nvPr/>
            </p:nvSpPr>
            <p:spPr bwMode="auto">
              <a:xfrm>
                <a:off x="-35496" y="260648"/>
                <a:ext cx="9144000" cy="3435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Для нахождения углов между двумя прямыми в пространстве можно использовать тригонометрические функции. Для этого нужно найти какой-нибудь треугольник, две стороны которого лежат на данных прямых, или параллельны данным прямым.</a:t>
                </a:r>
              </a:p>
              <a:p>
                <a:pPr algn="just"/>
                <a:r>
                  <a:rPr lang="ru-RU" dirty="0"/>
                  <a:t>	Если этот треугольник  прямоугольный, например </a:t>
                </a:r>
                <a:r>
                  <a:rPr lang="en-US" i="1" dirty="0"/>
                  <a:t>ABC</a:t>
                </a:r>
                <a:r>
                  <a:rPr lang="ru-RU" dirty="0"/>
                  <a:t> с прямым углом </a:t>
                </a:r>
                <a:r>
                  <a:rPr lang="en-US" i="1" dirty="0"/>
                  <a:t>C</a:t>
                </a:r>
                <a:r>
                  <a:rPr lang="ru-RU" dirty="0"/>
                  <a:t>, то его острый угол </a:t>
                </a:r>
                <a:r>
                  <a:rPr lang="en-US" i="1" dirty="0"/>
                  <a:t>A</a:t>
                </a:r>
                <a:r>
                  <a:rPr lang="ru-RU" dirty="0"/>
                  <a:t> можно найти, используя одну из тригонометрических функций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i="1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ctg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ru-RU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𝐴𝐶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𝐵𝐶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0854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5496" y="260648"/>
                <a:ext cx="9144000" cy="3435108"/>
              </a:xfrm>
              <a:prstGeom prst="rect">
                <a:avLst/>
              </a:prstGeom>
              <a:blipFill>
                <a:blip r:embed="rId3"/>
                <a:stretch>
                  <a:fillRect l="-1000" r="-1067" b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126" y="3861048"/>
                <a:ext cx="9108504" cy="177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В случае произвольного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с известными сторонами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 </a:t>
                </a:r>
                <a:r>
                  <a:rPr lang="ru-RU" dirty="0"/>
                  <a:t>для нахождения угла </a:t>
                </a:r>
                <a:r>
                  <a:rPr lang="en-US" i="1" dirty="0"/>
                  <a:t>A</a:t>
                </a:r>
                <a:r>
                  <a:rPr lang="ru-RU" dirty="0"/>
                  <a:t> можно использовать теорему косинусов 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:r>
                  <a:rPr lang="en-US" i="1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– 2</a:t>
                </a:r>
                <a:r>
                  <a:rPr lang="en-US" i="1" dirty="0"/>
                  <a:t>bc</a:t>
                </a:r>
                <a:r>
                  <a:rPr lang="en-US" dirty="0"/>
                  <a:t>cos </a:t>
                </a:r>
                <a:r>
                  <a:rPr lang="en-US" i="1" dirty="0"/>
                  <a:t>A</a:t>
                </a:r>
                <a:r>
                  <a:rPr lang="en-US" dirty="0"/>
                  <a:t>.</a:t>
                </a:r>
                <a:r>
                  <a:rPr lang="ru-RU" dirty="0"/>
                  <a:t> Тогда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𝑏𝑐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3861048"/>
                <a:ext cx="9108504" cy="1776384"/>
              </a:xfrm>
              <a:prstGeom prst="rect">
                <a:avLst/>
              </a:prstGeom>
              <a:blipFill>
                <a:blip r:embed="rId4"/>
                <a:stretch>
                  <a:fillRect l="-1071" t="-2740" r="-1004" b="-2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080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7C89FDF-97B3-4C6A-B6FF-1E73440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25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/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AA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800" i="1"/>
              <a:t>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F8338FC-01DD-4E8C-8136-A35701B14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2722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78189A1F-8ECD-4712-9B47-EAD22235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545138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55E51B4-0303-476D-9A7C-B9AB7917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74613"/>
            <a:ext cx="77724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Упражнения</a:t>
            </a:r>
            <a:endParaRPr lang="ru-RU" altLang="ru-RU" sz="4400">
              <a:solidFill>
                <a:schemeClr val="tx2"/>
              </a:solidFill>
            </a:endParaRP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E2BB64A1-9874-43DD-96F6-EBE47756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816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Уровень А</a:t>
            </a:r>
            <a:endParaRPr lang="ru-RU" alt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947BAF5-E2B4-408F-AB84-0A612387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61056E1E-EEDA-46EC-8383-76A64379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058B0999-8C08-46B1-8EEB-90BC8974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E58EEA03-C65A-4BB3-8140-09769761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3.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уг</a:t>
            </a:r>
            <a:r>
              <a:rPr lang="ru-RU" altLang="ru-RU" sz="2800" dirty="0"/>
              <a:t>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064F7E74-F682-46B7-9A39-370B5AC0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0011144E-362B-4EC1-A5FD-AACEDE8D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87FA00F-5294-4A8B-BCC6-41522278D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9" y="620688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4. В </a:t>
            </a:r>
            <a:r>
              <a:rPr lang="ru-RU" altLang="ru-RU" sz="2800" dirty="0"/>
              <a:t>правильном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– середины ребер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EF</a:t>
            </a:r>
            <a:r>
              <a:rPr lang="ru-RU" altLang="ru-RU" sz="2800" i="1" dirty="0"/>
              <a:t>.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03F320B7-ADC8-4508-8EBE-A7457C5AA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05488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6</a:t>
            </a:r>
            <a:r>
              <a:rPr lang="ru-RU" altLang="ru-RU" sz="2800">
                <a:solidFill>
                  <a:srgbClr val="FF3300"/>
                </a:solidFill>
              </a:rPr>
              <a:t>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8CD99085-322C-4894-BE0A-8F9DF95A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00288"/>
            <a:ext cx="3462338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8335A312-1250-42A1-B46A-11B9E4E8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476672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5. В </a:t>
            </a:r>
            <a:r>
              <a:rPr lang="ru-RU" altLang="ru-RU" sz="2800" dirty="0"/>
              <a:t>правильной четырехугольной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SC</a:t>
            </a:r>
            <a:r>
              <a:rPr lang="ru-RU" altLang="ru-RU" sz="2800" i="1" dirty="0"/>
              <a:t>.</a:t>
            </a: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9058CF24-8634-41C4-BC74-E3590334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00663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6</a:t>
            </a:r>
            <a:r>
              <a:rPr lang="ru-RU" altLang="ru-RU" sz="2800">
                <a:solidFill>
                  <a:srgbClr val="FF3300"/>
                </a:solidFill>
              </a:rPr>
              <a:t>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003889FA-C6AC-415A-B1D2-DF3F67D12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124075"/>
            <a:ext cx="42211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CBC187B6-E9D9-46B6-AF48-6AF34131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6.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точка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середина ребра </a:t>
            </a:r>
            <a:r>
              <a:rPr lang="en-US" altLang="ru-RU" sz="2800" i="1" dirty="0"/>
              <a:t>SC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у</a:t>
            </a:r>
            <a:r>
              <a:rPr lang="ru-RU" altLang="ru-RU" sz="2800" dirty="0"/>
              <a:t>гол между прямыми </a:t>
            </a:r>
            <a:r>
              <a:rPr lang="en-US" altLang="ru-RU" sz="2800" i="1" dirty="0"/>
              <a:t>AD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A34CE4FB-8BB4-40E6-9D57-FE3A6EE09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Ответ: 30</a:t>
            </a:r>
            <a:r>
              <a:rPr lang="ru-RU" altLang="ru-RU" sz="2400" baseline="30000" dirty="0">
                <a:solidFill>
                  <a:srgbClr val="FF3300"/>
                </a:solidFill>
              </a:rPr>
              <a:t>о</a:t>
            </a:r>
            <a:r>
              <a:rPr lang="ru-RU" altLang="ru-RU" sz="24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24580" name="Picture 8">
            <a:extLst>
              <a:ext uri="{FF2B5EF4-FFF2-40B4-BE49-F238E27FC236}">
                <a16:creationId xmlns:a16="http://schemas.microsoft.com/office/drawing/2014/main" id="{C6E86453-2D70-4571-A305-B8087CCE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905000"/>
            <a:ext cx="4006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1C5473A-B518-4A4F-AE27-7A9C91040032}"/>
              </a:ext>
            </a:extLst>
          </p:cNvPr>
          <p:cNvGrpSpPr/>
          <p:nvPr/>
        </p:nvGrpSpPr>
        <p:grpSpPr>
          <a:xfrm>
            <a:off x="152400" y="620688"/>
            <a:ext cx="8839200" cy="3497094"/>
            <a:chOff x="152400" y="548680"/>
            <a:chExt cx="8839200" cy="3497094"/>
          </a:xfrm>
        </p:grpSpPr>
        <p:sp>
          <p:nvSpPr>
            <p:cNvPr id="2052" name="Text Box 4">
              <a:extLst>
                <a:ext uri="{FF2B5EF4-FFF2-40B4-BE49-F238E27FC236}">
                  <a16:creationId xmlns:a16="http://schemas.microsoft.com/office/drawing/2014/main" id="{ADB75CB8-EC3F-4F6F-9916-74515F696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48680"/>
              <a:ext cx="8839200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Определение.</a:t>
              </a:r>
              <a:r>
                <a:rPr lang="ru-RU" altLang="ru-RU" sz="2800" dirty="0">
                  <a:solidFill>
                    <a:srgbClr val="FF7C80"/>
                  </a:solidFill>
                </a:rPr>
                <a:t> </a:t>
              </a:r>
              <a:r>
                <a:rPr lang="ru-RU" altLang="ru-RU" sz="2800" dirty="0"/>
                <a:t>Две прямые в пространстве называются скрещивающимися, если они не лежат в одной плоскости.</a:t>
              </a:r>
            </a:p>
          </p:txBody>
        </p:sp>
        <p:pic>
          <p:nvPicPr>
            <p:cNvPr id="2111" name="Picture 63">
              <a:extLst>
                <a:ext uri="{FF2B5EF4-FFF2-40B4-BE49-F238E27FC236}">
                  <a16:creationId xmlns:a16="http://schemas.microsoft.com/office/drawing/2014/main" id="{444B0FD7-DD3D-44AE-B5EC-AF2FC006A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075231"/>
              <a:ext cx="3240360" cy="197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12" name="Rectangle 64">
            <a:extLst>
              <a:ext uri="{FF2B5EF4-FFF2-40B4-BE49-F238E27FC236}">
                <a16:creationId xmlns:a16="http://schemas.microsoft.com/office/drawing/2014/main" id="{20674C60-8B64-419F-B784-C1A09EE9DB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382588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Скрещивающиеся прямые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C658C5D-DAB3-4A6F-AA66-931D0509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7.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, все ребра которой равны 1, найдите угол между прямыми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BC</a:t>
            </a:r>
            <a:r>
              <a:rPr lang="ru-RU" altLang="ru-RU" sz="2400" i="1" dirty="0"/>
              <a:t>.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D6C792F5-3480-45D9-9292-C2DB4731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92375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2" name="Text Box 4">
            <a:extLst>
              <a:ext uri="{FF2B5EF4-FFF2-40B4-BE49-F238E27FC236}">
                <a16:creationId xmlns:a16="http://schemas.microsoft.com/office/drawing/2014/main" id="{26389C0B-09EF-45F4-8A87-D6D0C43F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90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A96C977-BB5B-427C-B7B7-AAA09921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8.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, все ребра которой равны 1, найдите угол между прямыми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 и </a:t>
            </a:r>
            <a:r>
              <a:rPr lang="en-US" altLang="ru-RU" sz="2400" i="1" dirty="0">
                <a:cs typeface="Times New Roman" panose="02020603050405020304" pitchFamily="18" charset="0"/>
              </a:rPr>
              <a:t>BC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063A0002-725B-4529-B091-8CE18D4B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45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345DB4C-D885-41A1-8089-AC6A5186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B15B9E0-FC1B-459D-955A-F82080D0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9.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, все ребра которой равны 1, найдите угол между прямыми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AB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A</a:t>
            </a:r>
            <a:r>
              <a:rPr lang="en-US" altLang="ru-RU" sz="2400" baseline="-25000" dirty="0"/>
              <a:t>1</a:t>
            </a:r>
            <a:r>
              <a:rPr lang="en-US" altLang="ru-RU" sz="2400" i="1" dirty="0"/>
              <a:t>C</a:t>
            </a:r>
            <a:r>
              <a:rPr lang="en-US" altLang="ru-RU" sz="2400" baseline="-25000" dirty="0"/>
              <a:t>1</a:t>
            </a:r>
            <a:r>
              <a:rPr lang="ru-RU" altLang="ru-RU" sz="2400" dirty="0"/>
              <a:t>.</a:t>
            </a:r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392BB97D-B609-4947-9024-273E795E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60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65B9524-7D46-4B93-9259-E754B789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B18FFAE8-5CCB-4659-9DC0-A316B9CD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10.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3BD8D9F-F0EE-4FF2-9C30-439ED435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844675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6" name="Text Box 4">
            <a:extLst>
              <a:ext uri="{FF2B5EF4-FFF2-40B4-BE49-F238E27FC236}">
                <a16:creationId xmlns:a16="http://schemas.microsoft.com/office/drawing/2014/main" id="{C0694DD5-C8FA-4331-A2E5-B6ECD0DA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DE8421E-B2E3-4D04-BB3D-F11271C0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21B93B91-F49E-4FAE-B6DE-65BB194E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448727BF-E994-4D54-A413-CDEC2D8C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844675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418A6E52-6B48-43DB-9F46-A5F955A1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12.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DE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5029F216-CDE3-4ECC-8B8C-E6C3631C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FBA1ED8D-E59A-4C49-B6F9-E73FAD39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844675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86812BE-5C68-4C9D-BEC9-DCAAC346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13.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DE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AE56C0F-30D6-4326-ADF3-76553C9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55788"/>
            <a:ext cx="3814763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Text Box 4">
            <a:extLst>
              <a:ext uri="{FF2B5EF4-FFF2-40B4-BE49-F238E27FC236}">
                <a16:creationId xmlns:a16="http://schemas.microsoft.com/office/drawing/2014/main" id="{A9BBA84E-25FA-4750-BC37-7A56A50A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74B0DD6-E713-4387-AC02-E2BC3327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39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/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85C7B042-473E-49E4-87F8-D29B1228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8775"/>
            <a:ext cx="35575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554" name="Group 10">
            <a:extLst>
              <a:ext uri="{FF2B5EF4-FFF2-40B4-BE49-F238E27FC236}">
                <a16:creationId xmlns:a16="http://schemas.microsoft.com/office/drawing/2014/main" id="{DE739302-8BDA-4C27-81A7-40DFD904577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628775"/>
            <a:ext cx="9067800" cy="4953000"/>
            <a:chOff x="48" y="816"/>
            <a:chExt cx="5712" cy="3120"/>
          </a:xfrm>
        </p:grpSpPr>
        <p:sp>
          <p:nvSpPr>
            <p:cNvPr id="34822" name="Text Box 3">
              <a:extLst>
                <a:ext uri="{FF2B5EF4-FFF2-40B4-BE49-F238E27FC236}">
                  <a16:creationId xmlns:a16="http://schemas.microsoft.com/office/drawing/2014/main" id="{11DC2239-CB92-4C70-988A-D4C8087BE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784"/>
              <a:ext cx="571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400" dirty="0"/>
                <a:t> Через точку </a:t>
              </a:r>
              <a:r>
                <a:rPr lang="en-US" altLang="ru-RU" sz="2400" i="1" dirty="0"/>
                <a:t>A </a:t>
              </a:r>
              <a:r>
                <a:rPr lang="ru-RU" altLang="ru-RU" sz="2400" dirty="0"/>
                <a:t>проведем прямую </a:t>
              </a:r>
              <a:r>
                <a:rPr lang="en-US" altLang="ru-RU" sz="2400" i="1" dirty="0"/>
                <a:t>AD</a:t>
              </a:r>
              <a:r>
                <a:rPr lang="en-US" altLang="ru-RU" sz="2400" baseline="-25000" dirty="0"/>
                <a:t>1</a:t>
              </a:r>
              <a:r>
                <a:rPr lang="ru-RU" altLang="ru-RU" sz="2400" dirty="0"/>
                <a:t>, параллельную </a:t>
              </a:r>
              <a:r>
                <a:rPr lang="en-US" altLang="ru-RU" sz="2400" i="1" dirty="0"/>
                <a:t>BC</a:t>
              </a:r>
              <a:r>
                <a:rPr lang="en-US" altLang="ru-RU" sz="2400" baseline="-25000" dirty="0"/>
                <a:t>1</a:t>
              </a:r>
              <a:r>
                <a:rPr lang="ru-RU" altLang="ru-RU" sz="2400" dirty="0"/>
                <a:t>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Искомый угол равен углу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AD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Треугольник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AD</a:t>
              </a:r>
              <a:r>
                <a:rPr lang="en-US" altLang="ru-RU" sz="2400" baseline="-25000" dirty="0"/>
                <a:t>1</a:t>
              </a:r>
              <a:r>
                <a:rPr lang="ru-RU" altLang="ru-RU" sz="2400" baseline="-25000" dirty="0"/>
                <a:t> </a:t>
              </a:r>
              <a:r>
                <a:rPr lang="ru-RU" altLang="ru-RU" sz="2400" dirty="0"/>
                <a:t>– равносторонний.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Следовательно, искомый угол равен 60</a:t>
              </a:r>
              <a:r>
                <a:rPr lang="ru-RU" altLang="ru-RU" sz="2400" baseline="30000" dirty="0"/>
                <a:t>о</a:t>
              </a:r>
              <a:r>
                <a:rPr lang="ru-RU" altLang="ru-RU" sz="2400" dirty="0"/>
                <a:t>.</a:t>
              </a:r>
              <a:endParaRPr lang="en-US" altLang="ru-RU" sz="2400" dirty="0"/>
            </a:p>
          </p:txBody>
        </p:sp>
        <p:pic>
          <p:nvPicPr>
            <p:cNvPr id="34823" name="Picture 8">
              <a:extLst>
                <a:ext uri="{FF2B5EF4-FFF2-40B4-BE49-F238E27FC236}">
                  <a16:creationId xmlns:a16="http://schemas.microsoft.com/office/drawing/2014/main" id="{81BC923B-F073-46AD-BD9F-B9ECF8EC7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16"/>
              <a:ext cx="2241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4" name="Text Box 9">
              <a:extLst>
                <a:ext uri="{FF2B5EF4-FFF2-40B4-BE49-F238E27FC236}">
                  <a16:creationId xmlns:a16="http://schemas.microsoft.com/office/drawing/2014/main" id="{5656CA34-DD0A-4688-AC61-3B20E5C5A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4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</p:grp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078E4DE-F9BC-4308-B817-1520D6FA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444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Уровень В</a:t>
            </a:r>
            <a:endParaRPr lang="ru-RU" altLang="ru-RU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A64B2D64-D889-40FE-BC9B-01D81E3F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3415CBE5-A486-48AB-9D2C-5CBB0D1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90</a:t>
            </a:r>
            <a:r>
              <a:rPr lang="ru-RU" altLang="ru-RU" sz="2400" baseline="30000"/>
              <a:t>о</a:t>
            </a:r>
            <a:r>
              <a:rPr lang="ru-RU" altLang="ru-RU" sz="2400"/>
              <a:t>.</a:t>
            </a:r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87EC5793-6C63-43BA-A8A7-2CF97008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5687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FBC2CF0-7A36-47EA-BD74-7D22860C3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	3. В </a:t>
            </a:r>
            <a:r>
              <a:rPr lang="ru-RU" altLang="ru-RU" sz="2400" dirty="0"/>
              <a:t>правильной 6-ой пирамиде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SABCDEF</a:t>
            </a:r>
            <a:r>
              <a:rPr lang="en-US" altLang="ru-RU" sz="2400" dirty="0">
                <a:cs typeface="Times New Roman" panose="02020603050405020304" pitchFamily="18" charset="0"/>
              </a:rPr>
              <a:t>,</a:t>
            </a:r>
            <a:r>
              <a:rPr lang="ru-RU" altLang="ru-RU" sz="2400" dirty="0"/>
              <a:t> боковые ребра которой равны 2,</a:t>
            </a:r>
            <a:r>
              <a:rPr lang="ru-RU" altLang="ru-RU" sz="2400" dirty="0">
                <a:cs typeface="Times New Roman" panose="02020603050405020304" pitchFamily="18" charset="0"/>
              </a:rPr>
              <a:t> </a:t>
            </a:r>
            <a:r>
              <a:rPr lang="ru-RU" altLang="ru-RU" sz="2400" dirty="0"/>
              <a:t>а стороны основания – 1, н</a:t>
            </a:r>
            <a:r>
              <a:rPr lang="ru-RU" altLang="ru-RU" sz="2400" dirty="0">
                <a:cs typeface="Times New Roman" panose="02020603050405020304" pitchFamily="18" charset="0"/>
              </a:rPr>
              <a:t>айдите у</a:t>
            </a:r>
            <a:r>
              <a:rPr lang="ru-RU" altLang="ru-RU" sz="2400" dirty="0"/>
              <a:t>гол между прямыми </a:t>
            </a:r>
            <a:r>
              <a:rPr lang="en-US" altLang="ru-RU" sz="2400" i="1" dirty="0"/>
              <a:t>SA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BC</a:t>
            </a:r>
            <a:r>
              <a:rPr lang="en-US" altLang="ru-RU" sz="2400" dirty="0">
                <a:cs typeface="Times New Roman" panose="02020603050405020304" pitchFamily="18" charset="0"/>
              </a:rPr>
              <a:t>.</a:t>
            </a:r>
            <a:endParaRPr lang="ru-RU" altLang="ru-RU" sz="2400" i="1" dirty="0"/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10E73355-5019-452E-A2A4-408CC5D8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4155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73" name="Group 9">
            <a:extLst>
              <a:ext uri="{FF2B5EF4-FFF2-40B4-BE49-F238E27FC236}">
                <a16:creationId xmlns:a16="http://schemas.microsoft.com/office/drawing/2014/main" id="{39E745FE-3A29-4BCD-862E-3B2F0397899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165350"/>
            <a:ext cx="7620000" cy="4724400"/>
            <a:chOff x="528" y="1008"/>
            <a:chExt cx="4800" cy="2976"/>
          </a:xfrm>
        </p:grpSpPr>
        <p:sp>
          <p:nvSpPr>
            <p:cNvPr id="47109" name="Text Box 5">
              <a:extLst>
                <a:ext uri="{FF2B5EF4-FFF2-40B4-BE49-F238E27FC236}">
                  <a16:creationId xmlns:a16="http://schemas.microsoft.com/office/drawing/2014/main" id="{64064B50-C650-47F1-8BB3-933AFE550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47110" name="Text Box 6">
              <a:extLst>
                <a:ext uri="{FF2B5EF4-FFF2-40B4-BE49-F238E27FC236}">
                  <a16:creationId xmlns:a16="http://schemas.microsoft.com/office/drawing/2014/main" id="{5DE3190E-4E55-4674-BDB4-5E940393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68"/>
              <a:ext cx="48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SAD</a:t>
              </a:r>
              <a:r>
                <a:rPr lang="ru-RU" altLang="ru-RU" sz="2400"/>
                <a:t>. Треугольник </a:t>
              </a:r>
              <a:r>
                <a:rPr lang="en-US" altLang="ru-RU" sz="2400" i="1"/>
                <a:t>SAD </a:t>
              </a:r>
              <a:r>
                <a:rPr lang="ru-RU" altLang="ru-RU" sz="2400"/>
                <a:t>– равносторонний, следовательно,            = 60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  <p:graphicFrame>
          <p:nvGraphicFramePr>
            <p:cNvPr id="47111" name="Object 7">
              <a:extLst>
                <a:ext uri="{FF2B5EF4-FFF2-40B4-BE49-F238E27FC236}">
                  <a16:creationId xmlns:a16="http://schemas.microsoft.com/office/drawing/2014/main" id="{07CC5EC1-146B-470F-8C22-E98C787FC6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3456"/>
            <a:ext cx="528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38200" imgH="279400" progId="Equation.DSMT4">
                    <p:embed/>
                  </p:oleObj>
                </mc:Choice>
                <mc:Fallback>
                  <p:oleObj name="Equation" r:id="rId4" imgW="838200" imgH="279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456"/>
                          <a:ext cx="528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112" name="Picture 8">
              <a:extLst>
                <a:ext uri="{FF2B5EF4-FFF2-40B4-BE49-F238E27FC236}">
                  <a16:creationId xmlns:a16="http://schemas.microsoft.com/office/drawing/2014/main" id="{20DD9A29-8E13-44AD-BBDD-C3DF26BFD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808B8AA-6431-47E1-BA1A-0ED1F6B905FE}"/>
              </a:ext>
            </a:extLst>
          </p:cNvPr>
          <p:cNvGrpSpPr/>
          <p:nvPr/>
        </p:nvGrpSpPr>
        <p:grpSpPr>
          <a:xfrm>
            <a:off x="0" y="533400"/>
            <a:ext cx="9144000" cy="2859088"/>
            <a:chOff x="0" y="533400"/>
            <a:chExt cx="9144000" cy="2859088"/>
          </a:xfrm>
        </p:grpSpPr>
        <p:sp>
          <p:nvSpPr>
            <p:cNvPr id="37890" name="Text Box 1026">
              <a:extLst>
                <a:ext uri="{FF2B5EF4-FFF2-40B4-BE49-F238E27FC236}">
                  <a16:creationId xmlns:a16="http://schemas.microsoft.com/office/drawing/2014/main" id="{04C1DD40-6FC5-474E-AC89-7AEEA674C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40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Теорема. </a:t>
              </a:r>
              <a:r>
                <a:rPr lang="ru-RU" altLang="ru-RU" dirty="0"/>
                <a:t>Если одна прямая лежит в данной плоскости, а другая прямая пересекает эту плоскость в точке, не принадлежащей первой прямой, то эти две прямые скрещиваются.</a:t>
              </a:r>
            </a:p>
          </p:txBody>
        </p:sp>
        <p:pic>
          <p:nvPicPr>
            <p:cNvPr id="37891" name="Picture 1027">
              <a:extLst>
                <a:ext uri="{FF2B5EF4-FFF2-40B4-BE49-F238E27FC236}">
                  <a16:creationId xmlns:a16="http://schemas.microsoft.com/office/drawing/2014/main" id="{E8820950-C312-44E2-BDAD-6EDE96863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00200"/>
              <a:ext cx="3986213" cy="17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3B46D9E2-A069-4A6E-B3DC-961D606D20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Признак скрещивающихся прямых</a:t>
            </a:r>
            <a:endParaRPr lang="ru-RU" alt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Text Box 1030">
                <a:extLst>
                  <a:ext uri="{FF2B5EF4-FFF2-40B4-BE49-F238E27FC236}">
                    <a16:creationId xmlns:a16="http://schemas.microsoft.com/office/drawing/2014/main" id="{25414273-343A-4F51-9876-134703E61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09203"/>
                <a:ext cx="9144000" cy="3046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Доказательство.</a:t>
                </a:r>
                <a:r>
                  <a:rPr lang="ru-RU" altLang="ru-RU" dirty="0">
                    <a:solidFill>
                      <a:srgbClr val="FF7C80"/>
                    </a:solidFill>
                  </a:rPr>
                  <a:t> </a:t>
                </a:r>
                <a:r>
                  <a:rPr lang="ru-RU" altLang="ru-RU" dirty="0"/>
                  <a:t>Пусть прямая </a:t>
                </a:r>
                <a:r>
                  <a:rPr lang="en-US" altLang="ru-RU" i="1" dirty="0"/>
                  <a:t>a</a:t>
                </a:r>
                <a:r>
                  <a:rPr lang="ru-RU" altLang="ru-RU" dirty="0"/>
                  <a:t> лежит в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, а прямая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пересекает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 в точке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не принадлежащей прямой </a:t>
                </a:r>
                <a:r>
                  <a:rPr lang="en-US" altLang="ru-RU" i="1" dirty="0"/>
                  <a:t>a</a:t>
                </a:r>
                <a:r>
                  <a:rPr lang="ru-RU" altLang="ru-RU" dirty="0"/>
                  <a:t>. Если бы прямые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лежали в одной плоскости, то в этой плоскости лежала бы и точка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. Поскольку через прямую и точку вне этой прямой проходит единственная плоскость, то этой плоскостью должна быть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. Но тогда прямая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лежала бы в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, что противоречит условию. Следовательно, прямые </a:t>
                </a:r>
                <a:r>
                  <a:rPr lang="en-US" altLang="ru-RU" i="1" dirty="0"/>
                  <a:t>a</a:t>
                </a:r>
                <a:r>
                  <a:rPr lang="ru-RU" altLang="ru-RU" dirty="0"/>
                  <a:t> 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не лежат в одной плоскости, т.е. скрещиваются.</a:t>
                </a:r>
                <a:r>
                  <a:rPr lang="ru-RU" altLang="ru-RU" dirty="0">
                    <a:solidFill>
                      <a:srgbClr val="33CC33"/>
                    </a:solidFill>
                  </a:rPr>
                  <a:t> </a:t>
                </a:r>
                <a:endParaRPr lang="ru-RU" altLang="ru-RU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37894" name="Text Box 1030">
                <a:extLst>
                  <a:ext uri="{FF2B5EF4-FFF2-40B4-BE49-F238E27FC236}">
                    <a16:creationId xmlns:a16="http://schemas.microsoft.com/office/drawing/2014/main" id="{25414273-343A-4F51-9876-134703E61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09203"/>
                <a:ext cx="9144000" cy="3046413"/>
              </a:xfrm>
              <a:prstGeom prst="rect">
                <a:avLst/>
              </a:prstGeom>
              <a:blipFill>
                <a:blip r:embed="rId3"/>
                <a:stretch>
                  <a:fillRect l="-1000" t="-1600" r="-1000" b="-3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B7740AC9-EA89-4489-A199-6C8973C3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2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4. В </a:t>
            </a:r>
            <a:r>
              <a:rPr lang="ru-RU" altLang="ru-RU" sz="2800" dirty="0"/>
              <a:t>правильном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en-US" altLang="ru-RU" sz="2800" i="1" dirty="0">
                <a:cs typeface="Times New Roman" panose="02020603050405020304" pitchFamily="18" charset="0"/>
              </a:rPr>
              <a:t>AD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457B2-6DAA-4354-AD38-4F10B9C9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00808"/>
            <a:ext cx="3075770" cy="280831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45C8EB1-0008-4122-A08D-104A623E9955}"/>
              </a:ext>
            </a:extLst>
          </p:cNvPr>
          <p:cNvGrpSpPr/>
          <p:nvPr/>
        </p:nvGrpSpPr>
        <p:grpSpPr>
          <a:xfrm>
            <a:off x="457200" y="1724432"/>
            <a:ext cx="8686800" cy="4825593"/>
            <a:chOff x="457200" y="1724432"/>
            <a:chExt cx="8686800" cy="4825593"/>
          </a:xfrm>
        </p:grpSpPr>
        <p:grpSp>
          <p:nvGrpSpPr>
            <p:cNvPr id="207875" name="Group 3">
              <a:extLst>
                <a:ext uri="{FF2B5EF4-FFF2-40B4-BE49-F238E27FC236}">
                  <a16:creationId xmlns:a16="http://schemas.microsoft.com/office/drawing/2014/main" id="{00BA019D-3CB0-4C79-B4FC-3397074B8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797425"/>
              <a:ext cx="8686800" cy="1752600"/>
              <a:chOff x="288" y="2832"/>
              <a:chExt cx="5472" cy="1104"/>
            </a:xfrm>
          </p:grpSpPr>
          <p:sp>
            <p:nvSpPr>
              <p:cNvPr id="49157" name="Text Box 4">
                <a:extLst>
                  <a:ext uri="{FF2B5EF4-FFF2-40B4-BE49-F238E27FC236}">
                    <a16:creationId xmlns:a16="http://schemas.microsoft.com/office/drawing/2014/main" id="{7BE70C62-7E8B-493A-B390-B520879D7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832"/>
                <a:ext cx="5472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dirty="0">
                    <a:solidFill>
                      <a:srgbClr val="FF3300"/>
                    </a:solidFill>
                  </a:rPr>
                  <a:t>Решение. </a:t>
                </a:r>
                <a:r>
                  <a:rPr lang="ru-RU" altLang="ru-RU" sz="2400" dirty="0"/>
                  <a:t>Ортогональная проекция прямой </a:t>
                </a:r>
                <a:r>
                  <a:rPr lang="en-US" altLang="ru-RU" sz="2400" i="1" dirty="0"/>
                  <a:t>AD </a:t>
                </a:r>
                <a:r>
                  <a:rPr lang="ru-RU" altLang="ru-RU" sz="2400" dirty="0"/>
                  <a:t>на плоскость </a:t>
                </a:r>
                <a:r>
                  <a:rPr lang="en-US" altLang="ru-RU" sz="2400" i="1" dirty="0"/>
                  <a:t>ABC</a:t>
                </a:r>
                <a:r>
                  <a:rPr lang="ru-RU" altLang="ru-RU" sz="2400" dirty="0"/>
                  <a:t> перпендикулярна прямой </a:t>
                </a:r>
                <a:r>
                  <a:rPr lang="en-US" altLang="ru-RU" sz="2400" i="1" dirty="0"/>
                  <a:t>BC</a:t>
                </a:r>
                <a:r>
                  <a:rPr lang="ru-RU" altLang="ru-RU" sz="2400" dirty="0"/>
                  <a:t>. Следовательно, прямые </a:t>
                </a:r>
                <a:r>
                  <a:rPr lang="en-US" altLang="ru-RU" sz="2400" i="1" dirty="0"/>
                  <a:t>AD </a:t>
                </a:r>
                <a:r>
                  <a:rPr lang="ru-RU" altLang="ru-RU" sz="2400" dirty="0"/>
                  <a:t>и </a:t>
                </a:r>
                <a:r>
                  <a:rPr lang="en-US" altLang="ru-RU" sz="2400" i="1" dirty="0"/>
                  <a:t>BC </a:t>
                </a:r>
                <a:r>
                  <a:rPr lang="ru-RU" altLang="ru-RU" sz="2400" dirty="0"/>
                  <a:t>перпендикулярны. Угол между ними равен 90</a:t>
                </a:r>
                <a:r>
                  <a:rPr lang="ru-RU" altLang="ru-RU" sz="2400" baseline="30000" dirty="0"/>
                  <a:t>о</a:t>
                </a:r>
                <a:r>
                  <a:rPr lang="ru-RU" altLang="ru-RU" sz="2400" dirty="0"/>
                  <a:t>.</a:t>
                </a:r>
                <a:endParaRPr lang="ru-RU" altLang="ru-RU" sz="2400" baseline="30000" dirty="0"/>
              </a:p>
            </p:txBody>
          </p:sp>
          <p:sp>
            <p:nvSpPr>
              <p:cNvPr id="49158" name="Text Box 5">
                <a:extLst>
                  <a:ext uri="{FF2B5EF4-FFF2-40B4-BE49-F238E27FC236}">
                    <a16:creationId xmlns:a16="http://schemas.microsoft.com/office/drawing/2014/main" id="{1CAD896A-EF02-402C-91DF-89489808B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648"/>
                <a:ext cx="19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>
                    <a:solidFill>
                      <a:srgbClr val="FF3300"/>
                    </a:solidFill>
                  </a:rPr>
                  <a:t>Ответ: 90</a:t>
                </a:r>
                <a:r>
                  <a:rPr lang="ru-RU" altLang="ru-RU" sz="2400" baseline="30000">
                    <a:solidFill>
                      <a:srgbClr val="FF3300"/>
                    </a:solidFill>
                  </a:rPr>
                  <a:t>о</a:t>
                </a:r>
                <a:r>
                  <a:rPr lang="ru-RU" altLang="ru-RU" sz="2400">
                    <a:solidFill>
                      <a:srgbClr val="FF3300"/>
                    </a:solidFill>
                  </a:rPr>
                  <a:t>.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EBB6B29-09DB-4ABF-BCA7-181A8A19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6749" y="1724432"/>
              <a:ext cx="3075770" cy="28083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B7740AC9-EA89-4489-A199-6C8973C3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22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5. В </a:t>
            </a:r>
            <a:r>
              <a:rPr lang="ru-RU" altLang="ru-RU" sz="2800" dirty="0"/>
              <a:t>правильном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E</a:t>
            </a:r>
            <a:r>
              <a:rPr lang="en-US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dirty="0"/>
              <a:t>, </a:t>
            </a:r>
            <a:r>
              <a:rPr lang="en-US" altLang="ru-RU" sz="2800" i="1" dirty="0"/>
              <a:t>G </a:t>
            </a:r>
            <a:r>
              <a:rPr lang="ru-RU" altLang="ru-RU" sz="2800" dirty="0"/>
              <a:t>– середины ребер </a:t>
            </a:r>
            <a:r>
              <a:rPr lang="en-US" altLang="ru-RU" sz="2800" i="1" dirty="0"/>
              <a:t>AB</a:t>
            </a:r>
            <a:r>
              <a:rPr lang="en-US" altLang="ru-RU" sz="2800" dirty="0"/>
              <a:t>, </a:t>
            </a:r>
            <a:r>
              <a:rPr lang="en-US" altLang="ru-RU" sz="2800" i="1" dirty="0"/>
              <a:t>BD</a:t>
            </a:r>
            <a:r>
              <a:rPr lang="en-US" altLang="ru-RU" sz="2800" dirty="0"/>
              <a:t>, </a:t>
            </a:r>
            <a:r>
              <a:rPr lang="en-US" altLang="ru-RU" sz="2800" i="1" dirty="0"/>
              <a:t>CD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EFG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00BA019D-3CB0-4C79-B4FC-3397074B83E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797425"/>
            <a:ext cx="8686800" cy="1752600"/>
            <a:chOff x="288" y="2832"/>
            <a:chExt cx="5472" cy="1104"/>
          </a:xfrm>
        </p:grpSpPr>
        <p:sp>
          <p:nvSpPr>
            <p:cNvPr id="49157" name="Text Box 4">
              <a:extLst>
                <a:ext uri="{FF2B5EF4-FFF2-40B4-BE49-F238E27FC236}">
                  <a16:creationId xmlns:a16="http://schemas.microsoft.com/office/drawing/2014/main" id="{7BE70C62-7E8B-493A-B390-B520879D7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832"/>
              <a:ext cx="54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Прямые </a:t>
              </a:r>
              <a:r>
                <a:rPr lang="en-US" altLang="ru-RU" sz="2400" i="1"/>
                <a:t>EF</a:t>
              </a:r>
              <a:r>
                <a:rPr lang="ru-RU" altLang="ru-RU" sz="2400"/>
                <a:t> и </a:t>
              </a:r>
              <a:r>
                <a:rPr lang="en-US" altLang="ru-RU" sz="2400" i="1"/>
                <a:t>FG</a:t>
              </a:r>
              <a:r>
                <a:rPr lang="en-US" altLang="ru-RU" sz="2400"/>
                <a:t> </a:t>
              </a:r>
              <a:r>
                <a:rPr lang="ru-RU" altLang="ru-RU" sz="2400"/>
                <a:t>параллельны прямым </a:t>
              </a:r>
              <a:r>
                <a:rPr lang="en-US" altLang="ru-RU" sz="2400" i="1"/>
                <a:t>AD</a:t>
              </a:r>
              <a:r>
                <a:rPr lang="en-US" altLang="ru-RU" sz="2400"/>
                <a:t> </a:t>
              </a:r>
              <a:r>
                <a:rPr lang="ru-RU" altLang="ru-RU" sz="2400"/>
                <a:t>и </a:t>
              </a:r>
              <a:r>
                <a:rPr lang="en-US" altLang="ru-RU" sz="2400" i="1"/>
                <a:t>BC</a:t>
              </a:r>
              <a:r>
                <a:rPr lang="ru-RU" altLang="ru-RU" sz="2400"/>
                <a:t>, которые перпендикулярны. Следовательно, угол между ними равен 90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endParaRPr lang="ru-RU" altLang="ru-RU" sz="2400" baseline="30000"/>
            </a:p>
          </p:txBody>
        </p:sp>
        <p:sp>
          <p:nvSpPr>
            <p:cNvPr id="49158" name="Text Box 5">
              <a:extLst>
                <a:ext uri="{FF2B5EF4-FFF2-40B4-BE49-F238E27FC236}">
                  <a16:creationId xmlns:a16="http://schemas.microsoft.com/office/drawing/2014/main" id="{1CAD896A-EF02-402C-91DF-89489808B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4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90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</p:grpSp>
      <p:pic>
        <p:nvPicPr>
          <p:cNvPr id="49156" name="Picture 6">
            <a:extLst>
              <a:ext uri="{FF2B5EF4-FFF2-40B4-BE49-F238E27FC236}">
                <a16:creationId xmlns:a16="http://schemas.microsoft.com/office/drawing/2014/main" id="{54381C4D-71F3-41F9-802F-A876F879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4625"/>
            <a:ext cx="34623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47EC0074-F3E1-4D6D-9597-3786D688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	6.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стороны основания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боковые ребра равны 2,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угол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BF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id="{B3417B13-0254-4C9F-B548-5559B94A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51204" name="Picture 5">
            <a:extLst>
              <a:ext uri="{FF2B5EF4-FFF2-40B4-BE49-F238E27FC236}">
                <a16:creationId xmlns:a16="http://schemas.microsoft.com/office/drawing/2014/main" id="{07C1A5AC-8538-4414-A0CA-755536E7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48063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9FBBA50A-AD02-4115-9BA1-3EF930CAE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7.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984A613B-9473-4D0B-B1AF-C6EC1BF7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32463"/>
            <a:ext cx="5943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6</a:t>
            </a:r>
            <a:r>
              <a:rPr lang="ru-RU" altLang="ru-RU" sz="2800">
                <a:solidFill>
                  <a:srgbClr val="FF3300"/>
                </a:solidFill>
              </a:rPr>
              <a:t>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53252" name="Picture 6">
            <a:extLst>
              <a:ext uri="{FF2B5EF4-FFF2-40B4-BE49-F238E27FC236}">
                <a16:creationId xmlns:a16="http://schemas.microsoft.com/office/drawing/2014/main" id="{33EA51A8-74FA-4602-BEE0-23633CBF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927225"/>
            <a:ext cx="3548063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59B1EF95-11EC-4FAD-ABDB-9F4896DF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8.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96611" name="Text Box 3">
            <a:extLst>
              <a:ext uri="{FF2B5EF4-FFF2-40B4-BE49-F238E27FC236}">
                <a16:creationId xmlns:a16="http://schemas.microsoft.com/office/drawing/2014/main" id="{60A46046-5DB6-41E8-887B-FC7A876F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6</a:t>
            </a:r>
            <a:r>
              <a:rPr lang="ru-RU" altLang="ru-RU" sz="2800">
                <a:solidFill>
                  <a:srgbClr val="FF3300"/>
                </a:solidFill>
              </a:rPr>
              <a:t>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A1D49642-E43E-4391-A85C-0FC2CA1EF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925638"/>
            <a:ext cx="3548063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1ED777B4-C13A-471B-8A85-D1A94299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9.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6C1C79B9-CAC1-47E7-A1B9-9A77A0FD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165" name="Group 5">
            <a:extLst>
              <a:ext uri="{FF2B5EF4-FFF2-40B4-BE49-F238E27FC236}">
                <a16:creationId xmlns:a16="http://schemas.microsoft.com/office/drawing/2014/main" id="{AFB59691-90DD-4BAB-98C1-117146881FB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8458200" cy="3163888"/>
            <a:chOff x="144" y="1200"/>
            <a:chExt cx="5328" cy="1993"/>
          </a:xfrm>
        </p:grpSpPr>
        <p:sp>
          <p:nvSpPr>
            <p:cNvPr id="55301" name="Text Box 6">
              <a:extLst>
                <a:ext uri="{FF2B5EF4-FFF2-40B4-BE49-F238E27FC236}">
                  <a16:creationId xmlns:a16="http://schemas.microsoft.com/office/drawing/2014/main" id="{63FDE159-F8D0-4259-8F4E-0A0A23EA2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44"/>
              <a:ext cx="2832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</a:t>
              </a:r>
              <a:r>
                <a:rPr lang="ru-RU" altLang="ru-RU" sz="2400"/>
                <a:t> </a:t>
              </a:r>
              <a:r>
                <a:rPr lang="en-US" altLang="ru-RU" sz="2400"/>
                <a:t>       </a:t>
              </a:r>
              <a:r>
                <a:rPr lang="ru-RU" altLang="ru-RU" sz="2400"/>
                <a:t>; 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</a:t>
              </a:r>
              <a:r>
                <a:rPr lang="en-US" altLang="ru-RU" sz="2400" i="1" baseline="-25000"/>
                <a:t> </a:t>
              </a:r>
              <a:r>
                <a:rPr lang="en-US" altLang="ru-RU" sz="2400" i="1"/>
                <a:t>=</a:t>
              </a:r>
              <a:r>
                <a:rPr lang="en-US" altLang="ru-RU" sz="2400"/>
                <a:t>1; 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=2</a:t>
              </a:r>
              <a:r>
                <a:rPr lang="ru-RU" altLang="ru-RU" sz="2400"/>
                <a:t>. Следовательно, искомый угол равен 60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  <p:graphicFrame>
          <p:nvGraphicFramePr>
            <p:cNvPr id="55302" name="Object 7">
              <a:extLst>
                <a:ext uri="{FF2B5EF4-FFF2-40B4-BE49-F238E27FC236}">
                  <a16:creationId xmlns:a16="http://schemas.microsoft.com/office/drawing/2014/main" id="{DC0FE7A5-A0B5-4B2E-BAF7-0B084A6BFC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2" y="1776"/>
            <a:ext cx="2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002" imgH="444307" progId="Equation.DSMT4">
                    <p:embed/>
                  </p:oleObj>
                </mc:Choice>
                <mc:Fallback>
                  <p:oleObj name="Equation" r:id="rId3" imgW="457002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776"/>
                          <a:ext cx="28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5303" name="Picture 8">
              <a:extLst>
                <a:ext uri="{FF2B5EF4-FFF2-40B4-BE49-F238E27FC236}">
                  <a16:creationId xmlns:a16="http://schemas.microsoft.com/office/drawing/2014/main" id="{0E33360B-E4BD-4E0D-9881-4832D96D8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431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04" name="Text Box 9">
              <a:extLst>
                <a:ext uri="{FF2B5EF4-FFF2-40B4-BE49-F238E27FC236}">
                  <a16:creationId xmlns:a16="http://schemas.microsoft.com/office/drawing/2014/main" id="{9CCBD9B2-7B76-4819-8CB1-AF50EBCC2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688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 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6F87CFC9-EA63-4015-9A93-9867BBF1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10.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BE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83961DB3-2E35-4E35-9BEC-80B70676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1189" name="Group 5">
            <a:extLst>
              <a:ext uri="{FF2B5EF4-FFF2-40B4-BE49-F238E27FC236}">
                <a16:creationId xmlns:a16="http://schemas.microsoft.com/office/drawing/2014/main" id="{20393A23-D07E-48C6-A99E-21A5BFA06C0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81200"/>
            <a:ext cx="8534400" cy="3163888"/>
            <a:chOff x="240" y="1248"/>
            <a:chExt cx="5376" cy="1993"/>
          </a:xfrm>
        </p:grpSpPr>
        <p:sp>
          <p:nvSpPr>
            <p:cNvPr id="56325" name="Text Box 6">
              <a:extLst>
                <a:ext uri="{FF2B5EF4-FFF2-40B4-BE49-F238E27FC236}">
                  <a16:creationId xmlns:a16="http://schemas.microsoft.com/office/drawing/2014/main" id="{B8ABD751-6A92-499F-B273-CB4F30E92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344"/>
              <a:ext cx="2832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катет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равен</a:t>
              </a:r>
              <a:r>
                <a:rPr lang="en-US" altLang="ru-RU" sz="2400"/>
                <a:t> 2</a:t>
              </a:r>
              <a:r>
                <a:rPr lang="ru-RU" altLang="ru-RU" sz="2400"/>
                <a:t>; катет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</a:t>
              </a:r>
              <a:r>
                <a:rPr lang="en-US" altLang="ru-RU" sz="2400" i="1" baseline="-25000"/>
                <a:t> </a:t>
              </a:r>
              <a:r>
                <a:rPr lang="ru-RU" altLang="ru-RU" sz="2400"/>
                <a:t>равен 1. Следовательно,</a:t>
              </a:r>
            </a:p>
          </p:txBody>
        </p:sp>
        <p:pic>
          <p:nvPicPr>
            <p:cNvPr id="56326" name="Picture 7">
              <a:extLst>
                <a:ext uri="{FF2B5EF4-FFF2-40B4-BE49-F238E27FC236}">
                  <a16:creationId xmlns:a16="http://schemas.microsoft.com/office/drawing/2014/main" id="{18BCABC3-9B44-4BE3-8422-0D545F459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2431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6327" name="Object 8">
              <a:extLst>
                <a:ext uri="{FF2B5EF4-FFF2-40B4-BE49-F238E27FC236}">
                  <a16:creationId xmlns:a16="http://schemas.microsoft.com/office/drawing/2014/main" id="{AEE8828B-E3B1-47A6-8AD0-E637435E93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76" y="2304"/>
            <a:ext cx="130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70100" imgH="431800" progId="Equation.DSMT4">
                    <p:embed/>
                  </p:oleObj>
                </mc:Choice>
                <mc:Fallback>
                  <p:oleObj name="Equation" r:id="rId4" imgW="2070100" imgH="431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304"/>
                          <a:ext cx="130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8" name="Text Box 9">
              <a:extLst>
                <a:ext uri="{FF2B5EF4-FFF2-40B4-BE49-F238E27FC236}">
                  <a16:creationId xmlns:a16="http://schemas.microsoft.com/office/drawing/2014/main" id="{0AFECB1F-BDA0-4563-9BD0-9C640B8C5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736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 2.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2459ADC-D8A6-4FA0-A094-A59CF95B7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/>
              <a:t>С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BE</a:t>
            </a:r>
            <a:r>
              <a:rPr lang="ru-RU" altLang="ru-RU" sz="2800" i="1" dirty="0"/>
              <a:t>.</a:t>
            </a:r>
          </a:p>
        </p:txBody>
      </p:sp>
      <p:sp>
        <p:nvSpPr>
          <p:cNvPr id="222212" name="Text Box 4">
            <a:extLst>
              <a:ext uri="{FF2B5EF4-FFF2-40B4-BE49-F238E27FC236}">
                <a16:creationId xmlns:a16="http://schemas.microsoft.com/office/drawing/2014/main" id="{07D93D27-53E9-4CC0-B439-2819A0020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 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5CF09EE0-6027-42B4-86AC-52CF980B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909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19429550-4C82-4F19-953F-0C76255B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12.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i="1" dirty="0"/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BF</a:t>
            </a:r>
            <a:r>
              <a:rPr lang="ru-RU" altLang="ru-RU" sz="2800" i="1" dirty="0"/>
              <a:t>.</a:t>
            </a:r>
          </a:p>
        </p:txBody>
      </p:sp>
      <p:sp>
        <p:nvSpPr>
          <p:cNvPr id="223236" name="Text Box 4">
            <a:extLst>
              <a:ext uri="{FF2B5EF4-FFF2-40B4-BE49-F238E27FC236}">
                <a16:creationId xmlns:a16="http://schemas.microsoft.com/office/drawing/2014/main" id="{E4F545B4-FB62-43D3-AD68-24FD61DB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 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58372" name="Picture 5">
            <a:extLst>
              <a:ext uri="{FF2B5EF4-FFF2-40B4-BE49-F238E27FC236}">
                <a16:creationId xmlns:a16="http://schemas.microsoft.com/office/drawing/2014/main" id="{6CFEAA69-A83F-4364-9B4E-CE440F73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909763"/>
            <a:ext cx="3590925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6A80C616-F218-4294-AB58-91529EBC1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13.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i="1" dirty="0"/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BE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17A86E33-EAD2-494D-8C67-57DD94CA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05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 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0ED037A5-8EAD-4260-B7AB-5D368F64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909763"/>
            <a:ext cx="3590925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D1A9E713-5E76-49D3-B1D3-0EA4CAA0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Прямая </a:t>
            </a:r>
            <a:r>
              <a:rPr lang="en-US" altLang="ru-RU" i="1"/>
              <a:t>b </a:t>
            </a:r>
            <a:r>
              <a:rPr lang="ru-RU" altLang="ru-RU"/>
              <a:t>пересекает плоскость </a:t>
            </a:r>
            <a:r>
              <a:rPr lang="ru-RU" altLang="ru-RU" b="1">
                <a:sym typeface="Math1Mono" panose="05060400030100000101" pitchFamily="18" charset="2"/>
              </a:rPr>
              <a:t></a:t>
            </a:r>
            <a:r>
              <a:rPr lang="en-US" altLang="ru-RU"/>
              <a:t> </a:t>
            </a:r>
            <a:r>
              <a:rPr lang="ru-RU" altLang="ru-RU"/>
              <a:t>в точке, не принадлежащей прямой </a:t>
            </a:r>
            <a:r>
              <a:rPr lang="en-US" altLang="ru-RU" i="1"/>
              <a:t>a</a:t>
            </a:r>
            <a:r>
              <a:rPr lang="ru-RU" altLang="ru-RU"/>
              <a:t>. Следовательно, по признаку скрещивающихся прямых, прямые </a:t>
            </a:r>
            <a:r>
              <a:rPr lang="en-US" altLang="ru-RU" i="1"/>
              <a:t>a </a:t>
            </a:r>
            <a:r>
              <a:rPr lang="ru-RU" altLang="ru-RU"/>
              <a:t>и </a:t>
            </a:r>
            <a:r>
              <a:rPr lang="en-US" altLang="ru-RU" i="1"/>
              <a:t>b </a:t>
            </a:r>
            <a:r>
              <a:rPr lang="ru-RU" altLang="ru-RU"/>
              <a:t>скрещиваются</a:t>
            </a:r>
            <a:r>
              <a:rPr lang="ru-RU" altLang="ru-RU" sz="1800"/>
              <a:t>.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44F4A6A6-390B-4E9D-8065-93C9B927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624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9" name="Group 9">
            <a:extLst>
              <a:ext uri="{FF2B5EF4-FFF2-40B4-BE49-F238E27FC236}">
                <a16:creationId xmlns:a16="http://schemas.microsoft.com/office/drawing/2014/main" id="{D44E0A74-52BC-44AF-B524-8633F4A718D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33400"/>
            <a:ext cx="8305800" cy="822325"/>
            <a:chOff x="336" y="336"/>
            <a:chExt cx="5232" cy="518"/>
          </a:xfrm>
        </p:grpSpPr>
        <p:sp>
          <p:nvSpPr>
            <p:cNvPr id="35845" name="Text Box 5">
              <a:extLst>
                <a:ext uri="{FF2B5EF4-FFF2-40B4-BE49-F238E27FC236}">
                  <a16:creationId xmlns:a16="http://schemas.microsoft.com/office/drawing/2014/main" id="{C2F82AAC-97F8-48A4-A395-03417E2A2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Как расположены в пространстве прямые </a:t>
              </a:r>
              <a:r>
                <a:rPr lang="en-US" altLang="ru-RU" i="1"/>
                <a:t>a </a:t>
              </a:r>
              <a:r>
                <a:rPr lang="ru-RU" altLang="ru-RU"/>
                <a:t>и </a:t>
              </a:r>
              <a:r>
                <a:rPr lang="en-US" altLang="ru-RU" i="1"/>
                <a:t>b</a:t>
              </a:r>
              <a:r>
                <a:rPr lang="ru-RU" altLang="ru-RU"/>
                <a:t>, проведенные в плоскостях</a:t>
              </a:r>
              <a:r>
                <a:rPr lang="en-US" altLang="ru-RU"/>
                <a:t>   </a:t>
              </a:r>
              <a:r>
                <a:rPr lang="ru-RU" altLang="ru-RU"/>
                <a:t>  и    ?</a:t>
              </a:r>
            </a:p>
          </p:txBody>
        </p:sp>
        <p:graphicFrame>
          <p:nvGraphicFramePr>
            <p:cNvPr id="35846" name="Object 6">
              <a:extLst>
                <a:ext uri="{FF2B5EF4-FFF2-40B4-BE49-F238E27FC236}">
                  <a16:creationId xmlns:a16="http://schemas.microsoft.com/office/drawing/2014/main" id="{6AC3CE2F-E69A-4B1C-97E7-D175511225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672"/>
            <a:ext cx="14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600" imgH="215640" progId="Equation.DSMT4">
                    <p:embed/>
                  </p:oleObj>
                </mc:Choice>
                <mc:Fallback>
                  <p:oleObj name="Equation" r:id="rId3" imgW="228600" imgH="215640" progId="Equation.DSMT4">
                    <p:embed/>
                    <p:pic>
                      <p:nvPicPr>
                        <p:cNvPr id="35846" name="Object 6">
                          <a:extLst>
                            <a:ext uri="{FF2B5EF4-FFF2-40B4-BE49-F238E27FC236}">
                              <a16:creationId xmlns:a16="http://schemas.microsoft.com/office/drawing/2014/main" id="{6AC3CE2F-E69A-4B1C-97E7-D175511225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672"/>
                          <a:ext cx="14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7" name="Object 7">
              <a:extLst>
                <a:ext uri="{FF2B5EF4-FFF2-40B4-BE49-F238E27FC236}">
                  <a16:creationId xmlns:a16="http://schemas.microsoft.com/office/drawing/2014/main" id="{742638C1-2603-4ADA-BD9E-4C6A34113D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624"/>
            <a:ext cx="12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440" imgH="330120" progId="Equation.DSMT4">
                    <p:embed/>
                  </p:oleObj>
                </mc:Choice>
                <mc:Fallback>
                  <p:oleObj name="Equation" r:id="rId5" imgW="190440" imgH="330120" progId="Equation.DSMT4">
                    <p:embed/>
                    <p:pic>
                      <p:nvPicPr>
                        <p:cNvPr id="35847" name="Object 7">
                          <a:extLst>
                            <a:ext uri="{FF2B5EF4-FFF2-40B4-BE49-F238E27FC236}">
                              <a16:creationId xmlns:a16="http://schemas.microsoft.com/office/drawing/2014/main" id="{742638C1-2603-4ADA-BD9E-4C6A34113D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624"/>
                          <a:ext cx="12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8" name="Rectangle 8">
            <a:extLst>
              <a:ext uri="{FF2B5EF4-FFF2-40B4-BE49-F238E27FC236}">
                <a16:creationId xmlns:a16="http://schemas.microsoft.com/office/drawing/2014/main" id="{EAD38E2F-728F-4E75-80C3-72E1EA52CB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1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7AB3CE22-D6F1-472A-87E0-432E4736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7576"/>
            <a:ext cx="8991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1. 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BE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, </a:t>
            </a:r>
            <a:r>
              <a:rPr lang="ru-RU" altLang="ru-RU" sz="2800" dirty="0"/>
              <a:t>где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E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– середины ребер соответственно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60419" name="Picture 4">
            <a:extLst>
              <a:ext uri="{FF2B5EF4-FFF2-40B4-BE49-F238E27FC236}">
                <a16:creationId xmlns:a16="http://schemas.microsoft.com/office/drawing/2014/main" id="{92820D3F-47B4-47C3-BF1C-8B71594E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84463"/>
            <a:ext cx="355917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3781" name="Group 5">
            <a:extLst>
              <a:ext uri="{FF2B5EF4-FFF2-40B4-BE49-F238E27FC236}">
                <a16:creationId xmlns:a16="http://schemas.microsoft.com/office/drawing/2014/main" id="{84ABE2E5-F7C4-4BC3-A663-BC41FFD56CC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716213"/>
            <a:ext cx="8839200" cy="3886200"/>
            <a:chOff x="192" y="1200"/>
            <a:chExt cx="5568" cy="2448"/>
          </a:xfrm>
        </p:grpSpPr>
        <p:sp>
          <p:nvSpPr>
            <p:cNvPr id="60422" name="Text Box 6">
              <a:extLst>
                <a:ext uri="{FF2B5EF4-FFF2-40B4-BE49-F238E27FC236}">
                  <a16:creationId xmlns:a16="http://schemas.microsoft.com/office/drawing/2014/main" id="{11151326-BF39-465D-8C75-A74E1C760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248"/>
              <a:ext cx="326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/>
                <a:t> Через точку </a:t>
              </a:r>
              <a:r>
                <a:rPr lang="en-US" altLang="ru-RU" sz="2400" i="1"/>
                <a:t>A </a:t>
              </a:r>
              <a:r>
                <a:rPr lang="ru-RU" altLang="ru-RU" sz="2400"/>
                <a:t>проведем прямую </a:t>
              </a:r>
              <a:r>
                <a:rPr lang="en-US" altLang="ru-RU" sz="2400" i="1"/>
                <a:t>AF</a:t>
              </a:r>
              <a:r>
                <a:rPr lang="en-US" altLang="ru-RU" sz="2400" baseline="-25000"/>
                <a:t>1</a:t>
              </a:r>
              <a:r>
                <a:rPr lang="ru-RU" altLang="ru-RU" sz="2400"/>
                <a:t>, параллельную </a:t>
              </a:r>
              <a:r>
                <a:rPr lang="en-US" altLang="ru-RU" sz="2400" i="1"/>
                <a:t>BE</a:t>
              </a:r>
              <a:r>
                <a:rPr lang="en-US" altLang="ru-RU" sz="2400" baseline="-25000"/>
                <a:t>1</a:t>
              </a:r>
              <a:r>
                <a:rPr lang="ru-RU" altLang="ru-RU" sz="2400"/>
                <a:t>.</a:t>
              </a:r>
              <a:r>
                <a:rPr lang="en-US" altLang="ru-RU" sz="2400"/>
                <a:t>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EAF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AEF</a:t>
              </a:r>
              <a:r>
                <a:rPr lang="en-US" altLang="ru-RU" sz="2400" baseline="-25000"/>
                <a:t>1</a:t>
              </a:r>
              <a:endParaRPr lang="en-US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AE = AF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</a:t>
              </a:r>
              <a:r>
                <a:rPr lang="ru-RU" altLang="ru-RU" sz="2400"/>
                <a:t>        , </a:t>
              </a:r>
              <a:r>
                <a:rPr lang="en-US" altLang="ru-RU" sz="2400" i="1"/>
                <a:t>EF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     . </a:t>
              </a:r>
              <a:endParaRPr lang="ru-RU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По теореме косинусов находим</a:t>
              </a:r>
              <a:endParaRPr lang="ru-RU" altLang="ru-RU" sz="2400" i="1"/>
            </a:p>
          </p:txBody>
        </p:sp>
        <p:pic>
          <p:nvPicPr>
            <p:cNvPr id="60423" name="Picture 7">
              <a:extLst>
                <a:ext uri="{FF2B5EF4-FFF2-40B4-BE49-F238E27FC236}">
                  <a16:creationId xmlns:a16="http://schemas.microsoft.com/office/drawing/2014/main" id="{BB2E5875-BC67-431F-BA59-12C7D5C5D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2241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0424" name="Object 8">
              <a:extLst>
                <a:ext uri="{FF2B5EF4-FFF2-40B4-BE49-F238E27FC236}">
                  <a16:creationId xmlns:a16="http://schemas.microsoft.com/office/drawing/2014/main" id="{1FC2BFA7-138D-42E8-BFA3-C94567A2DC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2160"/>
            <a:ext cx="295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1973" imgH="482391" progId="Equation.DSMT4">
                    <p:embed/>
                  </p:oleObj>
                </mc:Choice>
                <mc:Fallback>
                  <p:oleObj name="Equation" r:id="rId5" imgW="291973" imgH="482391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160"/>
                          <a:ext cx="295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5" name="Object 9">
              <a:extLst>
                <a:ext uri="{FF2B5EF4-FFF2-40B4-BE49-F238E27FC236}">
                  <a16:creationId xmlns:a16="http://schemas.microsoft.com/office/drawing/2014/main" id="{609B9355-04D4-4179-A127-B123F7C624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6" y="2256"/>
            <a:ext cx="27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66469" imgH="253780" progId="Equation.DSMT4">
                    <p:embed/>
                  </p:oleObj>
                </mc:Choice>
                <mc:Fallback>
                  <p:oleObj name="Equation" r:id="rId7" imgW="266469" imgH="2537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256"/>
                          <a:ext cx="276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6" name="Object 10">
              <a:extLst>
                <a:ext uri="{FF2B5EF4-FFF2-40B4-BE49-F238E27FC236}">
                  <a16:creationId xmlns:a16="http://schemas.microsoft.com/office/drawing/2014/main" id="{C441B972-A111-4E7E-8595-9966351A5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2928"/>
            <a:ext cx="139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44600" imgH="241300" progId="Equation.DSMT4">
                    <p:embed/>
                  </p:oleObj>
                </mc:Choice>
                <mc:Fallback>
                  <p:oleObj name="Equation" r:id="rId9" imgW="1244600" imgH="2413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928"/>
                          <a:ext cx="139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7" name="Text Box 11">
              <a:extLst>
                <a:ext uri="{FF2B5EF4-FFF2-40B4-BE49-F238E27FC236}">
                  <a16:creationId xmlns:a16="http://schemas.microsoft.com/office/drawing/2014/main" id="{E6513C8C-DED5-4EBE-8185-1B26B5B09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360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graphicFrame>
          <p:nvGraphicFramePr>
            <p:cNvPr id="60428" name="Object 12">
              <a:extLst>
                <a:ext uri="{FF2B5EF4-FFF2-40B4-BE49-F238E27FC236}">
                  <a16:creationId xmlns:a16="http://schemas.microsoft.com/office/drawing/2014/main" id="{330E1BAC-AE97-444A-99B1-16B8883A94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360"/>
            <a:ext cx="139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44600" imgH="241300" progId="Equation.DSMT4">
                    <p:embed/>
                  </p:oleObj>
                </mc:Choice>
                <mc:Fallback>
                  <p:oleObj name="Equation" r:id="rId11" imgW="12446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360"/>
                          <a:ext cx="139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EB4701E-CFBB-484A-BABF-EE9EA375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75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Уровень С</a:t>
            </a:r>
            <a:endParaRPr lang="ru-RU" altLang="ru-RU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1F563527-3224-4D78-AC36-EAB0A97C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угол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 </a:t>
            </a:r>
            <a:r>
              <a:rPr lang="ru-RU" altLang="ru-RU" sz="2800" dirty="0"/>
              <a:t>прямыми </a:t>
            </a:r>
            <a:r>
              <a:rPr lang="en-US" altLang="ru-RU" sz="2800" i="1" dirty="0">
                <a:cs typeface="Times New Roman" panose="02020603050405020304" pitchFamily="18" charset="0"/>
              </a:rPr>
              <a:t>AE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BF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, </a:t>
            </a:r>
            <a:r>
              <a:rPr lang="ru-RU" altLang="ru-RU" sz="2800" dirty="0"/>
              <a:t>где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– середины ребер соответственно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502865F5-C9DD-4F07-A22F-2239CF9F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3020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829" name="Group 5">
            <a:extLst>
              <a:ext uri="{FF2B5EF4-FFF2-40B4-BE49-F238E27FC236}">
                <a16:creationId xmlns:a16="http://schemas.microsoft.com/office/drawing/2014/main" id="{2D15020B-99EF-4A7A-9BE9-685EDDB62AF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8839200" cy="4953000"/>
            <a:chOff x="96" y="960"/>
            <a:chExt cx="5568" cy="3120"/>
          </a:xfrm>
        </p:grpSpPr>
        <p:sp>
          <p:nvSpPr>
            <p:cNvPr id="62470" name="Text Box 6">
              <a:extLst>
                <a:ext uri="{FF2B5EF4-FFF2-40B4-BE49-F238E27FC236}">
                  <a16:creationId xmlns:a16="http://schemas.microsoft.com/office/drawing/2014/main" id="{0B2E0F25-61DE-4BD0-96A4-F04A9E41E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556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 dirty="0"/>
                <a:t>Из точки </a:t>
              </a:r>
              <a:r>
                <a:rPr lang="en-US" altLang="ru-RU" sz="2400" i="1" dirty="0"/>
                <a:t>F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опустим перпендикуляр </a:t>
              </a:r>
              <a:r>
                <a:rPr lang="en-US" altLang="ru-RU" sz="2400" i="1" dirty="0"/>
                <a:t>F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F </a:t>
              </a:r>
              <a:r>
                <a:rPr lang="ru-RU" altLang="ru-RU" sz="2400" dirty="0"/>
                <a:t>на прямую </a:t>
              </a:r>
              <a:r>
                <a:rPr lang="en-US" altLang="ru-RU" sz="2400" i="1" dirty="0"/>
                <a:t>CD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Прямая </a:t>
              </a:r>
              <a:r>
                <a:rPr lang="en-US" altLang="ru-RU" sz="2400" i="1" dirty="0"/>
                <a:t>AE </a:t>
              </a:r>
              <a:r>
                <a:rPr lang="ru-RU" altLang="ru-RU" sz="2400" dirty="0"/>
                <a:t>перпендикулярна </a:t>
              </a:r>
              <a:r>
                <a:rPr lang="en-US" altLang="ru-RU" sz="2400" i="1" dirty="0"/>
                <a:t>BF</a:t>
              </a:r>
              <a:r>
                <a:rPr lang="ru-RU" altLang="ru-RU" sz="2400" dirty="0"/>
                <a:t>, следовательно, она перпендикулярна </a:t>
              </a:r>
              <a:r>
                <a:rPr lang="en-US" altLang="ru-RU" sz="2400" i="1" dirty="0"/>
                <a:t>BF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</a:t>
              </a:r>
              <a:endParaRPr lang="ru-RU" altLang="ru-RU" sz="2400" dirty="0"/>
            </a:p>
          </p:txBody>
        </p:sp>
        <p:pic>
          <p:nvPicPr>
            <p:cNvPr id="62471" name="Picture 7">
              <a:extLst>
                <a:ext uri="{FF2B5EF4-FFF2-40B4-BE49-F238E27FC236}">
                  <a16:creationId xmlns:a16="http://schemas.microsoft.com/office/drawing/2014/main" id="{E10EA8E2-A324-4054-809A-1089697E9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960"/>
              <a:ext cx="2080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72" name="Text Box 8">
              <a:extLst>
                <a:ext uri="{FF2B5EF4-FFF2-40B4-BE49-F238E27FC236}">
                  <a16:creationId xmlns:a16="http://schemas.microsoft.com/office/drawing/2014/main" id="{2EE632EC-679E-453A-B274-EA2EB09CC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 </a:t>
              </a:r>
              <a:r>
                <a:rPr lang="ru-RU" altLang="ru-RU" sz="2400"/>
                <a:t>90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endParaRPr lang="ru-RU" altLang="ru-RU" sz="240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B4C8F269-B9D5-4363-9F7F-39920D62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126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3. В </a:t>
            </a:r>
            <a:r>
              <a:rPr lang="ru-RU" altLang="ru-RU" sz="2800" dirty="0"/>
              <a:t>правильной 6-ой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косинус угла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DE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grpSp>
        <p:nvGrpSpPr>
          <p:cNvPr id="141319" name="Group 7">
            <a:extLst>
              <a:ext uri="{FF2B5EF4-FFF2-40B4-BE49-F238E27FC236}">
                <a16:creationId xmlns:a16="http://schemas.microsoft.com/office/drawing/2014/main" id="{95C52B40-9736-46CB-A7DF-DC0CBCB730D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6069013"/>
            <a:ext cx="3048000" cy="723900"/>
            <a:chOff x="528" y="3264"/>
            <a:chExt cx="1920" cy="456"/>
          </a:xfrm>
        </p:grpSpPr>
        <p:sp>
          <p:nvSpPr>
            <p:cNvPr id="64517" name="Text Box 4">
              <a:extLst>
                <a:ext uri="{FF2B5EF4-FFF2-40B4-BE49-F238E27FC236}">
                  <a16:creationId xmlns:a16="http://schemas.microsoft.com/office/drawing/2014/main" id="{D41B4551-7279-42DC-B5C7-857AB168A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64518" name="Object 5">
              <a:extLst>
                <a:ext uri="{FF2B5EF4-FFF2-40B4-BE49-F238E27FC236}">
                  <a16:creationId xmlns:a16="http://schemas.microsoft.com/office/drawing/2014/main" id="{7942AB25-5241-482A-B3CD-67A36AB6A5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264"/>
            <a:ext cx="77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31366" imgH="723586" progId="Equation.DSMT4">
                    <p:embed/>
                  </p:oleObj>
                </mc:Choice>
                <mc:Fallback>
                  <p:oleObj name="Equation" r:id="rId3" imgW="1231366" imgH="723586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264"/>
                          <a:ext cx="77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4516" name="Picture 6">
            <a:extLst>
              <a:ext uri="{FF2B5EF4-FFF2-40B4-BE49-F238E27FC236}">
                <a16:creationId xmlns:a16="http://schemas.microsoft.com/office/drawing/2014/main" id="{85CD5B93-1105-43ED-8422-4A9DB6C3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15" y="2043038"/>
            <a:ext cx="3559175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81778B72-E0CE-4733-B5D4-7EC50810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	4. В </a:t>
            </a:r>
            <a:r>
              <a:rPr lang="ru-RU" altLang="ru-RU" sz="2800"/>
              <a:t>правильном тетраэдре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ABCD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точка </a:t>
            </a:r>
            <a:r>
              <a:rPr lang="en-US" altLang="ru-RU" sz="2800" i="1"/>
              <a:t>E </a:t>
            </a:r>
            <a:r>
              <a:rPr lang="ru-RU" altLang="ru-RU" sz="2800"/>
              <a:t>– середина ребра </a:t>
            </a:r>
            <a:r>
              <a:rPr lang="en-US" altLang="ru-RU" sz="2800" i="1"/>
              <a:t>AB</a:t>
            </a:r>
            <a:r>
              <a:rPr lang="en-US" altLang="ru-RU" sz="2800"/>
              <a:t>.</a:t>
            </a:r>
            <a:r>
              <a:rPr lang="en-US" altLang="ru-RU" sz="2800" i="1"/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косинус угла</a:t>
            </a:r>
            <a:r>
              <a:rPr lang="ru-RU" altLang="ru-RU" sz="2800">
                <a:cs typeface="Times New Roman" panose="02020603050405020304" pitchFamily="18" charset="0"/>
              </a:rPr>
              <a:t> между прямыми </a:t>
            </a:r>
            <a:r>
              <a:rPr lang="ru-RU" altLang="ru-RU" sz="2800"/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AD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i="1"/>
              <a:t>E</a:t>
            </a:r>
            <a:r>
              <a:rPr lang="ru-RU" altLang="ru-RU" sz="2800" i="1"/>
              <a:t>.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64781C75-FC0D-400B-97B9-E30E8C77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4623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93" name="Group 13">
            <a:extLst>
              <a:ext uri="{FF2B5EF4-FFF2-40B4-BE49-F238E27FC236}">
                <a16:creationId xmlns:a16="http://schemas.microsoft.com/office/drawing/2014/main" id="{83130382-D97F-4606-94F6-01CA04FEBB9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915400" cy="5524500"/>
            <a:chOff x="144" y="720"/>
            <a:chExt cx="5616" cy="3480"/>
          </a:xfrm>
        </p:grpSpPr>
        <p:sp>
          <p:nvSpPr>
            <p:cNvPr id="66565" name="Text Box 5">
              <a:extLst>
                <a:ext uri="{FF2B5EF4-FFF2-40B4-BE49-F238E27FC236}">
                  <a16:creationId xmlns:a16="http://schemas.microsoft.com/office/drawing/2014/main" id="{40BD442D-8038-4DB3-A52E-8EF9FC2A8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561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Через точку </a:t>
              </a:r>
              <a:r>
                <a:rPr lang="en-US" altLang="ru-RU" sz="2400" i="1"/>
                <a:t>E </a:t>
              </a:r>
              <a:r>
                <a:rPr lang="ru-RU" altLang="ru-RU" sz="2400"/>
                <a:t>проведем прямую </a:t>
              </a:r>
              <a:r>
                <a:rPr lang="en-US" altLang="ru-RU" sz="2400" i="1"/>
                <a:t>EF</a:t>
              </a:r>
              <a:r>
                <a:rPr lang="en-US" altLang="ru-RU" sz="2400"/>
                <a:t>, </a:t>
              </a:r>
              <a:r>
                <a:rPr lang="ru-RU" altLang="ru-RU" sz="2400"/>
                <a:t>параллельную </a:t>
              </a:r>
              <a:r>
                <a:rPr lang="en-US" altLang="ru-RU" sz="2400" i="1"/>
                <a:t>AD</a:t>
              </a:r>
              <a:r>
                <a:rPr lang="ru-RU" altLang="ru-RU" sz="2400"/>
                <a:t>. Искомым углом     будет угол </a:t>
              </a:r>
              <a:r>
                <a:rPr lang="en-US" altLang="ru-RU" sz="2400" i="1"/>
                <a:t>CEF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CEF </a:t>
              </a:r>
              <a:r>
                <a:rPr lang="ru-RU" altLang="ru-RU" sz="2400"/>
                <a:t>имеем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 </a:t>
              </a:r>
              <a:r>
                <a:rPr lang="en-US" altLang="ru-RU" sz="2400" i="1"/>
                <a:t>EF =    ,</a:t>
              </a:r>
              <a:r>
                <a:rPr lang="ru-RU" altLang="ru-RU" sz="2400" i="1"/>
                <a:t> </a:t>
              </a:r>
              <a:r>
                <a:rPr lang="en-US" altLang="ru-RU" sz="2400" i="1"/>
                <a:t>CE = CF =         </a:t>
              </a:r>
              <a:r>
                <a:rPr lang="ru-RU" altLang="ru-RU" sz="2400"/>
                <a:t>Следовательно, </a:t>
              </a:r>
              <a:endParaRPr lang="ru-RU" altLang="ru-RU" sz="2400" baseline="30000"/>
            </a:p>
          </p:txBody>
        </p:sp>
        <p:sp>
          <p:nvSpPr>
            <p:cNvPr id="66566" name="Text Box 6">
              <a:extLst>
                <a:ext uri="{FF2B5EF4-FFF2-40B4-BE49-F238E27FC236}">
                  <a16:creationId xmlns:a16="http://schemas.microsoft.com/office/drawing/2014/main" id="{962D063C-32AB-4C65-9013-4F28812D0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66567" name="Object 7">
              <a:extLst>
                <a:ext uri="{FF2B5EF4-FFF2-40B4-BE49-F238E27FC236}">
                  <a16:creationId xmlns:a16="http://schemas.microsoft.com/office/drawing/2014/main" id="{AEE05751-A28D-4D50-A87C-FE426228C6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3312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195" imgH="723586" progId="Equation.DSMT4">
                    <p:embed/>
                  </p:oleObj>
                </mc:Choice>
                <mc:Fallback>
                  <p:oleObj name="Equation" r:id="rId4" imgW="241195" imgH="72358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312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8" name="Object 8">
              <a:extLst>
                <a:ext uri="{FF2B5EF4-FFF2-40B4-BE49-F238E27FC236}">
                  <a16:creationId xmlns:a16="http://schemas.microsoft.com/office/drawing/2014/main" id="{8BBFB7E1-0791-458C-BA26-57BA6F9133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331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700" imgH="787400" progId="Equation.DSMT4">
                    <p:embed/>
                  </p:oleObj>
                </mc:Choice>
                <mc:Fallback>
                  <p:oleObj name="Equation" r:id="rId6" imgW="5207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31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69" name="Object 9">
              <a:extLst>
                <a:ext uri="{FF2B5EF4-FFF2-40B4-BE49-F238E27FC236}">
                  <a16:creationId xmlns:a16="http://schemas.microsoft.com/office/drawing/2014/main" id="{13785CFB-86DC-4FF3-A4D0-8F61A0C459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12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19" imgH="266353" progId="Equation.DSMT4">
                    <p:embed/>
                  </p:oleObj>
                </mc:Choice>
                <mc:Fallback>
                  <p:oleObj name="Equation" r:id="rId8" imgW="215619" imgH="266353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12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0" name="Object 10">
              <a:extLst>
                <a:ext uri="{FF2B5EF4-FFF2-40B4-BE49-F238E27FC236}">
                  <a16:creationId xmlns:a16="http://schemas.microsoft.com/office/drawing/2014/main" id="{09AA3BD9-80A2-4528-B241-1ADC004998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3264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47800" imgH="800100" progId="Equation.DSMT4">
                    <p:embed/>
                  </p:oleObj>
                </mc:Choice>
                <mc:Fallback>
                  <p:oleObj name="Equation" r:id="rId10" imgW="1447800" imgH="8001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264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571" name="Object 11">
              <a:extLst>
                <a:ext uri="{FF2B5EF4-FFF2-40B4-BE49-F238E27FC236}">
                  <a16:creationId xmlns:a16="http://schemas.microsoft.com/office/drawing/2014/main" id="{E79EFBA1-C31C-47A6-82D3-B40027ED95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696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447800" imgH="800100" progId="Equation.DSMT4">
                    <p:embed/>
                  </p:oleObj>
                </mc:Choice>
                <mc:Fallback>
                  <p:oleObj name="Equation" r:id="rId12" imgW="1447800" imgH="800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696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6572" name="Picture 12">
              <a:extLst>
                <a:ext uri="{FF2B5EF4-FFF2-40B4-BE49-F238E27FC236}">
                  <a16:creationId xmlns:a16="http://schemas.microsoft.com/office/drawing/2014/main" id="{1B48A616-F370-499A-8D64-A0B57CC32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720"/>
              <a:ext cx="2181" cy="2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0E611E5D-AFF1-4D74-B47A-231251EC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5.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точка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середина ребра </a:t>
            </a:r>
            <a:r>
              <a:rPr lang="en-US" altLang="ru-RU" sz="2800" i="1" dirty="0"/>
              <a:t>SC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тангенс угла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BE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3BBDA688-C4B7-4862-B30B-C441FEF6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687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24" name="Group 4">
            <a:extLst>
              <a:ext uri="{FF2B5EF4-FFF2-40B4-BE49-F238E27FC236}">
                <a16:creationId xmlns:a16="http://schemas.microsoft.com/office/drawing/2014/main" id="{DCA076C8-8431-4755-8904-2CEB8694E89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81200"/>
            <a:ext cx="8763000" cy="4343400"/>
            <a:chOff x="144" y="960"/>
            <a:chExt cx="5520" cy="2736"/>
          </a:xfrm>
        </p:grpSpPr>
        <p:graphicFrame>
          <p:nvGraphicFramePr>
            <p:cNvPr id="68613" name="Object 5">
              <a:extLst>
                <a:ext uri="{FF2B5EF4-FFF2-40B4-BE49-F238E27FC236}">
                  <a16:creationId xmlns:a16="http://schemas.microsoft.com/office/drawing/2014/main" id="{096D760A-98DC-423F-B4A5-F1B4D56EED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1728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19" imgH="266353" progId="Equation.DSMT4">
                    <p:embed/>
                  </p:oleObj>
                </mc:Choice>
                <mc:Fallback>
                  <p:oleObj name="Equation" r:id="rId4" imgW="215619" imgH="266353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728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14" name="Text Box 6">
              <a:extLst>
                <a:ext uri="{FF2B5EF4-FFF2-40B4-BE49-F238E27FC236}">
                  <a16:creationId xmlns:a16="http://schemas.microsoft.com/office/drawing/2014/main" id="{F0BC28F0-7105-4DC9-85FB-F4170984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0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68615" name="Text Box 7">
              <a:extLst>
                <a:ext uri="{FF2B5EF4-FFF2-40B4-BE49-F238E27FC236}">
                  <a16:creationId xmlns:a16="http://schemas.microsoft.com/office/drawing/2014/main" id="{2E3F621E-8E53-4CF2-B3B7-6813AE222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960"/>
              <a:ext cx="3120" cy="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Через точку </a:t>
              </a:r>
              <a:r>
                <a:rPr lang="en-US" altLang="ru-RU" sz="2400" i="1"/>
                <a:t>E </a:t>
              </a:r>
              <a:r>
                <a:rPr lang="ru-RU" altLang="ru-RU" sz="2400"/>
                <a:t>проведем прямую, параллельную </a:t>
              </a:r>
              <a:r>
                <a:rPr lang="en-US" altLang="ru-RU" sz="2400" i="1"/>
                <a:t>SA</a:t>
              </a:r>
              <a:r>
                <a:rPr lang="ru-RU" altLang="ru-RU" sz="2400"/>
                <a:t>. Она пересечет основание в точке </a:t>
              </a:r>
              <a:r>
                <a:rPr lang="en-US" altLang="ru-RU" sz="2400" i="1"/>
                <a:t>O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OEB</a:t>
              </a:r>
              <a:r>
                <a:rPr lang="en-US" altLang="ru-RU" sz="2400"/>
                <a:t>.</a:t>
              </a:r>
              <a:r>
                <a:rPr lang="ru-RU" altLang="ru-RU" sz="2400"/>
                <a:t>    В прямоугольном треугольнике </a:t>
              </a:r>
              <a:r>
                <a:rPr lang="en-US" altLang="ru-RU" sz="2400" i="1"/>
                <a:t>OEB </a:t>
              </a:r>
              <a:r>
                <a:rPr lang="ru-RU" altLang="ru-RU" sz="2400"/>
                <a:t>имеем: </a:t>
              </a:r>
              <a:endParaRPr lang="en-US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OB =   </a:t>
              </a:r>
              <a:r>
                <a:rPr lang="ru-RU" altLang="ru-RU" sz="2400" i="1"/>
                <a:t>     </a:t>
              </a:r>
              <a:r>
                <a:rPr lang="ru-RU" altLang="ru-RU" sz="2400"/>
                <a:t>, </a:t>
              </a:r>
              <a:r>
                <a:rPr lang="en-US" altLang="ru-RU" sz="2400" i="1"/>
                <a:t>OE =     . </a:t>
              </a:r>
              <a:r>
                <a:rPr lang="ru-RU" altLang="ru-RU" sz="2400"/>
                <a:t>Следовательно, </a:t>
              </a:r>
            </a:p>
          </p:txBody>
        </p:sp>
        <p:pic>
          <p:nvPicPr>
            <p:cNvPr id="68616" name="Picture 8">
              <a:extLst>
                <a:ext uri="{FF2B5EF4-FFF2-40B4-BE49-F238E27FC236}">
                  <a16:creationId xmlns:a16="http://schemas.microsoft.com/office/drawing/2014/main" id="{F733C9E5-96CA-49A9-8E01-937134276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437" cy="2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8617" name="Object 9">
              <a:extLst>
                <a:ext uri="{FF2B5EF4-FFF2-40B4-BE49-F238E27FC236}">
                  <a16:creationId xmlns:a16="http://schemas.microsoft.com/office/drawing/2014/main" id="{F87AC7E8-EFA6-41FB-AC12-FB06271FF1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352"/>
            <a:ext cx="2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900" imgH="787400" progId="Equation.DSMT4">
                    <p:embed/>
                  </p:oleObj>
                </mc:Choice>
                <mc:Fallback>
                  <p:oleObj name="Equation" r:id="rId7" imgW="469900" imgH="787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352"/>
                          <a:ext cx="29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8" name="Object 10">
              <a:extLst>
                <a:ext uri="{FF2B5EF4-FFF2-40B4-BE49-F238E27FC236}">
                  <a16:creationId xmlns:a16="http://schemas.microsoft.com/office/drawing/2014/main" id="{90C36811-6589-43D5-A329-B8D9346275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2352"/>
            <a:ext cx="152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195" imgH="723586" progId="Equation.DSMT4">
                    <p:embed/>
                  </p:oleObj>
                </mc:Choice>
                <mc:Fallback>
                  <p:oleObj name="Equation" r:id="rId9" imgW="241195" imgH="72358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352"/>
                          <a:ext cx="152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19" name="Object 11">
              <a:extLst>
                <a:ext uri="{FF2B5EF4-FFF2-40B4-BE49-F238E27FC236}">
                  <a16:creationId xmlns:a16="http://schemas.microsoft.com/office/drawing/2014/main" id="{FDC33A03-23D9-4847-AF5B-B3BBB45D06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64" y="2944"/>
            <a:ext cx="75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93800" imgH="431800" progId="Equation.DSMT4">
                    <p:embed/>
                  </p:oleObj>
                </mc:Choice>
                <mc:Fallback>
                  <p:oleObj name="Equation" r:id="rId11" imgW="1193800" imgH="4318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2944"/>
                          <a:ext cx="75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0" name="Object 12">
              <a:extLst>
                <a:ext uri="{FF2B5EF4-FFF2-40B4-BE49-F238E27FC236}">
                  <a16:creationId xmlns:a16="http://schemas.microsoft.com/office/drawing/2014/main" id="{015C6FAB-66E0-4162-9838-58942F2EDD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4" y="3424"/>
            <a:ext cx="75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193800" imgH="431800" progId="Equation.DSMT4">
                    <p:embed/>
                  </p:oleObj>
                </mc:Choice>
                <mc:Fallback>
                  <p:oleObj name="Equation" r:id="rId13" imgW="1193800" imgH="431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" y="3424"/>
                          <a:ext cx="75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AFEF1005-B718-416B-A7D5-6CCC0C10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6. 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en-US" altLang="ru-RU" sz="2800">
                <a:cs typeface="Times New Roman" panose="02020603050405020304" pitchFamily="18" charset="0"/>
              </a:rPr>
              <a:t>,</a:t>
            </a:r>
            <a:r>
              <a:rPr lang="ru-RU" altLang="ru-RU" sz="2800"/>
              <a:t>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точки </a:t>
            </a:r>
            <a:r>
              <a:rPr lang="en-US" altLang="ru-RU" sz="2800" i="1"/>
              <a:t>E</a:t>
            </a:r>
            <a:r>
              <a:rPr lang="ru-RU" altLang="ru-RU" sz="2800"/>
              <a:t>, </a:t>
            </a:r>
            <a:r>
              <a:rPr lang="en-US" altLang="ru-RU" sz="2800" i="1"/>
              <a:t>F </a:t>
            </a:r>
            <a:r>
              <a:rPr lang="ru-RU" altLang="ru-RU" sz="2800"/>
              <a:t>– середины ребер </a:t>
            </a:r>
            <a:r>
              <a:rPr lang="en-US" altLang="ru-RU" sz="2800" i="1"/>
              <a:t>SB </a:t>
            </a:r>
            <a:r>
              <a:rPr lang="ru-RU" altLang="ru-RU" sz="2800"/>
              <a:t>и </a:t>
            </a:r>
            <a:r>
              <a:rPr lang="en-US" altLang="ru-RU" sz="2800" i="1"/>
              <a:t>SC</a:t>
            </a:r>
            <a:r>
              <a:rPr lang="en-US" altLang="ru-RU" sz="2800"/>
              <a:t>.</a:t>
            </a:r>
            <a:r>
              <a:rPr lang="en-US" altLang="ru-RU" sz="2800" i="1"/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косинус угла между прямыми </a:t>
            </a:r>
            <a:r>
              <a:rPr lang="en-US" altLang="ru-RU" sz="2800" i="1"/>
              <a:t>AE </a:t>
            </a:r>
            <a:r>
              <a:rPr lang="ru-RU" altLang="ru-RU" sz="2800"/>
              <a:t>и </a:t>
            </a:r>
            <a:r>
              <a:rPr lang="en-US" altLang="ru-RU" sz="2800" i="1"/>
              <a:t>BF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846E8750-20C5-488A-AAFB-86F99D7C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7179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1973" name="Group 5">
            <a:extLst>
              <a:ext uri="{FF2B5EF4-FFF2-40B4-BE49-F238E27FC236}">
                <a16:creationId xmlns:a16="http://schemas.microsoft.com/office/drawing/2014/main" id="{D7563975-8EED-4CDF-B52B-7592888CB48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52600"/>
            <a:ext cx="8991600" cy="4121150"/>
            <a:chOff x="96" y="1104"/>
            <a:chExt cx="5664" cy="2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661" name="Text Box 6">
                  <a:extLst>
                    <a:ext uri="{FF2B5EF4-FFF2-40B4-BE49-F238E27FC236}">
                      <a16:creationId xmlns:a16="http://schemas.microsoft.com/office/drawing/2014/main" id="{D81CF5F3-2583-453E-BDD4-326890E844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3312"/>
                  <a:ext cx="2819" cy="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2400" dirty="0">
                      <a:solidFill>
                        <a:srgbClr val="FF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𝐵𝐹𝐺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altLang="ru-RU" sz="2400" dirty="0"/>
                    <a:t>.</a:t>
                  </a: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0661" name="Text Box 6">
                  <a:extLst>
                    <a:ext uri="{FF2B5EF4-FFF2-40B4-BE49-F238E27FC236}">
                      <a16:creationId xmlns:a16="http://schemas.microsoft.com/office/drawing/2014/main" id="{D81CF5F3-2583-453E-BDD4-326890E84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3312"/>
                  <a:ext cx="2819" cy="388"/>
                </a:xfrm>
                <a:prstGeom prst="rect">
                  <a:avLst/>
                </a:prstGeom>
                <a:blipFill>
                  <a:blip r:embed="rId4"/>
                  <a:stretch>
                    <a:fillRect l="-2044" b="-792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662" name="Text Box 7">
                  <a:extLst>
                    <a:ext uri="{FF2B5EF4-FFF2-40B4-BE49-F238E27FC236}">
                      <a16:creationId xmlns:a16="http://schemas.microsoft.com/office/drawing/2014/main" id="{8E8CF8F5-8D10-4305-9790-9191737905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104"/>
                  <a:ext cx="3216" cy="2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400" dirty="0"/>
                    <a:t>Обозначим </a:t>
                  </a:r>
                  <a:r>
                    <a:rPr lang="en-US" altLang="ru-RU" sz="2400" i="1" dirty="0"/>
                    <a:t>G </a:t>
                  </a:r>
                  <a:r>
                    <a:rPr lang="ru-RU" altLang="ru-RU" sz="2400" dirty="0"/>
                    <a:t>середину ребра </a:t>
                  </a:r>
                  <a:r>
                    <a:rPr lang="en-US" altLang="ru-RU" sz="2400" i="1" dirty="0"/>
                    <a:t>AD</a:t>
                  </a:r>
                  <a:r>
                    <a:rPr lang="ru-RU" altLang="ru-RU" sz="2400" dirty="0"/>
                    <a:t>. Прямая </a:t>
                  </a:r>
                  <a:r>
                    <a:rPr lang="en-US" altLang="ru-RU" sz="2400" i="1" dirty="0"/>
                    <a:t>GF </a:t>
                  </a:r>
                  <a:r>
                    <a:rPr lang="ru-RU" altLang="ru-RU" sz="2400" dirty="0"/>
                    <a:t>параллельна </a:t>
                  </a:r>
                  <a:r>
                    <a:rPr lang="en-US" altLang="ru-RU" sz="2400" i="1" dirty="0"/>
                    <a:t>AE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Искомый угол     равен углу </a:t>
                  </a:r>
                  <a:r>
                    <a:rPr lang="en-US" altLang="ru-RU" sz="2400" i="1" dirty="0"/>
                    <a:t>BFG</a:t>
                  </a:r>
                  <a:r>
                    <a:rPr lang="en-US" altLang="ru-RU" sz="2400" dirty="0"/>
                    <a:t>.</a:t>
                  </a:r>
                  <a:r>
                    <a:rPr lang="ru-RU" altLang="ru-RU" sz="2400" dirty="0"/>
                    <a:t>    В треугольнике </a:t>
                  </a:r>
                  <a:r>
                    <a:rPr lang="en-US" altLang="ru-RU" sz="2400" i="1" dirty="0"/>
                    <a:t>BFG </a:t>
                  </a:r>
                  <a:r>
                    <a:rPr lang="ru-RU" altLang="ru-RU" sz="2400" dirty="0"/>
                    <a:t>имеем: </a:t>
                  </a:r>
                  <a:endParaRPr lang="en-US" altLang="ru-RU" sz="2400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2400" i="1" dirty="0"/>
                    <a:t>BF = GF =   </a:t>
                  </a:r>
                  <a:r>
                    <a:rPr lang="ru-RU" altLang="ru-RU" sz="2400" i="1" dirty="0"/>
                    <a:t>     </a:t>
                  </a:r>
                  <a:r>
                    <a:rPr lang="ru-RU" altLang="ru-RU" sz="2400" dirty="0"/>
                    <a:t>, </a:t>
                  </a:r>
                  <a:r>
                    <a:rPr lang="en-US" altLang="ru-RU" sz="2400" i="1" dirty="0"/>
                    <a:t>BG =        . 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/>
                    <a:t>По теореме косинусов находим</a:t>
                  </a:r>
                  <a:endParaRPr lang="en-US" altLang="ru-RU" sz="2400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𝐵𝐹𝐺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a14:m>
                  <a:r>
                    <a:rPr lang="en-US" altLang="ru-RU" sz="2400" dirty="0"/>
                    <a:t>.</a:t>
                  </a:r>
                  <a:endParaRPr lang="ru-RU" altLang="ru-RU" sz="2400" dirty="0"/>
                </a:p>
              </p:txBody>
            </p:sp>
          </mc:Choice>
          <mc:Fallback xmlns="">
            <p:sp>
              <p:nvSpPr>
                <p:cNvPr id="70662" name="Text Box 7">
                  <a:extLst>
                    <a:ext uri="{FF2B5EF4-FFF2-40B4-BE49-F238E27FC236}">
                      <a16:creationId xmlns:a16="http://schemas.microsoft.com/office/drawing/2014/main" id="{8E8CF8F5-8D10-4305-9790-919173790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104"/>
                  <a:ext cx="3216" cy="2211"/>
                </a:xfrm>
                <a:prstGeom prst="rect">
                  <a:avLst/>
                </a:prstGeom>
                <a:blipFill>
                  <a:blip r:embed="rId5"/>
                  <a:stretch>
                    <a:fillRect l="-1912" t="-1391" r="-7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0663" name="Object 8">
                  <a:extLst>
                    <a:ext uri="{FF2B5EF4-FFF2-40B4-BE49-F238E27FC236}">
                      <a16:creationId xmlns:a16="http://schemas.microsoft.com/office/drawing/2014/main" id="{2F428865-FF65-4B54-A43F-F2ED539ADD2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552" y="2016"/>
                <a:ext cx="280" cy="4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444307" imgH="787058" progId="Equation.DSMT4">
                        <p:embed/>
                      </p:oleObj>
                    </mc:Choice>
                    <mc:Fallback>
                      <p:oleObj name="Equation" r:id="rId6" imgW="444307" imgH="787058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52" y="2016"/>
                              <a:ext cx="280" cy="4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0663" name="Object 8">
                  <a:extLst>
                    <a:ext uri="{FF2B5EF4-FFF2-40B4-BE49-F238E27FC236}">
                      <a16:creationId xmlns:a16="http://schemas.microsoft.com/office/drawing/2014/main" id="{2F428865-FF65-4B54-A43F-F2ED539ADD2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552" y="2016"/>
                <a:ext cx="280" cy="4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444307" imgH="787058" progId="Equation.DSMT4">
                        <p:embed/>
                      </p:oleObj>
                    </mc:Choice>
                    <mc:Fallback>
                      <p:oleObj name="Equation" r:id="rId8" imgW="444307" imgH="787058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52" y="2016"/>
                              <a:ext cx="280" cy="4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0665" name="Object 10">
                  <a:extLst>
                    <a:ext uri="{FF2B5EF4-FFF2-40B4-BE49-F238E27FC236}">
                      <a16:creationId xmlns:a16="http://schemas.microsoft.com/office/drawing/2014/main" id="{5330CE47-B23A-4198-92F0-3E16413AEC5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464" y="2016"/>
                <a:ext cx="288" cy="4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457200" imgH="787400" progId="Equation.DSMT4">
                        <p:embed/>
                      </p:oleObj>
                    </mc:Choice>
                    <mc:Fallback>
                      <p:oleObj name="Equation" r:id="rId10" imgW="457200" imgH="787400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2016"/>
                              <a:ext cx="288" cy="4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0665" name="Object 10">
                  <a:extLst>
                    <a:ext uri="{FF2B5EF4-FFF2-40B4-BE49-F238E27FC236}">
                      <a16:creationId xmlns:a16="http://schemas.microsoft.com/office/drawing/2014/main" id="{5330CE47-B23A-4198-92F0-3E16413AEC5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464" y="2016"/>
                <a:ext cx="288" cy="4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457200" imgH="787400" progId="Equation.DSMT4">
                        <p:embed/>
                      </p:oleObj>
                    </mc:Choice>
                    <mc:Fallback>
                      <p:oleObj name="Equation" r:id="rId12" imgW="457200" imgH="787400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2016"/>
                              <a:ext cx="288" cy="4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70667" name="Picture 12">
              <a:extLst>
                <a:ext uri="{FF2B5EF4-FFF2-40B4-BE49-F238E27FC236}">
                  <a16:creationId xmlns:a16="http://schemas.microsoft.com/office/drawing/2014/main" id="{146A4A83-9F13-4DAB-96B2-74290BB04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2342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B48BDD1F-A807-476B-B73E-D4C6AAEB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7.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dirty="0"/>
              <a:t> стороны основания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боковые ребра равны 2, точка </a:t>
            </a:r>
            <a:r>
              <a:rPr lang="en-US" altLang="ru-RU" sz="2800" i="1" dirty="0"/>
              <a:t>G </a:t>
            </a:r>
            <a:r>
              <a:rPr lang="ru-RU" altLang="ru-RU" sz="2800" dirty="0"/>
              <a:t>– середина ребра </a:t>
            </a:r>
            <a:r>
              <a:rPr lang="en-US" altLang="ru-RU" sz="2800" i="1" dirty="0"/>
              <a:t>SC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косинус угла между прямыми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BG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2707" name="Picture 4">
            <a:extLst>
              <a:ext uri="{FF2B5EF4-FFF2-40B4-BE49-F238E27FC236}">
                <a16:creationId xmlns:a16="http://schemas.microsoft.com/office/drawing/2014/main" id="{7AE79BCB-B6D6-4AAA-BA8C-1BD5D14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548063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6069" name="Group 5">
            <a:extLst>
              <a:ext uri="{FF2B5EF4-FFF2-40B4-BE49-F238E27FC236}">
                <a16:creationId xmlns:a16="http://schemas.microsoft.com/office/drawing/2014/main" id="{8C15B989-A94A-4F2D-A4B4-A058F0F78EF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81200"/>
            <a:ext cx="8991600" cy="4516438"/>
            <a:chOff x="96" y="1248"/>
            <a:chExt cx="5664" cy="2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709" name="Text Box 6">
                  <a:extLst>
                    <a:ext uri="{FF2B5EF4-FFF2-40B4-BE49-F238E27FC236}">
                      <a16:creationId xmlns:a16="http://schemas.microsoft.com/office/drawing/2014/main" id="{FD28241E-F272-494F-AE42-11ADCEB7F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" y="3652"/>
                  <a:ext cx="2449" cy="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2400" dirty="0">
                      <a:solidFill>
                        <a:srgbClr val="FF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𝐵𝐺𝐻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a14:m>
                  <a:r>
                    <a:rPr lang="en-US" altLang="ru-RU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2709" name="Text Box 6">
                  <a:extLst>
                    <a:ext uri="{FF2B5EF4-FFF2-40B4-BE49-F238E27FC236}">
                      <a16:creationId xmlns:a16="http://schemas.microsoft.com/office/drawing/2014/main" id="{FD28241E-F272-494F-AE42-11ADCEB7F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6" y="3652"/>
                  <a:ext cx="2449" cy="441"/>
                </a:xfrm>
                <a:prstGeom prst="rect">
                  <a:avLst/>
                </a:prstGeom>
                <a:blipFill>
                  <a:blip r:embed="rId4"/>
                  <a:stretch>
                    <a:fillRect l="-2508" b="-43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710" name="Text Box 7">
                  <a:extLst>
                    <a:ext uri="{FF2B5EF4-FFF2-40B4-BE49-F238E27FC236}">
                      <a16:creationId xmlns:a16="http://schemas.microsoft.com/office/drawing/2014/main" id="{DFECC3A1-E28B-4D7C-B1C5-C0648BF0F7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248"/>
                  <a:ext cx="3216" cy="2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400" dirty="0"/>
                    <a:t>Обозначим </a:t>
                  </a:r>
                  <a:r>
                    <a:rPr lang="en-US" altLang="ru-RU" sz="2400" i="1" dirty="0"/>
                    <a:t>H </a:t>
                  </a:r>
                  <a:r>
                    <a:rPr lang="ru-RU" altLang="ru-RU" sz="2400" dirty="0"/>
                    <a:t>середину отрезка </a:t>
                  </a:r>
                  <a:r>
                    <a:rPr lang="en-US" altLang="ru-RU" sz="2400" i="1" dirty="0"/>
                    <a:t>AC</a:t>
                  </a:r>
                  <a:r>
                    <a:rPr lang="ru-RU" altLang="ru-RU" sz="2400" dirty="0"/>
                    <a:t>. Прямая </a:t>
                  </a:r>
                  <a:r>
                    <a:rPr lang="en-US" altLang="ru-RU" sz="2400" i="1" dirty="0"/>
                    <a:t>GH </a:t>
                  </a:r>
                  <a:r>
                    <a:rPr lang="ru-RU" altLang="ru-RU" sz="2400" dirty="0"/>
                    <a:t>параллельна </a:t>
                  </a:r>
                  <a:r>
                    <a:rPr lang="en-US" altLang="ru-RU" sz="2400" i="1" dirty="0"/>
                    <a:t>SA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Искомый угол равен углу </a:t>
                  </a:r>
                  <a:r>
                    <a:rPr lang="en-US" altLang="ru-RU" sz="2400" i="1" dirty="0"/>
                    <a:t>BGH</a:t>
                  </a:r>
                  <a:r>
                    <a:rPr lang="en-US" altLang="ru-RU" sz="2400" dirty="0"/>
                    <a:t>.</a:t>
                  </a:r>
                  <a:r>
                    <a:rPr lang="ru-RU" altLang="ru-RU" sz="2400" dirty="0"/>
                    <a:t>    В треугольнике </a:t>
                  </a:r>
                  <a:r>
                    <a:rPr lang="en-US" altLang="ru-RU" sz="2400" i="1" dirty="0"/>
                    <a:t>BGH </a:t>
                  </a:r>
                  <a:r>
                    <a:rPr lang="ru-RU" altLang="ru-RU" sz="2400" dirty="0"/>
                    <a:t>имеем: </a:t>
                  </a:r>
                  <a:endParaRPr lang="en-US" altLang="ru-RU" sz="2400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2400" i="1" dirty="0"/>
                    <a:t>BH= </a:t>
                  </a:r>
                  <a:r>
                    <a:rPr lang="en-US" altLang="ru-RU" sz="2400" dirty="0"/>
                    <a:t>0,5, </a:t>
                  </a:r>
                  <a:r>
                    <a:rPr lang="en-US" altLang="ru-RU" sz="2400" i="1" dirty="0"/>
                    <a:t>GH = </a:t>
                  </a:r>
                  <a:r>
                    <a:rPr lang="en-US" altLang="ru-RU" sz="2400" dirty="0"/>
                    <a:t>1,</a:t>
                  </a:r>
                  <a:r>
                    <a:rPr lang="ru-RU" altLang="ru-RU" sz="2400" dirty="0"/>
                    <a:t> </a:t>
                  </a:r>
                  <a:r>
                    <a:rPr lang="en-US" altLang="ru-RU" sz="2400" i="1" dirty="0"/>
                    <a:t>BG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sz="2400" i="1" dirty="0"/>
                    <a:t> . 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/>
                    <a:t>По теореме косинусов находим</a:t>
                  </a:r>
                  <a:endParaRPr lang="en-US" altLang="ru-RU" sz="2400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𝐵𝐺𝐻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a14:m>
                  <a:r>
                    <a:rPr lang="en-US" altLang="ru-RU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2710" name="Text Box 7">
                  <a:extLst>
                    <a:ext uri="{FF2B5EF4-FFF2-40B4-BE49-F238E27FC236}">
                      <a16:creationId xmlns:a16="http://schemas.microsoft.com/office/drawing/2014/main" id="{DFECC3A1-E28B-4D7C-B1C5-C0648BF0F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248"/>
                  <a:ext cx="3216" cy="2453"/>
                </a:xfrm>
                <a:prstGeom prst="rect">
                  <a:avLst/>
                </a:prstGeom>
                <a:blipFill>
                  <a:blip r:embed="rId5"/>
                  <a:stretch>
                    <a:fillRect l="-1912" t="-1252" r="-5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714" name="Picture 11">
              <a:extLst>
                <a:ext uri="{FF2B5EF4-FFF2-40B4-BE49-F238E27FC236}">
                  <a16:creationId xmlns:a16="http://schemas.microsoft.com/office/drawing/2014/main" id="{72CBC660-B10E-4E23-8FC0-25AF5A34C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44"/>
              <a:ext cx="2235" cy="2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5527C3EF-8554-42C0-9EDB-DEFBA7C6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57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8. В правильной треугольной призме </a:t>
            </a:r>
            <a:r>
              <a:rPr lang="en-US" altLang="ru-RU" sz="2800" i="1" dirty="0">
                <a:cs typeface="Times New Roman" panose="02020603050405020304" pitchFamily="18" charset="0"/>
              </a:rPr>
              <a:t>ABCA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ru-RU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ru-RU" altLang="ru-RU" sz="2800" dirty="0"/>
              <a:t>.</a:t>
            </a: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6EADAE9B-0367-4B02-80DC-862DCBD4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965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3" name="Group 9">
            <a:extLst>
              <a:ext uri="{FF2B5EF4-FFF2-40B4-BE49-F238E27FC236}">
                <a16:creationId xmlns:a16="http://schemas.microsoft.com/office/drawing/2014/main" id="{8A81CA0B-8057-49C2-9ECA-06DFFED7EEA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255838"/>
            <a:ext cx="7543800" cy="3657600"/>
            <a:chOff x="720" y="1056"/>
            <a:chExt cx="4752" cy="2304"/>
          </a:xfrm>
        </p:grpSpPr>
        <p:graphicFrame>
          <p:nvGraphicFramePr>
            <p:cNvPr id="74757" name="Object 5">
              <a:extLst>
                <a:ext uri="{FF2B5EF4-FFF2-40B4-BE49-F238E27FC236}">
                  <a16:creationId xmlns:a16="http://schemas.microsoft.com/office/drawing/2014/main" id="{BFF395F8-ED3D-47EB-8111-9198B5FC83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2784"/>
            <a:ext cx="106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89100" imgH="914400" progId="Equation.DSMT4">
                    <p:embed/>
                  </p:oleObj>
                </mc:Choice>
                <mc:Fallback>
                  <p:oleObj name="Equation" r:id="rId3" imgW="16891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784"/>
                          <a:ext cx="106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58" name="Text Box 6">
              <a:extLst>
                <a:ext uri="{FF2B5EF4-FFF2-40B4-BE49-F238E27FC236}">
                  <a16:creationId xmlns:a16="http://schemas.microsoft.com/office/drawing/2014/main" id="{B0B28599-1CE0-48ED-9246-833C7121A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152"/>
              <a:ext cx="2832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</a:t>
              </a:r>
              <a:r>
                <a:rPr lang="ru-RU" altLang="ru-RU" sz="2400" i="1"/>
                <a:t> </a:t>
              </a:r>
              <a:r>
                <a:rPr lang="ru-RU" altLang="ru-RU" sz="2400"/>
                <a:t>проведем высоту </a:t>
              </a:r>
              <a:r>
                <a:rPr lang="en-US" altLang="ru-RU" sz="2400" i="1"/>
                <a:t>CD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катет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равен 0,5; гипотенуза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C</a:t>
              </a:r>
              <a:r>
                <a:rPr lang="en-US" altLang="ru-RU" sz="2400" i="1" baseline="-25000"/>
                <a:t> </a:t>
              </a:r>
              <a:r>
                <a:rPr lang="ru-RU" altLang="ru-RU" sz="2400"/>
                <a:t>равна        . Следовательно,</a:t>
              </a:r>
            </a:p>
          </p:txBody>
        </p:sp>
        <p:graphicFrame>
          <p:nvGraphicFramePr>
            <p:cNvPr id="74759" name="Object 7">
              <a:extLst>
                <a:ext uri="{FF2B5EF4-FFF2-40B4-BE49-F238E27FC236}">
                  <a16:creationId xmlns:a16="http://schemas.microsoft.com/office/drawing/2014/main" id="{A47B31F3-6984-4C2E-8250-7B30A528B2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304"/>
            <a:ext cx="30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444307" progId="Equation.DSMT4">
                    <p:embed/>
                  </p:oleObj>
                </mc:Choice>
                <mc:Fallback>
                  <p:oleObj name="Equation" r:id="rId5" imgW="482391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304"/>
                          <a:ext cx="304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4760" name="Picture 8">
              <a:extLst>
                <a:ext uri="{FF2B5EF4-FFF2-40B4-BE49-F238E27FC236}">
                  <a16:creationId xmlns:a16="http://schemas.microsoft.com/office/drawing/2014/main" id="{F8F1C85E-C11E-4F43-A53D-6E7E53B74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56"/>
              <a:ext cx="1750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7C65FC84-0080-47FC-AA59-5E2E071D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00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9. В правильной треугольной призме </a:t>
            </a:r>
            <a:r>
              <a:rPr lang="en-US" altLang="ru-RU" sz="2800" i="1" dirty="0">
                <a:cs typeface="Times New Roman" panose="02020603050405020304" pitchFamily="18" charset="0"/>
              </a:rPr>
              <a:t>ABCA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.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3BACD8ED-BA0B-4A3F-B8B9-298F4E1E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778125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8116" name="Group 4">
            <a:extLst>
              <a:ext uri="{FF2B5EF4-FFF2-40B4-BE49-F238E27FC236}">
                <a16:creationId xmlns:a16="http://schemas.microsoft.com/office/drawing/2014/main" id="{64929CE2-E26E-412D-98B5-5A170A2231F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8458200" cy="3721100"/>
            <a:chOff x="144" y="1200"/>
            <a:chExt cx="5328" cy="2344"/>
          </a:xfrm>
        </p:grpSpPr>
        <p:sp>
          <p:nvSpPr>
            <p:cNvPr id="75781" name="Text Box 5">
              <a:extLst>
                <a:ext uri="{FF2B5EF4-FFF2-40B4-BE49-F238E27FC236}">
                  <a16:creationId xmlns:a16="http://schemas.microsoft.com/office/drawing/2014/main" id="{6B3C2B8B-D2BD-40FE-B572-048F86B53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00"/>
              <a:ext cx="3120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Достроим призму до 4-х угольной призмы. Проведем </a:t>
              </a:r>
              <a:r>
                <a:rPr lang="en-US" altLang="ru-RU" sz="2400" i="1"/>
                <a:t>AD</a:t>
              </a:r>
              <a:r>
                <a:rPr lang="en-US" altLang="ru-RU" sz="2400" baseline="-25000"/>
                <a:t>1 </a:t>
              </a:r>
              <a:r>
                <a:rPr lang="ru-RU" altLang="ru-RU" sz="2400"/>
                <a:t>параллельно </a:t>
              </a:r>
              <a:r>
                <a:rPr lang="en-US" altLang="ru-RU" sz="2400" i="1"/>
                <a:t>BC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Искомый угол будет равен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AD</a:t>
              </a:r>
              <a:r>
                <a:rPr lang="en-US" altLang="ru-RU" sz="2400" baseline="-25000"/>
                <a:t>1</a:t>
              </a:r>
              <a:r>
                <a:rPr lang="ru-RU" altLang="ru-RU" sz="2400"/>
                <a:t>. </a:t>
              </a:r>
              <a:r>
                <a:rPr lang="en-US" altLang="ru-RU" sz="2400"/>
                <a:t>       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endParaRPr lang="en-US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 Используя теорему косинусов, находим</a:t>
              </a:r>
            </a:p>
          </p:txBody>
        </p:sp>
        <p:graphicFrame>
          <p:nvGraphicFramePr>
            <p:cNvPr id="75782" name="Object 6">
              <a:extLst>
                <a:ext uri="{FF2B5EF4-FFF2-40B4-BE49-F238E27FC236}">
                  <a16:creationId xmlns:a16="http://schemas.microsoft.com/office/drawing/2014/main" id="{79B6246B-ED93-4B04-8E3B-A5099C5D38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2448"/>
            <a:ext cx="2504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75100" imgH="508000" progId="Equation.DSMT4">
                    <p:embed/>
                  </p:oleObj>
                </mc:Choice>
                <mc:Fallback>
                  <p:oleObj name="Equation" r:id="rId3" imgW="3975100" imgH="508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448"/>
                          <a:ext cx="2504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3" name="Object 7">
              <a:extLst>
                <a:ext uri="{FF2B5EF4-FFF2-40B4-BE49-F238E27FC236}">
                  <a16:creationId xmlns:a16="http://schemas.microsoft.com/office/drawing/2014/main" id="{C44437D8-6CE4-4FF9-AF56-5FEB9114C0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3024"/>
            <a:ext cx="89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22400" imgH="825500" progId="Equation.DSMT4">
                    <p:embed/>
                  </p:oleObj>
                </mc:Choice>
                <mc:Fallback>
                  <p:oleObj name="Equation" r:id="rId5" imgW="1422400" imgH="8255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024"/>
                          <a:ext cx="89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5784" name="Picture 8">
              <a:extLst>
                <a:ext uri="{FF2B5EF4-FFF2-40B4-BE49-F238E27FC236}">
                  <a16:creationId xmlns:a16="http://schemas.microsoft.com/office/drawing/2014/main" id="{B7C71841-BE8D-4CDA-A898-FD186CFCE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181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60F70297-9CA2-47A4-A1D3-D8D3A18B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7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10. В правильной треугольной призме </a:t>
            </a:r>
            <a:r>
              <a:rPr lang="en-US" altLang="ru-RU" sz="2800" i="1" dirty="0">
                <a:cs typeface="Times New Roman" panose="02020603050405020304" pitchFamily="18" charset="0"/>
              </a:rPr>
              <a:t>ABCA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все ребра которой равны 1,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середины ребер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.</a:t>
            </a:r>
            <a:r>
              <a:rPr lang="en-US" altLang="ru-RU" sz="2800" i="1" dirty="0"/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/>
              <a:t>AD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BE</a:t>
            </a:r>
            <a:r>
              <a:rPr lang="ru-RU" altLang="ru-RU" sz="2800" dirty="0"/>
              <a:t>.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B322B720-DA9F-478A-902B-5C2F347C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23850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9141" name="Group 5">
            <a:extLst>
              <a:ext uri="{FF2B5EF4-FFF2-40B4-BE49-F238E27FC236}">
                <a16:creationId xmlns:a16="http://schemas.microsoft.com/office/drawing/2014/main" id="{C85B6C9C-698C-4831-840A-66CE6D4EDCA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305800" cy="4203700"/>
            <a:chOff x="240" y="1200"/>
            <a:chExt cx="5232" cy="2648"/>
          </a:xfrm>
        </p:grpSpPr>
        <p:sp>
          <p:nvSpPr>
            <p:cNvPr id="76805" name="Text Box 6">
              <a:extLst>
                <a:ext uri="{FF2B5EF4-FFF2-40B4-BE49-F238E27FC236}">
                  <a16:creationId xmlns:a16="http://schemas.microsoft.com/office/drawing/2014/main" id="{CB1695E0-CE3B-4306-B263-8AD3E164E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200"/>
              <a:ext cx="3120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Обозначим </a:t>
              </a:r>
              <a:r>
                <a:rPr lang="en-US" altLang="ru-RU" sz="2400" i="1"/>
                <a:t>F </a:t>
              </a:r>
              <a:r>
                <a:rPr lang="ru-RU" altLang="ru-RU" sz="2400"/>
                <a:t>середину отрезка </a:t>
              </a:r>
              <a:r>
                <a:rPr lang="en-US" altLang="ru-RU" sz="2400" i="1"/>
                <a:t>AC</a:t>
              </a:r>
              <a:r>
                <a:rPr lang="ru-RU" altLang="ru-RU" sz="2400"/>
                <a:t>. Прямая </a:t>
              </a:r>
              <a:r>
                <a:rPr lang="en-US" altLang="ru-RU" sz="2400" i="1"/>
                <a:t>EF </a:t>
              </a:r>
              <a:r>
                <a:rPr lang="ru-RU" altLang="ru-RU" sz="2400"/>
                <a:t>параллельна </a:t>
              </a:r>
              <a:r>
                <a:rPr lang="en-US" altLang="ru-RU" sz="2400" i="1"/>
                <a:t>AD</a:t>
              </a:r>
              <a:r>
                <a:rPr lang="en-US" altLang="ru-RU" sz="2400"/>
                <a:t>.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BEF</a:t>
              </a:r>
              <a:r>
                <a:rPr lang="en-US" altLang="ru-RU" sz="2400"/>
                <a:t>.</a:t>
              </a:r>
              <a:r>
                <a:rPr lang="ru-RU" altLang="ru-RU" sz="2400"/>
                <a:t>    В треугольнике </a:t>
              </a:r>
              <a:r>
                <a:rPr lang="en-US" altLang="ru-RU" sz="2400" i="1"/>
                <a:t>BGH </a:t>
              </a:r>
              <a:r>
                <a:rPr lang="ru-RU" altLang="ru-RU" sz="2400"/>
                <a:t>имеем: </a:t>
              </a:r>
              <a:endParaRPr lang="en-US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По теореме косинусов находим</a:t>
              </a:r>
            </a:p>
          </p:txBody>
        </p:sp>
        <p:graphicFrame>
          <p:nvGraphicFramePr>
            <p:cNvPr id="76806" name="Object 7">
              <a:extLst>
                <a:ext uri="{FF2B5EF4-FFF2-40B4-BE49-F238E27FC236}">
                  <a16:creationId xmlns:a16="http://schemas.microsoft.com/office/drawing/2014/main" id="{538FE8C7-1C67-4C33-B904-64DDBD485C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12" y="2080"/>
            <a:ext cx="23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759200" imgH="914400" progId="Equation.DSMT4">
                    <p:embed/>
                  </p:oleObj>
                </mc:Choice>
                <mc:Fallback>
                  <p:oleObj name="Equation" r:id="rId3" imgW="37592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2" y="2080"/>
                          <a:ext cx="23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07" name="Object 8">
              <a:extLst>
                <a:ext uri="{FF2B5EF4-FFF2-40B4-BE49-F238E27FC236}">
                  <a16:creationId xmlns:a16="http://schemas.microsoft.com/office/drawing/2014/main" id="{EB2E2A36-B6D3-44FF-9421-9EEEDE926A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2976"/>
            <a:ext cx="150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387600" imgH="393700" progId="Equation.DSMT4">
                    <p:embed/>
                  </p:oleObj>
                </mc:Choice>
                <mc:Fallback>
                  <p:oleObj name="Equation" r:id="rId5" imgW="23876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976"/>
                          <a:ext cx="150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6808" name="Picture 9">
              <a:extLst>
                <a:ext uri="{FF2B5EF4-FFF2-40B4-BE49-F238E27FC236}">
                  <a16:creationId xmlns:a16="http://schemas.microsoft.com/office/drawing/2014/main" id="{B7F92B44-3CF2-43A4-8598-D59CCCD1F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0"/>
              <a:ext cx="2040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809" name="Text Box 10">
              <a:extLst>
                <a:ext uri="{FF2B5EF4-FFF2-40B4-BE49-F238E27FC236}">
                  <a16:creationId xmlns:a16="http://schemas.microsoft.com/office/drawing/2014/main" id="{7299F547-8E29-4A0B-9D90-DD1CC284E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52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graphicFrame>
          <p:nvGraphicFramePr>
            <p:cNvPr id="76810" name="Object 11">
              <a:extLst>
                <a:ext uri="{FF2B5EF4-FFF2-40B4-BE49-F238E27FC236}">
                  <a16:creationId xmlns:a16="http://schemas.microsoft.com/office/drawing/2014/main" id="{5C26BA35-17D9-4FC0-8ADA-B030476D81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600"/>
            <a:ext cx="150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387600" imgH="393700" progId="Equation.DSMT4">
                    <p:embed/>
                  </p:oleObj>
                </mc:Choice>
                <mc:Fallback>
                  <p:oleObj name="Equation" r:id="rId8" imgW="2387600" imgH="3937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600"/>
                          <a:ext cx="150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BF0C8B0A-DFFB-4494-B9C3-D4F561FE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Прямая </a:t>
            </a:r>
            <a:r>
              <a:rPr lang="en-US" altLang="ru-RU" i="1"/>
              <a:t>GH </a:t>
            </a:r>
            <a:r>
              <a:rPr lang="ru-RU" altLang="ru-RU"/>
              <a:t>пересекает плоскость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в точке, не принадлежащей прямой </a:t>
            </a:r>
            <a:r>
              <a:rPr lang="en-US" altLang="ru-RU" i="1"/>
              <a:t>EF</a:t>
            </a:r>
            <a:r>
              <a:rPr lang="ru-RU" altLang="ru-RU"/>
              <a:t>. Следовательно, по признаку скрещивающихся прямых, прямые </a:t>
            </a:r>
            <a:r>
              <a:rPr lang="en-US" altLang="ru-RU" i="1"/>
              <a:t>EF </a:t>
            </a:r>
            <a:r>
              <a:rPr lang="ru-RU" altLang="ru-RU"/>
              <a:t>и </a:t>
            </a:r>
            <a:r>
              <a:rPr lang="en-US" altLang="ru-RU" i="1"/>
              <a:t>GH </a:t>
            </a:r>
            <a:r>
              <a:rPr lang="ru-RU" altLang="ru-RU"/>
              <a:t>скрещиваются</a:t>
            </a:r>
            <a:r>
              <a:rPr lang="ru-RU" altLang="ru-RU" sz="1800"/>
              <a:t>.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B712A8DC-F58B-486E-9671-6A3C8E39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1943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91164E66-6972-4E8D-892C-6B921077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Как в пространстве расположены прямые </a:t>
            </a:r>
            <a:r>
              <a:rPr lang="en-US" altLang="ru-RU" i="1"/>
              <a:t>EF </a:t>
            </a:r>
            <a:r>
              <a:rPr lang="ru-RU" altLang="ru-RU"/>
              <a:t>и </a:t>
            </a:r>
            <a:r>
              <a:rPr lang="en-US" altLang="ru-RU" i="1"/>
              <a:t>GH</a:t>
            </a:r>
            <a:r>
              <a:rPr lang="ru-RU" altLang="ru-RU"/>
              <a:t>, проведенные в плоскостях граней куба </a:t>
            </a:r>
            <a:r>
              <a:rPr lang="en-US" altLang="ru-RU" i="1"/>
              <a:t>A</a:t>
            </a:r>
            <a:r>
              <a:rPr lang="en-US" altLang="ru-RU"/>
              <a:t>…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/>
              <a:t>?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A9D7FAB-C9E4-4A08-AD2E-7581D711E8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1116FF15-1DD1-4C0F-A502-1747C376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D455E8D5-4709-471E-8F54-F09204C7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6308" name="Group 4">
            <a:extLst>
              <a:ext uri="{FF2B5EF4-FFF2-40B4-BE49-F238E27FC236}">
                <a16:creationId xmlns:a16="http://schemas.microsoft.com/office/drawing/2014/main" id="{B34DE0F8-CDC2-4A9A-898F-8AA29EC8720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8686800" cy="3873500"/>
            <a:chOff x="144" y="1200"/>
            <a:chExt cx="5472" cy="2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853" name="Text Box 5">
                  <a:extLst>
                    <a:ext uri="{FF2B5EF4-FFF2-40B4-BE49-F238E27FC236}">
                      <a16:creationId xmlns:a16="http://schemas.microsoft.com/office/drawing/2014/main" id="{D0F350D6-5E93-4706-A86F-48233726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0" y="1344"/>
                  <a:ext cx="2976" cy="19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sz="2400" dirty="0"/>
                    <a:t>Пусть </a:t>
                  </a:r>
                  <a:r>
                    <a:rPr lang="en-US" altLang="ru-RU" sz="2400" i="1" dirty="0"/>
                    <a:t>O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–центр правильного 6-ка </a:t>
                  </a:r>
                  <a:r>
                    <a:rPr lang="en-US" altLang="ru-RU" sz="2400" i="1" dirty="0"/>
                    <a:t>A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…</a:t>
                  </a:r>
                  <a:r>
                    <a:rPr lang="en-US" altLang="ru-RU" sz="2400" i="1" dirty="0"/>
                    <a:t>F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Тогда </a:t>
                  </a:r>
                  <a:r>
                    <a:rPr lang="en-US" altLang="ru-RU" sz="2400" i="1" dirty="0"/>
                    <a:t>AO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параллельна </a:t>
                  </a:r>
                  <a:r>
                    <a:rPr lang="en-US" altLang="ru-RU" sz="2400" i="1" dirty="0"/>
                    <a:t>BC</a:t>
                  </a:r>
                  <a:r>
                    <a:rPr lang="en-US" altLang="ru-RU" sz="2400" baseline="-25000" dirty="0"/>
                    <a:t>1</a:t>
                  </a:r>
                  <a:r>
                    <a:rPr lang="ru-RU" altLang="ru-RU" sz="2400" dirty="0"/>
                    <a:t>, и искомый угол равен углу 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AO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В равно-бедренном треугольнике 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AO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en-US" altLang="ru-RU" sz="2400" i="1" dirty="0"/>
                    <a:t>O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ru-RU" altLang="ru-RU" sz="2400" baseline="-25000" dirty="0"/>
                    <a:t> </a:t>
                  </a:r>
                  <a:r>
                    <a:rPr lang="en-US" altLang="ru-RU" sz="2400" dirty="0"/>
                    <a:t>=</a:t>
                  </a:r>
                  <a:r>
                    <a:rPr lang="ru-RU" altLang="ru-RU" sz="2400" dirty="0"/>
                    <a:t> </a:t>
                  </a:r>
                  <a:r>
                    <a:rPr lang="en-US" altLang="ru-RU" sz="2400" dirty="0"/>
                    <a:t>1;</a:t>
                  </a:r>
                  <a14:m>
                    <m:oMath xmlns:m="http://schemas.openxmlformats.org/officeDocument/2006/math">
                      <m:r>
                        <a:rPr lang="en-US" altLang="ru-RU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ru-RU" sz="2400" i="1" dirty="0"/>
                    <a:t>AB</a:t>
                  </a:r>
                  <a:r>
                    <a:rPr lang="en-US" altLang="ru-RU" sz="2400" baseline="-25000" dirty="0"/>
                    <a:t>1</a:t>
                  </a:r>
                  <a:r>
                    <a:rPr lang="ru-RU" altLang="ru-RU" sz="2400" baseline="-25000" dirty="0"/>
                    <a:t> </a:t>
                  </a:r>
                  <a:r>
                    <a:rPr lang="en-US" altLang="ru-RU" sz="2400" dirty="0"/>
                    <a:t>=</a:t>
                  </a:r>
                  <a:r>
                    <a:rPr lang="ru-RU" altLang="ru-RU" sz="2400" dirty="0"/>
                    <a:t> </a:t>
                  </a:r>
                  <a:r>
                    <a:rPr lang="en-US" altLang="ru-RU" sz="2400" i="1" dirty="0"/>
                    <a:t>AO</a:t>
                  </a:r>
                  <a:r>
                    <a:rPr lang="en-US" altLang="ru-RU" sz="2400" baseline="-25000" dirty="0"/>
                    <a:t>1</a:t>
                  </a:r>
                  <a:r>
                    <a:rPr lang="ru-RU" altLang="ru-RU" sz="2400" baseline="-25000" dirty="0"/>
                    <a:t> </a:t>
                  </a:r>
                  <a:r>
                    <a:rPr lang="en-US" altLang="ru-RU" sz="2400" dirty="0"/>
                    <a:t>=</a:t>
                  </a:r>
                  <a:r>
                    <a:rPr lang="ru-RU" altLang="ru-RU" sz="2400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altLang="ru-R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sz="2400" dirty="0"/>
                    <a:t>            </a:t>
                  </a:r>
                  <a:r>
                    <a:rPr lang="ru-RU" altLang="ru-RU" sz="2400" dirty="0"/>
                    <a:t>Применяя теорему косинусов, получим</a:t>
                  </a:r>
                </a:p>
              </p:txBody>
            </p:sp>
          </mc:Choice>
          <mc:Fallback xmlns="">
            <p:sp>
              <p:nvSpPr>
                <p:cNvPr id="78853" name="Text Box 5">
                  <a:extLst>
                    <a:ext uri="{FF2B5EF4-FFF2-40B4-BE49-F238E27FC236}">
                      <a16:creationId xmlns:a16="http://schemas.microsoft.com/office/drawing/2014/main" id="{D0F350D6-5E93-4706-A86F-48233726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0" y="1344"/>
                  <a:ext cx="2976" cy="1952"/>
                </a:xfrm>
                <a:prstGeom prst="rect">
                  <a:avLst/>
                </a:prstGeom>
                <a:blipFill>
                  <a:blip r:embed="rId3"/>
                  <a:stretch>
                    <a:fillRect l="-2065" t="-1575" r="-1935" b="-31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8855" name="Object 7">
                  <a:extLst>
                    <a:ext uri="{FF2B5EF4-FFF2-40B4-BE49-F238E27FC236}">
                      <a16:creationId xmlns:a16="http://schemas.microsoft.com/office/drawing/2014/main" id="{7C03A94D-DBB4-488B-A430-DBC2BC2743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48" y="3120"/>
                <a:ext cx="896" cy="5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1422400" imgH="825500" progId="Equation.DSMT4">
                        <p:embed/>
                      </p:oleObj>
                    </mc:Choice>
                    <mc:Fallback>
                      <p:oleObj name="Equation" r:id="rId4" imgW="1422400" imgH="825500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48" y="3120"/>
                              <a:ext cx="896" cy="5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8855" name="Object 7">
                  <a:extLst>
                    <a:ext uri="{FF2B5EF4-FFF2-40B4-BE49-F238E27FC236}">
                      <a16:creationId xmlns:a16="http://schemas.microsoft.com/office/drawing/2014/main" id="{7C03A94D-DBB4-488B-A430-DBC2BC2743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48" y="3120"/>
                <a:ext cx="896" cy="5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422400" imgH="825500" progId="Equation.DSMT4">
                        <p:embed/>
                      </p:oleObj>
                    </mc:Choice>
                    <mc:Fallback>
                      <p:oleObj name="Equation" r:id="rId6" imgW="1422400" imgH="825500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48" y="3120"/>
                              <a:ext cx="896" cy="5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78856" name="Picture 8">
              <a:extLst>
                <a:ext uri="{FF2B5EF4-FFF2-40B4-BE49-F238E27FC236}">
                  <a16:creationId xmlns:a16="http://schemas.microsoft.com/office/drawing/2014/main" id="{C18DB855-3CD8-4648-A7A1-1AF7AF815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431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595A757B-EFE7-449D-A788-825203ED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12.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13E12300-3739-4CEC-A675-2306A77D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385921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7332" name="Group 4">
            <a:extLst>
              <a:ext uri="{FF2B5EF4-FFF2-40B4-BE49-F238E27FC236}">
                <a16:creationId xmlns:a16="http://schemas.microsoft.com/office/drawing/2014/main" id="{F38104B9-CF73-4B16-9CB1-5FEACB10EA7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28800"/>
            <a:ext cx="8305800" cy="4800600"/>
            <a:chOff x="384" y="1152"/>
            <a:chExt cx="5232" cy="3024"/>
          </a:xfrm>
        </p:grpSpPr>
        <p:sp>
          <p:nvSpPr>
            <p:cNvPr id="79877" name="Text Box 5">
              <a:extLst>
                <a:ext uri="{FF2B5EF4-FFF2-40B4-BE49-F238E27FC236}">
                  <a16:creationId xmlns:a16="http://schemas.microsoft.com/office/drawing/2014/main" id="{E1D698C7-9438-4DA4-8D8B-9376C937E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=         ;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</a:t>
              </a:r>
              <a:r>
                <a:rPr lang="en-US" altLang="ru-RU" sz="2400" i="1"/>
                <a:t>AE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2. </a:t>
              </a:r>
              <a:r>
                <a:rPr lang="ru-RU" altLang="ru-RU" sz="2400"/>
                <a:t>Следовательно,</a:t>
              </a:r>
            </a:p>
          </p:txBody>
        </p:sp>
        <p:graphicFrame>
          <p:nvGraphicFramePr>
            <p:cNvPr id="79878" name="Object 6">
              <a:extLst>
                <a:ext uri="{FF2B5EF4-FFF2-40B4-BE49-F238E27FC236}">
                  <a16:creationId xmlns:a16="http://schemas.microsoft.com/office/drawing/2014/main" id="{3C107E9D-834F-4FF6-8D4A-0AC898E729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360"/>
            <a:ext cx="31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33169" imgH="444307" progId="Equation.DSMT4">
                    <p:embed/>
                  </p:oleObj>
                </mc:Choice>
                <mc:Fallback>
                  <p:oleObj name="Equation" r:id="rId3" imgW="533169" imgH="444307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360"/>
                          <a:ext cx="316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79" name="Object 7">
              <a:extLst>
                <a:ext uri="{FF2B5EF4-FFF2-40B4-BE49-F238E27FC236}">
                  <a16:creationId xmlns:a16="http://schemas.microsoft.com/office/drawing/2014/main" id="{9BEB5A55-F0E4-4AD6-AA8D-E1B56D7D0A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64" y="3600"/>
            <a:ext cx="106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89100" imgH="914400" progId="Equation.DSMT4">
                    <p:embed/>
                  </p:oleObj>
                </mc:Choice>
                <mc:Fallback>
                  <p:oleObj name="Equation" r:id="rId5" imgW="1689100" imgH="914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600"/>
                          <a:ext cx="106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9880" name="Picture 8">
              <a:extLst>
                <a:ext uri="{FF2B5EF4-FFF2-40B4-BE49-F238E27FC236}">
                  <a16:creationId xmlns:a16="http://schemas.microsoft.com/office/drawing/2014/main" id="{1E0D6CC5-1B68-478E-923D-8377D73D5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52"/>
              <a:ext cx="2431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AB321C9A-438E-44CB-A137-5B63C55E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13.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CD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8287E8F2-B2D3-4411-B0B6-D8FB3027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81476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380" name="Group 4">
            <a:extLst>
              <a:ext uri="{FF2B5EF4-FFF2-40B4-BE49-F238E27FC236}">
                <a16:creationId xmlns:a16="http://schemas.microsoft.com/office/drawing/2014/main" id="{D8C9EC7D-6D34-4821-8481-EF7CB59BB11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57400"/>
            <a:ext cx="8763000" cy="3163888"/>
            <a:chOff x="96" y="1296"/>
            <a:chExt cx="5520" cy="1993"/>
          </a:xfrm>
        </p:grpSpPr>
        <p:sp>
          <p:nvSpPr>
            <p:cNvPr id="81925" name="Text Box 5">
              <a:extLst>
                <a:ext uri="{FF2B5EF4-FFF2-40B4-BE49-F238E27FC236}">
                  <a16:creationId xmlns:a16="http://schemas.microsoft.com/office/drawing/2014/main" id="{F2C4982B-7BAA-4E04-9B25-A3A711A14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44"/>
              <a:ext cx="297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CD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E</a:t>
              </a:r>
              <a:r>
                <a:rPr lang="en-US" altLang="ru-RU" sz="2400"/>
                <a:t>. </a:t>
              </a:r>
              <a:r>
                <a:rPr lang="ru-RU" altLang="ru-RU" sz="2400"/>
                <a:t>В треугольнике </a:t>
              </a:r>
              <a:r>
                <a:rPr lang="en-US" altLang="ru-RU" sz="2400" i="1"/>
                <a:t>CD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E</a:t>
              </a:r>
              <a:r>
                <a:rPr lang="en-US" altLang="ru-RU" sz="2400"/>
                <a:t> </a:t>
              </a:r>
              <a:r>
                <a:rPr lang="en-US" altLang="ru-RU" sz="2400" i="1"/>
                <a:t>CD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= </a:t>
              </a:r>
              <a:r>
                <a:rPr lang="en-US" altLang="ru-RU" sz="2400" i="1"/>
                <a:t>ED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     ; </a:t>
              </a:r>
              <a:r>
                <a:rPr lang="en-US" altLang="ru-RU" sz="2400" i="1"/>
                <a:t>CE</a:t>
              </a:r>
              <a:r>
                <a:rPr lang="en-US" altLang="ru-RU" sz="2400"/>
                <a:t> =             </a:t>
              </a:r>
              <a:r>
                <a:rPr lang="ru-RU" altLang="ru-RU" sz="2400"/>
                <a:t>По теореме косинусов, имеем</a:t>
              </a:r>
            </a:p>
          </p:txBody>
        </p:sp>
        <p:graphicFrame>
          <p:nvGraphicFramePr>
            <p:cNvPr id="81926" name="Object 6">
              <a:extLst>
                <a:ext uri="{FF2B5EF4-FFF2-40B4-BE49-F238E27FC236}">
                  <a16:creationId xmlns:a16="http://schemas.microsoft.com/office/drawing/2014/main" id="{9DBFD911-8794-44FA-87D0-FFCD92142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1776"/>
            <a:ext cx="30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82391" imgH="444307" progId="Equation.DSMT4">
                    <p:embed/>
                  </p:oleObj>
                </mc:Choice>
                <mc:Fallback>
                  <p:oleObj name="Equation" r:id="rId3" imgW="482391" imgH="444307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776"/>
                          <a:ext cx="304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7" name="Object 7">
              <a:extLst>
                <a:ext uri="{FF2B5EF4-FFF2-40B4-BE49-F238E27FC236}">
                  <a16:creationId xmlns:a16="http://schemas.microsoft.com/office/drawing/2014/main" id="{479F57EA-9CDB-4F7F-BB95-8C6C61DCA8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776"/>
            <a:ext cx="32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474" imgH="444307" progId="Equation.DSMT4">
                    <p:embed/>
                  </p:oleObj>
                </mc:Choice>
                <mc:Fallback>
                  <p:oleObj name="Equation" r:id="rId5" imgW="520474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776"/>
                          <a:ext cx="32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28" name="Object 8">
              <a:extLst>
                <a:ext uri="{FF2B5EF4-FFF2-40B4-BE49-F238E27FC236}">
                  <a16:creationId xmlns:a16="http://schemas.microsoft.com/office/drawing/2014/main" id="{23D26AC7-84A2-4737-B852-8D7D7A04E8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96" y="2336"/>
            <a:ext cx="896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422400" imgH="825500" progId="Equation.DSMT4">
                    <p:embed/>
                  </p:oleObj>
                </mc:Choice>
                <mc:Fallback>
                  <p:oleObj name="Equation" r:id="rId7" imgW="1422400" imgH="8255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" y="2336"/>
                          <a:ext cx="896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29" name="Picture 9">
              <a:extLst>
                <a:ext uri="{FF2B5EF4-FFF2-40B4-BE49-F238E27FC236}">
                  <a16:creationId xmlns:a16="http://schemas.microsoft.com/office/drawing/2014/main" id="{61DF0B83-D919-49FF-BCE0-10517ACE3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96"/>
              <a:ext cx="2403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02BC63A9-FAE0-4EAC-BB93-872F17A4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14.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DC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98DDFAFC-AF05-4C88-B6DD-B4B93415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24" name="Group 4">
            <a:extLst>
              <a:ext uri="{FF2B5EF4-FFF2-40B4-BE49-F238E27FC236}">
                <a16:creationId xmlns:a16="http://schemas.microsoft.com/office/drawing/2014/main" id="{838810E9-3A13-442E-89A3-558106B220DE}"/>
              </a:ext>
            </a:extLst>
          </p:cNvPr>
          <p:cNvGrpSpPr>
            <a:grpSpLocks/>
          </p:cNvGrpSpPr>
          <p:nvPr/>
        </p:nvGrpSpPr>
        <p:grpSpPr bwMode="auto">
          <a:xfrm>
            <a:off x="21133" y="2179599"/>
            <a:ext cx="8763000" cy="3848100"/>
            <a:chOff x="48" y="1344"/>
            <a:chExt cx="5520" cy="2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69" name="Text Box 5">
                  <a:extLst>
                    <a:ext uri="{FF2B5EF4-FFF2-40B4-BE49-F238E27FC236}">
                      <a16:creationId xmlns:a16="http://schemas.microsoft.com/office/drawing/2014/main" id="{229609F8-78E9-43BE-95B1-F6136D6730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344"/>
                  <a:ext cx="3024" cy="1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sz="2400" dirty="0"/>
                    <a:t>Пусть </a:t>
                  </a:r>
                  <a:r>
                    <a:rPr lang="en-US" altLang="ru-RU" sz="2400" i="1" dirty="0"/>
                    <a:t>O</a:t>
                  </a:r>
                  <a:r>
                    <a:rPr lang="en-US" altLang="ru-RU" sz="2400" dirty="0"/>
                    <a:t> – </a:t>
                  </a:r>
                  <a:r>
                    <a:rPr lang="ru-RU" altLang="ru-RU" sz="2400" dirty="0"/>
                    <a:t>центр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 основания призмы. Отрезки </a:t>
                  </a:r>
                  <a:r>
                    <a:rPr lang="en-US" altLang="ru-RU" sz="2400" i="1" dirty="0"/>
                    <a:t>OC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и </a:t>
                  </a:r>
                  <a:r>
                    <a:rPr lang="en-US" altLang="ru-RU" sz="2400" i="1" dirty="0"/>
                    <a:t>OB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будут равны и параллельны отрезкам </a:t>
                  </a:r>
                  <a:r>
                    <a:rPr lang="en-US" altLang="ru-RU" sz="2400" i="1" dirty="0"/>
                    <a:t>AB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</a:t>
                  </a:r>
                  <a:r>
                    <a:rPr lang="ru-RU" altLang="ru-RU" sz="2400" dirty="0"/>
                    <a:t>и </a:t>
                  </a:r>
                  <a:r>
                    <a:rPr lang="en-US" altLang="ru-RU" sz="2400" i="1" dirty="0"/>
                    <a:t>DC</a:t>
                  </a:r>
                  <a:r>
                    <a:rPr lang="en-US" altLang="ru-RU" sz="2400" baseline="-25000" dirty="0"/>
                    <a:t>1</a:t>
                  </a:r>
                  <a:r>
                    <a:rPr lang="ru-RU" altLang="ru-RU" sz="2400" dirty="0"/>
                    <a:t>, соответствен</a:t>
                  </a:r>
                  <a:r>
                    <a:rPr lang="en-US" altLang="ru-RU" sz="2400" dirty="0"/>
                    <a:t>-</a:t>
                  </a:r>
                  <a:r>
                    <a:rPr lang="ru-RU" altLang="ru-RU" sz="2400" dirty="0"/>
                    <a:t>но. Искомый угол будет равен углу 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OC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В треугольнике 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OC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 </a:t>
                  </a:r>
                  <a:r>
                    <a:rPr lang="en-US" altLang="ru-RU" sz="2400" i="1" dirty="0"/>
                    <a:t>OB</a:t>
                  </a:r>
                  <a:r>
                    <a:rPr lang="en-US" altLang="ru-RU" sz="2400" baseline="-25000" dirty="0"/>
                    <a:t>1 </a:t>
                  </a:r>
                  <a:r>
                    <a:rPr lang="en-US" altLang="ru-RU" sz="2400" dirty="0"/>
                    <a:t>= </a:t>
                  </a:r>
                  <a:r>
                    <a:rPr lang="en-US" altLang="ru-RU" sz="2400" i="1" dirty="0"/>
                    <a:t>OC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ru-RU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sz="2400" dirty="0"/>
                    <a:t>; </a:t>
                  </a:r>
                  <a:r>
                    <a:rPr lang="en-US" altLang="ru-RU" sz="2400" i="1" dirty="0"/>
                    <a:t>B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i="1" dirty="0"/>
                    <a:t>C</a:t>
                  </a:r>
                  <a:r>
                    <a:rPr lang="en-US" altLang="ru-RU" sz="2400" baseline="-25000" dirty="0"/>
                    <a:t>1</a:t>
                  </a:r>
                  <a:r>
                    <a:rPr lang="en-US" altLang="ru-RU" sz="2400" dirty="0"/>
                    <a:t> = 1. </a:t>
                  </a:r>
                  <a:r>
                    <a:rPr lang="ru-RU" altLang="ru-RU" sz="2400" dirty="0"/>
                    <a:t>Тогда, по теореме косинусов</a:t>
                  </a:r>
                </a:p>
              </p:txBody>
            </p:sp>
          </mc:Choice>
          <mc:Fallback xmlns="">
            <p:sp>
              <p:nvSpPr>
                <p:cNvPr id="88069" name="Text Box 5">
                  <a:extLst>
                    <a:ext uri="{FF2B5EF4-FFF2-40B4-BE49-F238E27FC236}">
                      <a16:creationId xmlns:a16="http://schemas.microsoft.com/office/drawing/2014/main" id="{229609F8-78E9-43BE-95B1-F6136D673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344"/>
                  <a:ext cx="3024" cy="1937"/>
                </a:xfrm>
                <a:prstGeom prst="rect">
                  <a:avLst/>
                </a:prstGeom>
                <a:blipFill>
                  <a:blip r:embed="rId3"/>
                  <a:stretch>
                    <a:fillRect l="-1904" t="-1587" r="-1904" b="-396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8071" name="Object 7">
                  <a:extLst>
                    <a:ext uri="{FF2B5EF4-FFF2-40B4-BE49-F238E27FC236}">
                      <a16:creationId xmlns:a16="http://schemas.microsoft.com/office/drawing/2014/main" id="{17702CEA-9329-4C9F-805C-13C48024F31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40" y="3248"/>
                <a:ext cx="896" cy="5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1422400" imgH="825500" progId="Equation.DSMT4">
                        <p:embed/>
                      </p:oleObj>
                    </mc:Choice>
                    <mc:Fallback>
                      <p:oleObj name="Equation" r:id="rId4" imgW="1422400" imgH="825500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40" y="3248"/>
                              <a:ext cx="896" cy="5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8071" name="Object 7">
                  <a:extLst>
                    <a:ext uri="{FF2B5EF4-FFF2-40B4-BE49-F238E27FC236}">
                      <a16:creationId xmlns:a16="http://schemas.microsoft.com/office/drawing/2014/main" id="{17702CEA-9329-4C9F-805C-13C48024F31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40" y="3248"/>
                <a:ext cx="896" cy="52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422400" imgH="825500" progId="Equation.DSMT4">
                        <p:embed/>
                      </p:oleObj>
                    </mc:Choice>
                    <mc:Fallback>
                      <p:oleObj name="Equation" r:id="rId6" imgW="1422400" imgH="825500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40" y="3248"/>
                              <a:ext cx="896" cy="5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88072" name="Picture 8">
              <a:extLst>
                <a:ext uri="{FF2B5EF4-FFF2-40B4-BE49-F238E27FC236}">
                  <a16:creationId xmlns:a16="http://schemas.microsoft.com/office/drawing/2014/main" id="{D5EE6E77-2567-4E8F-A5ED-3BB3ADB31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92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EF8F3D34-3F37-46F7-941B-5026AB0B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15.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прямыми</a:t>
            </a:r>
            <a:r>
              <a:rPr lang="en-US" altLang="ru-RU" sz="2800" dirty="0"/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i="1" dirty="0"/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/>
              <a:t>BD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DACE0EF7-C3CA-418F-8D4F-CC61E3C6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4763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6548" name="Group 4">
            <a:extLst>
              <a:ext uri="{FF2B5EF4-FFF2-40B4-BE49-F238E27FC236}">
                <a16:creationId xmlns:a16="http://schemas.microsoft.com/office/drawing/2014/main" id="{B9FC3603-8880-45C7-A6DF-80E4FFB0CE0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57400"/>
            <a:ext cx="8610600" cy="3141663"/>
            <a:chOff x="192" y="1296"/>
            <a:chExt cx="5424" cy="1979"/>
          </a:xfrm>
        </p:grpSpPr>
        <p:sp>
          <p:nvSpPr>
            <p:cNvPr id="89093" name="Text Box 5">
              <a:extLst>
                <a:ext uri="{FF2B5EF4-FFF2-40B4-BE49-F238E27FC236}">
                  <a16:creationId xmlns:a16="http://schemas.microsoft.com/office/drawing/2014/main" id="{352B8697-50DA-4CEC-9D07-09DD40731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344"/>
              <a:ext cx="2976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Заметим, что </a:t>
              </a:r>
              <a:r>
                <a:rPr lang="en-US" altLang="ru-RU" sz="2400" i="1" dirty="0"/>
                <a:t>AE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параллельна </a:t>
              </a:r>
              <a:r>
                <a:rPr lang="en-US" altLang="ru-RU" sz="2400" i="1" dirty="0"/>
                <a:t>BD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Следовательно, искомый угол равен углу </a:t>
              </a:r>
              <a:r>
                <a:rPr lang="en-US" altLang="ru-RU" sz="2400" i="1" dirty="0"/>
                <a:t>C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AE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В треугольнике </a:t>
              </a:r>
              <a:r>
                <a:rPr lang="en-US" altLang="ru-RU" sz="2400" i="1" dirty="0"/>
                <a:t>C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AE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</a:t>
              </a:r>
              <a:r>
                <a:rPr lang="en-US" altLang="ru-RU" sz="2400" i="1" dirty="0"/>
                <a:t>AC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 </a:t>
              </a:r>
              <a:r>
                <a:rPr lang="en-US" altLang="ru-RU" sz="2400" i="1" dirty="0"/>
                <a:t>AE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 2; </a:t>
              </a:r>
              <a:r>
                <a:rPr lang="en-US" altLang="ru-RU" sz="2400" i="1" dirty="0"/>
                <a:t>C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E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        </a:t>
              </a:r>
              <a:r>
                <a:rPr lang="ru-RU" altLang="ru-RU" sz="2400" dirty="0"/>
                <a:t>По теореме косинусов, имеем</a:t>
              </a:r>
              <a:r>
                <a:rPr lang="en-US" altLang="ru-RU" sz="2400" dirty="0"/>
                <a:t> </a:t>
              </a:r>
              <a:endParaRPr lang="ru-RU" altLang="ru-RU" sz="2400" dirty="0"/>
            </a:p>
          </p:txBody>
        </p:sp>
        <p:graphicFrame>
          <p:nvGraphicFramePr>
            <p:cNvPr id="89094" name="Object 6">
              <a:extLst>
                <a:ext uri="{FF2B5EF4-FFF2-40B4-BE49-F238E27FC236}">
                  <a16:creationId xmlns:a16="http://schemas.microsoft.com/office/drawing/2014/main" id="{446B79FD-A84E-4ECB-A862-7FDD3CD151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6" y="2716"/>
            <a:ext cx="888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09700" imgH="838200" progId="Equation.DSMT4">
                    <p:embed/>
                  </p:oleObj>
                </mc:Choice>
                <mc:Fallback>
                  <p:oleObj name="Equation" r:id="rId3" imgW="1409700" imgH="838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2716"/>
                          <a:ext cx="888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5" name="Object 7">
              <a:extLst>
                <a:ext uri="{FF2B5EF4-FFF2-40B4-BE49-F238E27FC236}">
                  <a16:creationId xmlns:a16="http://schemas.microsoft.com/office/drawing/2014/main" id="{AA701457-CD33-43D6-A85B-84E3BA68F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2256"/>
            <a:ext cx="32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474" imgH="444307" progId="Equation.DSMT4">
                    <p:embed/>
                  </p:oleObj>
                </mc:Choice>
                <mc:Fallback>
                  <p:oleObj name="Equation" r:id="rId5" imgW="520474" imgH="44430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256"/>
                          <a:ext cx="328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9096" name="Picture 8">
              <a:extLst>
                <a:ext uri="{FF2B5EF4-FFF2-40B4-BE49-F238E27FC236}">
                  <a16:creationId xmlns:a16="http://schemas.microsoft.com/office/drawing/2014/main" id="{1085859B-1A18-4126-AB48-9CB1BB8E8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2403" cy="1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D4E0C95-368F-46B0-A067-2771999F5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УГОЛ МЕЖДУ ПРЯМОЙ И ПЛОСКОСТЬЮ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871452A-D2C6-444F-AF9B-384213B592DA}"/>
              </a:ext>
            </a:extLst>
          </p:cNvPr>
          <p:cNvGrpSpPr/>
          <p:nvPr/>
        </p:nvGrpSpPr>
        <p:grpSpPr>
          <a:xfrm>
            <a:off x="152400" y="685800"/>
            <a:ext cx="8991600" cy="3175000"/>
            <a:chOff x="152400" y="685800"/>
            <a:chExt cx="8991600" cy="3175000"/>
          </a:xfrm>
        </p:grpSpPr>
        <p:sp>
          <p:nvSpPr>
            <p:cNvPr id="91139" name="Text Box 3">
              <a:extLst>
                <a:ext uri="{FF2B5EF4-FFF2-40B4-BE49-F238E27FC236}">
                  <a16:creationId xmlns:a16="http://schemas.microsoft.com/office/drawing/2014/main" id="{3C5EC6E1-2E07-4B7F-92B0-8532FF2F6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685800"/>
              <a:ext cx="8991600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Углом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между </a:t>
              </a:r>
              <a:r>
                <a:rPr lang="ru-RU" altLang="ru-RU" sz="2800" dirty="0"/>
                <a:t>наклонной и плоскостью называется угол между этой наклонной и ее ортогональной проекцией на данную плоскость.</a:t>
              </a:r>
            </a:p>
          </p:txBody>
        </p:sp>
        <p:pic>
          <p:nvPicPr>
            <p:cNvPr id="91140" name="Picture 4">
              <a:extLst>
                <a:ext uri="{FF2B5EF4-FFF2-40B4-BE49-F238E27FC236}">
                  <a16:creationId xmlns:a16="http://schemas.microsoft.com/office/drawing/2014/main" id="{CF25F1EA-B118-49C7-891C-FC1FFED61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452813" cy="18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141" name="Text Box 5">
            <a:extLst>
              <a:ext uri="{FF2B5EF4-FFF2-40B4-BE49-F238E27FC236}">
                <a16:creationId xmlns:a16="http://schemas.microsoft.com/office/drawing/2014/main" id="{F7346A5C-2CE9-46F4-8939-30AB3932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Считают также, что прямая, перпендикулярная плоскости, образует с этой плоскостью прямой угол.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A43EAC82-F7F2-4560-97AA-3FDE36A3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20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 i="1"/>
              <a:t> </a:t>
            </a:r>
            <a:r>
              <a:rPr lang="ru-RU" altLang="ru-RU" sz="2800"/>
              <a:t>и плоскостью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/>
              <a:t>A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400"/>
              <a:t>.</a:t>
            </a:r>
          </a:p>
        </p:txBody>
      </p:sp>
      <p:sp>
        <p:nvSpPr>
          <p:cNvPr id="249859" name="Text Box 3">
            <a:extLst>
              <a:ext uri="{FF2B5EF4-FFF2-40B4-BE49-F238E27FC236}">
                <a16:creationId xmlns:a16="http://schemas.microsoft.com/office/drawing/2014/main" id="{2942CF73-8380-42F7-9C8B-46229172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016625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610959DF-8E78-4E80-B3A2-F843B948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995613"/>
            <a:ext cx="35893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9874C33E-4A28-42B4-B34C-BBAF8D1A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87325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Уровень А</a:t>
            </a:r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BC9C7551-6495-4AA6-959C-D3443825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AA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/>
              <a:t>A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baseline="-25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4E30E8C4-FBDF-4F5B-B1D7-9CB5823B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4" name="Text Box 4">
            <a:extLst>
              <a:ext uri="{FF2B5EF4-FFF2-40B4-BE49-F238E27FC236}">
                <a16:creationId xmlns:a16="http://schemas.microsoft.com/office/drawing/2014/main" id="{66489D4F-2962-49DA-8940-0F269CC1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C2926C69-27A5-4374-92C0-15EB75D5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3.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и плоскостью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400"/>
              <a:t>.</a:t>
            </a:r>
          </a:p>
        </p:txBody>
      </p:sp>
      <p:sp>
        <p:nvSpPr>
          <p:cNvPr id="252931" name="Text Box 3">
            <a:extLst>
              <a:ext uri="{FF2B5EF4-FFF2-40B4-BE49-F238E27FC236}">
                <a16:creationId xmlns:a16="http://schemas.microsoft.com/office/drawing/2014/main" id="{99205D75-9684-40DB-8795-39EDF977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3E17A35A-36E4-4563-A61C-73931DAE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555750"/>
            <a:ext cx="336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5BAAC66E-1AB1-47AC-87C6-7DC991C2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4.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 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BCC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sp>
        <p:nvSpPr>
          <p:cNvPr id="253955" name="Text Box 3">
            <a:extLst>
              <a:ext uri="{FF2B5EF4-FFF2-40B4-BE49-F238E27FC236}">
                <a16:creationId xmlns:a16="http://schemas.microsoft.com/office/drawing/2014/main" id="{49D34E65-6CC9-4991-809D-A255DF0A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45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CD223BFD-D095-4D56-B660-3FD60EAF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C9BE8CD9-F2B1-462E-BD39-800983BB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292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Прямая </a:t>
            </a:r>
            <a:r>
              <a:rPr lang="en-US" altLang="ru-RU" i="1"/>
              <a:t>GH </a:t>
            </a:r>
            <a:r>
              <a:rPr lang="ru-RU" altLang="ru-RU"/>
              <a:t>пересекает плоскость </a:t>
            </a:r>
            <a:r>
              <a:rPr lang="en-US" altLang="ru-RU" i="1"/>
              <a:t>ABD</a:t>
            </a:r>
            <a:r>
              <a:rPr lang="en-US" altLang="ru-RU"/>
              <a:t> </a:t>
            </a:r>
            <a:r>
              <a:rPr lang="ru-RU" altLang="ru-RU"/>
              <a:t>в точке, не принадлежащей прямой </a:t>
            </a:r>
            <a:r>
              <a:rPr lang="en-US" altLang="ru-RU" i="1"/>
              <a:t>EF</a:t>
            </a:r>
            <a:r>
              <a:rPr lang="ru-RU" altLang="ru-RU"/>
              <a:t>. Следовательно, по признаку скрещивающихся прямых, прямые </a:t>
            </a:r>
            <a:r>
              <a:rPr lang="en-US" altLang="ru-RU" i="1"/>
              <a:t>EF </a:t>
            </a:r>
            <a:r>
              <a:rPr lang="ru-RU" altLang="ru-RU"/>
              <a:t>и </a:t>
            </a:r>
            <a:r>
              <a:rPr lang="en-US" altLang="ru-RU" i="1"/>
              <a:t>GH </a:t>
            </a:r>
            <a:r>
              <a:rPr lang="ru-RU" altLang="ru-RU"/>
              <a:t>скрещиваются</a:t>
            </a:r>
            <a:r>
              <a:rPr lang="ru-RU" altLang="ru-RU" sz="1800"/>
              <a:t>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AFD2E591-6DED-4E22-B75E-584D70F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Как в пространстве расположены прямые </a:t>
            </a:r>
            <a:r>
              <a:rPr lang="en-US" altLang="ru-RU" i="1"/>
              <a:t>EF </a:t>
            </a:r>
            <a:r>
              <a:rPr lang="ru-RU" altLang="ru-RU"/>
              <a:t>и </a:t>
            </a:r>
            <a:r>
              <a:rPr lang="en-US" altLang="ru-RU" i="1"/>
              <a:t>GH</a:t>
            </a:r>
            <a:r>
              <a:rPr lang="ru-RU" altLang="ru-RU"/>
              <a:t>, проведенные в плоскостях граней тетраэдра?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51C6CDA0-B198-469E-9879-F14C6B2E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52738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A8CCD3A7-8AB8-4198-B243-9EE0D4EC7F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C564BF02-9F63-4055-9DB4-62DDC764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3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5. В </a:t>
            </a:r>
            <a:r>
              <a:rPr lang="ru-RU" altLang="ru-RU" sz="2800"/>
              <a:t>правильном тетраэдре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ABCD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точка </a:t>
            </a:r>
            <a:r>
              <a:rPr lang="en-US" altLang="ru-RU" sz="2800" i="1"/>
              <a:t>E </a:t>
            </a:r>
            <a:r>
              <a:rPr lang="ru-RU" altLang="ru-RU" sz="2800"/>
              <a:t>– середина ребра </a:t>
            </a:r>
            <a:r>
              <a:rPr lang="en-US" altLang="ru-RU" sz="2800" i="1"/>
              <a:t>CD</a:t>
            </a:r>
            <a:r>
              <a:rPr lang="en-US" altLang="ru-RU" sz="2800"/>
              <a:t>.</a:t>
            </a:r>
            <a:r>
              <a:rPr lang="en-US" altLang="ru-RU" sz="2800" i="1"/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AD</a:t>
            </a:r>
            <a:r>
              <a:rPr lang="ru-RU" altLang="ru-RU" sz="2800">
                <a:cs typeface="Times New Roman" panose="02020603050405020304" pitchFamily="18" charset="0"/>
              </a:rPr>
              <a:t> и </a:t>
            </a:r>
            <a:r>
              <a:rPr lang="ru-RU" altLang="ru-RU" sz="2800"/>
              <a:t>плоскостью </a:t>
            </a:r>
            <a:r>
              <a:rPr lang="en-US" altLang="ru-RU" sz="2800" i="1"/>
              <a:t>ABE</a:t>
            </a:r>
            <a:r>
              <a:rPr lang="ru-RU" altLang="ru-RU" sz="2800" i="1"/>
              <a:t>.</a:t>
            </a:r>
          </a:p>
        </p:txBody>
      </p:sp>
      <p:sp>
        <p:nvSpPr>
          <p:cNvPr id="260099" name="Text Box 3">
            <a:extLst>
              <a:ext uri="{FF2B5EF4-FFF2-40B4-BE49-F238E27FC236}">
                <a16:creationId xmlns:a16="http://schemas.microsoft.com/office/drawing/2014/main" id="{DF0B64FA-B5A0-4D29-AD55-D04721BB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en-US" altLang="ru-RU" sz="2800">
                <a:solidFill>
                  <a:srgbClr val="FF3300"/>
                </a:solidFill>
              </a:rPr>
              <a:t>30</a:t>
            </a:r>
            <a:r>
              <a:rPr lang="ru-RU" altLang="ru-RU" sz="2800" baseline="30000">
                <a:solidFill>
                  <a:srgbClr val="FF3300"/>
                </a:solidFill>
              </a:rPr>
              <a:t>о</a:t>
            </a:r>
            <a:r>
              <a:rPr lang="ru-RU" altLang="ru-RU" sz="2800">
                <a:solidFill>
                  <a:srgbClr val="FF3300"/>
                </a:solidFill>
              </a:rPr>
              <a:t>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96260" name="Picture 5">
            <a:extLst>
              <a:ext uri="{FF2B5EF4-FFF2-40B4-BE49-F238E27FC236}">
                <a16:creationId xmlns:a16="http://schemas.microsoft.com/office/drawing/2014/main" id="{EC9F06A1-17E7-4C59-8E80-014B1473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65400"/>
            <a:ext cx="36766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4C4C0B8C-7672-4844-9D04-D9EFEA5C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6. В правильной треугольной призме </a:t>
            </a:r>
            <a:r>
              <a:rPr lang="en-US" altLang="ru-RU" sz="2400" i="1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, все ребра которой равны 1, найдите угол между прямой </a:t>
            </a:r>
            <a:r>
              <a:rPr lang="en-US" altLang="ru-RU" sz="2400" i="1">
                <a:cs typeface="Times New Roman" panose="02020603050405020304" pitchFamily="18" charset="0"/>
              </a:rPr>
              <a:t>AB</a:t>
            </a:r>
            <a:r>
              <a:rPr lang="ru-RU" altLang="ru-RU" sz="2400">
                <a:cs typeface="Times New Roman" panose="02020603050405020304" pitchFamily="18" charset="0"/>
              </a:rPr>
              <a:t> и плоскостью </a:t>
            </a:r>
            <a:r>
              <a:rPr lang="en-US" altLang="ru-RU" sz="2400" i="1">
                <a:cs typeface="Times New Roman" panose="02020603050405020304" pitchFamily="18" charset="0"/>
              </a:rPr>
              <a:t>BB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92FC0663-1C42-4D62-893A-BF9C9455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4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60</a:t>
            </a:r>
            <a:r>
              <a:rPr lang="en-US" altLang="ru-RU" sz="2400" baseline="30000">
                <a:solidFill>
                  <a:srgbClr val="FF3300"/>
                </a:solidFill>
              </a:rPr>
              <a:t>o</a:t>
            </a:r>
            <a:r>
              <a:rPr lang="en-US" altLang="ru-RU" sz="2400">
                <a:solidFill>
                  <a:srgbClr val="FF3300"/>
                </a:solidFill>
              </a:rPr>
              <a:t>.</a:t>
            </a:r>
            <a:endParaRPr lang="ru-RU" altLang="ru-RU" sz="2400">
              <a:solidFill>
                <a:srgbClr val="FF3300"/>
              </a:solidFill>
            </a:endParaRP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708A7172-FC07-4ED2-B64A-D78DD064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B8855598-77A5-4DF8-BDD8-7D492F061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7.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 п</a:t>
            </a:r>
            <a:r>
              <a:rPr lang="ru-RU" altLang="ru-RU" sz="2800"/>
              <a:t>рямой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 i="1"/>
              <a:t>.</a:t>
            </a: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176D152E-D8D7-41BA-9077-1348CC56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34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solidFill>
                  <a:srgbClr val="FF3300"/>
                </a:solidFill>
              </a:rPr>
              <a:t>90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8FE58985-559B-43E0-BE16-670E9B23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68488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664CB79E-B26D-41F0-AB57-1F44FA0D6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8.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</a:t>
            </a:r>
            <a:r>
              <a:rPr lang="en-US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рямой </a:t>
            </a:r>
            <a:r>
              <a:rPr lang="en-US" altLang="ru-RU" sz="2800" i="1"/>
              <a:t>AB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 i="1"/>
              <a:t>.</a:t>
            </a:r>
          </a:p>
        </p:txBody>
      </p:sp>
      <p:sp>
        <p:nvSpPr>
          <p:cNvPr id="287747" name="Text Box 3">
            <a:extLst>
              <a:ext uri="{FF2B5EF4-FFF2-40B4-BE49-F238E27FC236}">
                <a16:creationId xmlns:a16="http://schemas.microsoft.com/office/drawing/2014/main" id="{6602DFF9-8AFB-46EA-AB11-FE70AE62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45</a:t>
            </a:r>
            <a:r>
              <a:rPr lang="ru-RU" altLang="ru-RU" sz="2400" baseline="30000">
                <a:solidFill>
                  <a:srgbClr val="FF3300"/>
                </a:solidFill>
              </a:rPr>
              <a:t>о</a:t>
            </a:r>
            <a:r>
              <a:rPr lang="ru-RU" altLang="ru-RU" sz="240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4D6A9E82-FB39-48C0-8FC7-3E962371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4553947A-108D-4B5F-B81F-04356965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9.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 п</a:t>
            </a:r>
            <a:r>
              <a:rPr lang="ru-RU" altLang="ru-RU" sz="2800"/>
              <a:t>рямой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AC</a:t>
            </a:r>
            <a:r>
              <a:rPr lang="en-US" altLang="ru-RU" sz="2800" i="1"/>
              <a:t>D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1BFC8402-BCF7-42A7-AB3D-45CA927D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4916" name="Group 4">
            <a:extLst>
              <a:ext uri="{FF2B5EF4-FFF2-40B4-BE49-F238E27FC236}">
                <a16:creationId xmlns:a16="http://schemas.microsoft.com/office/drawing/2014/main" id="{CCEA79DA-544C-4D0F-A4F2-D25BF3083DC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19200"/>
            <a:ext cx="8991600" cy="4800600"/>
            <a:chOff x="96" y="768"/>
            <a:chExt cx="5664" cy="3024"/>
          </a:xfrm>
        </p:grpSpPr>
        <p:sp>
          <p:nvSpPr>
            <p:cNvPr id="101381" name="Text Box 5">
              <a:extLst>
                <a:ext uri="{FF2B5EF4-FFF2-40B4-BE49-F238E27FC236}">
                  <a16:creationId xmlns:a16="http://schemas.microsoft.com/office/drawing/2014/main" id="{48D4B491-516D-42EB-B3D7-7AD4E7EB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56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  равен углу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AF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AA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=1;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F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= </a:t>
              </a:r>
              <a:r>
                <a:rPr lang="en-US" altLang="ru-RU" sz="2400"/>
                <a:t>1</a:t>
              </a:r>
              <a:r>
                <a:rPr lang="ru-RU" altLang="ru-RU" sz="2400" i="1"/>
                <a:t>. </a:t>
              </a:r>
              <a:r>
                <a:rPr lang="ru-RU" altLang="ru-RU" sz="2400"/>
                <a:t>Следовательно,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= 45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  <p:sp>
          <p:nvSpPr>
            <p:cNvPr id="101382" name="Text Box 6">
              <a:extLst>
                <a:ext uri="{FF2B5EF4-FFF2-40B4-BE49-F238E27FC236}">
                  <a16:creationId xmlns:a16="http://schemas.microsoft.com/office/drawing/2014/main" id="{4674A1D9-108A-4580-80E1-39FC6560F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  <a:r>
                <a:rPr lang="en-US" altLang="ru-RU" sz="2400">
                  <a:solidFill>
                    <a:srgbClr val="FF3300"/>
                  </a:solidFill>
                </a:rPr>
                <a:t>45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pic>
          <p:nvPicPr>
            <p:cNvPr id="101383" name="Picture 7">
              <a:extLst>
                <a:ext uri="{FF2B5EF4-FFF2-40B4-BE49-F238E27FC236}">
                  <a16:creationId xmlns:a16="http://schemas.microsoft.com/office/drawing/2014/main" id="{5F903D01-99A0-4142-8620-597D709C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68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1EE61771-5160-4F1F-BE43-3C7D699D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2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sp>
        <p:nvSpPr>
          <p:cNvPr id="254979" name="Text Box 3">
            <a:extLst>
              <a:ext uri="{FF2B5EF4-FFF2-40B4-BE49-F238E27FC236}">
                <a16:creationId xmlns:a16="http://schemas.microsoft.com/office/drawing/2014/main" id="{C0BDE41A-BC99-4CF0-A7A4-CFCF098E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30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            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76D7BAF2-BC4D-469F-85DA-52F424A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5" name="Rectangle 5">
            <a:extLst>
              <a:ext uri="{FF2B5EF4-FFF2-40B4-BE49-F238E27FC236}">
                <a16:creationId xmlns:a16="http://schemas.microsoft.com/office/drawing/2014/main" id="{2E62D96B-5EEC-4A21-AD06-2E7F18462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87325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Уровень В</a:t>
            </a:r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038C4C0B-431D-4BD6-B895-DFF30F26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2.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 и плоскостью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BB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25000"/>
              <a:t>1</a:t>
            </a:r>
            <a:r>
              <a:rPr lang="ru-RU" altLang="ru-RU" sz="2400"/>
              <a:t>.</a:t>
            </a: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B81EAED3-868B-4B10-B814-03B28464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30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84217D11-7561-4794-B2B0-63E3F9B8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F9E2A787-9408-4CE1-B650-0E360D512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04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3.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тангенс </a:t>
            </a:r>
            <a:r>
              <a:rPr lang="ru-RU" altLang="ru-RU" sz="2800">
                <a:cs typeface="Times New Roman" panose="02020603050405020304" pitchFamily="18" charset="0"/>
              </a:rPr>
              <a:t>уг</a:t>
            </a:r>
            <a:r>
              <a:rPr lang="ru-RU" altLang="ru-RU" sz="2800"/>
              <a:t>ла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>
                <a:cs typeface="Times New Roman" panose="02020603050405020304" pitchFamily="18" charset="0"/>
              </a:rPr>
              <a:t>AA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BC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400"/>
              <a:t>.</a:t>
            </a:r>
          </a:p>
        </p:txBody>
      </p:sp>
      <p:pic>
        <p:nvPicPr>
          <p:cNvPr id="104451" name="Picture 3">
            <a:extLst>
              <a:ext uri="{FF2B5EF4-FFF2-40B4-BE49-F238E27FC236}">
                <a16:creationId xmlns:a16="http://schemas.microsoft.com/office/drawing/2014/main" id="{27EB9D80-08E8-4F83-9AE4-80671D23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700338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1908" name="Group 4">
            <a:extLst>
              <a:ext uri="{FF2B5EF4-FFF2-40B4-BE49-F238E27FC236}">
                <a16:creationId xmlns:a16="http://schemas.microsoft.com/office/drawing/2014/main" id="{095657B4-D7C7-41E4-99E1-A735250C7A9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732463"/>
            <a:ext cx="5715000" cy="914400"/>
            <a:chOff x="432" y="3120"/>
            <a:chExt cx="3600" cy="576"/>
          </a:xfrm>
        </p:grpSpPr>
        <p:sp>
          <p:nvSpPr>
            <p:cNvPr id="104453" name="Text Box 5">
              <a:extLst>
                <a:ext uri="{FF2B5EF4-FFF2-40B4-BE49-F238E27FC236}">
                  <a16:creationId xmlns:a16="http://schemas.microsoft.com/office/drawing/2014/main" id="{84D0DD20-B2C5-4444-860F-4252CF6F3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04454" name="Object 6">
              <a:extLst>
                <a:ext uri="{FF2B5EF4-FFF2-40B4-BE49-F238E27FC236}">
                  <a16:creationId xmlns:a16="http://schemas.microsoft.com/office/drawing/2014/main" id="{C45A0D1A-64B6-40FB-BE0A-4E0B9E909C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120"/>
            <a:ext cx="95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11300" imgH="914400" progId="Equation.DSMT4">
                    <p:embed/>
                  </p:oleObj>
                </mc:Choice>
                <mc:Fallback>
                  <p:oleObj name="Equation" r:id="rId3" imgW="151130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95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A805DCA0-53E1-4CD8-BB2F-850FE8BB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4.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синус </a:t>
            </a:r>
            <a:r>
              <a:rPr lang="ru-RU" altLang="ru-RU" sz="2800">
                <a:cs typeface="Times New Roman" panose="02020603050405020304" pitchFamily="18" charset="0"/>
              </a:rPr>
              <a:t>уг</a:t>
            </a:r>
            <a:r>
              <a:rPr lang="ru-RU" altLang="ru-RU" sz="2800"/>
              <a:t>ла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/>
              <a:t>AC</a:t>
            </a:r>
            <a:r>
              <a:rPr lang="en-US" altLang="ru-RU" sz="2800" baseline="-25000"/>
              <a:t>1</a:t>
            </a:r>
            <a:r>
              <a:rPr lang="ru-RU" altLang="ru-RU" sz="2800"/>
              <a:t> и плоскостью </a:t>
            </a:r>
            <a:r>
              <a:rPr lang="en-US" altLang="ru-RU" sz="2800" i="1"/>
              <a:t>BCC</a:t>
            </a:r>
            <a:r>
              <a:rPr lang="en-US" altLang="ru-RU" sz="2800" baseline="-25000"/>
              <a:t>1</a:t>
            </a:r>
            <a:r>
              <a:rPr lang="ru-RU" altLang="ru-RU" sz="2400"/>
              <a:t>.</a:t>
            </a:r>
          </a:p>
        </p:txBody>
      </p:sp>
      <p:grpSp>
        <p:nvGrpSpPr>
          <p:cNvPr id="257027" name="Group 3">
            <a:extLst>
              <a:ext uri="{FF2B5EF4-FFF2-40B4-BE49-F238E27FC236}">
                <a16:creationId xmlns:a16="http://schemas.microsoft.com/office/drawing/2014/main" id="{543784D3-59E4-40FD-BE0B-BC62F96CEB2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953000"/>
            <a:ext cx="5715000" cy="927100"/>
            <a:chOff x="432" y="3120"/>
            <a:chExt cx="3600" cy="584"/>
          </a:xfrm>
        </p:grpSpPr>
        <p:sp>
          <p:nvSpPr>
            <p:cNvPr id="105477" name="Text Box 4">
              <a:extLst>
                <a:ext uri="{FF2B5EF4-FFF2-40B4-BE49-F238E27FC236}">
                  <a16:creationId xmlns:a16="http://schemas.microsoft.com/office/drawing/2014/main" id="{7334C855-ED3F-4416-855F-814AC5F13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 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05478" name="Object 5">
              <a:extLst>
                <a:ext uri="{FF2B5EF4-FFF2-40B4-BE49-F238E27FC236}">
                  <a16:creationId xmlns:a16="http://schemas.microsoft.com/office/drawing/2014/main" id="{C7D5546E-D4FE-46FC-B750-497F4892B9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120"/>
            <a:ext cx="102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25600" imgH="927100" progId="Equation.DSMT4">
                    <p:embed/>
                  </p:oleObj>
                </mc:Choice>
                <mc:Fallback>
                  <p:oleObj name="Equation" r:id="rId2" imgW="1625600" imgH="9271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102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5476" name="Picture 6">
            <a:extLst>
              <a:ext uri="{FF2B5EF4-FFF2-40B4-BE49-F238E27FC236}">
                <a16:creationId xmlns:a16="http://schemas.microsoft.com/office/drawing/2014/main" id="{19B587AE-B1CA-4971-992E-F97909F2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331380F1-0295-4985-B7F5-AC32EA30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5.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синус </a:t>
            </a:r>
            <a:r>
              <a:rPr lang="ru-RU" altLang="ru-RU" sz="2800">
                <a:cs typeface="Times New Roman" panose="02020603050405020304" pitchFamily="18" charset="0"/>
              </a:rPr>
              <a:t>уг</a:t>
            </a:r>
            <a:r>
              <a:rPr lang="ru-RU" altLang="ru-RU" sz="2800"/>
              <a:t>ла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/>
              <a:t>AC</a:t>
            </a:r>
            <a:r>
              <a:rPr lang="en-US" altLang="ru-RU" sz="2800" baseline="-25000"/>
              <a:t>1</a:t>
            </a:r>
            <a:r>
              <a:rPr lang="ru-RU" altLang="ru-RU" sz="2800"/>
              <a:t> и плоскостью </a:t>
            </a:r>
            <a:r>
              <a:rPr lang="en-US" altLang="ru-RU" sz="2800" i="1"/>
              <a:t>BB</a:t>
            </a:r>
            <a:r>
              <a:rPr lang="en-US" altLang="ru-RU" sz="2800" baseline="-25000"/>
              <a:t>1</a:t>
            </a:r>
            <a:r>
              <a:rPr lang="en-US" altLang="ru-RU" sz="2800" i="1"/>
              <a:t>D</a:t>
            </a:r>
            <a:r>
              <a:rPr lang="en-US" altLang="ru-RU" sz="2800" baseline="-25000"/>
              <a:t>1</a:t>
            </a:r>
            <a:r>
              <a:rPr lang="ru-RU" altLang="ru-RU" sz="2400"/>
              <a:t>.</a:t>
            </a:r>
          </a:p>
        </p:txBody>
      </p:sp>
      <p:grpSp>
        <p:nvGrpSpPr>
          <p:cNvPr id="258051" name="Group 3">
            <a:extLst>
              <a:ext uri="{FF2B5EF4-FFF2-40B4-BE49-F238E27FC236}">
                <a16:creationId xmlns:a16="http://schemas.microsoft.com/office/drawing/2014/main" id="{0384901D-69A9-497C-A8F8-D34D9DC4593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953000"/>
            <a:ext cx="5715000" cy="927100"/>
            <a:chOff x="432" y="3120"/>
            <a:chExt cx="3600" cy="584"/>
          </a:xfrm>
        </p:grpSpPr>
        <p:sp>
          <p:nvSpPr>
            <p:cNvPr id="106501" name="Text Box 4">
              <a:extLst>
                <a:ext uri="{FF2B5EF4-FFF2-40B4-BE49-F238E27FC236}">
                  <a16:creationId xmlns:a16="http://schemas.microsoft.com/office/drawing/2014/main" id="{7FD7791C-9744-45D3-B98B-43BE84A68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64"/>
              <a:ext cx="36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 </a:t>
              </a:r>
              <a:endParaRPr lang="ru-RU" altLang="ru-RU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06502" name="Object 5">
              <a:extLst>
                <a:ext uri="{FF2B5EF4-FFF2-40B4-BE49-F238E27FC236}">
                  <a16:creationId xmlns:a16="http://schemas.microsoft.com/office/drawing/2014/main" id="{66CD61C2-0F88-4A30-8717-762AB6070B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120"/>
            <a:ext cx="1032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38300" imgH="927100" progId="Equation.DSMT4">
                    <p:embed/>
                  </p:oleObj>
                </mc:Choice>
                <mc:Fallback>
                  <p:oleObj name="Equation" r:id="rId2" imgW="1638300" imgH="9271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120"/>
                          <a:ext cx="1032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6500" name="Picture 6">
            <a:extLst>
              <a:ext uri="{FF2B5EF4-FFF2-40B4-BE49-F238E27FC236}">
                <a16:creationId xmlns:a16="http://schemas.microsoft.com/office/drawing/2014/main" id="{2ECA77BF-C914-43A9-9674-2ACA9579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237C261-A6DA-48BB-B005-A7D824FC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По предыдущей задаче прямые </a:t>
            </a:r>
            <a:r>
              <a:rPr lang="en-US" altLang="ru-RU" i="1"/>
              <a:t>EF </a:t>
            </a:r>
            <a:r>
              <a:rPr lang="ru-RU" altLang="ru-RU"/>
              <a:t>и </a:t>
            </a:r>
            <a:r>
              <a:rPr lang="en-US" altLang="ru-RU" i="1"/>
              <a:t>GH </a:t>
            </a:r>
            <a:r>
              <a:rPr lang="ru-RU" altLang="ru-RU"/>
              <a:t>скрещиваются. Следовательно, точки </a:t>
            </a:r>
            <a:r>
              <a:rPr lang="en-US" altLang="ru-RU" i="1"/>
              <a:t>E</a:t>
            </a:r>
            <a:r>
              <a:rPr lang="en-US" altLang="ru-RU"/>
              <a:t>, </a:t>
            </a:r>
            <a:r>
              <a:rPr lang="en-US" altLang="ru-RU" i="1"/>
              <a:t>F</a:t>
            </a:r>
            <a:r>
              <a:rPr lang="en-US" altLang="ru-RU"/>
              <a:t>, </a:t>
            </a:r>
            <a:r>
              <a:rPr lang="en-US" altLang="ru-RU" i="1"/>
              <a:t>G</a:t>
            </a:r>
            <a:r>
              <a:rPr lang="en-US" altLang="ru-RU"/>
              <a:t>, </a:t>
            </a:r>
            <a:r>
              <a:rPr lang="en-US" altLang="ru-RU" i="1"/>
              <a:t>H</a:t>
            </a:r>
            <a:r>
              <a:rPr lang="en-US" altLang="ru-RU"/>
              <a:t> </a:t>
            </a:r>
            <a:r>
              <a:rPr lang="ru-RU" altLang="ru-RU"/>
              <a:t>не принадлежат одной плоскости. Значит, прямые </a:t>
            </a:r>
            <a:r>
              <a:rPr lang="en-US" altLang="ru-RU" i="1"/>
              <a:t>EH </a:t>
            </a:r>
            <a:r>
              <a:rPr lang="ru-RU" altLang="ru-RU"/>
              <a:t>и </a:t>
            </a:r>
            <a:r>
              <a:rPr lang="en-US" altLang="ru-RU" i="1"/>
              <a:t>FG  </a:t>
            </a:r>
            <a:r>
              <a:rPr lang="ru-RU" altLang="ru-RU"/>
              <a:t>скрещиваются</a:t>
            </a:r>
            <a:r>
              <a:rPr lang="ru-RU" altLang="ru-RU" sz="1800"/>
              <a:t>.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1065AC9-AB85-44A3-B7DC-FEB1FA21D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Как в пространстве расположены прямые </a:t>
            </a:r>
            <a:r>
              <a:rPr lang="en-US" altLang="ru-RU" i="1"/>
              <a:t>EH </a:t>
            </a:r>
            <a:r>
              <a:rPr lang="ru-RU" altLang="ru-RU"/>
              <a:t>и </a:t>
            </a:r>
            <a:r>
              <a:rPr lang="en-US" altLang="ru-RU" i="1"/>
              <a:t>FG</a:t>
            </a:r>
            <a:r>
              <a:rPr lang="ru-RU" altLang="ru-RU"/>
              <a:t>?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A0EB2FBE-DE48-4615-B751-414979D9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16230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3775FCB5-4B31-4F5B-A850-48C4B68DE7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2ACAE5DD-82FE-4C26-B57D-B21DA714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6. В кубе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D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>
                <a:cs typeface="Times New Roman" panose="02020603050405020304" pitchFamily="18" charset="0"/>
              </a:rPr>
              <a:t> найдите уг</a:t>
            </a:r>
            <a:r>
              <a:rPr lang="ru-RU" altLang="ru-RU" sz="2800"/>
              <a:t>ол</a:t>
            </a:r>
            <a:r>
              <a:rPr lang="ru-RU" altLang="ru-RU" sz="2800">
                <a:cs typeface="Times New Roman" panose="02020603050405020304" pitchFamily="18" charset="0"/>
              </a:rPr>
              <a:t> между прям</a:t>
            </a:r>
            <a:r>
              <a:rPr lang="ru-RU" altLang="ru-RU" sz="2800"/>
              <a:t>ой </a:t>
            </a:r>
            <a:r>
              <a:rPr lang="en-US" altLang="ru-RU" sz="2800" i="1"/>
              <a:t>AC</a:t>
            </a:r>
            <a:r>
              <a:rPr lang="en-US" altLang="ru-RU" sz="2800" baseline="-25000"/>
              <a:t>1</a:t>
            </a:r>
            <a:r>
              <a:rPr lang="ru-RU" altLang="ru-RU" sz="2800"/>
              <a:t> и плоскостью</a:t>
            </a:r>
            <a:r>
              <a:rPr lang="ru-RU" altLang="ru-RU" sz="2400"/>
              <a:t> </a:t>
            </a:r>
            <a:r>
              <a:rPr lang="en-US" altLang="ru-RU" sz="2400" i="1"/>
              <a:t>BA</a:t>
            </a:r>
            <a:r>
              <a:rPr lang="en-US" altLang="ru-RU" sz="2400" baseline="-25000"/>
              <a:t>1</a:t>
            </a:r>
            <a:r>
              <a:rPr lang="en-US" altLang="ru-RU" sz="2400" i="1"/>
              <a:t>D</a:t>
            </a:r>
            <a:r>
              <a:rPr lang="ru-RU" altLang="ru-RU" sz="2400"/>
              <a:t>.</a:t>
            </a:r>
          </a:p>
        </p:txBody>
      </p:sp>
      <p:sp>
        <p:nvSpPr>
          <p:cNvPr id="259075" name="Text Box 3">
            <a:extLst>
              <a:ext uri="{FF2B5EF4-FFF2-40B4-BE49-F238E27FC236}">
                <a16:creationId xmlns:a16="http://schemas.microsoft.com/office/drawing/2014/main" id="{DBA867AE-0F7B-4188-A538-B1321313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en-US" altLang="ru-RU" sz="2800">
                <a:solidFill>
                  <a:srgbClr val="FF3300"/>
                </a:solidFill>
              </a:rPr>
              <a:t> 90</a:t>
            </a:r>
            <a:r>
              <a:rPr lang="en-US" altLang="ru-RU" sz="2800" baseline="30000">
                <a:solidFill>
                  <a:srgbClr val="FF3300"/>
                </a:solidFill>
              </a:rPr>
              <a:t>o</a:t>
            </a:r>
            <a:r>
              <a:rPr lang="en-US" altLang="ru-RU" sz="2800">
                <a:solidFill>
                  <a:srgbClr val="FF3300"/>
                </a:solidFill>
              </a:rPr>
              <a:t>.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8972200D-41A5-4029-995D-73FC1942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856FC9B8-3CD3-4F8A-9C42-1C1723C3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7. В правильной треугольной призме </a:t>
            </a:r>
            <a:r>
              <a:rPr lang="en-US" altLang="ru-RU" sz="2400" i="1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/>
              <a:t>тангенс угла</a:t>
            </a:r>
            <a:r>
              <a:rPr lang="ru-RU" altLang="ru-RU" sz="2400">
                <a:cs typeface="Times New Roman" panose="02020603050405020304" pitchFamily="18" charset="0"/>
              </a:rPr>
              <a:t> между прямой </a:t>
            </a:r>
            <a:r>
              <a:rPr lang="en-US" altLang="ru-RU" sz="2400" i="1">
                <a:cs typeface="Times New Roman" panose="02020603050405020304" pitchFamily="18" charset="0"/>
              </a:rPr>
              <a:t>AA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 и плоскостью</a:t>
            </a:r>
            <a:r>
              <a:rPr lang="ru-RU" altLang="ru-RU" sz="2400"/>
              <a:t> </a:t>
            </a:r>
            <a:r>
              <a:rPr lang="en-US" altLang="ru-RU" sz="2400" i="1"/>
              <a:t>A</a:t>
            </a:r>
            <a:r>
              <a:rPr lang="en-US" altLang="ru-RU" sz="2400" i="1">
                <a:cs typeface="Times New Roman" panose="02020603050405020304" pitchFamily="18" charset="0"/>
              </a:rPr>
              <a:t>BC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85DA37A0-7A27-4076-8479-5ABC505A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0580" name="Group 4">
            <a:extLst>
              <a:ext uri="{FF2B5EF4-FFF2-40B4-BE49-F238E27FC236}">
                <a16:creationId xmlns:a16="http://schemas.microsoft.com/office/drawing/2014/main" id="{9E249C28-956E-4426-A5A8-B4317748E68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410200"/>
            <a:ext cx="3048000" cy="914400"/>
            <a:chOff x="528" y="3168"/>
            <a:chExt cx="1920" cy="576"/>
          </a:xfrm>
        </p:grpSpPr>
        <p:sp>
          <p:nvSpPr>
            <p:cNvPr id="108549" name="Text Box 5">
              <a:extLst>
                <a:ext uri="{FF2B5EF4-FFF2-40B4-BE49-F238E27FC236}">
                  <a16:creationId xmlns:a16="http://schemas.microsoft.com/office/drawing/2014/main" id="{9916CC06-594B-4CC9-9955-2E21D902A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08550" name="Object 6">
              <a:extLst>
                <a:ext uri="{FF2B5EF4-FFF2-40B4-BE49-F238E27FC236}">
                  <a16:creationId xmlns:a16="http://schemas.microsoft.com/office/drawing/2014/main" id="{FBB41C5B-8C1A-462E-A1C8-5EF44F97A2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6" y="3168"/>
            <a:ext cx="9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85900" imgH="914400" progId="Equation.DSMT4">
                    <p:embed/>
                  </p:oleObj>
                </mc:Choice>
                <mc:Fallback>
                  <p:oleObj name="Equation" r:id="rId3" imgW="148590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3168"/>
                          <a:ext cx="93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D6F5A322-60D6-41C3-A713-A3253058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688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8. В правильной треугольной призме </a:t>
            </a:r>
            <a:r>
              <a:rPr lang="en-US" altLang="ru-RU" sz="2400" i="1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/>
              <a:t>тангенс угла</a:t>
            </a:r>
            <a:r>
              <a:rPr lang="ru-RU" altLang="ru-RU" sz="2400">
                <a:cs typeface="Times New Roman" panose="02020603050405020304" pitchFamily="18" charset="0"/>
              </a:rPr>
              <a:t> между прямой </a:t>
            </a:r>
            <a:r>
              <a:rPr lang="en-US" altLang="ru-RU" sz="2400" i="1">
                <a:cs typeface="Times New Roman" panose="02020603050405020304" pitchFamily="18" charset="0"/>
              </a:rPr>
              <a:t>AA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 и плоскостью</a:t>
            </a:r>
            <a:r>
              <a:rPr lang="ru-RU" altLang="ru-RU" sz="2400"/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AB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.</a:t>
            </a:r>
          </a:p>
        </p:txBody>
      </p:sp>
      <p:grpSp>
        <p:nvGrpSpPr>
          <p:cNvPr id="281603" name="Group 3">
            <a:extLst>
              <a:ext uri="{FF2B5EF4-FFF2-40B4-BE49-F238E27FC236}">
                <a16:creationId xmlns:a16="http://schemas.microsoft.com/office/drawing/2014/main" id="{EBA8FBF4-7780-4B68-BC51-E9D83B09A98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562600"/>
            <a:ext cx="3048000" cy="914400"/>
            <a:chOff x="528" y="3168"/>
            <a:chExt cx="1920" cy="576"/>
          </a:xfrm>
        </p:grpSpPr>
        <p:sp>
          <p:nvSpPr>
            <p:cNvPr id="109573" name="Text Box 4">
              <a:extLst>
                <a:ext uri="{FF2B5EF4-FFF2-40B4-BE49-F238E27FC236}">
                  <a16:creationId xmlns:a16="http://schemas.microsoft.com/office/drawing/2014/main" id="{0E04100D-1855-46DD-B841-F5144E44A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09574" name="Object 5">
              <a:extLst>
                <a:ext uri="{FF2B5EF4-FFF2-40B4-BE49-F238E27FC236}">
                  <a16:creationId xmlns:a16="http://schemas.microsoft.com/office/drawing/2014/main" id="{EADB5634-661D-4424-AE62-CEFCE7EFD2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6" y="3168"/>
            <a:ext cx="9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85900" imgH="914400" progId="Equation.DSMT4">
                    <p:embed/>
                  </p:oleObj>
                </mc:Choice>
                <mc:Fallback>
                  <p:oleObj name="Equation" r:id="rId2" imgW="1485900" imgH="914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3168"/>
                          <a:ext cx="93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9572" name="Picture 6">
            <a:extLst>
              <a:ext uri="{FF2B5EF4-FFF2-40B4-BE49-F238E27FC236}">
                <a16:creationId xmlns:a16="http://schemas.microsoft.com/office/drawing/2014/main" id="{03BB2CFA-3CF1-4F47-998A-395F69CE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1513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EC5FDFDD-22F2-4E3A-8CD4-9AEAF5AC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9. В правильной треугольной призме </a:t>
            </a:r>
            <a:r>
              <a:rPr lang="en-US" altLang="ru-RU" sz="2400" i="1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/>
              <a:t>синус угла</a:t>
            </a:r>
            <a:r>
              <a:rPr lang="ru-RU" altLang="ru-RU" sz="2400">
                <a:cs typeface="Times New Roman" panose="02020603050405020304" pitchFamily="18" charset="0"/>
              </a:rPr>
              <a:t> между прямой </a:t>
            </a:r>
            <a:r>
              <a:rPr lang="en-US" altLang="ru-RU" sz="2400" i="1">
                <a:cs typeface="Times New Roman" panose="02020603050405020304" pitchFamily="18" charset="0"/>
              </a:rPr>
              <a:t>AB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ru-RU" altLang="ru-RU" sz="2400">
                <a:cs typeface="Times New Roman" panose="02020603050405020304" pitchFamily="18" charset="0"/>
              </a:rPr>
              <a:t> и плоскостью </a:t>
            </a:r>
            <a:r>
              <a:rPr lang="en-US" altLang="ru-RU" sz="2400" i="1">
                <a:cs typeface="Times New Roman" panose="02020603050405020304" pitchFamily="18" charset="0"/>
              </a:rPr>
              <a:t>BB</a:t>
            </a:r>
            <a:r>
              <a:rPr lang="ru-RU" altLang="ru-RU" sz="2400" baseline="-30000">
                <a:cs typeface="Times New Roman" panose="02020603050405020304" pitchFamily="18" charset="0"/>
              </a:rPr>
              <a:t>1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ru-RU" altLang="ru-RU" sz="2400" baseline="-25000"/>
              <a:t>1</a:t>
            </a:r>
            <a:r>
              <a:rPr lang="ru-RU" altLang="ru-RU" sz="2400"/>
              <a:t>.</a:t>
            </a:r>
          </a:p>
        </p:txBody>
      </p:sp>
      <p:pic>
        <p:nvPicPr>
          <p:cNvPr id="110595" name="Picture 3">
            <a:extLst>
              <a:ext uri="{FF2B5EF4-FFF2-40B4-BE49-F238E27FC236}">
                <a16:creationId xmlns:a16="http://schemas.microsoft.com/office/drawing/2014/main" id="{0683E3C0-B25E-4F6B-890D-B339DF88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4676" name="Group 4">
            <a:extLst>
              <a:ext uri="{FF2B5EF4-FFF2-40B4-BE49-F238E27FC236}">
                <a16:creationId xmlns:a16="http://schemas.microsoft.com/office/drawing/2014/main" id="{8D9BD939-9BD7-487C-A625-6D5FE283E8E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8229600" cy="5029200"/>
            <a:chOff x="288" y="1008"/>
            <a:chExt cx="5184" cy="3168"/>
          </a:xfrm>
        </p:grpSpPr>
        <p:sp>
          <p:nvSpPr>
            <p:cNvPr id="110597" name="Text Box 5">
              <a:extLst>
                <a:ext uri="{FF2B5EF4-FFF2-40B4-BE49-F238E27FC236}">
                  <a16:creationId xmlns:a16="http://schemas.microsoft.com/office/drawing/2014/main" id="{1C57904B-8A13-4404-BD10-BD7064691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12"/>
              <a:ext cx="5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AD</a:t>
              </a:r>
              <a:r>
                <a:rPr lang="ru-RU" altLang="ru-RU" sz="2400"/>
                <a:t>, где </a:t>
              </a:r>
              <a:r>
                <a:rPr lang="en-US" altLang="ru-RU" sz="2400" i="1"/>
                <a:t>D</a:t>
              </a:r>
              <a:r>
                <a:rPr lang="ru-RU" altLang="ru-RU" sz="2400"/>
                <a:t> – середина ребра </a:t>
              </a:r>
              <a:r>
                <a:rPr lang="en-US" altLang="ru-RU" sz="2400" i="1"/>
                <a:t>BC</a:t>
              </a:r>
              <a:r>
                <a:rPr lang="en-US" altLang="ru-RU" sz="2400"/>
                <a:t>. </a:t>
              </a:r>
              <a:r>
                <a:rPr lang="ru-RU" altLang="ru-RU" sz="2400"/>
                <a:t>Следовательно,</a:t>
              </a:r>
              <a:endParaRPr lang="ru-RU" altLang="ru-RU" sz="2400" i="1"/>
            </a:p>
          </p:txBody>
        </p:sp>
        <p:graphicFrame>
          <p:nvGraphicFramePr>
            <p:cNvPr id="110598" name="Object 6">
              <a:extLst>
                <a:ext uri="{FF2B5EF4-FFF2-40B4-BE49-F238E27FC236}">
                  <a16:creationId xmlns:a16="http://schemas.microsoft.com/office/drawing/2014/main" id="{AAE409E0-0A4E-4C91-82DB-4690D095ED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3600"/>
            <a:ext cx="103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38300" imgH="914400" progId="Equation.DSMT4">
                    <p:embed/>
                  </p:oleObj>
                </mc:Choice>
                <mc:Fallback>
                  <p:oleObj name="Equation" r:id="rId3" imgW="1638300" imgH="914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600"/>
                          <a:ext cx="103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0599" name="Picture 7">
              <a:extLst>
                <a:ext uri="{FF2B5EF4-FFF2-40B4-BE49-F238E27FC236}">
                  <a16:creationId xmlns:a16="http://schemas.microsoft.com/office/drawing/2014/main" id="{AD174D7F-DF41-48DF-B67A-9D4D5123B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008"/>
              <a:ext cx="2134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ECBB335B-AB05-451A-9DD9-252E180A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10. В </a:t>
            </a:r>
            <a:r>
              <a:rPr lang="ru-RU" altLang="ru-RU" sz="2800"/>
              <a:t>правильной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SABCD</a:t>
            </a:r>
            <a:r>
              <a:rPr lang="ru-RU" altLang="ru-RU" sz="2800"/>
              <a:t>, все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у</a:t>
            </a:r>
            <a:r>
              <a:rPr lang="ru-RU" altLang="ru-RU" sz="2800"/>
              <a:t>гол между прямой </a:t>
            </a:r>
            <a:r>
              <a:rPr lang="en-US" altLang="ru-RU" sz="2800" i="1"/>
              <a:t>SA </a:t>
            </a:r>
            <a:r>
              <a:rPr lang="ru-RU" altLang="ru-RU" sz="2800"/>
              <a:t>и плоскостью </a:t>
            </a:r>
            <a:r>
              <a:rPr lang="en-US" altLang="ru-RU" sz="2800" i="1"/>
              <a:t>ABC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8623B966-B0AD-4ED0-8D31-883F4C17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4196" name="Group 4">
            <a:extLst>
              <a:ext uri="{FF2B5EF4-FFF2-40B4-BE49-F238E27FC236}">
                <a16:creationId xmlns:a16="http://schemas.microsoft.com/office/drawing/2014/main" id="{F4BB0AC5-37A3-4AAC-A7A1-545031126BE7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1371600"/>
            <a:ext cx="8229600" cy="4953000"/>
            <a:chOff x="480" y="864"/>
            <a:chExt cx="5184" cy="3120"/>
          </a:xfrm>
        </p:grpSpPr>
        <p:sp>
          <p:nvSpPr>
            <p:cNvPr id="111621" name="Text Box 5">
              <a:extLst>
                <a:ext uri="{FF2B5EF4-FFF2-40B4-BE49-F238E27FC236}">
                  <a16:creationId xmlns:a16="http://schemas.microsoft.com/office/drawing/2014/main" id="{F99A7ED4-7143-4117-AB61-44374BB32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6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45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1622" name="Text Box 6">
              <a:extLst>
                <a:ext uri="{FF2B5EF4-FFF2-40B4-BE49-F238E27FC236}">
                  <a16:creationId xmlns:a16="http://schemas.microsoft.com/office/drawing/2014/main" id="{797FD7F4-89F2-4DD2-8F41-FCD2E7027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518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SAC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SAC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SA = SC = </a:t>
              </a:r>
              <a:r>
                <a:rPr lang="en-US" altLang="ru-RU" sz="2400"/>
                <a:t>1, </a:t>
              </a:r>
              <a:r>
                <a:rPr lang="en-US" altLang="ru-RU" sz="2400" i="1"/>
                <a:t>AC =         </a:t>
              </a:r>
              <a:r>
                <a:rPr lang="ru-RU" altLang="ru-RU" sz="2400"/>
                <a:t>Следовательно, искомый угол равен 45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endParaRPr lang="ru-RU" altLang="ru-RU" sz="2400" i="1"/>
            </a:p>
          </p:txBody>
        </p:sp>
        <p:graphicFrame>
          <p:nvGraphicFramePr>
            <p:cNvPr id="111623" name="Object 7">
              <a:extLst>
                <a:ext uri="{FF2B5EF4-FFF2-40B4-BE49-F238E27FC236}">
                  <a16:creationId xmlns:a16="http://schemas.microsoft.com/office/drawing/2014/main" id="{2D4B5DC7-E3AA-46C9-BF16-0DFDF8DA49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4" y="3182"/>
            <a:ext cx="2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696" imgH="380835" progId="Equation.DSMT4">
                    <p:embed/>
                  </p:oleObj>
                </mc:Choice>
                <mc:Fallback>
                  <p:oleObj name="Equation" r:id="rId4" imgW="469696" imgH="38083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4" y="3182"/>
                          <a:ext cx="2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1624" name="Picture 8">
              <a:extLst>
                <a:ext uri="{FF2B5EF4-FFF2-40B4-BE49-F238E27FC236}">
                  <a16:creationId xmlns:a16="http://schemas.microsoft.com/office/drawing/2014/main" id="{A5E65FD6-7BB5-41FD-8B6B-E83D6A5F6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64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D96AD715-2512-4741-B771-079778550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11.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у</a:t>
            </a:r>
            <a:r>
              <a:rPr lang="ru-RU" altLang="ru-RU" sz="2800" dirty="0"/>
              <a:t>гол между прямой </a:t>
            </a:r>
            <a:r>
              <a:rPr lang="en-US" altLang="ru-RU" sz="2800" i="1" dirty="0"/>
              <a:t>SA </a:t>
            </a:r>
            <a:r>
              <a:rPr lang="ru-RU" altLang="ru-RU" sz="2800" dirty="0"/>
              <a:t>и плоскостью </a:t>
            </a:r>
            <a:r>
              <a:rPr lang="en-US" altLang="ru-RU" sz="2800" i="1" dirty="0"/>
              <a:t>SBD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1C18C336-9839-430B-8676-3EE84909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44" name="Group 4">
            <a:extLst>
              <a:ext uri="{FF2B5EF4-FFF2-40B4-BE49-F238E27FC236}">
                <a16:creationId xmlns:a16="http://schemas.microsoft.com/office/drawing/2014/main" id="{C7D71693-FEC6-40A1-9702-91C34244C7A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8763000" cy="5181600"/>
            <a:chOff x="144" y="960"/>
            <a:chExt cx="5520" cy="3264"/>
          </a:xfrm>
        </p:grpSpPr>
        <p:sp>
          <p:nvSpPr>
            <p:cNvPr id="113669" name="Text Box 5">
              <a:extLst>
                <a:ext uri="{FF2B5EF4-FFF2-40B4-BE49-F238E27FC236}">
                  <a16:creationId xmlns:a16="http://schemas.microsoft.com/office/drawing/2014/main" id="{B6C48D5D-E89B-4612-A0F3-0C685FD67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93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45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3670" name="Text Box 6">
              <a:extLst>
                <a:ext uri="{FF2B5EF4-FFF2-40B4-BE49-F238E27FC236}">
                  <a16:creationId xmlns:a16="http://schemas.microsoft.com/office/drawing/2014/main" id="{E92D4414-6CEC-4F21-B84F-07BC1A5F9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52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равен углу </a:t>
              </a:r>
              <a:r>
                <a:rPr lang="en-US" altLang="ru-RU" sz="2400" i="1"/>
                <a:t>SOA</a:t>
              </a:r>
              <a:r>
                <a:rPr lang="en-US" altLang="ru-RU" sz="2400"/>
                <a:t>, </a:t>
              </a:r>
              <a:r>
                <a:rPr lang="ru-RU" altLang="ru-RU" sz="2400"/>
                <a:t>где </a:t>
              </a:r>
              <a:r>
                <a:rPr lang="en-US" altLang="ru-RU" sz="2400" i="1"/>
                <a:t>O </a:t>
              </a:r>
              <a:r>
                <a:rPr lang="ru-RU" altLang="ru-RU" sz="2400"/>
                <a:t>– середина </a:t>
              </a:r>
              <a:r>
                <a:rPr lang="en-US" altLang="ru-RU" sz="2400" i="1"/>
                <a:t>BD</a:t>
              </a:r>
              <a:r>
                <a:rPr lang="en-US" altLang="ru-RU" sz="2400"/>
                <a:t>.</a:t>
              </a:r>
              <a:r>
                <a:rPr lang="ru-RU" altLang="ru-RU" sz="2400"/>
                <a:t> В прямоугольном треугольнике </a:t>
              </a:r>
              <a:r>
                <a:rPr lang="en-US" altLang="ru-RU" sz="2400" i="1"/>
                <a:t>SOA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SA = </a:t>
              </a:r>
              <a:r>
                <a:rPr lang="en-US" altLang="ru-RU" sz="2400"/>
                <a:t>1, </a:t>
              </a:r>
              <a:r>
                <a:rPr lang="en-US" altLang="ru-RU" sz="2400" i="1"/>
                <a:t>AO =         </a:t>
              </a:r>
              <a:r>
                <a:rPr lang="ru-RU" altLang="ru-RU" sz="2400"/>
                <a:t>Следовательно, искомый угол </a:t>
              </a:r>
              <a:r>
                <a:rPr lang="en-US" altLang="ru-RU" sz="2400"/>
                <a:t>    </a:t>
              </a:r>
              <a:r>
                <a:rPr lang="ru-RU" altLang="ru-RU" sz="2400"/>
                <a:t>равен 45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endParaRPr lang="ru-RU" altLang="ru-RU" sz="2400" i="1"/>
            </a:p>
          </p:txBody>
        </p:sp>
        <p:graphicFrame>
          <p:nvGraphicFramePr>
            <p:cNvPr id="113671" name="Object 7">
              <a:extLst>
                <a:ext uri="{FF2B5EF4-FFF2-40B4-BE49-F238E27FC236}">
                  <a16:creationId xmlns:a16="http://schemas.microsoft.com/office/drawing/2014/main" id="{4DE55F09-5765-4D81-BC6A-40E109B91A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0" y="336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45863" imgH="787058" progId="Equation.DSMT4">
                    <p:embed/>
                  </p:oleObj>
                </mc:Choice>
                <mc:Fallback>
                  <p:oleObj name="Equation" r:id="rId4" imgW="545863" imgH="787058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36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3672" name="Picture 8">
              <a:extLst>
                <a:ext uri="{FF2B5EF4-FFF2-40B4-BE49-F238E27FC236}">
                  <a16:creationId xmlns:a16="http://schemas.microsoft.com/office/drawing/2014/main" id="{CFE16CA2-A2FE-400F-A06B-E1133E865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13673" name="Object 9">
              <a:extLst>
                <a:ext uri="{FF2B5EF4-FFF2-40B4-BE49-F238E27FC236}">
                  <a16:creationId xmlns:a16="http://schemas.microsoft.com/office/drawing/2014/main" id="{2120345B-8734-4EE3-B588-220F5E1B2A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696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15619" imgH="266353" progId="Equation.DSMT4">
                    <p:embed/>
                  </p:oleObj>
                </mc:Choice>
                <mc:Fallback>
                  <p:oleObj name="Equation" r:id="rId7" imgW="215619" imgH="266353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696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0476433E-81CA-4299-8676-68518EB5C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12. В </a:t>
            </a:r>
            <a:r>
              <a:rPr lang="ru-RU" altLang="ru-RU" sz="2800"/>
              <a:t>правильной </a:t>
            </a:r>
            <a:r>
              <a:rPr lang="en-US" altLang="ru-RU" sz="2800"/>
              <a:t>6-</a:t>
            </a:r>
            <a:r>
              <a:rPr lang="ru-RU" altLang="ru-RU" sz="2800"/>
              <a:t>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</a:t>
            </a:r>
            <a:r>
              <a:rPr lang="ru-RU" altLang="ru-RU" sz="2800" i="1"/>
              <a:t>…</a:t>
            </a:r>
            <a:r>
              <a:rPr lang="en-US" altLang="ru-RU" sz="2800" i="1"/>
              <a:t>F</a:t>
            </a:r>
            <a:r>
              <a:rPr lang="ru-RU" altLang="ru-RU" sz="2800" i="1"/>
              <a:t>,</a:t>
            </a:r>
            <a:r>
              <a:rPr lang="ru-RU" altLang="ru-RU" sz="2800"/>
              <a:t>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угол между прямой </a:t>
            </a:r>
            <a:r>
              <a:rPr lang="en-US" altLang="ru-RU" sz="2800" i="1"/>
              <a:t>SA </a:t>
            </a:r>
            <a:r>
              <a:rPr lang="ru-RU" altLang="ru-RU" sz="2800"/>
              <a:t>и плоскостью </a:t>
            </a:r>
            <a:r>
              <a:rPr lang="en-US" altLang="ru-RU" sz="2800" i="1"/>
              <a:t>ABC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0C37E12E-87FC-4D29-8052-D3742814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0340" name="Group 4">
            <a:extLst>
              <a:ext uri="{FF2B5EF4-FFF2-40B4-BE49-F238E27FC236}">
                <a16:creationId xmlns:a16="http://schemas.microsoft.com/office/drawing/2014/main" id="{280C56F8-4EE5-4111-A15B-734D1B20156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05000"/>
            <a:ext cx="8458200" cy="4800600"/>
            <a:chOff x="192" y="1200"/>
            <a:chExt cx="5328" cy="3024"/>
          </a:xfrm>
        </p:grpSpPr>
        <p:sp>
          <p:nvSpPr>
            <p:cNvPr id="115717" name="Text Box 5">
              <a:extLst>
                <a:ext uri="{FF2B5EF4-FFF2-40B4-BE49-F238E27FC236}">
                  <a16:creationId xmlns:a16="http://schemas.microsoft.com/office/drawing/2014/main" id="{AA6841FD-E21F-4035-B9B9-884D3BEFE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93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5718" name="Text Box 6">
              <a:extLst>
                <a:ext uri="{FF2B5EF4-FFF2-40B4-BE49-F238E27FC236}">
                  <a16:creationId xmlns:a16="http://schemas.microsoft.com/office/drawing/2014/main" id="{E3890F6D-DAC9-49E3-8743-5EBFEDC29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08"/>
              <a:ext cx="5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Искомый угол     равен углу </a:t>
              </a:r>
              <a:r>
                <a:rPr lang="en-US" altLang="ru-RU" sz="2400" i="1"/>
                <a:t>SAD</a:t>
              </a:r>
              <a:r>
                <a:rPr lang="en-US" altLang="ru-RU" sz="2400"/>
                <a:t>. </a:t>
              </a:r>
              <a:r>
                <a:rPr lang="ru-RU" altLang="ru-RU" sz="2400"/>
                <a:t>Треугольник </a:t>
              </a:r>
              <a:r>
                <a:rPr lang="en-US" altLang="ru-RU" sz="2400" i="1"/>
                <a:t>SAD </a:t>
              </a:r>
              <a:r>
                <a:rPr lang="ru-RU" altLang="ru-RU" sz="2400"/>
                <a:t>равносторонний. Следовательно,      = 60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r>
                <a:rPr lang="en-US" altLang="ru-RU" sz="2400" i="1"/>
                <a:t> </a:t>
              </a:r>
              <a:endParaRPr lang="ru-RU" altLang="ru-RU" sz="2400"/>
            </a:p>
          </p:txBody>
        </p:sp>
        <p:graphicFrame>
          <p:nvGraphicFramePr>
            <p:cNvPr id="115719" name="Object 7">
              <a:extLst>
                <a:ext uri="{FF2B5EF4-FFF2-40B4-BE49-F238E27FC236}">
                  <a16:creationId xmlns:a16="http://schemas.microsoft.com/office/drawing/2014/main" id="{1DD3FDCF-5B43-4E3E-A204-D200CF751C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3504"/>
            <a:ext cx="13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19" imgH="266353" progId="Equation.DSMT4">
                    <p:embed/>
                  </p:oleObj>
                </mc:Choice>
                <mc:Fallback>
                  <p:oleObj name="Equation" r:id="rId4" imgW="215619" imgH="266353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504"/>
                          <a:ext cx="13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20" name="Object 8">
              <a:extLst>
                <a:ext uri="{FF2B5EF4-FFF2-40B4-BE49-F238E27FC236}">
                  <a16:creationId xmlns:a16="http://schemas.microsoft.com/office/drawing/2014/main" id="{2B5AB1C0-43F7-4A11-AE27-01C9D8DD3F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3696"/>
            <a:ext cx="130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19" imgH="266353" progId="Equation.DSMT4">
                    <p:embed/>
                  </p:oleObj>
                </mc:Choice>
                <mc:Fallback>
                  <p:oleObj name="Equation" r:id="rId6" imgW="215619" imgH="266353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696"/>
                          <a:ext cx="130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5721" name="Picture 9">
              <a:extLst>
                <a:ext uri="{FF2B5EF4-FFF2-40B4-BE49-F238E27FC236}">
                  <a16:creationId xmlns:a16="http://schemas.microsoft.com/office/drawing/2014/main" id="{19FB69F0-23A0-4F51-88CD-EB841177D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00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id="{6F9E32EE-61C1-4E10-A270-B96D1CA3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13. В </a:t>
            </a:r>
            <a:r>
              <a:rPr lang="ru-RU" altLang="ru-RU" sz="2800"/>
              <a:t>правильной </a:t>
            </a:r>
            <a:r>
              <a:rPr lang="en-US" altLang="ru-RU" sz="2800"/>
              <a:t>6-</a:t>
            </a:r>
            <a:r>
              <a:rPr lang="ru-RU" altLang="ru-RU" sz="2800"/>
              <a:t>ой пирамиде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SA</a:t>
            </a:r>
            <a:r>
              <a:rPr lang="ru-RU" altLang="ru-RU" sz="2800" i="1"/>
              <a:t>…</a:t>
            </a:r>
            <a:r>
              <a:rPr lang="en-US" altLang="ru-RU" sz="2800" i="1"/>
              <a:t>F</a:t>
            </a:r>
            <a:r>
              <a:rPr lang="ru-RU" altLang="ru-RU" sz="2800" i="1"/>
              <a:t>,</a:t>
            </a:r>
            <a:r>
              <a:rPr lang="ru-RU" altLang="ru-RU" sz="2800"/>
              <a:t> боковые ребра которой равны 2,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а ребра основания – 1, точка </a:t>
            </a:r>
            <a:r>
              <a:rPr lang="en-US" altLang="ru-RU" sz="2800" i="1"/>
              <a:t>G </a:t>
            </a:r>
            <a:r>
              <a:rPr lang="ru-RU" altLang="ru-RU" sz="2800"/>
              <a:t>– середина ребра </a:t>
            </a:r>
            <a:r>
              <a:rPr lang="en-US" altLang="ru-RU" sz="2800" i="1"/>
              <a:t>SB</a:t>
            </a:r>
            <a:r>
              <a:rPr lang="en-US" altLang="ru-RU" sz="2800"/>
              <a:t>.</a:t>
            </a:r>
            <a:r>
              <a:rPr lang="en-US" altLang="ru-RU" sz="2800" i="1"/>
              <a:t> </a:t>
            </a:r>
            <a:r>
              <a:rPr lang="ru-RU" altLang="ru-RU" sz="2800"/>
              <a:t>Н</a:t>
            </a:r>
            <a:r>
              <a:rPr lang="ru-RU" altLang="ru-RU" sz="2800">
                <a:cs typeface="Times New Roman" panose="02020603050405020304" pitchFamily="18" charset="0"/>
              </a:rPr>
              <a:t>айдите </a:t>
            </a:r>
            <a:r>
              <a:rPr lang="ru-RU" altLang="ru-RU" sz="2800"/>
              <a:t>угол между прямой </a:t>
            </a:r>
            <a:r>
              <a:rPr lang="en-US" altLang="ru-RU" sz="2800" i="1"/>
              <a:t>AG </a:t>
            </a:r>
            <a:r>
              <a:rPr lang="ru-RU" altLang="ru-RU" sz="2800"/>
              <a:t>и плоскостью </a:t>
            </a:r>
            <a:r>
              <a:rPr lang="en-US" altLang="ru-RU" sz="2800" i="1"/>
              <a:t>ABC</a:t>
            </a:r>
            <a:r>
              <a:rPr lang="en-US" altLang="ru-RU" sz="2800">
                <a:cs typeface="Times New Roman" panose="02020603050405020304" pitchFamily="18" charset="0"/>
              </a:rPr>
              <a:t>.</a:t>
            </a:r>
            <a:endParaRPr lang="ru-RU" altLang="ru-RU" sz="2800" i="1"/>
          </a:p>
        </p:txBody>
      </p:sp>
      <p:pic>
        <p:nvPicPr>
          <p:cNvPr id="117763" name="Picture 4">
            <a:extLst>
              <a:ext uri="{FF2B5EF4-FFF2-40B4-BE49-F238E27FC236}">
                <a16:creationId xmlns:a16="http://schemas.microsoft.com/office/drawing/2014/main" id="{06AC091F-BB84-4880-86D7-6FF3A3010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299243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2389" name="Group 5">
            <a:extLst>
              <a:ext uri="{FF2B5EF4-FFF2-40B4-BE49-F238E27FC236}">
                <a16:creationId xmlns:a16="http://schemas.microsoft.com/office/drawing/2014/main" id="{E6BED7F7-90D2-4D7A-8B5B-216A798134E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09800"/>
            <a:ext cx="8991600" cy="4495800"/>
            <a:chOff x="96" y="1392"/>
            <a:chExt cx="5664" cy="2832"/>
          </a:xfrm>
        </p:grpSpPr>
        <p:sp>
          <p:nvSpPr>
            <p:cNvPr id="117765" name="Text Box 6">
              <a:extLst>
                <a:ext uri="{FF2B5EF4-FFF2-40B4-BE49-F238E27FC236}">
                  <a16:creationId xmlns:a16="http://schemas.microsoft.com/office/drawing/2014/main" id="{6971BAAF-EB4D-4B97-85B1-0CB2D3DEB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93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45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7766" name="Text Box 7">
              <a:extLst>
                <a:ext uri="{FF2B5EF4-FFF2-40B4-BE49-F238E27FC236}">
                  <a16:creationId xmlns:a16="http://schemas.microsoft.com/office/drawing/2014/main" id="{360B4EAA-7EBB-487E-96A8-BB01A7E1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08"/>
              <a:ext cx="56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Искомый угол  равен углу </a:t>
              </a:r>
              <a:r>
                <a:rPr lang="en-US" altLang="ru-RU" sz="2400" i="1"/>
                <a:t>GAH</a:t>
              </a:r>
              <a:r>
                <a:rPr lang="en-US" altLang="ru-RU" sz="2400"/>
                <a:t>. </a:t>
              </a:r>
              <a:r>
                <a:rPr lang="ru-RU" altLang="ru-RU" sz="2400"/>
                <a:t>Треугольник </a:t>
              </a:r>
              <a:r>
                <a:rPr lang="en-US" altLang="ru-RU" sz="2400" i="1"/>
                <a:t>SAD </a:t>
              </a:r>
              <a:r>
                <a:rPr lang="ru-RU" altLang="ru-RU" sz="2400"/>
                <a:t>прямоугольный равнобедренный. Следовательно, угол равен 45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  <a:r>
                <a:rPr lang="en-US" altLang="ru-RU" sz="2400" i="1"/>
                <a:t> </a:t>
              </a:r>
              <a:endParaRPr lang="ru-RU" altLang="ru-RU" sz="2400"/>
            </a:p>
          </p:txBody>
        </p:sp>
        <p:pic>
          <p:nvPicPr>
            <p:cNvPr id="117767" name="Picture 8">
              <a:extLst>
                <a:ext uri="{FF2B5EF4-FFF2-40B4-BE49-F238E27FC236}">
                  <a16:creationId xmlns:a16="http://schemas.microsoft.com/office/drawing/2014/main" id="{8C8DF265-2540-4DCB-8EBF-5617A44A0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1885" cy="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10960024-9D44-4FFA-9DB7-1B4488AC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14.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у</a:t>
            </a:r>
            <a:r>
              <a:rPr lang="ru-RU" altLang="ru-RU" sz="2800" dirty="0"/>
              <a:t>гол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.</a:t>
            </a:r>
          </a:p>
        </p:txBody>
      </p:sp>
      <p:pic>
        <p:nvPicPr>
          <p:cNvPr id="119811" name="Picture 3">
            <a:extLst>
              <a:ext uri="{FF2B5EF4-FFF2-40B4-BE49-F238E27FC236}">
                <a16:creationId xmlns:a16="http://schemas.microsoft.com/office/drawing/2014/main" id="{90153165-2A99-4799-B813-E80789C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8772" name="Group 4">
            <a:extLst>
              <a:ext uri="{FF2B5EF4-FFF2-40B4-BE49-F238E27FC236}">
                <a16:creationId xmlns:a16="http://schemas.microsoft.com/office/drawing/2014/main" id="{FF6B4941-A5B9-418C-A1EF-EBAF9DB9D1F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8458200" cy="4953000"/>
            <a:chOff x="288" y="1056"/>
            <a:chExt cx="5328" cy="3120"/>
          </a:xfrm>
        </p:grpSpPr>
        <p:sp>
          <p:nvSpPr>
            <p:cNvPr id="119813" name="Text Box 5">
              <a:extLst>
                <a:ext uri="{FF2B5EF4-FFF2-40B4-BE49-F238E27FC236}">
                  <a16:creationId xmlns:a16="http://schemas.microsoft.com/office/drawing/2014/main" id="{C696E3F0-4B53-4945-B286-0D384E982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120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 равен углу </a:t>
              </a:r>
              <a:r>
                <a:rPr lang="en-US" altLang="ru-RU" sz="2400" i="1"/>
                <a:t>C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AC.</a:t>
              </a:r>
              <a:endParaRPr lang="ru-RU" altLang="ru-RU" sz="2400"/>
            </a:p>
          </p:txBody>
        </p:sp>
        <p:pic>
          <p:nvPicPr>
            <p:cNvPr id="119814" name="Picture 6">
              <a:extLst>
                <a:ext uri="{FF2B5EF4-FFF2-40B4-BE49-F238E27FC236}">
                  <a16:creationId xmlns:a16="http://schemas.microsoft.com/office/drawing/2014/main" id="{D1C75B87-762E-4A84-8C10-28A573A3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15" name="Text Box 7">
              <a:extLst>
                <a:ext uri="{FF2B5EF4-FFF2-40B4-BE49-F238E27FC236}">
                  <a16:creationId xmlns:a16="http://schemas.microsoft.com/office/drawing/2014/main" id="{60A144D2-7760-4312-A87A-22F81C194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  <a:r>
                <a:rPr lang="en-US" altLang="ru-RU" sz="2400">
                  <a:solidFill>
                    <a:srgbClr val="FF3300"/>
                  </a:solidFill>
                </a:rPr>
                <a:t>30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9816" name="Text Box 8">
              <a:extLst>
                <a:ext uri="{FF2B5EF4-FFF2-40B4-BE49-F238E27FC236}">
                  <a16:creationId xmlns:a16="http://schemas.microsoft.com/office/drawing/2014/main" id="{F2BEE9CE-29ED-4395-9F1A-3FF27CA21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60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ACC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en-US" altLang="ru-RU" sz="2400" i="1"/>
                <a:t>CC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AC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2. </a:t>
              </a:r>
              <a:r>
                <a:rPr lang="ru-RU" altLang="ru-RU" sz="2400"/>
                <a:t>Следовательно,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= 30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913091A9-1D1B-4D5B-B534-71050838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15.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тангенс угла</a:t>
            </a:r>
            <a:r>
              <a:rPr lang="ru-RU" altLang="ru-RU" sz="2800">
                <a:cs typeface="Times New Roman" panose="02020603050405020304" pitchFamily="18" charset="0"/>
              </a:rPr>
              <a:t> между</a:t>
            </a:r>
            <a:r>
              <a:rPr lang="en-US" altLang="ru-RU" sz="2800">
                <a:cs typeface="Times New Roman" panose="02020603050405020304" pitchFamily="18" charset="0"/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п</a:t>
            </a:r>
            <a:r>
              <a:rPr lang="ru-RU" altLang="ru-RU" sz="2800"/>
              <a:t>рямой </a:t>
            </a:r>
            <a:r>
              <a:rPr lang="en-US" altLang="ru-RU" sz="2800" i="1"/>
              <a:t>AD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ABC</a:t>
            </a:r>
            <a:r>
              <a:rPr lang="ru-RU" altLang="ru-RU" sz="2800" i="1"/>
              <a:t>.</a:t>
            </a:r>
          </a:p>
        </p:txBody>
      </p:sp>
      <p:pic>
        <p:nvPicPr>
          <p:cNvPr id="120835" name="Picture 3">
            <a:extLst>
              <a:ext uri="{FF2B5EF4-FFF2-40B4-BE49-F238E27FC236}">
                <a16:creationId xmlns:a16="http://schemas.microsoft.com/office/drawing/2014/main" id="{740FD1C8-E1C6-4E9C-8766-A04D4A32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9796" name="Group 4">
            <a:extLst>
              <a:ext uri="{FF2B5EF4-FFF2-40B4-BE49-F238E27FC236}">
                <a16:creationId xmlns:a16="http://schemas.microsoft.com/office/drawing/2014/main" id="{227495AD-7FCF-482D-9AF4-5E0A8EB9E6B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09700"/>
            <a:ext cx="8458200" cy="5448300"/>
            <a:chOff x="288" y="888"/>
            <a:chExt cx="5328" cy="3432"/>
          </a:xfrm>
        </p:grpSpPr>
        <p:sp>
          <p:nvSpPr>
            <p:cNvPr id="120837" name="Text Box 5">
              <a:extLst>
                <a:ext uri="{FF2B5EF4-FFF2-40B4-BE49-F238E27FC236}">
                  <a16:creationId xmlns:a16="http://schemas.microsoft.com/office/drawing/2014/main" id="{41D8F82A-017F-4035-8EE3-A96F4EDB7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9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20838" name="Object 6">
              <a:extLst>
                <a:ext uri="{FF2B5EF4-FFF2-40B4-BE49-F238E27FC236}">
                  <a16:creationId xmlns:a16="http://schemas.microsoft.com/office/drawing/2014/main" id="{A7530BD5-AB65-4076-A70C-E8742BD269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3552"/>
            <a:ext cx="65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0948" imgH="723586" progId="Equation.DSMT4">
                    <p:embed/>
                  </p:oleObj>
                </mc:Choice>
                <mc:Fallback>
                  <p:oleObj name="Equation" r:id="rId3" imgW="1040948" imgH="723586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552"/>
                          <a:ext cx="65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39" name="Object 7">
              <a:extLst>
                <a:ext uri="{FF2B5EF4-FFF2-40B4-BE49-F238E27FC236}">
                  <a16:creationId xmlns:a16="http://schemas.microsoft.com/office/drawing/2014/main" id="{9FEB3DC7-3238-4ECC-B810-528C53090F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864"/>
            <a:ext cx="65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40948" imgH="723586" progId="Equation.DSMT4">
                    <p:embed/>
                  </p:oleObj>
                </mc:Choice>
                <mc:Fallback>
                  <p:oleObj name="Equation" r:id="rId5" imgW="1040948" imgH="72358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64"/>
                          <a:ext cx="65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0" name="Text Box 8">
              <a:extLst>
                <a:ext uri="{FF2B5EF4-FFF2-40B4-BE49-F238E27FC236}">
                  <a16:creationId xmlns:a16="http://schemas.microsoft.com/office/drawing/2014/main" id="{4C6A26E3-9FF2-4079-AD98-021DBDF9C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288"/>
              <a:ext cx="532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ADD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имеем:</a:t>
              </a:r>
              <a:r>
                <a:rPr lang="en-US" altLang="ru-RU" sz="2400"/>
                <a:t> </a:t>
              </a:r>
              <a:r>
                <a:rPr lang="en-US" altLang="ru-RU" sz="2400" i="1"/>
                <a:t>DD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1, </a:t>
              </a:r>
              <a:r>
                <a:rPr lang="en-US" altLang="ru-RU" sz="2400" i="1"/>
                <a:t>AD</a:t>
              </a:r>
              <a:r>
                <a:rPr lang="en-US" altLang="ru-RU" sz="2400"/>
                <a:t> = </a:t>
              </a:r>
              <a:r>
                <a:rPr lang="ru-RU" altLang="ru-RU" sz="2400"/>
                <a:t>2</a:t>
              </a:r>
              <a:r>
                <a:rPr lang="en-US" altLang="ru-RU" sz="2400"/>
                <a:t>.</a:t>
              </a:r>
              <a:endParaRPr lang="ru-RU" altLang="ru-RU" sz="24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/>
                <a:t> </a:t>
              </a:r>
              <a:r>
                <a:rPr lang="ru-RU" altLang="ru-RU" sz="2400"/>
                <a:t>Следовательно,    </a:t>
              </a:r>
            </a:p>
          </p:txBody>
        </p:sp>
        <p:sp>
          <p:nvSpPr>
            <p:cNvPr id="120841" name="Text Box 9">
              <a:extLst>
                <a:ext uri="{FF2B5EF4-FFF2-40B4-BE49-F238E27FC236}">
                  <a16:creationId xmlns:a16="http://schemas.microsoft.com/office/drawing/2014/main" id="{690B3136-FE38-4B49-90CA-566159ED3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00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  равен углу 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AD.</a:t>
              </a:r>
              <a:endParaRPr lang="ru-RU" altLang="ru-RU" sz="2400"/>
            </a:p>
          </p:txBody>
        </p:sp>
        <p:pic>
          <p:nvPicPr>
            <p:cNvPr id="120842" name="Picture 10">
              <a:extLst>
                <a:ext uri="{FF2B5EF4-FFF2-40B4-BE49-F238E27FC236}">
                  <a16:creationId xmlns:a16="http://schemas.microsoft.com/office/drawing/2014/main" id="{8DA2E0E7-7601-445D-9AF9-CA12FE789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888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E5D3B5AD-BD2C-46D2-A14D-AE1ADB47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3972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103C157-E47D-4BB1-881E-A53657EF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Сколько пар скрещивающихся рёбер имеется у тетраэдра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?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ED01CB33-A278-4BFF-9415-11F13CFE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>
                <a:solidFill>
                  <a:srgbClr val="FF7C80"/>
                </a:solidFill>
              </a:rPr>
              <a:t> </a:t>
            </a:r>
            <a:r>
              <a:rPr lang="ru-RU" altLang="ru-RU" sz="2800" dirty="0"/>
              <a:t>3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A5717EA-F4A6-46E9-87A2-A424FDEE0A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5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E4439784-5BC8-4F99-8C4E-82A574AE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16.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у</a:t>
            </a:r>
            <a:r>
              <a:rPr lang="ru-RU" altLang="ru-RU" sz="2800"/>
              <a:t>гол</a:t>
            </a:r>
            <a:r>
              <a:rPr lang="ru-RU" altLang="ru-RU" sz="2800">
                <a:cs typeface="Times New Roman" panose="02020603050405020304" pitchFamily="18" charset="0"/>
              </a:rPr>
              <a:t> между п</a:t>
            </a:r>
            <a:r>
              <a:rPr lang="ru-RU" altLang="ru-RU" sz="2800"/>
              <a:t>рямой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AB</a:t>
            </a:r>
            <a:r>
              <a:rPr lang="en-US" altLang="ru-RU" sz="2800" i="1"/>
              <a:t>D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121859" name="Picture 3">
            <a:extLst>
              <a:ext uri="{FF2B5EF4-FFF2-40B4-BE49-F238E27FC236}">
                <a16:creationId xmlns:a16="http://schemas.microsoft.com/office/drawing/2014/main" id="{6E871F48-2D5E-4E3F-8CD5-1201FD10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0820" name="Group 4">
            <a:extLst>
              <a:ext uri="{FF2B5EF4-FFF2-40B4-BE49-F238E27FC236}">
                <a16:creationId xmlns:a16="http://schemas.microsoft.com/office/drawing/2014/main" id="{1DB9F16F-B562-4EC8-B925-8B265679ECA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24000"/>
            <a:ext cx="8610600" cy="4648200"/>
            <a:chOff x="240" y="960"/>
            <a:chExt cx="5424" cy="2928"/>
          </a:xfrm>
        </p:grpSpPr>
        <p:sp>
          <p:nvSpPr>
            <p:cNvPr id="121861" name="Text Box 5">
              <a:extLst>
                <a:ext uri="{FF2B5EF4-FFF2-40B4-BE49-F238E27FC236}">
                  <a16:creationId xmlns:a16="http://schemas.microsoft.com/office/drawing/2014/main" id="{95D9ED1F-6D45-4D03-BFA3-514B5B170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54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равен углу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AA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=1;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=      </a:t>
              </a:r>
              <a:r>
                <a:rPr lang="ru-RU" altLang="ru-RU" sz="2400" i="1"/>
                <a:t>. </a:t>
              </a:r>
              <a:r>
                <a:rPr lang="ru-RU" altLang="ru-RU" sz="2400"/>
                <a:t>Следовательно,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en-US" altLang="ru-RU" sz="2400">
                  <a:cs typeface="Times New Roman" panose="02020603050405020304" pitchFamily="18" charset="0"/>
                </a:rPr>
                <a:t> = 60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.</a:t>
              </a:r>
            </a:p>
          </p:txBody>
        </p:sp>
        <p:sp>
          <p:nvSpPr>
            <p:cNvPr id="121862" name="Text Box 6">
              <a:extLst>
                <a:ext uri="{FF2B5EF4-FFF2-40B4-BE49-F238E27FC236}">
                  <a16:creationId xmlns:a16="http://schemas.microsoft.com/office/drawing/2014/main" id="{679F152E-9E02-411E-90E4-36365EFC7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00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  <a:r>
                <a:rPr lang="en-US" altLang="ru-RU" sz="2400">
                  <a:solidFill>
                    <a:srgbClr val="FF3300"/>
                  </a:solidFill>
                </a:rPr>
                <a:t>60</a:t>
              </a:r>
              <a:r>
                <a:rPr lang="ru-RU" altLang="ru-RU" sz="2400" baseline="30000">
                  <a:solidFill>
                    <a:srgbClr val="FF3300"/>
                  </a:solidFill>
                </a:rPr>
                <a:t>о</a:t>
              </a:r>
              <a:r>
                <a:rPr lang="ru-RU" altLang="ru-RU" sz="2400">
                  <a:solidFill>
                    <a:srgbClr val="FF3300"/>
                  </a:solidFill>
                </a:rPr>
                <a:t>.</a:t>
              </a:r>
            </a:p>
          </p:txBody>
        </p:sp>
        <p:graphicFrame>
          <p:nvGraphicFramePr>
            <p:cNvPr id="121863" name="Object 7">
              <a:extLst>
                <a:ext uri="{FF2B5EF4-FFF2-40B4-BE49-F238E27FC236}">
                  <a16:creationId xmlns:a16="http://schemas.microsoft.com/office/drawing/2014/main" id="{B640559D-7E77-4438-8165-65079E20C5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3216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48" imgH="393359" progId="Equation.DSMT4">
                    <p:embed/>
                  </p:oleObj>
                </mc:Choice>
                <mc:Fallback>
                  <p:oleObj name="Equation" r:id="rId3" imgW="406048" imgH="39335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216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1864" name="Picture 8">
              <a:extLst>
                <a:ext uri="{FF2B5EF4-FFF2-40B4-BE49-F238E27FC236}">
                  <a16:creationId xmlns:a16="http://schemas.microsoft.com/office/drawing/2014/main" id="{A158F5CD-4D06-4110-90C0-2F2DF310B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60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80D2E60E-ED6F-44F1-A07D-A1E9DFA5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17.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тангенс</a:t>
            </a:r>
            <a:r>
              <a:rPr lang="ru-RU" altLang="ru-RU" sz="2800">
                <a:cs typeface="Times New Roman" panose="02020603050405020304" pitchFamily="18" charset="0"/>
              </a:rPr>
              <a:t> между п</a:t>
            </a:r>
            <a:r>
              <a:rPr lang="ru-RU" altLang="ru-RU" sz="2800"/>
              <a:t>рямой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AC</a:t>
            </a:r>
            <a:r>
              <a:rPr lang="en-US" altLang="ru-RU" sz="2800" i="1"/>
              <a:t>E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122883" name="Picture 3">
            <a:extLst>
              <a:ext uri="{FF2B5EF4-FFF2-40B4-BE49-F238E27FC236}">
                <a16:creationId xmlns:a16="http://schemas.microsoft.com/office/drawing/2014/main" id="{67C3DA3B-1DDB-42F3-AFBB-B75F9E3E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6964" name="Group 4">
            <a:extLst>
              <a:ext uri="{FF2B5EF4-FFF2-40B4-BE49-F238E27FC236}">
                <a16:creationId xmlns:a16="http://schemas.microsoft.com/office/drawing/2014/main" id="{55D49C0E-43E6-4A90-9623-0DAB83050FCE}"/>
              </a:ext>
            </a:extLst>
          </p:cNvPr>
          <p:cNvGrpSpPr>
            <a:grpSpLocks/>
          </p:cNvGrpSpPr>
          <p:nvPr/>
        </p:nvGrpSpPr>
        <p:grpSpPr bwMode="auto">
          <a:xfrm>
            <a:off x="0" y="1333500"/>
            <a:ext cx="8686800" cy="5524500"/>
            <a:chOff x="0" y="720"/>
            <a:chExt cx="5472" cy="3480"/>
          </a:xfrm>
        </p:grpSpPr>
        <p:sp>
          <p:nvSpPr>
            <p:cNvPr id="122885" name="Text Box 5">
              <a:extLst>
                <a:ext uri="{FF2B5EF4-FFF2-40B4-BE49-F238E27FC236}">
                  <a16:creationId xmlns:a16="http://schemas.microsoft.com/office/drawing/2014/main" id="{CF31DDBB-B460-4AC0-BF38-604DE3D4E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67"/>
              <a:ext cx="5472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Из точки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 </a:t>
              </a:r>
              <a:r>
                <a:rPr lang="ru-RU" altLang="ru-RU" sz="2400"/>
                <a:t>опустим перпендикуляр </a:t>
              </a:r>
              <a:r>
                <a:rPr lang="en-US" altLang="ru-RU" sz="2400" i="1"/>
                <a:t>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 </a:t>
              </a:r>
              <a:r>
                <a:rPr lang="ru-RU" altLang="ru-RU" sz="2400"/>
                <a:t>на прямую </a:t>
              </a:r>
              <a:r>
                <a:rPr lang="en-US" altLang="ru-RU" sz="2400" i="1"/>
                <a:t>AC</a:t>
              </a:r>
              <a:r>
                <a:rPr lang="en-US" altLang="ru-RU" sz="2400"/>
                <a:t>.</a:t>
              </a:r>
              <a:r>
                <a:rPr lang="en-US" altLang="ru-RU" sz="2400" i="1"/>
                <a:t> </a:t>
              </a:r>
              <a:r>
                <a:rPr lang="ru-RU" altLang="ru-RU" sz="2400"/>
                <a:t>Искомый угол 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  равен углу </a:t>
              </a:r>
              <a:r>
                <a:rPr lang="en-US" altLang="ru-RU" sz="2400" i="1"/>
                <a:t>EE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</a:t>
              </a:r>
              <a:r>
                <a:rPr lang="en-US" altLang="ru-RU" sz="2400"/>
                <a:t>.                                            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EE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G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EE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=1; </a:t>
              </a:r>
              <a:r>
                <a:rPr lang="en-US" altLang="ru-RU" sz="2400" i="1"/>
                <a:t>EG =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i="1"/>
                <a:t> </a:t>
              </a:r>
              <a:r>
                <a:rPr lang="ru-RU" altLang="ru-RU" sz="2400"/>
                <a:t>Следовательно, </a:t>
              </a:r>
            </a:p>
          </p:txBody>
        </p:sp>
        <p:sp>
          <p:nvSpPr>
            <p:cNvPr id="122886" name="Text Box 6">
              <a:extLst>
                <a:ext uri="{FF2B5EF4-FFF2-40B4-BE49-F238E27FC236}">
                  <a16:creationId xmlns:a16="http://schemas.microsoft.com/office/drawing/2014/main" id="{85B3EDDD-2B42-4C11-B4B3-38D1CE26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22887" name="Object 7">
              <a:extLst>
                <a:ext uri="{FF2B5EF4-FFF2-40B4-BE49-F238E27FC236}">
                  <a16:creationId xmlns:a16="http://schemas.microsoft.com/office/drawing/2014/main" id="{085FFE94-B998-45B9-8B6F-FBCB7D7018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3504"/>
            <a:ext cx="65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0948" imgH="723586" progId="Equation.DSMT4">
                    <p:embed/>
                  </p:oleObj>
                </mc:Choice>
                <mc:Fallback>
                  <p:oleObj name="Equation" r:id="rId3" imgW="1040948" imgH="72358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04"/>
                          <a:ext cx="65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88" name="Object 8">
              <a:extLst>
                <a:ext uri="{FF2B5EF4-FFF2-40B4-BE49-F238E27FC236}">
                  <a16:creationId xmlns:a16="http://schemas.microsoft.com/office/drawing/2014/main" id="{B9B34430-D5F8-4C1D-BE4D-E5E71D040D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3168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7362" imgH="723586" progId="Equation.DSMT4">
                    <p:embed/>
                  </p:oleObj>
                </mc:Choice>
                <mc:Fallback>
                  <p:oleObj name="Equation" r:id="rId5" imgW="317362" imgH="723586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168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89" name="Object 9">
              <a:extLst>
                <a:ext uri="{FF2B5EF4-FFF2-40B4-BE49-F238E27FC236}">
                  <a16:creationId xmlns:a16="http://schemas.microsoft.com/office/drawing/2014/main" id="{A7B92C0B-DC31-4B95-B03D-F2818E8562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3744"/>
            <a:ext cx="65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40948" imgH="723586" progId="Equation.DSMT4">
                    <p:embed/>
                  </p:oleObj>
                </mc:Choice>
                <mc:Fallback>
                  <p:oleObj name="Equation" r:id="rId7" imgW="1040948" imgH="723586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744"/>
                          <a:ext cx="65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2890" name="Picture 10">
              <a:extLst>
                <a:ext uri="{FF2B5EF4-FFF2-40B4-BE49-F238E27FC236}">
                  <a16:creationId xmlns:a16="http://schemas.microsoft.com/office/drawing/2014/main" id="{C571A178-1B03-4C8C-AB5E-CFF804448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20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13F85513-3738-4F7B-838F-729B2180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18. В </a:t>
            </a:r>
            <a:r>
              <a:rPr lang="ru-RU" altLang="ru-RU" sz="2800"/>
              <a:t>правильной 6-й призме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ru-RU" altLang="ru-RU" sz="2800">
                <a:cs typeface="Times New Roman" panose="02020603050405020304" pitchFamily="18" charset="0"/>
              </a:rPr>
              <a:t>…</a:t>
            </a:r>
            <a:r>
              <a:rPr lang="en-US" altLang="ru-RU" sz="2800" i="1">
                <a:cs typeface="Times New Roman" panose="02020603050405020304" pitchFamily="18" charset="0"/>
              </a:rPr>
              <a:t>F</a:t>
            </a:r>
            <a:r>
              <a:rPr lang="ru-RU" altLang="ru-RU" sz="2800" baseline="-30000">
                <a:cs typeface="Times New Roman" panose="02020603050405020304" pitchFamily="18" charset="0"/>
              </a:rPr>
              <a:t>1</a:t>
            </a:r>
            <a:r>
              <a:rPr lang="ru-RU" altLang="ru-RU" sz="2800"/>
              <a:t>, ребра которой равны 1,</a:t>
            </a:r>
            <a:r>
              <a:rPr lang="ru-RU" altLang="ru-RU" sz="2800">
                <a:cs typeface="Times New Roman" panose="02020603050405020304" pitchFamily="18" charset="0"/>
              </a:rPr>
              <a:t> найдите </a:t>
            </a:r>
            <a:r>
              <a:rPr lang="ru-RU" altLang="ru-RU" sz="2800"/>
              <a:t>тангенс угла</a:t>
            </a:r>
            <a:r>
              <a:rPr lang="ru-RU" altLang="ru-RU" sz="2800">
                <a:cs typeface="Times New Roman" panose="02020603050405020304" pitchFamily="18" charset="0"/>
              </a:rPr>
              <a:t> между п</a:t>
            </a:r>
            <a:r>
              <a:rPr lang="ru-RU" altLang="ru-RU" sz="2800"/>
              <a:t>рямой </a:t>
            </a:r>
            <a:r>
              <a:rPr lang="en-US" altLang="ru-RU" sz="2800" i="1"/>
              <a:t>AA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плоскостью </a:t>
            </a:r>
            <a:r>
              <a:rPr lang="en-US" altLang="ru-RU" sz="2800" i="1">
                <a:cs typeface="Times New Roman" panose="02020603050405020304" pitchFamily="18" charset="0"/>
              </a:rPr>
              <a:t>AD</a:t>
            </a:r>
            <a:r>
              <a:rPr lang="en-US" altLang="ru-RU" sz="2800" i="1"/>
              <a:t>E</a:t>
            </a:r>
            <a:r>
              <a:rPr lang="ru-RU" altLang="ru-RU" sz="2800" baseline="-25000"/>
              <a:t>1</a:t>
            </a:r>
            <a:r>
              <a:rPr lang="ru-RU" altLang="ru-RU" sz="2800" i="1"/>
              <a:t>.</a:t>
            </a:r>
          </a:p>
        </p:txBody>
      </p:sp>
      <p:pic>
        <p:nvPicPr>
          <p:cNvPr id="123907" name="Picture 3">
            <a:extLst>
              <a:ext uri="{FF2B5EF4-FFF2-40B4-BE49-F238E27FC236}">
                <a16:creationId xmlns:a16="http://schemas.microsoft.com/office/drawing/2014/main" id="{59726990-8A18-40C3-80BC-0CC36A12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9012" name="Group 4">
            <a:extLst>
              <a:ext uri="{FF2B5EF4-FFF2-40B4-BE49-F238E27FC236}">
                <a16:creationId xmlns:a16="http://schemas.microsoft.com/office/drawing/2014/main" id="{96BE6BDF-4B42-42FC-BF82-69F0421841DD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9144000" cy="4216400"/>
            <a:chOff x="0" y="1056"/>
            <a:chExt cx="5760" cy="2656"/>
          </a:xfrm>
        </p:grpSpPr>
        <p:sp>
          <p:nvSpPr>
            <p:cNvPr id="123909" name="Text Box 5">
              <a:extLst>
                <a:ext uri="{FF2B5EF4-FFF2-40B4-BE49-F238E27FC236}">
                  <a16:creationId xmlns:a16="http://schemas.microsoft.com/office/drawing/2014/main" id="{713A3536-A411-4736-85F9-F6B5967A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056"/>
              <a:ext cx="3312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Из точки </a:t>
              </a:r>
              <a:r>
                <a:rPr lang="en-US" altLang="ru-RU" sz="2400" i="1" dirty="0"/>
                <a:t>F</a:t>
              </a:r>
              <a:r>
                <a:rPr lang="en-US" altLang="ru-RU" sz="2400" baseline="-25000" dirty="0"/>
                <a:t>1 </a:t>
              </a:r>
              <a:r>
                <a:rPr lang="ru-RU" altLang="ru-RU" sz="2400" dirty="0"/>
                <a:t>опустим перпендикуляр </a:t>
              </a:r>
              <a:r>
                <a:rPr lang="en-US" altLang="ru-RU" sz="2400" i="1" dirty="0"/>
                <a:t>F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G </a:t>
              </a:r>
              <a:r>
                <a:rPr lang="ru-RU" altLang="ru-RU" sz="2400" dirty="0"/>
                <a:t>на прямую </a:t>
              </a:r>
              <a:r>
                <a:rPr lang="en-US" altLang="ru-RU" sz="2400" i="1" dirty="0"/>
                <a:t>AD</a:t>
              </a:r>
              <a:r>
                <a:rPr lang="en-US" altLang="ru-RU" sz="2400" dirty="0"/>
                <a:t>.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Искомый угол     равен углу </a:t>
              </a:r>
              <a:r>
                <a:rPr lang="en-US" altLang="ru-RU" sz="2400" i="1" dirty="0"/>
                <a:t>FF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G</a:t>
              </a:r>
              <a:r>
                <a:rPr lang="en-US" altLang="ru-RU" sz="2400" dirty="0"/>
                <a:t>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В прямоугольном треугольнике </a:t>
              </a:r>
              <a:r>
                <a:rPr lang="en-US" altLang="ru-RU" sz="2400" i="1" dirty="0"/>
                <a:t>FF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G </a:t>
              </a:r>
              <a:r>
                <a:rPr lang="ru-RU" altLang="ru-RU" sz="2400" dirty="0"/>
                <a:t>имеем: </a:t>
              </a:r>
              <a:r>
                <a:rPr lang="en-US" altLang="ru-RU" sz="2400" i="1" dirty="0"/>
                <a:t>FF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 =1; </a:t>
              </a:r>
              <a:r>
                <a:rPr lang="en-US" altLang="ru-RU" sz="2400" i="1" dirty="0"/>
                <a:t>FG =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ru-RU" sz="2400" i="1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i="1" dirty="0"/>
                <a:t> </a:t>
              </a:r>
              <a:r>
                <a:rPr lang="ru-RU" altLang="ru-RU" sz="2400" dirty="0"/>
                <a:t>Следовательно, </a:t>
              </a:r>
            </a:p>
          </p:txBody>
        </p:sp>
        <p:graphicFrame>
          <p:nvGraphicFramePr>
            <p:cNvPr id="123910" name="Object 6">
              <a:extLst>
                <a:ext uri="{FF2B5EF4-FFF2-40B4-BE49-F238E27FC236}">
                  <a16:creationId xmlns:a16="http://schemas.microsoft.com/office/drawing/2014/main" id="{A7A4AB50-B427-4D21-8817-47C989965F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1584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19" imgH="266353" progId="Equation.DSMT4">
                    <p:embed/>
                  </p:oleObj>
                </mc:Choice>
                <mc:Fallback>
                  <p:oleObj name="Equation" r:id="rId3" imgW="215619" imgH="266353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584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11" name="Text Box 7">
              <a:extLst>
                <a:ext uri="{FF2B5EF4-FFF2-40B4-BE49-F238E27FC236}">
                  <a16:creationId xmlns:a16="http://schemas.microsoft.com/office/drawing/2014/main" id="{D5E7C427-B6E0-4ADB-8E22-0363CA6CB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23912" name="Object 8">
              <a:extLst>
                <a:ext uri="{FF2B5EF4-FFF2-40B4-BE49-F238E27FC236}">
                  <a16:creationId xmlns:a16="http://schemas.microsoft.com/office/drawing/2014/main" id="{9C1DD7AD-92DF-422C-AA5D-595D0AE351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2640"/>
            <a:ext cx="7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57300" imgH="787400" progId="Equation.DSMT4">
                    <p:embed/>
                  </p:oleObj>
                </mc:Choice>
                <mc:Fallback>
                  <p:oleObj name="Equation" r:id="rId5" imgW="12573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640"/>
                          <a:ext cx="79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3" name="Object 9">
              <a:extLst>
                <a:ext uri="{FF2B5EF4-FFF2-40B4-BE49-F238E27FC236}">
                  <a16:creationId xmlns:a16="http://schemas.microsoft.com/office/drawing/2014/main" id="{D17E939D-6B8D-4A1C-9F0F-6C38B6455D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206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787400" progId="Equation.DSMT4">
                    <p:embed/>
                  </p:oleObj>
                </mc:Choice>
                <mc:Fallback>
                  <p:oleObj name="Equation" r:id="rId7" imgW="520700" imgH="787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06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14" name="Object 10">
              <a:extLst>
                <a:ext uri="{FF2B5EF4-FFF2-40B4-BE49-F238E27FC236}">
                  <a16:creationId xmlns:a16="http://schemas.microsoft.com/office/drawing/2014/main" id="{F06390DA-B692-447D-8381-A0F44CEC7E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216"/>
            <a:ext cx="7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57300" imgH="787400" progId="Equation.DSMT4">
                    <p:embed/>
                  </p:oleObj>
                </mc:Choice>
                <mc:Fallback>
                  <p:oleObj name="Equation" r:id="rId9" imgW="1257300" imgH="7874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216"/>
                          <a:ext cx="79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915" name="Picture 11">
              <a:extLst>
                <a:ext uri="{FF2B5EF4-FFF2-40B4-BE49-F238E27FC236}">
                  <a16:creationId xmlns:a16="http://schemas.microsoft.com/office/drawing/2014/main" id="{D6795A08-533C-4718-AB11-25DAF4BE5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240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632F7E88-AF10-4C58-B841-27C251D7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618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1. В </a:t>
            </a:r>
            <a:r>
              <a:rPr lang="ru-RU" altLang="ru-RU" sz="2800" dirty="0"/>
              <a:t>правильном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косинус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 прям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dirty="0"/>
              <a:t>плоскостью </a:t>
            </a:r>
            <a:r>
              <a:rPr lang="en-US" altLang="ru-RU" sz="2800" i="1" dirty="0"/>
              <a:t>ABC</a:t>
            </a:r>
            <a:r>
              <a:rPr lang="ru-RU" altLang="ru-RU" sz="2800" i="1" dirty="0"/>
              <a:t>.</a:t>
            </a:r>
          </a:p>
        </p:txBody>
      </p:sp>
      <p:pic>
        <p:nvPicPr>
          <p:cNvPr id="124931" name="Picture 3">
            <a:extLst>
              <a:ext uri="{FF2B5EF4-FFF2-40B4-BE49-F238E27FC236}">
                <a16:creationId xmlns:a16="http://schemas.microsoft.com/office/drawing/2014/main" id="{F1F7520C-1BD1-4339-A90B-8B7E3ED6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579813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2148" name="Group 4">
            <a:extLst>
              <a:ext uri="{FF2B5EF4-FFF2-40B4-BE49-F238E27FC236}">
                <a16:creationId xmlns:a16="http://schemas.microsoft.com/office/drawing/2014/main" id="{DFA89F3E-591B-41E6-9E84-C6F38B961C9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8610600" cy="5295900"/>
            <a:chOff x="192" y="768"/>
            <a:chExt cx="5424" cy="3336"/>
          </a:xfrm>
        </p:grpSpPr>
        <p:sp>
          <p:nvSpPr>
            <p:cNvPr id="124934" name="Text Box 5">
              <a:extLst>
                <a:ext uri="{FF2B5EF4-FFF2-40B4-BE49-F238E27FC236}">
                  <a16:creationId xmlns:a16="http://schemas.microsoft.com/office/drawing/2014/main" id="{BC5B1F02-647C-4ACC-BD85-5A3015AC5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96"/>
              <a:ext cx="10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p:sp>
          <p:nvSpPr>
            <p:cNvPr id="124935" name="Text Box 6">
              <a:extLst>
                <a:ext uri="{FF2B5EF4-FFF2-40B4-BE49-F238E27FC236}">
                  <a16:creationId xmlns:a16="http://schemas.microsoft.com/office/drawing/2014/main" id="{790AF854-AFC8-4227-9AE7-0A45DA0F9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32"/>
              <a:ext cx="542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 </a:t>
              </a:r>
              <a:r>
                <a:rPr lang="ru-RU" altLang="ru-RU" sz="2400"/>
                <a:t>– середина ребра </a:t>
              </a:r>
              <a:r>
                <a:rPr lang="en-US" altLang="ru-RU" sz="2400" i="1"/>
                <a:t>BC. </a:t>
              </a:r>
              <a:r>
                <a:rPr lang="ru-RU" altLang="ru-RU" sz="2400"/>
                <a:t>Искомый угол       равен углу </a:t>
              </a:r>
              <a:r>
                <a:rPr lang="en-US" altLang="ru-RU" sz="2400" i="1"/>
                <a:t>DAE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DAE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AD = </a:t>
              </a:r>
              <a:r>
                <a:rPr lang="en-US" altLang="ru-RU" sz="2400"/>
                <a:t>1, </a:t>
              </a:r>
              <a:r>
                <a:rPr lang="en-US" altLang="ru-RU" sz="2400" i="1"/>
                <a:t>AE = DE =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Используя теорему косинусов, получим </a:t>
              </a:r>
            </a:p>
          </p:txBody>
        </p:sp>
        <p:graphicFrame>
          <p:nvGraphicFramePr>
            <p:cNvPr id="124936" name="Object 7">
              <a:extLst>
                <a:ext uri="{FF2B5EF4-FFF2-40B4-BE49-F238E27FC236}">
                  <a16:creationId xmlns:a16="http://schemas.microsoft.com/office/drawing/2014/main" id="{E4AF5DCA-D1E3-4D45-82A4-2624D3F21C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0" y="2880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19" imgH="266353" progId="Equation.DSMT4">
                    <p:embed/>
                  </p:oleObj>
                </mc:Choice>
                <mc:Fallback>
                  <p:oleObj name="Equation" r:id="rId4" imgW="215619" imgH="266353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880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7" name="Object 8">
              <a:extLst>
                <a:ext uri="{FF2B5EF4-FFF2-40B4-BE49-F238E27FC236}">
                  <a16:creationId xmlns:a16="http://schemas.microsoft.com/office/drawing/2014/main" id="{EF1059CD-DA74-47C0-8C94-113251AE2B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36" y="3072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20700" imgH="787400" progId="Equation.DSMT4">
                    <p:embed/>
                  </p:oleObj>
                </mc:Choice>
                <mc:Fallback>
                  <p:oleObj name="Equation" r:id="rId6" imgW="5207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3072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4938" name="Picture 9">
              <a:extLst>
                <a:ext uri="{FF2B5EF4-FFF2-40B4-BE49-F238E27FC236}">
                  <a16:creationId xmlns:a16="http://schemas.microsoft.com/office/drawing/2014/main" id="{21B1EDAA-2709-432E-ADF6-9855300E7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68"/>
              <a:ext cx="2255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24939" name="Object 10">
              <a:extLst>
                <a:ext uri="{FF2B5EF4-FFF2-40B4-BE49-F238E27FC236}">
                  <a16:creationId xmlns:a16="http://schemas.microsoft.com/office/drawing/2014/main" id="{503FBC6B-5F0B-4AB8-8EE8-1FE59A979F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3312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447800" imgH="800100" progId="Equation.DSMT4">
                    <p:embed/>
                  </p:oleObj>
                </mc:Choice>
                <mc:Fallback>
                  <p:oleObj name="Equation" r:id="rId9" imgW="1447800" imgH="8001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3312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40" name="Object 11">
              <a:extLst>
                <a:ext uri="{FF2B5EF4-FFF2-40B4-BE49-F238E27FC236}">
                  <a16:creationId xmlns:a16="http://schemas.microsoft.com/office/drawing/2014/main" id="{E47FEF30-1229-494D-8752-FDEB349CA9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3600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447800" imgH="800100" progId="Equation.DSMT4">
                    <p:embed/>
                  </p:oleObj>
                </mc:Choice>
                <mc:Fallback>
                  <p:oleObj name="Equation" r:id="rId11" imgW="1447800" imgH="800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00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933" name="Rectangle 12">
            <a:extLst>
              <a:ext uri="{FF2B5EF4-FFF2-40B4-BE49-F238E27FC236}">
                <a16:creationId xmlns:a16="http://schemas.microsoft.com/office/drawing/2014/main" id="{852E8973-82D4-4D50-9CBD-7214EEFB8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Уровень С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FCCE0F57-7423-4155-AB59-5398079A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2. 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косинус угла между прямой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плоскостью </a:t>
            </a:r>
            <a:r>
              <a:rPr lang="en-US" altLang="ru-RU" sz="2800" i="1" dirty="0"/>
              <a:t>SAD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126979" name="Picture 3">
            <a:extLst>
              <a:ext uri="{FF2B5EF4-FFF2-40B4-BE49-F238E27FC236}">
                <a16:creationId xmlns:a16="http://schemas.microsoft.com/office/drawing/2014/main" id="{C4A71ABF-9919-4BDE-AA01-6B42BF21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292" name="Group 4">
            <a:extLst>
              <a:ext uri="{FF2B5EF4-FFF2-40B4-BE49-F238E27FC236}">
                <a16:creationId xmlns:a16="http://schemas.microsoft.com/office/drawing/2014/main" id="{E50F08DE-568A-427E-89DB-5FBFC512A06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62100"/>
            <a:ext cx="8839200" cy="5295900"/>
            <a:chOff x="96" y="984"/>
            <a:chExt cx="5568" cy="3336"/>
          </a:xfrm>
        </p:grpSpPr>
        <p:sp>
          <p:nvSpPr>
            <p:cNvPr id="126981" name="Text Box 5">
              <a:extLst>
                <a:ext uri="{FF2B5EF4-FFF2-40B4-BE49-F238E27FC236}">
                  <a16:creationId xmlns:a16="http://schemas.microsoft.com/office/drawing/2014/main" id="{F19402DF-C6E9-43FF-94DA-BCC754782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9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26982" name="Text Box 6">
              <a:extLst>
                <a:ext uri="{FF2B5EF4-FFF2-40B4-BE49-F238E27FC236}">
                  <a16:creationId xmlns:a16="http://schemas.microsoft.com/office/drawing/2014/main" id="{D30D6877-D372-4B6C-9AB4-85CFAA772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48"/>
              <a:ext cx="5568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400"/>
                <a:t>Пусть </a:t>
              </a:r>
              <a:r>
                <a:rPr lang="en-US" altLang="ru-RU" sz="2400" i="1"/>
                <a:t>E</a:t>
              </a:r>
              <a:r>
                <a:rPr lang="en-US" altLang="ru-RU" sz="2400"/>
                <a:t>, </a:t>
              </a:r>
              <a:r>
                <a:rPr lang="en-US" altLang="ru-RU" sz="2400" i="1"/>
                <a:t>F </a:t>
              </a:r>
              <a:r>
                <a:rPr lang="ru-RU" altLang="ru-RU" sz="2400"/>
                <a:t>– середины ребер </a:t>
              </a:r>
              <a:r>
                <a:rPr lang="en-US" altLang="ru-RU" sz="2400" i="1"/>
                <a:t>AD </a:t>
              </a:r>
              <a:r>
                <a:rPr lang="ru-RU" altLang="ru-RU" sz="2400"/>
                <a:t>и </a:t>
              </a:r>
              <a:r>
                <a:rPr lang="en-US" altLang="ru-RU" sz="2400" i="1"/>
                <a:t>BC. </a:t>
              </a:r>
              <a:r>
                <a:rPr lang="ru-RU" altLang="ru-RU" sz="2400"/>
                <a:t>Искомый угол       равен углу </a:t>
              </a:r>
              <a:r>
                <a:rPr lang="en-US" altLang="ru-RU" sz="2400" i="1"/>
                <a:t>SEF</a:t>
              </a:r>
              <a:r>
                <a:rPr lang="ru-RU" altLang="ru-RU" sz="2400"/>
                <a:t>. В треугольнике </a:t>
              </a:r>
              <a:r>
                <a:rPr lang="en-US" altLang="ru-RU" sz="2400" i="1"/>
                <a:t>SEF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EF = </a:t>
              </a:r>
              <a:r>
                <a:rPr lang="en-US" altLang="ru-RU" sz="2400"/>
                <a:t>1, </a:t>
              </a:r>
              <a:r>
                <a:rPr lang="en-US" altLang="ru-RU" sz="2400" i="1"/>
                <a:t>SE = SF =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Используя теорему косинусов, получим </a:t>
              </a:r>
            </a:p>
          </p:txBody>
        </p:sp>
        <p:graphicFrame>
          <p:nvGraphicFramePr>
            <p:cNvPr id="126983" name="Object 7">
              <a:extLst>
                <a:ext uri="{FF2B5EF4-FFF2-40B4-BE49-F238E27FC236}">
                  <a16:creationId xmlns:a16="http://schemas.microsoft.com/office/drawing/2014/main" id="{50CB46D4-06C0-4FCE-92EE-0F1A7C457E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28" y="3240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700" imgH="787400" progId="Equation.DSMT4">
                    <p:embed/>
                  </p:oleObj>
                </mc:Choice>
                <mc:Fallback>
                  <p:oleObj name="Equation" r:id="rId4" imgW="520700" imgH="787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3240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4" name="Object 8">
              <a:extLst>
                <a:ext uri="{FF2B5EF4-FFF2-40B4-BE49-F238E27FC236}">
                  <a16:creationId xmlns:a16="http://schemas.microsoft.com/office/drawing/2014/main" id="{2E52FBD6-B52D-446E-B637-D4AE63D226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76" y="3096"/>
            <a:ext cx="13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19" imgH="266353" progId="Equation.DSMT4">
                    <p:embed/>
                  </p:oleObj>
                </mc:Choice>
                <mc:Fallback>
                  <p:oleObj name="Equation" r:id="rId6" imgW="215619" imgH="266353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3096"/>
                          <a:ext cx="13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5" name="Object 9">
              <a:extLst>
                <a:ext uri="{FF2B5EF4-FFF2-40B4-BE49-F238E27FC236}">
                  <a16:creationId xmlns:a16="http://schemas.microsoft.com/office/drawing/2014/main" id="{50D1428B-D505-4B8E-8F44-060725C18E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528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47800" imgH="800100" progId="Equation.DSMT4">
                    <p:embed/>
                  </p:oleObj>
                </mc:Choice>
                <mc:Fallback>
                  <p:oleObj name="Equation" r:id="rId8" imgW="1447800" imgH="8001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528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986" name="Object 10">
              <a:extLst>
                <a:ext uri="{FF2B5EF4-FFF2-40B4-BE49-F238E27FC236}">
                  <a16:creationId xmlns:a16="http://schemas.microsoft.com/office/drawing/2014/main" id="{1D4F4436-22FA-4E3F-BF8B-BDD1F59B80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3816"/>
            <a:ext cx="91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47800" imgH="800100" progId="Equation.DSMT4">
                    <p:embed/>
                  </p:oleObj>
                </mc:Choice>
                <mc:Fallback>
                  <p:oleObj name="Equation" r:id="rId10" imgW="1447800" imgH="8001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816"/>
                          <a:ext cx="91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6987" name="Picture 11">
              <a:extLst>
                <a:ext uri="{FF2B5EF4-FFF2-40B4-BE49-F238E27FC236}">
                  <a16:creationId xmlns:a16="http://schemas.microsoft.com/office/drawing/2014/main" id="{23353DD4-29D6-4F20-91F2-8AAB43289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84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C3B17EA6-8FD3-4139-BC0C-0140CCA1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3. В </a:t>
            </a:r>
            <a:r>
              <a:rPr lang="ru-RU" altLang="ru-RU" sz="2800" dirty="0"/>
              <a:t>правильной </a:t>
            </a:r>
            <a:r>
              <a:rPr lang="en-US" altLang="ru-RU" sz="2800" dirty="0"/>
              <a:t>6-</a:t>
            </a:r>
            <a:r>
              <a:rPr lang="ru-RU" altLang="ru-RU" sz="2800" dirty="0"/>
              <a:t>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</a:t>
            </a:r>
            <a:r>
              <a:rPr lang="ru-RU" altLang="ru-RU" sz="2800" i="1" dirty="0"/>
              <a:t>…</a:t>
            </a:r>
            <a:r>
              <a:rPr lang="en-US" altLang="ru-RU" sz="2800" i="1" dirty="0"/>
              <a:t>F</a:t>
            </a:r>
            <a:r>
              <a:rPr lang="ru-RU" altLang="ru-RU" sz="2800" i="1" dirty="0"/>
              <a:t>,</a:t>
            </a:r>
            <a:r>
              <a:rPr lang="ru-RU" altLang="ru-RU" sz="2800" dirty="0"/>
              <a:t> боковые ребра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ребра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косинус </a:t>
            </a:r>
            <a:r>
              <a:rPr lang="ru-RU" altLang="ru-RU" sz="2800" dirty="0"/>
              <a:t>угла между прямой </a:t>
            </a:r>
            <a:r>
              <a:rPr lang="en-US" altLang="ru-RU" sz="2800" i="1" dirty="0"/>
              <a:t>AC </a:t>
            </a:r>
            <a:r>
              <a:rPr lang="ru-RU" altLang="ru-RU" sz="2800" dirty="0"/>
              <a:t>и плоскостью </a:t>
            </a:r>
            <a:r>
              <a:rPr lang="en-US" altLang="ru-RU" sz="2800" i="1" dirty="0"/>
              <a:t>SAF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1431407F-820F-4931-8B04-3FE08B4A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8532" name="Group 4">
            <a:extLst>
              <a:ext uri="{FF2B5EF4-FFF2-40B4-BE49-F238E27FC236}">
                <a16:creationId xmlns:a16="http://schemas.microsoft.com/office/drawing/2014/main" id="{93DEFE43-7911-41B9-B8DC-8A2F7A09016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81200"/>
            <a:ext cx="5310188" cy="4686300"/>
            <a:chOff x="672" y="1248"/>
            <a:chExt cx="3345" cy="2952"/>
          </a:xfrm>
        </p:grpSpPr>
        <p:sp>
          <p:nvSpPr>
            <p:cNvPr id="133125" name="Text Box 5">
              <a:extLst>
                <a:ext uri="{FF2B5EF4-FFF2-40B4-BE49-F238E27FC236}">
                  <a16:creationId xmlns:a16="http://schemas.microsoft.com/office/drawing/2014/main" id="{78FC32C8-7606-40BB-B8BE-2FBF7496B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33126" name="Object 6">
              <a:extLst>
                <a:ext uri="{FF2B5EF4-FFF2-40B4-BE49-F238E27FC236}">
                  <a16:creationId xmlns:a16="http://schemas.microsoft.com/office/drawing/2014/main" id="{B4C6D9D4-1075-4B00-8E33-F231B7076A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3696"/>
            <a:ext cx="87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47800" imgH="800100" progId="Equation.DSMT4">
                    <p:embed/>
                  </p:oleObj>
                </mc:Choice>
                <mc:Fallback>
                  <p:oleObj name="Equation" r:id="rId4" imgW="1447800" imgH="800100" progId="Equation.DSMT4">
                    <p:embed/>
                    <p:pic>
                      <p:nvPicPr>
                        <p:cNvPr id="133126" name="Object 6">
                          <a:extLst>
                            <a:ext uri="{FF2B5EF4-FFF2-40B4-BE49-F238E27FC236}">
                              <a16:creationId xmlns:a16="http://schemas.microsoft.com/office/drawing/2014/main" id="{B4C6D9D4-1075-4B00-8E33-F231B7076A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696"/>
                          <a:ext cx="87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127" name="Picture 7">
              <a:extLst>
                <a:ext uri="{FF2B5EF4-FFF2-40B4-BE49-F238E27FC236}">
                  <a16:creationId xmlns:a16="http://schemas.microsoft.com/office/drawing/2014/main" id="{16B142D4-4F94-4467-85F4-E8F75F902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5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id="{7C46D214-2A63-4732-9D3F-C652FA76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4. В </a:t>
            </a:r>
            <a:r>
              <a:rPr lang="ru-RU" altLang="ru-RU" sz="2400"/>
              <a:t>правильной </a:t>
            </a:r>
            <a:r>
              <a:rPr lang="en-US" altLang="ru-RU" sz="2400"/>
              <a:t>6-</a:t>
            </a:r>
            <a:r>
              <a:rPr lang="ru-RU" altLang="ru-RU" sz="2400"/>
              <a:t>ой пирамиде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SA</a:t>
            </a:r>
            <a:r>
              <a:rPr lang="ru-RU" altLang="ru-RU" sz="2400" i="1"/>
              <a:t>…</a:t>
            </a:r>
            <a:r>
              <a:rPr lang="en-US" altLang="ru-RU" sz="2400" i="1"/>
              <a:t>F</a:t>
            </a:r>
            <a:r>
              <a:rPr lang="ru-RU" altLang="ru-RU" sz="2400" i="1"/>
              <a:t>,</a:t>
            </a:r>
            <a:r>
              <a:rPr lang="ru-RU" altLang="ru-RU" sz="2400"/>
              <a:t> боковые ребра которой равны 2,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а ребра основания – 1, н</a:t>
            </a:r>
            <a:r>
              <a:rPr lang="ru-RU" altLang="ru-RU" sz="2400">
                <a:cs typeface="Times New Roman" panose="02020603050405020304" pitchFamily="18" charset="0"/>
              </a:rPr>
              <a:t>айдите </a:t>
            </a:r>
            <a:r>
              <a:rPr lang="ru-RU" altLang="ru-RU" sz="2400"/>
              <a:t>косинус угла между прямой </a:t>
            </a:r>
            <a:r>
              <a:rPr lang="en-US" altLang="ru-RU" sz="2400" i="1"/>
              <a:t>BC </a:t>
            </a:r>
            <a:r>
              <a:rPr lang="ru-RU" altLang="ru-RU" sz="2400"/>
              <a:t>и плоскостью </a:t>
            </a:r>
            <a:r>
              <a:rPr lang="en-US" altLang="ru-RU" sz="2400" i="1"/>
              <a:t>SAF</a:t>
            </a:r>
            <a:r>
              <a:rPr lang="en-US" altLang="ru-RU" sz="2400">
                <a:cs typeface="Times New Roman" panose="02020603050405020304" pitchFamily="18" charset="0"/>
              </a:rPr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34415CE9-FE2E-4104-A1DA-11AEDFB5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484" name="Group 4">
            <a:extLst>
              <a:ext uri="{FF2B5EF4-FFF2-40B4-BE49-F238E27FC236}">
                <a16:creationId xmlns:a16="http://schemas.microsoft.com/office/drawing/2014/main" id="{7502DA4E-4341-4E46-9E82-B5579EFAB39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8991600" cy="5026025"/>
            <a:chOff x="96" y="912"/>
            <a:chExt cx="5664" cy="3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077" name="Text Box 5">
                  <a:extLst>
                    <a:ext uri="{FF2B5EF4-FFF2-40B4-BE49-F238E27FC236}">
                      <a16:creationId xmlns:a16="http://schemas.microsoft.com/office/drawing/2014/main" id="{784849AC-4715-432A-82B2-BA5B7408A1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3648"/>
                  <a:ext cx="2736" cy="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2400" dirty="0">
                      <a:solidFill>
                        <a:srgbClr val="FF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𝑂𝐴𝐻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a14:m>
                  <a:r>
                    <a:rPr lang="en-US" altLang="ru-RU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1077" name="Text Box 5">
                  <a:extLst>
                    <a:ext uri="{FF2B5EF4-FFF2-40B4-BE49-F238E27FC236}">
                      <a16:creationId xmlns:a16="http://schemas.microsoft.com/office/drawing/2014/main" id="{784849AC-4715-432A-82B2-BA5B7408A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3648"/>
                  <a:ext cx="2736" cy="430"/>
                </a:xfrm>
                <a:prstGeom prst="rect">
                  <a:avLst/>
                </a:prstGeom>
                <a:blipFill>
                  <a:blip r:embed="rId4"/>
                  <a:stretch>
                    <a:fillRect l="-2104" b="-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078" name="Text Box 6">
                  <a:extLst>
                    <a:ext uri="{FF2B5EF4-FFF2-40B4-BE49-F238E27FC236}">
                      <a16:creationId xmlns:a16="http://schemas.microsoft.com/office/drawing/2014/main" id="{4A00E569-38FC-4868-A813-8F01B91091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912"/>
                  <a:ext cx="3360" cy="3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400" dirty="0"/>
                    <a:t>Пусть </a:t>
                  </a:r>
                  <a:r>
                    <a:rPr lang="en-US" altLang="ru-RU" sz="2400" i="1" dirty="0"/>
                    <a:t>O </a:t>
                  </a:r>
                  <a:r>
                    <a:rPr lang="ru-RU" altLang="ru-RU" sz="2400" dirty="0"/>
                    <a:t>– центр основания</a:t>
                  </a:r>
                  <a:r>
                    <a:rPr lang="en-US" altLang="ru-RU" sz="2400" dirty="0"/>
                    <a:t>, </a:t>
                  </a:r>
                  <a:r>
                    <a:rPr lang="en-US" altLang="ru-RU" sz="2400" i="1" dirty="0"/>
                    <a:t>G </a:t>
                  </a:r>
                  <a:r>
                    <a:rPr lang="ru-RU" altLang="ru-RU" sz="2400" dirty="0"/>
                    <a:t>– середина </a:t>
                  </a:r>
                  <a:r>
                    <a:rPr lang="en-US" altLang="ru-RU" sz="2400" i="1" dirty="0"/>
                    <a:t>AF.</a:t>
                  </a:r>
                  <a:r>
                    <a:rPr lang="ru-RU" altLang="ru-RU" sz="2400" dirty="0"/>
                    <a:t> Искомый угол     равен углу между прямой </a:t>
                  </a:r>
                  <a:r>
                    <a:rPr lang="en-US" altLang="ru-RU" sz="2400" i="1" dirty="0"/>
                    <a:t>AO </a:t>
                  </a:r>
                  <a:r>
                    <a:rPr lang="ru-RU" altLang="ru-RU" sz="2400" dirty="0"/>
                    <a:t>и плоскостью </a:t>
                  </a:r>
                  <a:r>
                    <a:rPr lang="en-US" altLang="ru-RU" sz="2400" i="1" dirty="0"/>
                    <a:t>SAF</a:t>
                  </a:r>
                  <a:r>
                    <a:rPr lang="en-US" altLang="ru-RU" sz="2400" dirty="0"/>
                    <a:t>. </a:t>
                  </a:r>
                  <a:r>
                    <a:rPr lang="ru-RU" altLang="ru-RU" sz="2400" dirty="0"/>
                    <a:t>Опустим из точки </a:t>
                  </a:r>
                  <a:r>
                    <a:rPr lang="en-US" altLang="ru-RU" sz="2400" i="1" dirty="0"/>
                    <a:t>O </a:t>
                  </a:r>
                  <a:r>
                    <a:rPr lang="ru-RU" altLang="ru-RU" sz="2400" dirty="0"/>
                    <a:t>перпендикуляр </a:t>
                  </a:r>
                  <a:r>
                    <a:rPr lang="en-US" altLang="ru-RU" sz="2400" i="1" dirty="0"/>
                    <a:t>OH </a:t>
                  </a:r>
                  <a:r>
                    <a:rPr lang="ru-RU" altLang="ru-RU" sz="2400" dirty="0"/>
                    <a:t>на плоскость </a:t>
                  </a:r>
                  <a:r>
                    <a:rPr lang="en-US" altLang="ru-RU" sz="2400" i="1" dirty="0"/>
                    <a:t>SAF</a:t>
                  </a:r>
                  <a:r>
                    <a:rPr lang="en-US" altLang="ru-RU" sz="2400" dirty="0"/>
                    <a:t>.</a:t>
                  </a:r>
                  <a:r>
                    <a:rPr lang="en-US" altLang="ru-RU" sz="2400" i="1" dirty="0"/>
                    <a:t> </a:t>
                  </a:r>
                  <a:r>
                    <a:rPr lang="ru-RU" altLang="ru-RU" sz="2400" dirty="0"/>
                    <a:t>Тогда      равен углу </a:t>
                  </a:r>
                  <a:r>
                    <a:rPr lang="en-US" altLang="ru-RU" sz="2400" i="1" dirty="0"/>
                    <a:t>OAH</a:t>
                  </a:r>
                  <a:r>
                    <a:rPr lang="en-US" altLang="ru-RU" sz="2400" dirty="0"/>
                    <a:t>.</a:t>
                  </a:r>
                  <a:r>
                    <a:rPr lang="ru-RU" altLang="ru-RU" sz="2400" dirty="0"/>
                    <a:t> Из решения предыдущей задачи имеем: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2400" i="1" dirty="0"/>
                    <a:t>OH =</a:t>
                  </a:r>
                  <a:r>
                    <a:rPr lang="ru-RU" altLang="ru-RU" sz="2400" i="1" dirty="0"/>
                    <a:t>         </a:t>
                  </a:r>
                  <a:r>
                    <a:rPr lang="ru-RU" altLang="ru-RU" sz="2400" dirty="0"/>
                    <a:t>.</a:t>
                  </a:r>
                  <a:r>
                    <a:rPr lang="en-US" altLang="ru-RU" sz="2400" i="1" dirty="0"/>
                    <a:t> </a:t>
                  </a:r>
                  <a:r>
                    <a:rPr lang="ru-RU" altLang="ru-RU" sz="2400" dirty="0"/>
                    <a:t>В треугольнике </a:t>
                  </a:r>
                  <a:r>
                    <a:rPr lang="en-US" altLang="ru-RU" sz="2400" i="1" dirty="0"/>
                    <a:t>OAH  </a:t>
                  </a:r>
                  <a:endParaRPr lang="ru-RU" altLang="ru-RU" sz="2400" i="1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2400" i="1" dirty="0"/>
                    <a:t>OA = </a:t>
                  </a:r>
                  <a:r>
                    <a:rPr lang="en-US" altLang="ru-RU" sz="2400" dirty="0"/>
                    <a:t>1, </a:t>
                  </a:r>
                  <a:r>
                    <a:rPr lang="en-US" altLang="ru-RU" sz="2400" i="1" dirty="0"/>
                    <a:t>OH =        </a:t>
                  </a:r>
                  <a:r>
                    <a:rPr lang="ru-RU" altLang="ru-RU" sz="2400" i="1" dirty="0"/>
                    <a:t>. </a:t>
                  </a:r>
                  <a:r>
                    <a:rPr lang="ru-RU" altLang="ru-RU" sz="2400" dirty="0"/>
                    <a:t>Следовательно,</a:t>
                  </a:r>
                  <a:r>
                    <a:rPr lang="en-US" altLang="ru-RU" sz="2400" dirty="0"/>
                    <a:t> </a:t>
                  </a:r>
                  <a:r>
                    <a:rPr lang="en-US" altLang="ru-RU" sz="2400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ru-RU" sz="2400" i="1" dirty="0"/>
                    <a:t>.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𝑂𝐴𝐻</m:t>
                          </m:r>
                          <m:r>
                            <a:rPr lang="en-US" alt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a14:m>
                  <a:r>
                    <a:rPr lang="en-US" altLang="ru-RU" sz="2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ru-RU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altLang="ru-RU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400" i="1" dirty="0"/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ru-RU" altLang="ru-RU" sz="2400" dirty="0"/>
                </a:p>
              </p:txBody>
            </p:sp>
          </mc:Choice>
          <mc:Fallback xmlns="">
            <p:sp>
              <p:nvSpPr>
                <p:cNvPr id="131078" name="Text Box 6">
                  <a:extLst>
                    <a:ext uri="{FF2B5EF4-FFF2-40B4-BE49-F238E27FC236}">
                      <a16:creationId xmlns:a16="http://schemas.microsoft.com/office/drawing/2014/main" id="{4A00E569-38FC-4868-A813-8F01B9109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0" y="912"/>
                  <a:ext cx="3360" cy="3116"/>
                </a:xfrm>
                <a:prstGeom prst="rect">
                  <a:avLst/>
                </a:prstGeom>
                <a:blipFill>
                  <a:blip r:embed="rId5"/>
                  <a:stretch>
                    <a:fillRect l="-1714" t="-986" r="-1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1079" name="Object 7">
                  <a:extLst>
                    <a:ext uri="{FF2B5EF4-FFF2-40B4-BE49-F238E27FC236}">
                      <a16:creationId xmlns:a16="http://schemas.microsoft.com/office/drawing/2014/main" id="{74DF0A4A-BFEE-4F54-A2F3-BBC11294DE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184" y="1200"/>
                <a:ext cx="130" cy="16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215619" imgH="266353" progId="Equation.DSMT4">
                        <p:embed/>
                      </p:oleObj>
                    </mc:Choice>
                    <mc:Fallback>
                      <p:oleObj name="Equation" r:id="rId6" imgW="215619" imgH="266353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4" y="1200"/>
                              <a:ext cx="130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1079" name="Object 7">
                  <a:extLst>
                    <a:ext uri="{FF2B5EF4-FFF2-40B4-BE49-F238E27FC236}">
                      <a16:creationId xmlns:a16="http://schemas.microsoft.com/office/drawing/2014/main" id="{74DF0A4A-BFEE-4F54-A2F3-BBC11294DE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184" y="1200"/>
                <a:ext cx="130" cy="16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215619" imgH="266353" progId="Equation.DSMT4">
                        <p:embed/>
                      </p:oleObj>
                    </mc:Choice>
                    <mc:Fallback>
                      <p:oleObj name="Equation" r:id="rId8" imgW="215619" imgH="266353" progId="Equation.DSMT4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84" y="1200"/>
                              <a:ext cx="130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1080" name="Object 8">
                  <a:extLst>
                    <a:ext uri="{FF2B5EF4-FFF2-40B4-BE49-F238E27FC236}">
                      <a16:creationId xmlns:a16="http://schemas.microsoft.com/office/drawing/2014/main" id="{4372F890-56CD-4C68-8EB6-F6AD2433B7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24" y="2160"/>
                <a:ext cx="130" cy="16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215619" imgH="266353" progId="Equation.DSMT4">
                        <p:embed/>
                      </p:oleObj>
                    </mc:Choice>
                    <mc:Fallback>
                      <p:oleObj name="Equation" r:id="rId10" imgW="215619" imgH="266353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2160"/>
                              <a:ext cx="130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1080" name="Object 8">
                  <a:extLst>
                    <a:ext uri="{FF2B5EF4-FFF2-40B4-BE49-F238E27FC236}">
                      <a16:creationId xmlns:a16="http://schemas.microsoft.com/office/drawing/2014/main" id="{4372F890-56CD-4C68-8EB6-F6AD2433B78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24" y="2160"/>
                <a:ext cx="130" cy="16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215619" imgH="266353" progId="Equation.DSMT4">
                        <p:embed/>
                      </p:oleObj>
                    </mc:Choice>
                    <mc:Fallback>
                      <p:oleObj name="Equation" r:id="rId12" imgW="215619" imgH="266353" progId="Equation.DSMT4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2160"/>
                              <a:ext cx="130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1081" name="Object 9">
                  <a:extLst>
                    <a:ext uri="{FF2B5EF4-FFF2-40B4-BE49-F238E27FC236}">
                      <a16:creationId xmlns:a16="http://schemas.microsoft.com/office/drawing/2014/main" id="{952848F2-A691-40D8-85E7-A3FE8B43427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28" y="2544"/>
                <a:ext cx="368" cy="50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4" imgW="583947" imgH="799753" progId="Equation.DSMT4">
                        <p:embed/>
                      </p:oleObj>
                    </mc:Choice>
                    <mc:Fallback>
                      <p:oleObj name="Equation" r:id="rId14" imgW="583947" imgH="799753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8" y="2544"/>
                              <a:ext cx="368" cy="5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1081" name="Object 9">
                  <a:extLst>
                    <a:ext uri="{FF2B5EF4-FFF2-40B4-BE49-F238E27FC236}">
                      <a16:creationId xmlns:a16="http://schemas.microsoft.com/office/drawing/2014/main" id="{952848F2-A691-40D8-85E7-A3FE8B43427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28" y="2544"/>
                <a:ext cx="368" cy="50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6" imgW="583947" imgH="799753" progId="Equation.DSMT4">
                        <p:embed/>
                      </p:oleObj>
                    </mc:Choice>
                    <mc:Fallback>
                      <p:oleObj name="Equation" r:id="rId16" imgW="583947" imgH="799753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8" y="2544"/>
                              <a:ext cx="368" cy="5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1082" name="Object 10">
                  <a:extLst>
                    <a:ext uri="{FF2B5EF4-FFF2-40B4-BE49-F238E27FC236}">
                      <a16:creationId xmlns:a16="http://schemas.microsoft.com/office/drawing/2014/main" id="{E5E3F0A2-7238-40C6-B2E0-F1B51E82A0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00" y="2880"/>
                <a:ext cx="368" cy="50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8" imgW="583947" imgH="799753" progId="Equation.DSMT4">
                        <p:embed/>
                      </p:oleObj>
                    </mc:Choice>
                    <mc:Fallback>
                      <p:oleObj name="Equation" r:id="rId18" imgW="583947" imgH="799753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0" y="2880"/>
                              <a:ext cx="368" cy="5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1082" name="Object 10">
                  <a:extLst>
                    <a:ext uri="{FF2B5EF4-FFF2-40B4-BE49-F238E27FC236}">
                      <a16:creationId xmlns:a16="http://schemas.microsoft.com/office/drawing/2014/main" id="{E5E3F0A2-7238-40C6-B2E0-F1B51E82A0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00" y="2880"/>
                <a:ext cx="368" cy="50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20" imgW="583947" imgH="799753" progId="Equation.DSMT4">
                        <p:embed/>
                      </p:oleObj>
                    </mc:Choice>
                    <mc:Fallback>
                      <p:oleObj name="Equation" r:id="rId20" imgW="583947" imgH="799753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0" y="2880"/>
                              <a:ext cx="368" cy="50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31085" name="Picture 13">
              <a:extLst>
                <a:ext uri="{FF2B5EF4-FFF2-40B4-BE49-F238E27FC236}">
                  <a16:creationId xmlns:a16="http://schemas.microsoft.com/office/drawing/2014/main" id="{8B7BD9E9-8A75-48E2-8C77-9B3D0C893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0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01EF1535-C464-4519-8894-B75E4C5D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5. В правильной треугольной призме </a:t>
            </a:r>
            <a:r>
              <a:rPr lang="en-US" altLang="ru-RU" sz="2400" i="1" dirty="0">
                <a:cs typeface="Times New Roman" panose="02020603050405020304" pitchFamily="18" charset="0"/>
              </a:rPr>
              <a:t>ABCA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C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>
                <a:cs typeface="Times New Roman" panose="02020603050405020304" pitchFamily="18" charset="0"/>
              </a:rPr>
              <a:t>, все ребра которой равны 1, найдите </a:t>
            </a:r>
            <a:r>
              <a:rPr lang="ru-RU" altLang="ru-RU" sz="2400" dirty="0"/>
              <a:t>синус угла</a:t>
            </a:r>
            <a:r>
              <a:rPr lang="ru-RU" altLang="ru-RU" sz="2400" dirty="0">
                <a:cs typeface="Times New Roman" panose="02020603050405020304" pitchFamily="18" charset="0"/>
              </a:rPr>
              <a:t> между прямой </a:t>
            </a:r>
            <a:r>
              <a:rPr lang="en-US" altLang="ru-RU" sz="2400" i="1" dirty="0">
                <a:cs typeface="Times New Roman" panose="02020603050405020304" pitchFamily="18" charset="0"/>
              </a:rPr>
              <a:t>AB</a:t>
            </a:r>
            <a:r>
              <a:rPr lang="ru-RU" altLang="ru-RU" sz="2400" dirty="0">
                <a:cs typeface="Times New Roman" panose="02020603050405020304" pitchFamily="18" charset="0"/>
              </a:rPr>
              <a:t> и плоскостью</a:t>
            </a:r>
            <a:r>
              <a:rPr lang="ru-RU" altLang="ru-RU" sz="2400" dirty="0"/>
              <a:t> </a:t>
            </a:r>
            <a:r>
              <a:rPr lang="en-US" altLang="ru-RU" sz="2400" i="1" dirty="0">
                <a:cs typeface="Times New Roman" panose="02020603050405020304" pitchFamily="18" charset="0"/>
              </a:rPr>
              <a:t>A</a:t>
            </a:r>
            <a:r>
              <a:rPr lang="ru-RU" altLang="ru-RU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400" i="1" dirty="0">
                <a:cs typeface="Times New Roman" panose="02020603050405020304" pitchFamily="18" charset="0"/>
              </a:rPr>
              <a:t>BC</a:t>
            </a:r>
            <a:r>
              <a:rPr lang="en-US" altLang="ru-RU" sz="24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400" dirty="0"/>
              <a:t>.</a:t>
            </a:r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15973464-FDEE-46A8-8D10-00B11A95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3877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3652" name="Group 4">
            <a:extLst>
              <a:ext uri="{FF2B5EF4-FFF2-40B4-BE49-F238E27FC236}">
                <a16:creationId xmlns:a16="http://schemas.microsoft.com/office/drawing/2014/main" id="{CBDE750D-23FA-4572-B556-55C672224A9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133600"/>
            <a:ext cx="8915400" cy="4127500"/>
            <a:chOff x="144" y="1344"/>
            <a:chExt cx="5616" cy="2600"/>
          </a:xfrm>
        </p:grpSpPr>
        <p:sp>
          <p:nvSpPr>
            <p:cNvPr id="135173" name="Text Box 5">
              <a:extLst>
                <a:ext uri="{FF2B5EF4-FFF2-40B4-BE49-F238E27FC236}">
                  <a16:creationId xmlns:a16="http://schemas.microsoft.com/office/drawing/2014/main" id="{61AA636C-EFD8-4FF5-8516-E5EEEDC1F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44"/>
              <a:ext cx="3456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 dirty="0"/>
                <a:t>Искомый угол равен углу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A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O</a:t>
              </a:r>
              <a:r>
                <a:rPr lang="ru-RU" altLang="ru-RU" sz="2400" dirty="0"/>
                <a:t>, где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– основание перпендикуляра, опущенного из точки </a:t>
              </a:r>
              <a:r>
                <a:rPr lang="en-US" altLang="ru-RU" sz="2400" i="1" dirty="0"/>
                <a:t>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 </a:t>
              </a:r>
              <a:r>
                <a:rPr lang="ru-RU" altLang="ru-RU" sz="2400" dirty="0"/>
                <a:t>на плоскость </a:t>
              </a:r>
              <a:r>
                <a:rPr lang="en-US" altLang="ru-RU" sz="2400" i="1" dirty="0"/>
                <a:t>A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BC</a:t>
              </a:r>
              <a:r>
                <a:rPr lang="en-US" altLang="ru-RU" sz="2400" baseline="-25000" dirty="0"/>
                <a:t>1</a:t>
              </a:r>
              <a:r>
                <a:rPr lang="en-US" altLang="ru-RU" sz="2400" dirty="0"/>
                <a:t>. </a:t>
              </a:r>
              <a:r>
                <a:rPr lang="ru-RU" altLang="ru-RU" sz="2400" dirty="0"/>
                <a:t>Из прямоугольного треугольника </a:t>
              </a:r>
              <a:r>
                <a:rPr lang="en-US" altLang="ru-RU" sz="2400" i="1" dirty="0"/>
                <a:t>BB</a:t>
              </a:r>
              <a:r>
                <a:rPr lang="en-US" altLang="ru-RU" sz="2400" baseline="-25000" dirty="0"/>
                <a:t>1</a:t>
              </a:r>
              <a:r>
                <a:rPr lang="en-US" altLang="ru-RU" sz="2400" i="1" dirty="0"/>
                <a:t>D</a:t>
              </a:r>
              <a:r>
                <a:rPr lang="ru-RU" altLang="ru-RU" sz="2400" dirty="0"/>
                <a:t> находим </a:t>
              </a:r>
              <a:endParaRPr lang="en-US" altLang="ru-RU" sz="2400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ru-RU" sz="2400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/>
                <a:t>Следовательно,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2400" dirty="0">
                  <a:solidFill>
                    <a:schemeClr val="accent1"/>
                  </a:solidFill>
                </a:rPr>
                <a:t>                     </a:t>
              </a:r>
              <a:endParaRPr lang="ru-RU" altLang="ru-RU" sz="2400" dirty="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135174" name="Object 6">
              <a:extLst>
                <a:ext uri="{FF2B5EF4-FFF2-40B4-BE49-F238E27FC236}">
                  <a16:creationId xmlns:a16="http://schemas.microsoft.com/office/drawing/2014/main" id="{B624C6B6-844B-4038-ADE2-42B5EC721B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640"/>
            <a:ext cx="1056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76400" imgH="927100" progId="Equation.DSMT4">
                    <p:embed/>
                  </p:oleObj>
                </mc:Choice>
                <mc:Fallback>
                  <p:oleObj name="Equation" r:id="rId3" imgW="1676400" imgH="9271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640"/>
                          <a:ext cx="1056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75" name="Object 7">
              <a:extLst>
                <a:ext uri="{FF2B5EF4-FFF2-40B4-BE49-F238E27FC236}">
                  <a16:creationId xmlns:a16="http://schemas.microsoft.com/office/drawing/2014/main" id="{C6E57069-34E4-4225-AC45-164C33BD36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3360"/>
            <a:ext cx="1128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90700" imgH="927100" progId="Equation.DSMT4">
                    <p:embed/>
                  </p:oleObj>
                </mc:Choice>
                <mc:Fallback>
                  <p:oleObj name="Equation" r:id="rId5" imgW="1790700" imgH="9271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360"/>
                          <a:ext cx="1128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5176" name="Picture 8">
              <a:extLst>
                <a:ext uri="{FF2B5EF4-FFF2-40B4-BE49-F238E27FC236}">
                  <a16:creationId xmlns:a16="http://schemas.microsoft.com/office/drawing/2014/main" id="{1C1035EC-5B2F-4C9E-9F94-54D2D299A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44"/>
              <a:ext cx="2134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7249E42F-F08B-45AD-80D2-1F3F736C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6.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тангенс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38243" name="Picture 3">
            <a:extLst>
              <a:ext uri="{FF2B5EF4-FFF2-40B4-BE49-F238E27FC236}">
                <a16:creationId xmlns:a16="http://schemas.microsoft.com/office/drawing/2014/main" id="{EFC57712-8233-4C4C-8181-E44EBAEC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8147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2868" name="Group 4">
            <a:extLst>
              <a:ext uri="{FF2B5EF4-FFF2-40B4-BE49-F238E27FC236}">
                <a16:creationId xmlns:a16="http://schemas.microsoft.com/office/drawing/2014/main" id="{19B05AAE-B04A-4F4A-BCF6-E5531EC99CA5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9144000" cy="4292600"/>
            <a:chOff x="0" y="1008"/>
            <a:chExt cx="5760" cy="2704"/>
          </a:xfrm>
        </p:grpSpPr>
        <p:sp>
          <p:nvSpPr>
            <p:cNvPr id="138245" name="Text Box 5">
              <a:extLst>
                <a:ext uri="{FF2B5EF4-FFF2-40B4-BE49-F238E27FC236}">
                  <a16:creationId xmlns:a16="http://schemas.microsoft.com/office/drawing/2014/main" id="{4E27365E-65B7-4907-B381-5A5ECE059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sp>
          <p:nvSpPr>
            <p:cNvPr id="138246" name="Text Box 6">
              <a:extLst>
                <a:ext uri="{FF2B5EF4-FFF2-40B4-BE49-F238E27FC236}">
                  <a16:creationId xmlns:a16="http://schemas.microsoft.com/office/drawing/2014/main" id="{4770E2A1-A631-40AB-8150-1905564C1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20"/>
              <a:ext cx="2976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AO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AA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=1;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O =      </a:t>
              </a:r>
              <a:r>
                <a:rPr lang="ru-RU" altLang="ru-RU" sz="2400" i="1"/>
                <a:t>. </a:t>
              </a:r>
              <a:endParaRPr lang="en-US" altLang="ru-RU" sz="2400" i="1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i="1"/>
                <a:t> </a:t>
              </a:r>
              <a:endParaRPr lang="ru-RU" altLang="ru-RU" sz="2400"/>
            </a:p>
          </p:txBody>
        </p:sp>
        <p:graphicFrame>
          <p:nvGraphicFramePr>
            <p:cNvPr id="138247" name="Object 7">
              <a:extLst>
                <a:ext uri="{FF2B5EF4-FFF2-40B4-BE49-F238E27FC236}">
                  <a16:creationId xmlns:a16="http://schemas.microsoft.com/office/drawing/2014/main" id="{D02BDE4A-3B28-4302-8FBE-B3DD767279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0" y="2112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307" imgH="787058" progId="Equation.DSMT4">
                    <p:embed/>
                  </p:oleObj>
                </mc:Choice>
                <mc:Fallback>
                  <p:oleObj name="Equation" r:id="rId3" imgW="444307" imgH="787058" progId="Equation.DSMT4">
                    <p:embed/>
                    <p:pic>
                      <p:nvPicPr>
                        <p:cNvPr id="138247" name="Object 7">
                          <a:extLst>
                            <a:ext uri="{FF2B5EF4-FFF2-40B4-BE49-F238E27FC236}">
                              <a16:creationId xmlns:a16="http://schemas.microsoft.com/office/drawing/2014/main" id="{D02BDE4A-3B28-4302-8FBE-B3DD767279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112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248" name="Object 8">
              <a:extLst>
                <a:ext uri="{FF2B5EF4-FFF2-40B4-BE49-F238E27FC236}">
                  <a16:creationId xmlns:a16="http://schemas.microsoft.com/office/drawing/2014/main" id="{FA3E56C2-B0B6-4247-A196-2098875F96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216"/>
            <a:ext cx="7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57300" imgH="787400" progId="Equation.DSMT4">
                    <p:embed/>
                  </p:oleObj>
                </mc:Choice>
                <mc:Fallback>
                  <p:oleObj name="Equation" r:id="rId5" imgW="1257300" imgH="787400" progId="Equation.DSMT4">
                    <p:embed/>
                    <p:pic>
                      <p:nvPicPr>
                        <p:cNvPr id="138248" name="Object 8">
                          <a:extLst>
                            <a:ext uri="{FF2B5EF4-FFF2-40B4-BE49-F238E27FC236}">
                              <a16:creationId xmlns:a16="http://schemas.microsoft.com/office/drawing/2014/main" id="{FA3E56C2-B0B6-4247-A196-2098875F96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216"/>
                          <a:ext cx="79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249" name="Object 9">
              <a:extLst>
                <a:ext uri="{FF2B5EF4-FFF2-40B4-BE49-F238E27FC236}">
                  <a16:creationId xmlns:a16="http://schemas.microsoft.com/office/drawing/2014/main" id="{A8E8066C-4123-4B85-B65E-B39F51F914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2400"/>
            <a:ext cx="7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57300" imgH="787400" progId="Equation.DSMT4">
                    <p:embed/>
                  </p:oleObj>
                </mc:Choice>
                <mc:Fallback>
                  <p:oleObj name="Equation" r:id="rId7" imgW="1257300" imgH="787400" progId="Equation.DSMT4">
                    <p:embed/>
                    <p:pic>
                      <p:nvPicPr>
                        <p:cNvPr id="138249" name="Object 9">
                          <a:extLst>
                            <a:ext uri="{FF2B5EF4-FFF2-40B4-BE49-F238E27FC236}">
                              <a16:creationId xmlns:a16="http://schemas.microsoft.com/office/drawing/2014/main" id="{A8E8066C-4123-4B85-B65E-B39F51F914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400"/>
                          <a:ext cx="79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250" name="Text Box 10">
              <a:extLst>
                <a:ext uri="{FF2B5EF4-FFF2-40B4-BE49-F238E27FC236}">
                  <a16:creationId xmlns:a16="http://schemas.microsoft.com/office/drawing/2014/main" id="{4E2C7CD2-46EC-4CAF-8228-71A2BFB61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008"/>
              <a:ext cx="33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Искомый угол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равен углу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AO</a:t>
              </a:r>
              <a:r>
                <a:rPr lang="ru-RU" altLang="ru-RU" sz="2400"/>
                <a:t>, где </a:t>
              </a:r>
              <a:r>
                <a:rPr lang="en-US" altLang="ru-RU" sz="2400" i="1"/>
                <a:t>O </a:t>
              </a:r>
              <a:r>
                <a:rPr lang="ru-RU" altLang="ru-RU" sz="2400"/>
                <a:t>– основание перпендику</a:t>
              </a:r>
              <a:r>
                <a:rPr lang="en-US" altLang="ru-RU" sz="2400"/>
                <a:t>-</a:t>
              </a:r>
              <a:r>
                <a:rPr lang="ru-RU" altLang="ru-RU" sz="2400"/>
                <a:t>ляра, опущенного из точки </a:t>
              </a:r>
              <a:r>
                <a:rPr lang="en-US" altLang="ru-RU" sz="2400" i="1"/>
                <a:t>A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на прямую </a:t>
              </a:r>
              <a:r>
                <a:rPr lang="en-US" altLang="ru-RU" sz="2400" i="1"/>
                <a:t>C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F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</a:t>
              </a:r>
              <a:endParaRPr lang="ru-RU" altLang="ru-RU" sz="2400"/>
            </a:p>
          </p:txBody>
        </p:sp>
        <p:pic>
          <p:nvPicPr>
            <p:cNvPr id="138251" name="Picture 11">
              <a:extLst>
                <a:ext uri="{FF2B5EF4-FFF2-40B4-BE49-F238E27FC236}">
                  <a16:creationId xmlns:a16="http://schemas.microsoft.com/office/drawing/2014/main" id="{BF276839-1A52-496A-8BA4-C6020DD0E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0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E591486E-F5AF-4EC4-844B-C1591ECE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7. В </a:t>
            </a:r>
            <a:r>
              <a:rPr lang="ru-RU" altLang="ru-RU" sz="2800" dirty="0"/>
              <a:t>правильной 6-й призме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…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/>
              <a:t>, ребра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синус угла</a:t>
            </a:r>
            <a:r>
              <a:rPr lang="ru-RU" altLang="ru-RU" sz="2800" dirty="0">
                <a:cs typeface="Times New Roman" panose="02020603050405020304" pitchFamily="18" charset="0"/>
              </a:rPr>
              <a:t> между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рямой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плоскостью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37219" name="Picture 3">
            <a:extLst>
              <a:ext uri="{FF2B5EF4-FFF2-40B4-BE49-F238E27FC236}">
                <a16:creationId xmlns:a16="http://schemas.microsoft.com/office/drawing/2014/main" id="{65DC70EF-3049-4F9B-82C2-681EC6DD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9433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1844" name="Group 4">
            <a:extLst>
              <a:ext uri="{FF2B5EF4-FFF2-40B4-BE49-F238E27FC236}">
                <a16:creationId xmlns:a16="http://schemas.microsoft.com/office/drawing/2014/main" id="{E09EF834-012C-4CA8-949A-952836028448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9144000" cy="4749800"/>
            <a:chOff x="0" y="912"/>
            <a:chExt cx="5760" cy="2992"/>
          </a:xfrm>
        </p:grpSpPr>
        <p:sp>
          <p:nvSpPr>
            <p:cNvPr id="137221" name="Text Box 5">
              <a:extLst>
                <a:ext uri="{FF2B5EF4-FFF2-40B4-BE49-F238E27FC236}">
                  <a16:creationId xmlns:a16="http://schemas.microsoft.com/office/drawing/2014/main" id="{E31C92FF-E8F1-4F94-879A-B6A6C8286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912"/>
              <a:ext cx="3312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Решение: </a:t>
              </a:r>
              <a:r>
                <a:rPr lang="ru-RU" altLang="ru-RU" sz="2400"/>
                <a:t>Из точки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опустим перпендикуляр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</a:t>
              </a:r>
              <a:r>
                <a:rPr lang="ru-RU" altLang="ru-RU" sz="2400"/>
                <a:t>на прямую 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.  </a:t>
              </a:r>
              <a:r>
                <a:rPr lang="en-US" altLang="ru-RU" sz="2400" i="1"/>
                <a:t> </a:t>
              </a:r>
              <a:r>
                <a:rPr lang="ru-RU" altLang="ru-RU" sz="2400"/>
                <a:t>Искомый угол </a:t>
              </a:r>
              <a:r>
                <a:rPr lang="ru-RU" altLang="ru-RU" sz="2400">
                  <a:cs typeface="Times New Roman" panose="02020603050405020304" pitchFamily="18" charset="0"/>
                </a:rPr>
                <a:t>φ</a:t>
              </a:r>
              <a:r>
                <a:rPr lang="ru-RU" altLang="ru-RU" sz="2400"/>
                <a:t> равен углу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AH</a:t>
              </a:r>
              <a:r>
                <a:rPr lang="en-US" altLang="ru-RU" sz="2400"/>
                <a:t>. </a:t>
              </a: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BB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BB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=1;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 =     </a:t>
              </a:r>
              <a:r>
                <a:rPr lang="en-US" altLang="ru-RU" sz="2400"/>
                <a:t>, 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2.</a:t>
              </a:r>
              <a:r>
                <a:rPr lang="ru-RU" altLang="ru-RU" sz="2400" i="1"/>
                <a:t> </a:t>
              </a:r>
              <a:r>
                <a:rPr lang="ru-RU" altLang="ru-RU" sz="2400"/>
                <a:t>Следовательно, угол </a:t>
              </a:r>
              <a:r>
                <a:rPr lang="en-US" altLang="ru-RU" sz="2400" i="1"/>
                <a:t>BD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r>
                <a:rPr lang="ru-RU" altLang="ru-RU" sz="2400"/>
                <a:t>равен 30</a:t>
              </a:r>
              <a:r>
                <a:rPr lang="ru-RU" altLang="ru-RU" sz="2400" baseline="30000"/>
                <a:t>о</a:t>
              </a:r>
              <a:r>
                <a:rPr lang="ru-RU" altLang="ru-RU" sz="2400"/>
                <a:t> и, значит,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=      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В прямоугольном треугольнике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</a:t>
              </a:r>
              <a:r>
                <a:rPr lang="ru-RU" altLang="ru-RU" sz="2400"/>
                <a:t>имеем: </a:t>
              </a:r>
              <a:r>
                <a:rPr lang="en-US" altLang="ru-RU" sz="2400" i="1"/>
                <a:t>AB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</a:t>
              </a:r>
              <a:r>
                <a:rPr lang="ru-RU" altLang="ru-RU" sz="2400"/>
                <a:t> </a:t>
              </a:r>
              <a:r>
                <a:rPr lang="en-US" altLang="ru-RU" sz="2400"/>
                <a:t>     </a:t>
              </a:r>
              <a:r>
                <a:rPr lang="ru-RU" altLang="ru-RU" sz="2400"/>
                <a:t>, </a:t>
              </a:r>
              <a:r>
                <a:rPr lang="en-US" altLang="ru-RU" sz="2400" i="1"/>
                <a:t>B</a:t>
              </a:r>
              <a:r>
                <a:rPr lang="en-US" altLang="ru-RU" sz="2400" baseline="-25000"/>
                <a:t>1</a:t>
              </a:r>
              <a:r>
                <a:rPr lang="en-US" altLang="ru-RU" sz="2400" i="1"/>
                <a:t>H =       </a:t>
              </a:r>
              <a:r>
                <a:rPr lang="ru-RU" altLang="ru-RU" sz="2400" i="1"/>
                <a:t>.</a:t>
              </a:r>
              <a:r>
                <a:rPr lang="en-US" altLang="ru-RU" sz="2400" i="1"/>
                <a:t> </a:t>
              </a:r>
              <a:endParaRPr lang="ru-RU" altLang="ru-RU" sz="2400" i="1"/>
            </a:p>
          </p:txBody>
        </p:sp>
        <p:sp>
          <p:nvSpPr>
            <p:cNvPr id="137222" name="Text Box 6">
              <a:extLst>
                <a:ext uri="{FF2B5EF4-FFF2-40B4-BE49-F238E27FC236}">
                  <a16:creationId xmlns:a16="http://schemas.microsoft.com/office/drawing/2014/main" id="{12F92D80-47B5-42C2-B21B-9310BB38B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04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Ответ: </a:t>
              </a:r>
            </a:p>
          </p:txBody>
        </p:sp>
        <p:graphicFrame>
          <p:nvGraphicFramePr>
            <p:cNvPr id="137223" name="Object 7">
              <a:extLst>
                <a:ext uri="{FF2B5EF4-FFF2-40B4-BE49-F238E27FC236}">
                  <a16:creationId xmlns:a16="http://schemas.microsoft.com/office/drawing/2014/main" id="{DC5EF911-9818-488C-9C07-CD1F2B6EBF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1824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48" imgH="393359" progId="Equation.DSMT4">
                    <p:embed/>
                  </p:oleObj>
                </mc:Choice>
                <mc:Fallback>
                  <p:oleObj name="Equation" r:id="rId3" imgW="406048" imgH="39335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824"/>
                          <a:ext cx="25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24" name="Object 8">
              <a:extLst>
                <a:ext uri="{FF2B5EF4-FFF2-40B4-BE49-F238E27FC236}">
                  <a16:creationId xmlns:a16="http://schemas.microsoft.com/office/drawing/2014/main" id="{ADA29853-336E-4EC8-A74B-88E12D35A1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3024"/>
            <a:ext cx="8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22400" imgH="787400" progId="Equation.DSMT4">
                    <p:embed/>
                  </p:oleObj>
                </mc:Choice>
                <mc:Fallback>
                  <p:oleObj name="Equation" r:id="rId5" imgW="1422400" imgH="7874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024"/>
                          <a:ext cx="89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25" name="Object 9">
              <a:extLst>
                <a:ext uri="{FF2B5EF4-FFF2-40B4-BE49-F238E27FC236}">
                  <a16:creationId xmlns:a16="http://schemas.microsoft.com/office/drawing/2014/main" id="{16B5ED3A-B399-4ED4-ACB1-08EC9936A0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2256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787400" progId="Equation.DSMT4">
                    <p:embed/>
                  </p:oleObj>
                </mc:Choice>
                <mc:Fallback>
                  <p:oleObj name="Equation" r:id="rId7" imgW="520700" imgH="7874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256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26" name="Object 10">
              <a:extLst>
                <a:ext uri="{FF2B5EF4-FFF2-40B4-BE49-F238E27FC236}">
                  <a16:creationId xmlns:a16="http://schemas.microsoft.com/office/drawing/2014/main" id="{5D44A3F7-1081-404A-9C5B-8FB3BDF8FF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832"/>
            <a:ext cx="280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307" imgH="787058" progId="Equation.DSMT4">
                    <p:embed/>
                  </p:oleObj>
                </mc:Choice>
                <mc:Fallback>
                  <p:oleObj name="Equation" r:id="rId9" imgW="444307" imgH="787058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32"/>
                          <a:ext cx="280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27" name="Object 11">
              <a:extLst>
                <a:ext uri="{FF2B5EF4-FFF2-40B4-BE49-F238E27FC236}">
                  <a16:creationId xmlns:a16="http://schemas.microsoft.com/office/drawing/2014/main" id="{101A19DB-F2C7-4F19-AF94-59C9919DCF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2880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8918" imgH="380835" progId="Equation.DSMT4">
                    <p:embed/>
                  </p:oleObj>
                </mc:Choice>
                <mc:Fallback>
                  <p:oleObj name="Equation" r:id="rId11" imgW="418918" imgH="380835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80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228" name="Object 12">
              <a:extLst>
                <a:ext uri="{FF2B5EF4-FFF2-40B4-BE49-F238E27FC236}">
                  <a16:creationId xmlns:a16="http://schemas.microsoft.com/office/drawing/2014/main" id="{D513E435-7547-4BE4-9D68-EFEB0E4CA8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408"/>
            <a:ext cx="8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422400" imgH="787400" progId="Equation.DSMT4">
                    <p:embed/>
                  </p:oleObj>
                </mc:Choice>
                <mc:Fallback>
                  <p:oleObj name="Equation" r:id="rId13" imgW="1422400" imgH="787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408"/>
                          <a:ext cx="89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229" name="Text Box 13">
              <a:extLst>
                <a:ext uri="{FF2B5EF4-FFF2-40B4-BE49-F238E27FC236}">
                  <a16:creationId xmlns:a16="http://schemas.microsoft.com/office/drawing/2014/main" id="{00B50C46-C60C-4867-A126-5CA71838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20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/>
                <a:t>Следовательно,</a:t>
              </a:r>
            </a:p>
          </p:txBody>
        </p:sp>
        <p:pic>
          <p:nvPicPr>
            <p:cNvPr id="137230" name="Picture 14">
              <a:extLst>
                <a:ext uri="{FF2B5EF4-FFF2-40B4-BE49-F238E27FC236}">
                  <a16:creationId xmlns:a16="http://schemas.microsoft.com/office/drawing/2014/main" id="{21FE5E1F-651B-4229-AE4A-D7499FC6C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8"/>
              <a:ext cx="2484" cy="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5316</Words>
  <Application>Microsoft Office PowerPoint</Application>
  <PresentationFormat>Экран (4:3)</PresentationFormat>
  <Paragraphs>377</Paragraphs>
  <Slides>100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05" baseType="lpstr">
      <vt:lpstr>Arial</vt:lpstr>
      <vt:lpstr>Cambria Math</vt:lpstr>
      <vt:lpstr>Times New Roman</vt:lpstr>
      <vt:lpstr>Оформление по умолчанию</vt:lpstr>
      <vt:lpstr>Equation</vt:lpstr>
      <vt:lpstr>Углы в пространстве</vt:lpstr>
      <vt:lpstr>Презентация PowerPoint</vt:lpstr>
      <vt:lpstr>Скрещивающиеся прямые</vt:lpstr>
      <vt:lpstr>Признак скрещивающихся прямых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Параллельность прямой и плоскости</vt:lpstr>
      <vt:lpstr>Признак параллельности прямой и плоскости</vt:lpstr>
      <vt:lpstr>Параллельность двух плоскостей</vt:lpstr>
      <vt:lpstr>Признак параллельности двух прямых</vt:lpstr>
      <vt:lpstr>Признак параллельности двух плоскостей</vt:lpstr>
      <vt:lpstr>Перпендикулярность прямой и плоскости</vt:lpstr>
      <vt:lpstr>Теорема о трёх перпендикулярах</vt:lpstr>
      <vt:lpstr>Перпендикулярность плоскостей</vt:lpstr>
      <vt:lpstr>Угол между прямыми в пространстве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 МЕЖДУ ПРЯМОЙ И ПЛОСКОСТЬЮ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Смирнов Владимир Алексеевич</cp:lastModifiedBy>
  <cp:revision>70</cp:revision>
  <dcterms:created xsi:type="dcterms:W3CDTF">2007-10-22T16:06:58Z</dcterms:created>
  <dcterms:modified xsi:type="dcterms:W3CDTF">2021-03-22T03:23:48Z</dcterms:modified>
</cp:coreProperties>
</file>