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sldIdLst>
    <p:sldId id="256" r:id="rId2"/>
    <p:sldId id="319" r:id="rId3"/>
    <p:sldId id="320" r:id="rId4"/>
    <p:sldId id="322" r:id="rId5"/>
    <p:sldId id="321" r:id="rId6"/>
    <p:sldId id="257" r:id="rId7"/>
    <p:sldId id="261" r:id="rId8"/>
    <p:sldId id="263" r:id="rId9"/>
    <p:sldId id="266" r:id="rId10"/>
    <p:sldId id="269" r:id="rId11"/>
    <p:sldId id="272" r:id="rId12"/>
    <p:sldId id="32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8" r:id="rId26"/>
    <p:sldId id="289" r:id="rId27"/>
    <p:sldId id="291" r:id="rId28"/>
    <p:sldId id="292" r:id="rId29"/>
    <p:sldId id="325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5" r:id="rId42"/>
    <p:sldId id="306" r:id="rId43"/>
    <p:sldId id="307" r:id="rId44"/>
    <p:sldId id="314" r:id="rId45"/>
    <p:sldId id="310" r:id="rId46"/>
    <p:sldId id="311" r:id="rId47"/>
    <p:sldId id="312" r:id="rId48"/>
    <p:sldId id="313" r:id="rId49"/>
    <p:sldId id="315" r:id="rId50"/>
    <p:sldId id="316" r:id="rId51"/>
    <p:sldId id="317" r:id="rId52"/>
    <p:sldId id="326" r:id="rId53"/>
    <p:sldId id="430" r:id="rId54"/>
    <p:sldId id="431" r:id="rId55"/>
    <p:sldId id="327" r:id="rId56"/>
    <p:sldId id="328" r:id="rId57"/>
    <p:sldId id="329" r:id="rId58"/>
    <p:sldId id="332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429" r:id="rId96"/>
    <p:sldId id="373" r:id="rId97"/>
    <p:sldId id="374" r:id="rId98"/>
    <p:sldId id="377" r:id="rId99"/>
    <p:sldId id="378" r:id="rId100"/>
    <p:sldId id="381" r:id="rId101"/>
    <p:sldId id="382" r:id="rId102"/>
    <p:sldId id="384" r:id="rId103"/>
    <p:sldId id="386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394" r:id="rId112"/>
    <p:sldId id="395" r:id="rId113"/>
    <p:sldId id="396" r:id="rId114"/>
    <p:sldId id="397" r:id="rId115"/>
    <p:sldId id="398" r:id="rId116"/>
    <p:sldId id="399" r:id="rId117"/>
    <p:sldId id="401" r:id="rId118"/>
    <p:sldId id="403" r:id="rId119"/>
    <p:sldId id="404" r:id="rId120"/>
    <p:sldId id="405" r:id="rId121"/>
    <p:sldId id="406" r:id="rId122"/>
    <p:sldId id="408" r:id="rId123"/>
    <p:sldId id="409" r:id="rId124"/>
    <p:sldId id="410" r:id="rId125"/>
    <p:sldId id="411" r:id="rId126"/>
    <p:sldId id="412" r:id="rId127"/>
    <p:sldId id="413" r:id="rId128"/>
    <p:sldId id="414" r:id="rId129"/>
    <p:sldId id="415" r:id="rId130"/>
    <p:sldId id="416" r:id="rId131"/>
    <p:sldId id="417" r:id="rId132"/>
    <p:sldId id="418" r:id="rId133"/>
    <p:sldId id="419" r:id="rId134"/>
    <p:sldId id="420" r:id="rId135"/>
    <p:sldId id="421" r:id="rId136"/>
    <p:sldId id="422" r:id="rId137"/>
    <p:sldId id="423" r:id="rId138"/>
    <p:sldId id="424" r:id="rId139"/>
    <p:sldId id="425" r:id="rId140"/>
    <p:sldId id="427" r:id="rId1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60" autoAdjust="0"/>
    <p:restoredTop sz="90929" autoAdjust="0"/>
  </p:normalViewPr>
  <p:slideViewPr>
    <p:cSldViewPr>
      <p:cViewPr varScale="1">
        <p:scale>
          <a:sx n="94" d="100"/>
          <a:sy n="94" d="100"/>
        </p:scale>
        <p:origin x="8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F686E51-F2CB-46EA-BD4F-90C6F56A3B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0D13383-ED7C-4CD3-B9C2-4EDD638474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3E54F93-051F-45DA-B14F-F5865D6F68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F7E3DE7-DC53-47F9-A53D-B5A9A4DC2B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12F1822B-2384-4E6C-8B1C-609750B2E7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4BED91F8-0B4D-4B44-A9E6-95BE7A450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5F771A-13AB-4193-AE0A-EB885162C7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37684D-37BE-4C24-8474-67282FB30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2F422-6D67-430A-B620-FD3E1811E04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7650" name="Rectangle 2050">
            <a:extLst>
              <a:ext uri="{FF2B5EF4-FFF2-40B4-BE49-F238E27FC236}">
                <a16:creationId xmlns:a16="http://schemas.microsoft.com/office/drawing/2014/main" id="{007E0387-2332-48C1-ADEB-453C03C39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051">
            <a:extLst>
              <a:ext uri="{FF2B5EF4-FFF2-40B4-BE49-F238E27FC236}">
                <a16:creationId xmlns:a16="http://schemas.microsoft.com/office/drawing/2014/main" id="{FFFF43B6-9856-4CFB-AF70-F475326CB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C7DBAE-AD9D-4FEB-B11E-0E8F6A599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08FF4-C2E8-4264-A8A6-E7335FA8055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C6C646AC-8844-4025-8980-110407220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5C9269A-3646-4EC6-AC41-889006F95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F2DE7A-F9BB-42A1-9896-BBABA1A96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06E3C-5885-463B-9F0C-C85D2FD3361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CEB57F5-12D7-4DF3-AACD-9E40F1D01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5B06FC8A-CA92-4EFE-84F9-7AED9359F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26A595-A519-4CE7-BE9D-68244CA6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59B00-FC6B-4F79-A89A-A168E0E2D22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4B2B0C24-4244-4C7B-875D-92D162C62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EC77E7B8-8B2E-4260-977C-8E64E7B57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51BBC7-3777-45B6-8910-9895806BE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C214-9A5B-40B6-BD45-B1190E90A6F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96111FFA-75A8-487C-91C1-E9E51DCD5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2F17EAE-A30F-495E-82A6-CA6175621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DF9A66-55A4-46FE-A4E3-8ADE6A979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86629-4EFF-4C63-BFD9-98E5D3D5653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5A8019B0-1F7F-4CD5-866B-6E140655C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64011FD-F72E-45DC-A9F1-CCC8E0A0A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3F68C8-66D4-4B7F-8757-782782EAF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A2EAF-DCAF-4FD4-8F33-77187D33B51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826F6054-C754-4ACA-A159-CAE139143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8185979F-8BA5-4E6C-8F6A-41DFC9AA0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E71E32-6513-44A6-9E3E-BA39C9E34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7DDA0-C092-4FA2-8185-572F84AAD9F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EB76A426-FD33-49A1-8737-C97E6424A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B00501A9-F80A-4C1C-B1E2-1B05488CD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660669-1060-4655-9EFD-6259B169C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2845F-9815-4697-AD74-158F5B303AB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FAC8DE58-070A-495E-8C1C-25851D356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0410E519-DBF8-4E50-A062-773C8A8E8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812602-7B3F-4D24-B47A-ECEACA990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5C336-6B41-400E-BA8A-A6466D77F55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BAA43B1-536E-4BB4-88F4-C04EF05AE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E389FE6-3A06-4CD1-A1BF-EC3C12125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D46909-F528-49B3-AEE8-0DBDAECFD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59FEF-0813-4BE4-B016-68FEC1698D0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AE824777-6255-4500-9E4A-A58096277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F5D4E71-3E05-41EA-8033-8631F6156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42435C-C738-464B-A292-982AD0725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9D0B4-809F-4FCA-B531-0C768A5A337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91490" name="Rectangle 1026">
            <a:extLst>
              <a:ext uri="{FF2B5EF4-FFF2-40B4-BE49-F238E27FC236}">
                <a16:creationId xmlns:a16="http://schemas.microsoft.com/office/drawing/2014/main" id="{4EEB930F-AE09-4AAB-B010-1AC11C3AA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1027">
            <a:extLst>
              <a:ext uri="{FF2B5EF4-FFF2-40B4-BE49-F238E27FC236}">
                <a16:creationId xmlns:a16="http://schemas.microsoft.com/office/drawing/2014/main" id="{9E71B41A-D3B9-41FE-8399-53DC06FB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EDA8CD-35BB-4476-BD93-13A9F70D8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379FD-C7DF-4F8E-BFBB-B28C1D13A1B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4CC321BF-1E92-4F0C-8E66-69D5210D3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681CD86-21A5-4F52-B3B0-C8A669A7B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991114-43C1-458D-BE3D-217E15528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CFD0D-30EC-465E-91D2-A4FD041EA6F0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DC82738E-D732-4C2A-A3AC-A18B82E6A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542A6BF-C4CB-4444-A75C-AE0C34A0A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EA5F81-A098-4DB7-8EA2-410366571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7C388-3EA9-4169-BF60-D6B1FEA2226E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9F6A8C7C-73B9-4B0B-94C3-37C17F0A0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B8FA7F4B-5008-4180-B7DF-4AD2AC54E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005722-986B-4955-8063-F038E899C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A0982-8E78-43BC-84C3-5189B017B760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0C52312D-497F-41F8-9F44-32E67D8D1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1C93205-844A-435A-A3C3-24D1DB726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351502-7D4A-41A8-BAD3-AB94B4C14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715CE-C4CA-4EB2-B9D3-DC38882BB140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E914B932-70EB-4B24-880C-C48F1DB10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E1CE6CEC-3F2D-498D-A6B4-8C1A14D10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351502-7D4A-41A8-BAD3-AB94B4C14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715CE-C4CA-4EB2-B9D3-DC38882BB140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E914B932-70EB-4B24-880C-C48F1DB10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E1CE6CEC-3F2D-498D-A6B4-8C1A14D10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395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351502-7D4A-41A8-BAD3-AB94B4C14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715CE-C4CA-4EB2-B9D3-DC38882BB140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E914B932-70EB-4B24-880C-C48F1DB10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E1CE6CEC-3F2D-498D-A6B4-8C1A14D10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476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1A05CB-2F8A-4CD9-9825-3B1F94A8A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3DDDE-64B5-498C-A509-D607C635A24A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086EFBA5-550A-4AAE-B2B4-EA04CBDE0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4FC5EE01-E15F-422A-9F99-71FA367BC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A4684E-232B-44B7-A3AF-D858ED7D6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965DD-FF2D-4E61-940B-2089B7E8767C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6046A513-8CF8-448A-8367-416610331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83DDD1B-CE60-4543-9776-59204D827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1E1A51-FD36-4F1A-AD56-58AB2C34F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78906-C052-4710-9F41-B6AC2E700A2C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43CA5118-3119-4D69-ACDB-D55BEB3A5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141073EE-6A7F-4BAA-BF11-B94F9C9BC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F4B358-93C2-4899-93A2-6250B2D90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940D9-2165-4DB9-8C1C-B6CC71E15C5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93538" name="Rectangle 1026">
            <a:extLst>
              <a:ext uri="{FF2B5EF4-FFF2-40B4-BE49-F238E27FC236}">
                <a16:creationId xmlns:a16="http://schemas.microsoft.com/office/drawing/2014/main" id="{EC690D46-BF40-43C4-BAC0-3EA6F0D02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1027">
            <a:extLst>
              <a:ext uri="{FF2B5EF4-FFF2-40B4-BE49-F238E27FC236}">
                <a16:creationId xmlns:a16="http://schemas.microsoft.com/office/drawing/2014/main" id="{B5ED0D7D-878B-4F0F-B82A-46D3BDCF6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A2D881-0CCB-42BE-A331-9C9B0C39B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4585E-38CB-4608-890F-654577A46168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F3F273A9-F5C5-450C-A589-815D20F93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FDF0577-BFF0-46AB-9543-B1704DCD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18DAFD-2D20-46C1-816D-6C81A0E38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BDF6D-9BDF-4AF6-A59E-2CAF8E125FBF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CF42E2CF-34B5-4C21-B6E6-64A051037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98BBE046-5464-4CFE-9251-BCEE40467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A0D56D-160A-4C7B-8826-9B8ADD306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E24F-82ED-4F67-AFCC-0DA449BF5A7E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E55366B7-F8DF-49CB-9A0A-1AC886ACD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28CA4072-8452-4CB8-9988-BAFA83641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E75FC8-A091-48A2-B0CA-9CD74F5A7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81503-5DB4-48C5-86E7-59FB35962648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DA7CAA71-548C-47F2-AAD4-A743A13BB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E5EDAA28-89CF-4AD1-9027-E9035078F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638002-F00F-40F5-A08F-A44C0C524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71314-B168-4FD5-8E01-476214349A00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6D15E8AF-58CD-4B1B-980B-ABD226534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D676356-A6B9-4E43-80CD-127018377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C0F3DE-1B61-478C-A84D-96D4F6CE5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F55C3-26B5-402E-9D50-2FEA5AB7A060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FD90E0AF-CB7A-4AE4-933A-AE4B3FD56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F6472793-2BE6-4D3B-BFD2-F74E66E21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C0816B-F6FB-4675-9B40-90EE72858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948B7-2B28-49B7-913F-14CEAF8CAF66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3267D765-BCE3-4E33-94E9-4083EF827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F7F542E3-3605-422B-A089-27A8F66A1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255984-3C02-42D3-98F1-1899D38DE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5B76-5A5C-45D2-8B86-F9BE805D4EAF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12A3B9CD-6FF3-4511-9B02-EA2B378F9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1204AF9C-19E2-4E66-B388-5031BD724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8152D5-271B-4D36-93A7-53EDFEB83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977E1-141C-4AF9-885B-EED390874D53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BB36B307-9E73-4DA5-95F6-0A2416AE9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9580581E-9E28-428C-AC6A-8424DA55D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F5AAA1-F1EC-4E05-A54C-BF01094A0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86422-1CA0-4DF0-A5A9-9B07E6C248C2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BE513E14-C8A6-42F4-899C-D41DE5EFB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5C7EF534-7DDB-4D41-97E2-D113671A1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0F55F-1BBD-4793-B4C2-DFE9E13A6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1C3F0-3880-4EFB-9528-93AFBF04FF4C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7634" name="Rectangle 2050">
            <a:extLst>
              <a:ext uri="{FF2B5EF4-FFF2-40B4-BE49-F238E27FC236}">
                <a16:creationId xmlns:a16="http://schemas.microsoft.com/office/drawing/2014/main" id="{F4908B4D-E1F1-4C7A-9230-874D2DBE5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2051">
            <a:extLst>
              <a:ext uri="{FF2B5EF4-FFF2-40B4-BE49-F238E27FC236}">
                <a16:creationId xmlns:a16="http://schemas.microsoft.com/office/drawing/2014/main" id="{E0C506A1-6552-43D7-AA9C-275D8ECD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E4B70-2912-46C3-981E-7271403D3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95DD3-5BF4-4C76-AA4F-4FD53BD4D1A9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DD7F1679-B64D-4344-9C22-D03AE6817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24DDFEE6-913C-457C-9DB3-3F4DC26DA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63DFC7-31BB-41D2-8C6B-C8DA068F2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D960C-BC1B-4A56-93F6-BE4397BBE061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12FD8498-3556-4C10-9A67-F1749048C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C6677FFD-C6CC-4FE8-924C-762985414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AE97BA-B666-4897-AE71-55D0E5017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9ADDC-9358-4D7D-9420-4518C566C419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CC2CBE75-B5E9-497C-A6A4-4D6C2A5A1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20991399-1639-447D-AB4E-B0177B24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7CF554-241C-48C3-B62B-66ADD0B24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F30F3-4B0B-466F-A8B9-CC0DE40607E5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04099C61-1005-43BC-B3B7-10AB2216E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1746CD3-4A1D-41E7-91B4-56D4D9761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8D1230-5DFB-4B8A-889F-EDA4D6630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4A9-D55C-4DE7-AE20-DD4E3DB1CB58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5052F9F9-72CA-4DB4-8CF7-D2BF53665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25E5194C-EF6E-474E-BB1A-885168EAB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907384-208D-4E9A-9F18-0470F4B6F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4B3E8-2019-45EB-A7E1-EB3C4556EA52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E2310870-808D-4E89-AD65-97783EBB5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085BEAEC-0FBB-4881-93AD-B524D9216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9B3FD5-5B46-48D2-93F9-150C5BE10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77574-EC20-41D8-88AA-AC62A7205549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88F0E823-3AFD-433A-B34D-F9C640D81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DB59A543-756D-40A7-A13B-2F97368F2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2E30E7-AC1A-4AF2-8F3B-41F0A8922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606B6-EF7F-4AA7-92CA-F3133859E85B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815D5EF9-3E3D-436F-860F-EE3C903CA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04B0F461-D90A-40A4-9627-15B8CC997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D0790E-A1F1-41C9-8028-81571F12B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E3411-7A11-4FD7-9FA7-4C65DCA56F69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CAEC6C3E-D957-4183-9860-8DB408FB5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43F4D301-5133-419B-96BC-55F13FE39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210409-A598-4784-BE1C-F036CBB26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A973-0F89-4865-8F75-E45B66140ED7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1D02CDC7-0917-4023-8E51-B94E4BA19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6D9AD30-DCA8-4E26-915E-8C97C5D2C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309CB-1473-4AEC-A42C-E8B33F2C0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47C3-1332-45EA-B78B-1238AA6C4B2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2BB60EFB-1F0C-4386-AD29-48E535A91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29947937-5894-4C6D-AE79-7AC9FCDD9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210409-A598-4784-BE1C-F036CBB26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A973-0F89-4865-8F75-E45B66140ED7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1D02CDC7-0917-4023-8E51-B94E4BA19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6D9AD30-DCA8-4E26-915E-8C97C5D2C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935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29286B-DED6-46A6-9648-8B9F98AF8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EFAEB-2ED7-478B-9FFA-5130F1E0D6D1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414AFB9-8F14-4C08-AAF4-B113C0150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B0290D19-1FB0-44F1-A50C-057795F65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6DF78D-23FE-46C6-BF02-467EF6DEB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BFE0A-2CF8-4EA7-A1F7-7E3C777C96A4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45D31173-D1BA-47D9-905E-AF2244FC2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6E081068-5ABB-46F6-86B9-2C63A27E6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E08763-1839-4D3A-938F-E4DCAEFAA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C871-0963-4C69-97FD-C187A82FEA7D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65208CAD-355B-40A9-83C8-5E982C7AE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86D093E6-1C9C-4C41-87A3-E8A781FB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1983E3-1F1F-4F19-A440-FB831A904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B6223-FEC9-4704-96AD-92AB4EA40FBD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65EFB98A-DEC2-4F53-8398-6BFF53A9A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3CE3D1AA-E5CC-4FA7-BC30-77705F8DA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0CC923-4272-403F-AE95-7AF07FDC1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863C2-FAE9-41CA-AD6F-70DBC4DB63A3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C90C1800-636B-4E26-BE69-33E3F5D19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BDD5C45B-CF98-4399-BF81-7480E5E05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B3A15-E256-4849-AD53-560A4D760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A1103-B537-4143-8C93-193AEF26F6DD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B4020CD8-B0C2-4F5F-AF4D-3A5EFDEE0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4E3F4844-7DCD-4C21-A42F-4DA37F495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0F291B-684D-49FA-A72B-3F50DFFC0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7BA33-05F3-4B85-83A8-F7AD0A828787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40255792-3F5A-4726-99F8-E1E6BDFF3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05C5F07A-3AFA-4F22-B49F-1E66F4786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5FC8EF-DC0C-498B-8CCE-8BE1ECE51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8DA02-8857-43DE-BA43-19D8140C590B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44E7655B-16C8-4175-9539-EC2E40D69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89CEE577-EB9D-4B75-B2A6-8E359D35C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EF2AAB-BCBB-4076-9563-D86F65619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CA0FD-CA96-4044-BD98-95C28C2F967C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2377A675-4E41-45DE-9D4F-D2A07C3B9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500FD85C-1E3E-4151-A5CD-550EAC060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FDD720-1272-46BF-A02B-9314067D4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800D7-9DD0-4FF1-BCFE-4F8012F7C77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04ED2424-F06D-44D6-9396-8822A87F1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E37EB76-5523-4F50-86FE-35820715E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128D21-AFAF-4EB5-B724-3138CC629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6AD14-7C5D-4C45-B91C-CEB32DB4E70F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EB703E6E-0457-47AD-BB36-34F9D429B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B9DB8947-DE3B-4D1D-953A-81C7A030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078DB5-9FF8-4090-AD9C-AEB36C900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9FC60-C82D-4144-A5AF-F8BEB0665A39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FCE73665-1341-4712-91DF-5A1E5B0ED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1E5E4D1-15BC-40D6-94F0-4E21F608C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C732C2-9CA4-433B-9857-CE0E22406A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93509-5D21-4606-9728-A4C1BFBFEBD6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585E9A55-807A-4945-B9A0-6C81A6600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66E14D2F-1DF6-412B-BE19-78D6432C9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0742CF-CF3D-413D-A975-BA57B8EC7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1D1FD-8261-415E-82A5-09574AA9F5BC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622A2109-AD7B-4390-B483-8D0CE6A80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E5928922-25E5-4C2B-8404-6896391EE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533787-15BB-4A56-9A32-D11EC407B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10A70-45D0-4DDE-B97B-C16E25F5E0AF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AB7339D6-D02B-4367-B03A-8B1306AFC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A864D46F-9380-4BB8-8765-A80E0E03F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FAE850-978A-44CB-B0EB-4C6E1E9CA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DFB4A-CCC8-4339-85DB-4D00877FEB26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C8AF257C-9679-404E-B39F-133B4CACB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0763EF36-0E00-4C01-A688-13E775D8A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F1DF94-A6F9-454C-A5ED-83B4DD8CC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C3BAE-C589-4CCD-9EE3-4E5E55417E27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772E81E1-42D6-4B3D-9895-D90F5E04F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4EF686A2-0D28-415F-8391-3A5FF5F43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505B1D-A7EC-4DC8-8E20-7A9817FAE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8AD31-294C-4283-9686-65F90C4326B5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4AF888FF-D70E-4BA6-81F3-96E088F42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ABF02628-EE7F-4638-9AFE-809E36BE5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EEFC9F-0742-4564-A413-EF1682EA4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B31A-F9C8-4560-A765-07E229CDF9C8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59A923EB-DC5C-4DFD-8311-03568AA1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3681CF23-E512-4606-8A82-8A5B0B6ED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E7F5E3-CC05-4BC6-A99D-18D8C99F6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D4332-33A6-4BBB-9D26-40BC699B9B1D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C12A32C3-8955-4055-B117-C9D67EDCA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DE7A5434-B665-4F81-AEAD-19105071D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E1E7DC-5AE9-4C0C-BDB1-A2E8DD125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763DC-F4DB-40F4-8DEA-EC5456E08C32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D3E93DD-9531-4F83-93C5-7C058FDEF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C35CA4D-F3FC-4014-A189-018066A51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06864F-B9D2-4C34-AD78-D7592BB00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1BC55-848B-434C-A1FD-AAD6AD8B452D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D80F521B-73FD-46F6-BFAC-E9038EE28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3EAE1077-32B1-43D3-B7E4-1C70222FC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7365D0-D150-4FD9-B617-14941F648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E9E28-8018-4432-A5AB-E2324985F339}" type="slidenum">
              <a:rPr lang="ru-RU" altLang="ru-RU"/>
              <a:pPr/>
              <a:t>116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BCDEA36D-FCDF-4531-8895-B084F3879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9BE7FDCF-302E-48C6-BE7C-6BBC68E1F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88D54F-BC8C-46D6-A61F-6A9FDB5AE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0B53-C59B-4881-A0B4-5B05A4EC8F63}" type="slidenum">
              <a:rPr lang="ru-RU" altLang="ru-RU"/>
              <a:pPr/>
              <a:t>117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0EBD2990-FF94-4569-A5C3-A4072CA15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72C7E3F3-E34A-493B-90F3-3EF5C7873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FC21AC-B631-4D6B-BADE-A12E4DE51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98C7D-703C-460B-85C6-12CC40D7DA3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1897304A-D2D8-4378-B70A-91599F5CB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A1A0D96-BADF-422D-96E0-D6CEA7B53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E613EE-D6B3-451E-82B1-BEC4A0255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4F79-BF8B-4A95-BD46-9B53A3C20F1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3DFD0504-5D84-4197-AC80-55CE3DBC0E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61729F7-30B2-4DF3-852F-C7F2F85A7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FD9FD-C0CC-4BAA-824A-7A1FDA24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B634F2-98F5-4DA0-B88A-12631BF63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DAA327-66A8-45E7-AA64-EBBDBC92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1B1C9-C8DA-4CDB-B357-B519D318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E4C21-94D3-4AAC-B425-A12F1F93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4D1A-B13A-49E5-8AC4-220C7B8076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9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DFB74-F24D-447E-855B-D4470A38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7FC007-BBC2-4F82-9CB5-112BA9C60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A093B-41A4-405F-955F-27A5780C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A4B72-C2EF-45E5-ACAF-69DAF464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8B983-299F-4BF5-BB5F-44B4FD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A69E6-A014-497C-9201-2A7DF2DD8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48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BDF444-6264-4969-BCD9-FD893A053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C8BB2-76F6-40B3-AA18-3744960B9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5D5B6-0C34-4F0E-9CC3-D19B99CB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C7EFF-8D52-4678-B3BD-DBEAA629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62BDC-A23B-4BA7-930A-EF6658F8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DA00-2928-4DC8-B092-C9745F2F22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4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D2229-31C4-44EB-A70E-7A560CCA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CB52A-8B8A-4E6A-AE45-E9F3E6F41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B90AB-1BED-4FEE-922B-58B611D9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23BAA-3F24-42E6-B141-87494180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7248D-822F-496F-909F-EBBBE741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9BC66-02A2-4258-9A49-F18849F73F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3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A8657-32EC-4764-9462-B8A971D5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213443-D488-4835-A876-E64D67F47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FB30F-BB0E-49E6-8B79-FE2417EA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9A2AB-5D02-44D3-AD04-956E171B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9EF22-B938-43EF-98E2-2BDE89F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F2CF1-D6C5-4A1A-9D97-9F78416AF2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01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EBD8C-E53A-40EF-AFCA-D81029FC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37D2C-BC36-441B-9E6C-585AEBD2B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25285-7C06-49D3-BCF2-EC2B6E7BD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C953-928E-4C24-AF6B-38FBA58C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05DD6-CBFD-4B3B-8740-8B271461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4AFAC-F5FC-4DFE-AFE0-B5C8BDBE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AEBA-635B-406F-899D-5F6DA1DE38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09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890B2-0B0D-4BE8-8C02-724ED932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D84E2-D268-4DCC-A469-715E76F6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4544C0-1EED-46B2-8917-72A1182A9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BABEF7-40EE-4AA6-97B6-8129154B7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DA5779-0A23-4722-AF2F-19E98235F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61DA75-F993-4899-9420-152C1188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2F5873-D1DF-4AE6-ADFD-414F7F4C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4CB28-7839-41A6-B534-494C666A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76CD7-0894-4AEC-AB42-25A6024D6F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9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D5628-7929-4DE8-B545-02A8729A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C486A8-4468-4374-A824-479E31F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AF232E-8A31-4C54-ACD7-A459DA0A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9855EA-C55A-43FD-A29E-C91F2870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41ADC-8580-48D9-8D65-94801A7126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59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031678-BF6E-47C1-B78F-4CFB195A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793090-0116-403F-B973-DE679517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82E1E-B365-4C22-81FD-A0B6197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5A3C5-E0B1-40FD-9DCA-0A2C30736F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69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AACE7-9C90-45A2-9D3C-E60A965D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6BA11-66E4-4506-A6EF-557412C2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92D5EA-2A05-41A3-AFF3-E9E2EC739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6305F-B8C4-4EA4-9563-4F7D1093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FCA0B-73EE-4595-A3C7-76371FA0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02A87-DAB1-4708-8DB8-DFF22D20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FEEA2-03C0-4C3C-97AB-7C7782A75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17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39149-0C29-46BB-A6FD-A2B1C033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079F92-E9F8-4E34-9E92-EA7ED6A80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247DF1-7420-4D05-80DB-8B0F831D1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B060-4709-44D1-A4BA-EA52152C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A7FECB-8FA2-40B1-A93A-0D32B0B6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025B0-2C59-47C5-BFE7-E51DF06D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A190-5BFC-4CCE-8A9A-314CF2D96F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90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E04F51-7A31-4932-92C3-D30E219F4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F5EFE6-1D22-49DA-85ED-D3616F806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C532EC-CBF0-45F2-81DD-ED62E802C9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8F9E74-8DCE-40B2-96C5-1157E55A47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9D38C2-999A-44FE-B7DD-81CE06A20E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5E0E3E-BD46-4758-B4B2-33BE20E56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4.wmf"/><Relationship Id="rId4" Type="http://schemas.openxmlformats.org/officeDocument/2006/relationships/oleObject" Target="../embeddings/oleObject197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image" Target="../media/image345.png"/><Relationship Id="rId7" Type="http://schemas.openxmlformats.org/officeDocument/2006/relationships/image" Target="../media/image347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346.wmf"/><Relationship Id="rId4" Type="http://schemas.openxmlformats.org/officeDocument/2006/relationships/oleObject" Target="../embeddings/oleObject198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49.png"/><Relationship Id="rId7" Type="http://schemas.openxmlformats.org/officeDocument/2006/relationships/image" Target="../media/image350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346.wmf"/><Relationship Id="rId4" Type="http://schemas.openxmlformats.org/officeDocument/2006/relationships/oleObject" Target="../embeddings/oleObject200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3.png"/><Relationship Id="rId7" Type="http://schemas.openxmlformats.org/officeDocument/2006/relationships/image" Target="../media/image355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354.wmf"/><Relationship Id="rId4" Type="http://schemas.openxmlformats.org/officeDocument/2006/relationships/oleObject" Target="../embeddings/oleObject202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4.wmf"/><Relationship Id="rId4" Type="http://schemas.openxmlformats.org/officeDocument/2006/relationships/oleObject" Target="../embeddings/oleObject204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8.png"/><Relationship Id="rId4" Type="http://schemas.openxmlformats.org/officeDocument/2006/relationships/image" Target="../media/image354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image" Target="../media/image359.png"/><Relationship Id="rId7" Type="http://schemas.openxmlformats.org/officeDocument/2006/relationships/oleObject" Target="../embeddings/oleObject207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1.png"/><Relationship Id="rId5" Type="http://schemas.openxmlformats.org/officeDocument/2006/relationships/image" Target="../media/image360.wmf"/><Relationship Id="rId4" Type="http://schemas.openxmlformats.org/officeDocument/2006/relationships/oleObject" Target="../embeddings/oleObject206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3" Type="http://schemas.openxmlformats.org/officeDocument/2006/relationships/image" Target="../media/image363.png"/><Relationship Id="rId7" Type="http://schemas.openxmlformats.org/officeDocument/2006/relationships/image" Target="../media/image365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9.bin"/><Relationship Id="rId5" Type="http://schemas.openxmlformats.org/officeDocument/2006/relationships/image" Target="../media/image364.wmf"/><Relationship Id="rId10" Type="http://schemas.openxmlformats.org/officeDocument/2006/relationships/image" Target="../media/image367.png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366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w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image" Target="../media/image369.png"/><Relationship Id="rId7" Type="http://schemas.openxmlformats.org/officeDocument/2006/relationships/image" Target="../media/image37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370.wmf"/><Relationship Id="rId10" Type="http://schemas.openxmlformats.org/officeDocument/2006/relationships/image" Target="../media/image373.png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372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3" Type="http://schemas.openxmlformats.org/officeDocument/2006/relationships/image" Target="../media/image374.png"/><Relationship Id="rId7" Type="http://schemas.openxmlformats.org/officeDocument/2006/relationships/image" Target="../media/image376.wmf"/><Relationship Id="rId12" Type="http://schemas.openxmlformats.org/officeDocument/2006/relationships/image" Target="../media/image37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378.wmf"/><Relationship Id="rId5" Type="http://schemas.openxmlformats.org/officeDocument/2006/relationships/image" Target="../media/image375.wmf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377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1.png"/><Relationship Id="rId4" Type="http://schemas.openxmlformats.org/officeDocument/2006/relationships/image" Target="../media/image380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3" Type="http://schemas.openxmlformats.org/officeDocument/2006/relationships/image" Target="../media/image382.png"/><Relationship Id="rId7" Type="http://schemas.openxmlformats.org/officeDocument/2006/relationships/image" Target="../media/image384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0.bin"/><Relationship Id="rId5" Type="http://schemas.openxmlformats.org/officeDocument/2006/relationships/image" Target="../media/image383.wmf"/><Relationship Id="rId4" Type="http://schemas.openxmlformats.org/officeDocument/2006/relationships/oleObject" Target="../embeddings/oleObject219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3" Type="http://schemas.openxmlformats.org/officeDocument/2006/relationships/image" Target="../media/image386.png"/><Relationship Id="rId7" Type="http://schemas.openxmlformats.org/officeDocument/2006/relationships/oleObject" Target="../embeddings/oleObject222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8.wmf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390.wmf"/><Relationship Id="rId4" Type="http://schemas.openxmlformats.org/officeDocument/2006/relationships/image" Target="../media/image387.png"/><Relationship Id="rId9" Type="http://schemas.openxmlformats.org/officeDocument/2006/relationships/oleObject" Target="../embeddings/oleObject223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3" Type="http://schemas.openxmlformats.org/officeDocument/2006/relationships/image" Target="../media/image391.png"/><Relationship Id="rId7" Type="http://schemas.openxmlformats.org/officeDocument/2006/relationships/image" Target="../media/image393.wmf"/><Relationship Id="rId12" Type="http://schemas.openxmlformats.org/officeDocument/2006/relationships/image" Target="../media/image39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395.wmf"/><Relationship Id="rId5" Type="http://schemas.openxmlformats.org/officeDocument/2006/relationships/image" Target="../media/image392.wmf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394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wmf"/><Relationship Id="rId3" Type="http://schemas.openxmlformats.org/officeDocument/2006/relationships/image" Target="../media/image397.png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402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9.png"/><Relationship Id="rId11" Type="http://schemas.openxmlformats.org/officeDocument/2006/relationships/oleObject" Target="../embeddings/oleObject231.bin"/><Relationship Id="rId5" Type="http://schemas.openxmlformats.org/officeDocument/2006/relationships/image" Target="../media/image398.wmf"/><Relationship Id="rId10" Type="http://schemas.openxmlformats.org/officeDocument/2006/relationships/image" Target="../media/image401.wmf"/><Relationship Id="rId4" Type="http://schemas.openxmlformats.org/officeDocument/2006/relationships/oleObject" Target="../embeddings/oleObject228.bin"/><Relationship Id="rId9" Type="http://schemas.openxmlformats.org/officeDocument/2006/relationships/oleObject" Target="../embeddings/oleObject230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wmf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0.bin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8.wmf"/><Relationship Id="rId11" Type="http://schemas.openxmlformats.org/officeDocument/2006/relationships/image" Target="../media/image411.wmf"/><Relationship Id="rId5" Type="http://schemas.openxmlformats.org/officeDocument/2006/relationships/oleObject" Target="../embeddings/oleObject234.bin"/><Relationship Id="rId10" Type="http://schemas.openxmlformats.org/officeDocument/2006/relationships/oleObject" Target="../embeddings/oleObject236.bin"/><Relationship Id="rId4" Type="http://schemas.openxmlformats.org/officeDocument/2006/relationships/image" Target="../media/image407.wmf"/><Relationship Id="rId9" Type="http://schemas.openxmlformats.org/officeDocument/2006/relationships/image" Target="../media/image41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oleObject" Target="../embeddings/oleObject237.bin"/><Relationship Id="rId7" Type="http://schemas.openxmlformats.org/officeDocument/2006/relationships/image" Target="../media/image415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4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413.wmf"/><Relationship Id="rId9" Type="http://schemas.openxmlformats.org/officeDocument/2006/relationships/image" Target="../media/image416.wmf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0.bin"/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w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wmf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3" Type="http://schemas.openxmlformats.org/officeDocument/2006/relationships/oleObject" Target="../embeddings/oleObject242.bin"/><Relationship Id="rId7" Type="http://schemas.openxmlformats.org/officeDocument/2006/relationships/image" Target="../media/image426.png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5.w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425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oleObject" Target="../embeddings/oleObject243.bin"/><Relationship Id="rId7" Type="http://schemas.openxmlformats.org/officeDocument/2006/relationships/image" Target="../media/image429.png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243.bin"/><Relationship Id="rId4" Type="http://schemas.openxmlformats.org/officeDocument/2006/relationships/image" Target="../media/image9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png"/><Relationship Id="rId3" Type="http://schemas.openxmlformats.org/officeDocument/2006/relationships/oleObject" Target="../embeddings/oleObject244.bin"/><Relationship Id="rId7" Type="http://schemas.openxmlformats.org/officeDocument/2006/relationships/image" Target="../media/image432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5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425.w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3" Type="http://schemas.openxmlformats.org/officeDocument/2006/relationships/oleObject" Target="../embeddings/oleObject245.bin"/><Relationship Id="rId7" Type="http://schemas.openxmlformats.org/officeDocument/2006/relationships/image" Target="../media/image435.png"/><Relationship Id="rId2" Type="http://schemas.openxmlformats.org/officeDocument/2006/relationships/image" Target="../media/image4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245.bin"/><Relationship Id="rId4" Type="http://schemas.openxmlformats.org/officeDocument/2006/relationships/image" Target="../media/image97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oleObject" Target="../embeddings/oleObject246.bin"/><Relationship Id="rId7" Type="http://schemas.openxmlformats.org/officeDocument/2006/relationships/image" Target="../media/image438.png"/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97.w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3" Type="http://schemas.openxmlformats.org/officeDocument/2006/relationships/oleObject" Target="../embeddings/oleObject247.bin"/><Relationship Id="rId7" Type="http://schemas.openxmlformats.org/officeDocument/2006/relationships/image" Target="../media/image443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2.wmf"/><Relationship Id="rId5" Type="http://schemas.openxmlformats.org/officeDocument/2006/relationships/oleObject" Target="../embeddings/oleObject247.bin"/><Relationship Id="rId4" Type="http://schemas.openxmlformats.org/officeDocument/2006/relationships/image" Target="../media/image442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3" Type="http://schemas.openxmlformats.org/officeDocument/2006/relationships/oleObject" Target="../embeddings/oleObject248.bin"/><Relationship Id="rId7" Type="http://schemas.openxmlformats.org/officeDocument/2006/relationships/image" Target="../media/image446.png"/><Relationship Id="rId2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5.wmf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425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oleObject" Target="../embeddings/oleObject249.bin"/><Relationship Id="rId7" Type="http://schemas.openxmlformats.org/officeDocument/2006/relationships/image" Target="../media/image449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5.wmf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425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7" Type="http://schemas.openxmlformats.org/officeDocument/2006/relationships/image" Target="../media/image453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452.w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3" Type="http://schemas.openxmlformats.org/officeDocument/2006/relationships/oleObject" Target="../embeddings/oleObject251.bin"/><Relationship Id="rId7" Type="http://schemas.openxmlformats.org/officeDocument/2006/relationships/image" Target="../media/image456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5.wmf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455.w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59.png"/><Relationship Id="rId7" Type="http://schemas.openxmlformats.org/officeDocument/2006/relationships/image" Target="../media/image459.wmf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2.bin"/><Relationship Id="rId5" Type="http://schemas.openxmlformats.org/officeDocument/2006/relationships/image" Target="../media/image459.wmf"/><Relationship Id="rId4" Type="http://schemas.openxmlformats.org/officeDocument/2006/relationships/oleObject" Target="../embeddings/oleObject2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4.bin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3" Type="http://schemas.openxmlformats.org/officeDocument/2006/relationships/image" Target="../media/image463.png"/><Relationship Id="rId7" Type="http://schemas.openxmlformats.org/officeDocument/2006/relationships/image" Target="../media/image462.wmf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3.bin"/><Relationship Id="rId5" Type="http://schemas.openxmlformats.org/officeDocument/2006/relationships/image" Target="../media/image462.wmf"/><Relationship Id="rId4" Type="http://schemas.openxmlformats.org/officeDocument/2006/relationships/oleObject" Target="../embeddings/oleObject25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2.wmf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87.wmf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9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99.w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98.png"/><Relationship Id="rId4" Type="http://schemas.openxmlformats.org/officeDocument/2006/relationships/image" Target="../media/image9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0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0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0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11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1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11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1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2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35.wmf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image" Target="../media/image142.w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41.png"/><Relationship Id="rId4" Type="http://schemas.openxmlformats.org/officeDocument/2006/relationships/image" Target="../media/image140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145.png"/><Relationship Id="rId7" Type="http://schemas.openxmlformats.org/officeDocument/2006/relationships/image" Target="../media/image147.wmf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14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5.png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54.wmf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156.wmf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63.wmf"/><Relationship Id="rId3" Type="http://schemas.openxmlformats.org/officeDocument/2006/relationships/oleObject" Target="../embeddings/oleObject83.bin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87.bin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62.wmf"/><Relationship Id="rId5" Type="http://schemas.openxmlformats.org/officeDocument/2006/relationships/image" Target="../media/image159.png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158.wmf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8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166.png"/><Relationship Id="rId7" Type="http://schemas.openxmlformats.org/officeDocument/2006/relationships/image" Target="../media/image168.wmf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6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76.wmf"/><Relationship Id="rId3" Type="http://schemas.openxmlformats.org/officeDocument/2006/relationships/oleObject" Target="../embeddings/oleObject92.bin"/><Relationship Id="rId7" Type="http://schemas.openxmlformats.org/officeDocument/2006/relationships/image" Target="../media/image173.png"/><Relationship Id="rId12" Type="http://schemas.openxmlformats.org/officeDocument/2006/relationships/oleObject" Target="../embeddings/oleObject96.bin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wmf"/><Relationship Id="rId11" Type="http://schemas.openxmlformats.org/officeDocument/2006/relationships/image" Target="../media/image175.wmf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171.wmf"/><Relationship Id="rId9" Type="http://schemas.openxmlformats.org/officeDocument/2006/relationships/image" Target="../media/image17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83.png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82.wmf"/><Relationship Id="rId17" Type="http://schemas.openxmlformats.org/officeDocument/2006/relationships/image" Target="../media/image185.wmf"/><Relationship Id="rId2" Type="http://schemas.openxmlformats.org/officeDocument/2006/relationships/image" Target="../media/image177.png"/><Relationship Id="rId16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184.wmf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00.bin"/><Relationship Id="rId14" Type="http://schemas.openxmlformats.org/officeDocument/2006/relationships/oleObject" Target="../embeddings/oleObject10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3.wmf"/><Relationship Id="rId4" Type="http://schemas.openxmlformats.org/officeDocument/2006/relationships/oleObject" Target="../embeddings/oleObject10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94.png"/><Relationship Id="rId7" Type="http://schemas.openxmlformats.org/officeDocument/2006/relationships/image" Target="../media/image196.wmf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98.wmf"/><Relationship Id="rId5" Type="http://schemas.openxmlformats.org/officeDocument/2006/relationships/image" Target="../media/image195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9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200.png"/><Relationship Id="rId7" Type="http://schemas.openxmlformats.org/officeDocument/2006/relationships/image" Target="../media/image202.wmf"/><Relationship Id="rId12" Type="http://schemas.openxmlformats.org/officeDocument/2006/relationships/image" Target="../media/image2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204.wmf"/><Relationship Id="rId5" Type="http://schemas.openxmlformats.org/officeDocument/2006/relationships/image" Target="../media/image201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20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image" Target="../media/image206.png"/><Relationship Id="rId7" Type="http://schemas.openxmlformats.org/officeDocument/2006/relationships/image" Target="../media/image208.wmf"/><Relationship Id="rId12" Type="http://schemas.openxmlformats.org/officeDocument/2006/relationships/image" Target="../media/image21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207.wmf"/><Relationship Id="rId10" Type="http://schemas.openxmlformats.org/officeDocument/2006/relationships/image" Target="../media/image209.png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20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211.png"/><Relationship Id="rId7" Type="http://schemas.openxmlformats.org/officeDocument/2006/relationships/image" Target="../media/image212.wmf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214.wmf"/><Relationship Id="rId5" Type="http://schemas.openxmlformats.org/officeDocument/2006/relationships/image" Target="../media/image195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21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6.png"/><Relationship Id="rId7" Type="http://schemas.openxmlformats.org/officeDocument/2006/relationships/image" Target="../media/image21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12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219.png"/><Relationship Id="rId7" Type="http://schemas.openxmlformats.org/officeDocument/2006/relationships/image" Target="../media/image22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220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22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3.png"/><Relationship Id="rId7" Type="http://schemas.openxmlformats.org/officeDocument/2006/relationships/image" Target="../media/image225.wmf"/><Relationship Id="rId12" Type="http://schemas.openxmlformats.org/officeDocument/2006/relationships/image" Target="../media/image22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oleObject129.bin"/><Relationship Id="rId5" Type="http://schemas.openxmlformats.org/officeDocument/2006/relationships/image" Target="../media/image224.wmf"/><Relationship Id="rId10" Type="http://schemas.openxmlformats.org/officeDocument/2006/relationships/image" Target="../media/image227.wmf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2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image" Target="../media/image229.png"/><Relationship Id="rId7" Type="http://schemas.openxmlformats.org/officeDocument/2006/relationships/image" Target="../media/image23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230.wmf"/><Relationship Id="rId10" Type="http://schemas.openxmlformats.org/officeDocument/2006/relationships/image" Target="../media/image233.png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23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image" Target="../media/image234.png"/><Relationship Id="rId7" Type="http://schemas.openxmlformats.org/officeDocument/2006/relationships/image" Target="../media/image23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235.wmf"/><Relationship Id="rId10" Type="http://schemas.openxmlformats.org/officeDocument/2006/relationships/image" Target="../media/image238.png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237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1.png"/><Relationship Id="rId5" Type="http://schemas.openxmlformats.org/officeDocument/2006/relationships/image" Target="../media/image240.wmf"/><Relationship Id="rId4" Type="http://schemas.openxmlformats.org/officeDocument/2006/relationships/oleObject" Target="../embeddings/oleObject136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2.png"/><Relationship Id="rId7" Type="http://schemas.openxmlformats.org/officeDocument/2006/relationships/image" Target="../media/image24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243.wmf"/><Relationship Id="rId4" Type="http://schemas.openxmlformats.org/officeDocument/2006/relationships/oleObject" Target="../embeddings/oleObject13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8.png"/><Relationship Id="rId5" Type="http://schemas.openxmlformats.org/officeDocument/2006/relationships/image" Target="../media/image247.wmf"/><Relationship Id="rId4" Type="http://schemas.openxmlformats.org/officeDocument/2006/relationships/oleObject" Target="../embeddings/oleObject13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oleObject" Target="../embeddings/oleObject144.bin"/><Relationship Id="rId3" Type="http://schemas.openxmlformats.org/officeDocument/2006/relationships/image" Target="../media/image249.png"/><Relationship Id="rId7" Type="http://schemas.openxmlformats.org/officeDocument/2006/relationships/image" Target="../media/image251.wmf"/><Relationship Id="rId12" Type="http://schemas.openxmlformats.org/officeDocument/2006/relationships/image" Target="../media/image25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250.wmf"/><Relationship Id="rId10" Type="http://schemas.openxmlformats.org/officeDocument/2006/relationships/image" Target="../media/image253.wmf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255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259.wmf"/><Relationship Id="rId3" Type="http://schemas.openxmlformats.org/officeDocument/2006/relationships/image" Target="../media/image256.png"/><Relationship Id="rId7" Type="http://schemas.openxmlformats.org/officeDocument/2006/relationships/image" Target="../media/image251.wmf"/><Relationship Id="rId12" Type="http://schemas.openxmlformats.org/officeDocument/2006/relationships/oleObject" Target="../embeddings/oleObject149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258.wmf"/><Relationship Id="rId5" Type="http://schemas.openxmlformats.org/officeDocument/2006/relationships/image" Target="../media/image250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257.wmf"/><Relationship Id="rId14" Type="http://schemas.openxmlformats.org/officeDocument/2006/relationships/image" Target="../media/image26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266.wmf"/><Relationship Id="rId3" Type="http://schemas.openxmlformats.org/officeDocument/2006/relationships/image" Target="../media/image261.png"/><Relationship Id="rId7" Type="http://schemas.openxmlformats.org/officeDocument/2006/relationships/image" Target="../media/image263.wmf"/><Relationship Id="rId12" Type="http://schemas.openxmlformats.org/officeDocument/2006/relationships/oleObject" Target="../embeddings/oleObject15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265.wmf"/><Relationship Id="rId5" Type="http://schemas.openxmlformats.org/officeDocument/2006/relationships/image" Target="../media/image262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264.wmf"/><Relationship Id="rId14" Type="http://schemas.openxmlformats.org/officeDocument/2006/relationships/image" Target="../media/image26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image" Target="../media/image268.png"/><Relationship Id="rId7" Type="http://schemas.openxmlformats.org/officeDocument/2006/relationships/image" Target="../media/image270.wmf"/><Relationship Id="rId12" Type="http://schemas.openxmlformats.org/officeDocument/2006/relationships/image" Target="../media/image2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272.wmf"/><Relationship Id="rId5" Type="http://schemas.openxmlformats.org/officeDocument/2006/relationships/image" Target="../media/image269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27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274.png"/><Relationship Id="rId7" Type="http://schemas.openxmlformats.org/officeDocument/2006/relationships/image" Target="../media/image276.wmf"/><Relationship Id="rId12" Type="http://schemas.openxmlformats.org/officeDocument/2006/relationships/image" Target="../media/image2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278.wmf"/><Relationship Id="rId5" Type="http://schemas.openxmlformats.org/officeDocument/2006/relationships/image" Target="../media/image275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277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1.png"/><Relationship Id="rId4" Type="http://schemas.openxmlformats.org/officeDocument/2006/relationships/image" Target="../media/image77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4.wmf"/><Relationship Id="rId11" Type="http://schemas.openxmlformats.org/officeDocument/2006/relationships/image" Target="../media/image287.png"/><Relationship Id="rId5" Type="http://schemas.openxmlformats.org/officeDocument/2006/relationships/oleObject" Target="../embeddings/oleObject165.bin"/><Relationship Id="rId10" Type="http://schemas.openxmlformats.org/officeDocument/2006/relationships/image" Target="../media/image286.wmf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167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7" Type="http://schemas.openxmlformats.org/officeDocument/2006/relationships/image" Target="../media/image291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28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3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17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7" Type="http://schemas.openxmlformats.org/officeDocument/2006/relationships/image" Target="../media/image297.wmf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296.png"/><Relationship Id="rId4" Type="http://schemas.openxmlformats.org/officeDocument/2006/relationships/image" Target="../media/image97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7" Type="http://schemas.openxmlformats.org/officeDocument/2006/relationships/image" Target="../media/image30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97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7" Type="http://schemas.openxmlformats.org/officeDocument/2006/relationships/image" Target="../media/image303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302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7" Type="http://schemas.openxmlformats.org/officeDocument/2006/relationships/image" Target="../media/image307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306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7" Type="http://schemas.openxmlformats.org/officeDocument/2006/relationships/image" Target="../media/image310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309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7" Type="http://schemas.openxmlformats.org/officeDocument/2006/relationships/image" Target="../media/image31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31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7" Type="http://schemas.openxmlformats.org/officeDocument/2006/relationships/image" Target="../media/image316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3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7" Type="http://schemas.openxmlformats.org/officeDocument/2006/relationships/image" Target="../media/image320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318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322.wmf"/><Relationship Id="rId9" Type="http://schemas.openxmlformats.org/officeDocument/2006/relationships/image" Target="../media/image32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oleObject" Target="../embeddings/oleObject191.bin"/><Relationship Id="rId7" Type="http://schemas.openxmlformats.org/officeDocument/2006/relationships/image" Target="../media/image329.wmf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331.wmf"/><Relationship Id="rId5" Type="http://schemas.openxmlformats.org/officeDocument/2006/relationships/image" Target="../media/image328.png"/><Relationship Id="rId10" Type="http://schemas.openxmlformats.org/officeDocument/2006/relationships/oleObject" Target="../embeddings/oleObject194.bin"/><Relationship Id="rId4" Type="http://schemas.openxmlformats.org/officeDocument/2006/relationships/image" Target="../media/image327.wmf"/><Relationship Id="rId9" Type="http://schemas.openxmlformats.org/officeDocument/2006/relationships/image" Target="../media/image330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7" Type="http://schemas.openxmlformats.org/officeDocument/2006/relationships/image" Target="../media/image335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w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33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0.png"/><Relationship Id="rId4" Type="http://schemas.openxmlformats.org/officeDocument/2006/relationships/image" Target="../media/image33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B5E05AE-DD3B-4654-A55A-C3A364C58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РАССТОЯНИЕ ОТ ТОЧКИ ДО ПРЯМОЙ 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8F167F0C-A736-421E-ADC8-E7E6EDBC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Расстоянием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до прямой в пространстве называется длина перпендикуляра, опущенного из данной точки на данную прямую.</a:t>
            </a:r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16FF4CD8-AEDA-417F-81A0-8EF66C4BE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4892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5E4DE2BA-D7DB-420A-83B7-B6E16F25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20835" name="Picture 3">
            <a:extLst>
              <a:ext uri="{FF2B5EF4-FFF2-40B4-BE49-F238E27FC236}">
                <a16:creationId xmlns:a16="http://schemas.microsoft.com/office/drawing/2014/main" id="{0F12931A-EC48-421D-9EA2-AC858DC5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845" name="Group 13">
            <a:extLst>
              <a:ext uri="{FF2B5EF4-FFF2-40B4-BE49-F238E27FC236}">
                <a16:creationId xmlns:a16="http://schemas.microsoft.com/office/drawing/2014/main" id="{47D43C98-3041-40DB-838C-ADB9917906B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95400"/>
            <a:ext cx="8839200" cy="5334000"/>
            <a:chOff x="96" y="816"/>
            <a:chExt cx="5568" cy="3360"/>
          </a:xfrm>
        </p:grpSpPr>
        <p:pic>
          <p:nvPicPr>
            <p:cNvPr id="120837" name="Picture 5">
              <a:extLst>
                <a:ext uri="{FF2B5EF4-FFF2-40B4-BE49-F238E27FC236}">
                  <a16:creationId xmlns:a16="http://schemas.microsoft.com/office/drawing/2014/main" id="{24D6F8F9-A223-487D-A97C-F397056FC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16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839" name="Text Box 7">
              <a:extLst>
                <a:ext uri="{FF2B5EF4-FFF2-40B4-BE49-F238E27FC236}">
                  <a16:creationId xmlns:a16="http://schemas.microsoft.com/office/drawing/2014/main" id="{37F82A38-D9D2-4BEA-B1E1-4B0DB3274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20840" name="Object 8">
              <a:extLst>
                <a:ext uri="{FF2B5EF4-FFF2-40B4-BE49-F238E27FC236}">
                  <a16:creationId xmlns:a16="http://schemas.microsoft.com/office/drawing/2014/main" id="{D6A5F19C-4219-4725-8461-734419AE48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" y="3600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22080" imgH="914400" progId="Equation.DSMT4">
                    <p:embed/>
                  </p:oleObj>
                </mc:Choice>
                <mc:Fallback>
                  <p:oleObj name="Equation" r:id="rId5" imgW="6220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600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41" name="Text Box 9">
              <a:extLst>
                <a:ext uri="{FF2B5EF4-FFF2-40B4-BE49-F238E27FC236}">
                  <a16:creationId xmlns:a16="http://schemas.microsoft.com/office/drawing/2014/main" id="{46EA1D71-BC3A-4AE6-9DFF-4FDE28482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640"/>
              <a:ext cx="556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AE </a:t>
              </a:r>
              <a:r>
                <a:rPr lang="ru-RU" altLang="ru-RU"/>
                <a:t>равностороннего треугольника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Имеем,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 i="1"/>
                <a:t> </a:t>
              </a:r>
              <a:r>
                <a:rPr lang="en-US" altLang="ru-RU"/>
                <a:t>= </a:t>
              </a:r>
              <a:r>
                <a:rPr lang="en-US" altLang="ru-RU" i="1"/>
                <a:t>AD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=</a:t>
              </a:r>
              <a:r>
                <a:rPr lang="en-US" altLang="ru-RU"/>
                <a:t> </a:t>
              </a:r>
              <a:r>
                <a:rPr lang="ru-RU" altLang="ru-RU"/>
                <a:t>     </a:t>
              </a:r>
              <a:r>
                <a:rPr lang="en-US" altLang="ru-RU"/>
                <a:t>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AE = </a:t>
              </a:r>
              <a:r>
                <a:rPr lang="en-US" altLang="ru-RU"/>
                <a:t>      </a:t>
              </a:r>
              <a:endParaRPr lang="ru-RU" altLang="ru-RU"/>
            </a:p>
          </p:txBody>
        </p:sp>
        <p:graphicFrame>
          <p:nvGraphicFramePr>
            <p:cNvPr id="120842" name="Object 10">
              <a:extLst>
                <a:ext uri="{FF2B5EF4-FFF2-40B4-BE49-F238E27FC236}">
                  <a16:creationId xmlns:a16="http://schemas.microsoft.com/office/drawing/2014/main" id="{F6F0F27A-8A37-403C-BCFB-A0813A4175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2880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9040" imgH="380880" progId="Equation.DSMT4">
                    <p:embed/>
                  </p:oleObj>
                </mc:Choice>
                <mc:Fallback>
                  <p:oleObj name="Equation" r:id="rId7" imgW="419040" imgH="380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880"/>
                          <a:ext cx="266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43" name="Object 11">
              <a:extLst>
                <a:ext uri="{FF2B5EF4-FFF2-40B4-BE49-F238E27FC236}">
                  <a16:creationId xmlns:a16="http://schemas.microsoft.com/office/drawing/2014/main" id="{AA42BE72-EE77-4133-8205-87576A3037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3120"/>
            <a:ext cx="346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5760" imgH="787320" progId="Equation.DSMT4">
                    <p:embed/>
                  </p:oleObj>
                </mc:Choice>
                <mc:Fallback>
                  <p:oleObj name="Equation" r:id="rId9" imgW="545760" imgH="7873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120"/>
                          <a:ext cx="346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>
            <a:extLst>
              <a:ext uri="{FF2B5EF4-FFF2-40B4-BE49-F238E27FC236}">
                <a16:creationId xmlns:a16="http://schemas.microsoft.com/office/drawing/2014/main" id="{7A80CF5C-13A2-4B1B-AFE6-C1EB5EE8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86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299011" name="Picture 3">
            <a:extLst>
              <a:ext uri="{FF2B5EF4-FFF2-40B4-BE49-F238E27FC236}">
                <a16:creationId xmlns:a16="http://schemas.microsoft.com/office/drawing/2014/main" id="{16E195F4-A630-4936-B565-384B452C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9012" name="Group 4">
            <a:extLst>
              <a:ext uri="{FF2B5EF4-FFF2-40B4-BE49-F238E27FC236}">
                <a16:creationId xmlns:a16="http://schemas.microsoft.com/office/drawing/2014/main" id="{760BA07B-B7C7-4C86-95A6-BA910C033B7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029200"/>
            <a:ext cx="5943600" cy="519113"/>
            <a:chOff x="432" y="3168"/>
            <a:chExt cx="3744" cy="327"/>
          </a:xfrm>
        </p:grpSpPr>
        <p:sp>
          <p:nvSpPr>
            <p:cNvPr id="299013" name="Text Box 5">
              <a:extLst>
                <a:ext uri="{FF2B5EF4-FFF2-40B4-BE49-F238E27FC236}">
                  <a16:creationId xmlns:a16="http://schemas.microsoft.com/office/drawing/2014/main" id="{47C2032B-57AB-4211-8B31-23FA4AAE7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99014" name="Object 6">
              <a:extLst>
                <a:ext uri="{FF2B5EF4-FFF2-40B4-BE49-F238E27FC236}">
                  <a16:creationId xmlns:a16="http://schemas.microsoft.com/office/drawing/2014/main" id="{B66D64BB-DF57-467A-A278-DA3F30163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168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33160" imgH="444240" progId="Equation.DSMT4">
                    <p:embed/>
                  </p:oleObj>
                </mc:Choice>
                <mc:Fallback>
                  <p:oleObj name="Equation" r:id="rId4" imgW="533160" imgH="4442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68"/>
                          <a:ext cx="33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>
            <a:extLst>
              <a:ext uri="{FF2B5EF4-FFF2-40B4-BE49-F238E27FC236}">
                <a16:creationId xmlns:a16="http://schemas.microsoft.com/office/drawing/2014/main" id="{3B3AA97E-8C8F-4317-AB2F-386551048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0850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ru-RU" altLang="ru-RU" sz="2800" i="1" dirty="0"/>
              <a:t>.</a:t>
            </a:r>
          </a:p>
        </p:txBody>
      </p:sp>
      <p:pic>
        <p:nvPicPr>
          <p:cNvPr id="301059" name="Picture 3">
            <a:extLst>
              <a:ext uri="{FF2B5EF4-FFF2-40B4-BE49-F238E27FC236}">
                <a16:creationId xmlns:a16="http://schemas.microsoft.com/office/drawing/2014/main" id="{78FFCEA0-5FF9-4DAD-A36C-883E03A82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168775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1060" name="Group 4">
            <a:extLst>
              <a:ext uri="{FF2B5EF4-FFF2-40B4-BE49-F238E27FC236}">
                <a16:creationId xmlns:a16="http://schemas.microsoft.com/office/drawing/2014/main" id="{F6A4312C-400A-4495-AD7A-45FBD8C83B4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371600"/>
            <a:ext cx="8382000" cy="5029200"/>
            <a:chOff x="336" y="864"/>
            <a:chExt cx="5280" cy="3168"/>
          </a:xfrm>
        </p:grpSpPr>
        <p:sp>
          <p:nvSpPr>
            <p:cNvPr id="301061" name="Text Box 5">
              <a:extLst>
                <a:ext uri="{FF2B5EF4-FFF2-40B4-BE49-F238E27FC236}">
                  <a16:creationId xmlns:a16="http://schemas.microsoft.com/office/drawing/2014/main" id="{9D331A67-E911-4F32-BDDA-73BDCFEE1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00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301062" name="Object 6">
              <a:extLst>
                <a:ext uri="{FF2B5EF4-FFF2-40B4-BE49-F238E27FC236}">
                  <a16:creationId xmlns:a16="http://schemas.microsoft.com/office/drawing/2014/main" id="{ECA0B2B3-D270-47B1-A144-CA3711DAAD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45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080" imgH="914400" progId="Equation.DSMT4">
                    <p:embed/>
                  </p:oleObj>
                </mc:Choice>
                <mc:Fallback>
                  <p:oleObj name="Equation" r:id="rId4" imgW="62208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45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1063" name="Text Box 7">
              <a:extLst>
                <a:ext uri="{FF2B5EF4-FFF2-40B4-BE49-F238E27FC236}">
                  <a16:creationId xmlns:a16="http://schemas.microsoft.com/office/drawing/2014/main" id="{6D658D00-D447-49AE-BFA2-00D66F816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976"/>
              <a:ext cx="528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Пусть </a:t>
              </a:r>
              <a:r>
                <a:rPr lang="en-US" altLang="ru-RU" i="1"/>
                <a:t>O </a:t>
              </a:r>
              <a:r>
                <a:rPr lang="ru-RU" altLang="ru-RU"/>
                <a:t>– середина </a:t>
              </a:r>
              <a:r>
                <a:rPr lang="en-US" altLang="ru-RU" i="1"/>
                <a:t>BD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  <a:r>
                <a:rPr lang="ru-RU" altLang="ru-RU"/>
                <a:t>Искомым р</a:t>
              </a:r>
              <a:r>
                <a:rPr lang="ru-RU" altLang="ru-RU">
                  <a:cs typeface="Times New Roman" panose="02020603050405020304" pitchFamily="18" charset="0"/>
                </a:rPr>
                <a:t>асстоянием является длина отрезка </a:t>
              </a:r>
              <a:r>
                <a:rPr lang="en-US" altLang="ru-RU" i="1">
                  <a:cs typeface="Times New Roman" panose="02020603050405020304" pitchFamily="18" charset="0"/>
                </a:rPr>
                <a:t>AO</a:t>
              </a:r>
              <a:r>
                <a:rPr lang="ru-RU" altLang="ru-RU" i="1"/>
                <a:t>.</a:t>
              </a:r>
              <a:r>
                <a:rPr lang="ru-RU" altLang="ru-RU"/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Она равна</a:t>
              </a:r>
              <a:r>
                <a:rPr lang="ru-RU" altLang="ru-RU" i="1"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01064" name="Object 8">
              <a:extLst>
                <a:ext uri="{FF2B5EF4-FFF2-40B4-BE49-F238E27FC236}">
                  <a16:creationId xmlns:a16="http://schemas.microsoft.com/office/drawing/2014/main" id="{BF293950-0074-4C3B-BF5D-F691140D9C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321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22080" imgH="914400" progId="Equation.DSMT4">
                    <p:embed/>
                  </p:oleObj>
                </mc:Choice>
                <mc:Fallback>
                  <p:oleObj name="Equation" r:id="rId6" imgW="6220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21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1065" name="Picture 9">
              <a:extLst>
                <a:ext uri="{FF2B5EF4-FFF2-40B4-BE49-F238E27FC236}">
                  <a16:creationId xmlns:a16="http://schemas.microsoft.com/office/drawing/2014/main" id="{2F000076-422A-42A8-B318-E8C382E2E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64"/>
              <a:ext cx="2626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>
            <a:extLst>
              <a:ext uri="{FF2B5EF4-FFF2-40B4-BE49-F238E27FC236}">
                <a16:creationId xmlns:a16="http://schemas.microsoft.com/office/drawing/2014/main" id="{63ACB3E3-B663-4AAE-85A0-32E7AF874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05155" name="Picture 3">
            <a:extLst>
              <a:ext uri="{FF2B5EF4-FFF2-40B4-BE49-F238E27FC236}">
                <a16:creationId xmlns:a16="http://schemas.microsoft.com/office/drawing/2014/main" id="{3C753D6E-1380-4928-AA3E-075035F3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168775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5156" name="Group 4">
            <a:extLst>
              <a:ext uri="{FF2B5EF4-FFF2-40B4-BE49-F238E27FC236}">
                <a16:creationId xmlns:a16="http://schemas.microsoft.com/office/drawing/2014/main" id="{5EC810CF-A466-4BED-8FA7-4134E7852F6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71600"/>
            <a:ext cx="8001000" cy="5029200"/>
            <a:chOff x="384" y="864"/>
            <a:chExt cx="5040" cy="3168"/>
          </a:xfrm>
        </p:grpSpPr>
        <p:sp>
          <p:nvSpPr>
            <p:cNvPr id="305157" name="Text Box 5">
              <a:extLst>
                <a:ext uri="{FF2B5EF4-FFF2-40B4-BE49-F238E27FC236}">
                  <a16:creationId xmlns:a16="http://schemas.microsoft.com/office/drawing/2014/main" id="{3C91C4F3-A918-4539-AEC0-8C2BD54C5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00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305158" name="Object 6">
              <a:extLst>
                <a:ext uri="{FF2B5EF4-FFF2-40B4-BE49-F238E27FC236}">
                  <a16:creationId xmlns:a16="http://schemas.microsoft.com/office/drawing/2014/main" id="{3D0EF4D4-5C7D-4757-9545-1CE4A5923B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45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080" imgH="914400" progId="Equation.DSMT4">
                    <p:embed/>
                  </p:oleObj>
                </mc:Choice>
                <mc:Fallback>
                  <p:oleObj name="Equation" r:id="rId4" imgW="62208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45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5159" name="Text Box 7">
              <a:extLst>
                <a:ext uri="{FF2B5EF4-FFF2-40B4-BE49-F238E27FC236}">
                  <a16:creationId xmlns:a16="http://schemas.microsoft.com/office/drawing/2014/main" id="{B5893D29-0C50-4E9A-A4C0-DADF85650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24"/>
              <a:ext cx="50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Пусть </a:t>
              </a:r>
              <a:r>
                <a:rPr lang="en-US" altLang="ru-RU" i="1"/>
                <a:t>P</a:t>
              </a:r>
              <a:r>
                <a:rPr lang="ru-RU" altLang="ru-RU"/>
                <a:t>, </a:t>
              </a:r>
              <a:r>
                <a:rPr lang="en-US" altLang="ru-RU" i="1"/>
                <a:t>Q</a:t>
              </a:r>
              <a:r>
                <a:rPr lang="ru-RU" altLang="ru-RU"/>
                <a:t> – середины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en-US" altLang="ru-RU" i="1"/>
                <a:t>BD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Искомым расстоянием является длина отрезка </a:t>
              </a:r>
              <a:r>
                <a:rPr lang="en-US" altLang="ru-RU" i="1"/>
                <a:t>PQ</a:t>
              </a:r>
              <a:r>
                <a:rPr lang="ru-RU" altLang="ru-RU"/>
                <a:t>. Она равна</a:t>
              </a:r>
            </a:p>
          </p:txBody>
        </p:sp>
        <p:graphicFrame>
          <p:nvGraphicFramePr>
            <p:cNvPr id="305160" name="Object 8">
              <a:extLst>
                <a:ext uri="{FF2B5EF4-FFF2-40B4-BE49-F238E27FC236}">
                  <a16:creationId xmlns:a16="http://schemas.microsoft.com/office/drawing/2014/main" id="{68C585B4-A4FE-4306-9B37-9D2EDE718D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21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22080" imgH="914400" progId="Equation.DSMT4">
                    <p:embed/>
                  </p:oleObj>
                </mc:Choice>
                <mc:Fallback>
                  <p:oleObj name="Equation" r:id="rId6" imgW="6220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21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5161" name="Picture 9">
              <a:extLst>
                <a:ext uri="{FF2B5EF4-FFF2-40B4-BE49-F238E27FC236}">
                  <a16:creationId xmlns:a16="http://schemas.microsoft.com/office/drawing/2014/main" id="{E66FB2E3-A430-41BA-893F-A56E3484A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864"/>
              <a:ext cx="2626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>
            <a:extLst>
              <a:ext uri="{FF2B5EF4-FFF2-40B4-BE49-F238E27FC236}">
                <a16:creationId xmlns:a16="http://schemas.microsoft.com/office/drawing/2014/main" id="{D377CCA2-EEA6-4C95-A87F-3A117845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id="{23F6B568-DA98-4402-A186-5B8ECD0AD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>
                <a:solidFill>
                  <a:srgbClr val="FF3300"/>
                </a:solidFill>
              </a:rPr>
              <a:t>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309252" name="Picture 4">
            <a:extLst>
              <a:ext uri="{FF2B5EF4-FFF2-40B4-BE49-F238E27FC236}">
                <a16:creationId xmlns:a16="http://schemas.microsoft.com/office/drawing/2014/main" id="{0182DFBF-8E8A-4DA2-8F1E-4AF58C2F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>
            <a:extLst>
              <a:ext uri="{FF2B5EF4-FFF2-40B4-BE49-F238E27FC236}">
                <a16:creationId xmlns:a16="http://schemas.microsoft.com/office/drawing/2014/main" id="{770BFE2F-D472-4899-81EF-B01EC899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11299" name="Picture 3">
            <a:extLst>
              <a:ext uri="{FF2B5EF4-FFF2-40B4-BE49-F238E27FC236}">
                <a16:creationId xmlns:a16="http://schemas.microsoft.com/office/drawing/2014/main" id="{49BFE1AE-8499-40CA-A5D9-47F09EDF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168775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1300" name="Group 4">
            <a:extLst>
              <a:ext uri="{FF2B5EF4-FFF2-40B4-BE49-F238E27FC236}">
                <a16:creationId xmlns:a16="http://schemas.microsoft.com/office/drawing/2014/main" id="{9C3DA1B6-CF89-42A3-A050-D3F0314E1157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8991600" cy="4584700"/>
            <a:chOff x="0" y="960"/>
            <a:chExt cx="5664" cy="2888"/>
          </a:xfrm>
        </p:grpSpPr>
        <p:sp>
          <p:nvSpPr>
            <p:cNvPr id="311301" name="Text Box 5">
              <a:extLst>
                <a:ext uri="{FF2B5EF4-FFF2-40B4-BE49-F238E27FC236}">
                  <a16:creationId xmlns:a16="http://schemas.microsoft.com/office/drawing/2014/main" id="{A0303148-0D26-4307-906C-4B9518E5F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60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311302" name="Object 6">
              <a:extLst>
                <a:ext uri="{FF2B5EF4-FFF2-40B4-BE49-F238E27FC236}">
                  <a16:creationId xmlns:a16="http://schemas.microsoft.com/office/drawing/2014/main" id="{9585EC75-D50E-4C6B-84C1-F6868B3DE1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264"/>
            <a:ext cx="37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880" imgH="927000" progId="Equation.DSMT4">
                    <p:embed/>
                  </p:oleObj>
                </mc:Choice>
                <mc:Fallback>
                  <p:oleObj name="Equation" r:id="rId4" imgW="59688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264"/>
                          <a:ext cx="37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03" name="Text Box 7">
              <a:extLst>
                <a:ext uri="{FF2B5EF4-FFF2-40B4-BE49-F238E27FC236}">
                  <a16:creationId xmlns:a16="http://schemas.microsoft.com/office/drawing/2014/main" id="{68EF9E4C-A5D4-4C6B-8DAA-124960B47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960"/>
              <a:ext cx="3072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Искомое р</a:t>
              </a:r>
              <a:r>
                <a:rPr lang="ru-RU" altLang="ru-RU">
                  <a:cs typeface="Times New Roman" panose="02020603050405020304" pitchFamily="18" charset="0"/>
                </a:rPr>
                <a:t>асстояние равно расстоянию между параллельными плоскостями </a:t>
              </a:r>
              <a:r>
                <a:rPr lang="en-US" altLang="ru-RU" i="1">
                  <a:cs typeface="Times New Roman" panose="02020603050405020304" pitchFamily="18" charset="0"/>
                </a:rPr>
                <a:t>AB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D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 и </a:t>
              </a:r>
              <a:r>
                <a:rPr lang="en-US" altLang="ru-RU" i="1">
                  <a:cs typeface="Times New Roman" panose="02020603050405020304" pitchFamily="18" charset="0"/>
                </a:rPr>
                <a:t>BDC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. Диагональ </a:t>
              </a:r>
              <a:r>
                <a:rPr lang="en-US" altLang="ru-RU" i="1">
                  <a:cs typeface="Times New Roman" panose="02020603050405020304" pitchFamily="18" charset="0"/>
                </a:rPr>
                <a:t>A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C</a:t>
              </a:r>
              <a:r>
                <a:rPr lang="ru-RU" altLang="ru-RU">
                  <a:cs typeface="Times New Roman" panose="02020603050405020304" pitchFamily="18" charset="0"/>
                </a:rPr>
                <a:t> перпендикулярна</a:t>
              </a:r>
              <a:r>
                <a:rPr lang="ru-RU" altLang="ru-RU"/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этим плоскостям и делится в точках пересечения на три равные части. Следовательно, искомое расстояние равно длине отрезка </a:t>
              </a:r>
              <a:r>
                <a:rPr lang="en-US" altLang="ru-RU" i="1">
                  <a:cs typeface="Times New Roman" panose="02020603050405020304" pitchFamily="18" charset="0"/>
                </a:rPr>
                <a:t>EF </a:t>
              </a:r>
              <a:r>
                <a:rPr lang="ru-RU" altLang="ru-RU">
                  <a:cs typeface="Times New Roman" panose="02020603050405020304" pitchFamily="18" charset="0"/>
                </a:rPr>
                <a:t>и равно</a:t>
              </a:r>
              <a:endParaRPr lang="ru-RU" altLang="ru-RU"/>
            </a:p>
          </p:txBody>
        </p:sp>
        <p:graphicFrame>
          <p:nvGraphicFramePr>
            <p:cNvPr id="311304" name="Object 8">
              <a:extLst>
                <a:ext uri="{FF2B5EF4-FFF2-40B4-BE49-F238E27FC236}">
                  <a16:creationId xmlns:a16="http://schemas.microsoft.com/office/drawing/2014/main" id="{BBC4117E-D1AF-4E4A-9C10-3A320ACF08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2784"/>
            <a:ext cx="37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927000" progId="Equation.DSMT4">
                    <p:embed/>
                  </p:oleObj>
                </mc:Choice>
                <mc:Fallback>
                  <p:oleObj name="Equation" r:id="rId6" imgW="596880" imgH="9270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784"/>
                          <a:ext cx="37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1305" name="Picture 9">
              <a:extLst>
                <a:ext uri="{FF2B5EF4-FFF2-40B4-BE49-F238E27FC236}">
                  <a16:creationId xmlns:a16="http://schemas.microsoft.com/office/drawing/2014/main" id="{CBBDB37D-8B65-4003-B93A-DBA1551E2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2626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>
            <a:extLst>
              <a:ext uri="{FF2B5EF4-FFF2-40B4-BE49-F238E27FC236}">
                <a16:creationId xmlns:a16="http://schemas.microsoft.com/office/drawing/2014/main" id="{914FD00B-0053-4982-A9D6-489D9288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13347" name="Picture 3">
            <a:extLst>
              <a:ext uri="{FF2B5EF4-FFF2-40B4-BE49-F238E27FC236}">
                <a16:creationId xmlns:a16="http://schemas.microsoft.com/office/drawing/2014/main" id="{A15B2C16-E934-40C4-9D49-BB7CECF5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3348" name="Group 4">
            <a:extLst>
              <a:ext uri="{FF2B5EF4-FFF2-40B4-BE49-F238E27FC236}">
                <a16:creationId xmlns:a16="http://schemas.microsoft.com/office/drawing/2014/main" id="{98695B22-52A1-463C-9ECD-18000013BE4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876800"/>
            <a:ext cx="7620000" cy="1384300"/>
            <a:chOff x="384" y="3072"/>
            <a:chExt cx="4800" cy="872"/>
          </a:xfrm>
        </p:grpSpPr>
        <p:grpSp>
          <p:nvGrpSpPr>
            <p:cNvPr id="313349" name="Group 5">
              <a:extLst>
                <a:ext uri="{FF2B5EF4-FFF2-40B4-BE49-F238E27FC236}">
                  <a16:creationId xmlns:a16="http://schemas.microsoft.com/office/drawing/2014/main" id="{78BB6A05-C7EC-416E-8D86-FF75EAED4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360"/>
              <a:ext cx="3744" cy="584"/>
              <a:chOff x="432" y="3072"/>
              <a:chExt cx="3744" cy="584"/>
            </a:xfrm>
          </p:grpSpPr>
          <p:sp>
            <p:nvSpPr>
              <p:cNvPr id="313350" name="Text Box 6">
                <a:extLst>
                  <a:ext uri="{FF2B5EF4-FFF2-40B4-BE49-F238E27FC236}">
                    <a16:creationId xmlns:a16="http://schemas.microsoft.com/office/drawing/2014/main" id="{0498A078-B9C2-4A94-9AE4-E36C0F810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168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>
                    <a:solidFill>
                      <a:srgbClr val="FF3300"/>
                    </a:solidFill>
                  </a:rPr>
                  <a:t> </a:t>
                </a:r>
                <a:endParaRPr lang="ru-RU" altLang="ru-RU" sz="2800" baseline="30000">
                  <a:solidFill>
                    <a:srgbClr val="FF3300"/>
                  </a:solidFill>
                </a:endParaRPr>
              </a:p>
            </p:txBody>
          </p:sp>
          <p:graphicFrame>
            <p:nvGraphicFramePr>
              <p:cNvPr id="313351" name="Object 7">
                <a:extLst>
                  <a:ext uri="{FF2B5EF4-FFF2-40B4-BE49-F238E27FC236}">
                    <a16:creationId xmlns:a16="http://schemas.microsoft.com/office/drawing/2014/main" id="{48846BDB-AC15-4CD1-BFBB-E59D4B1158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00" y="3072"/>
              <a:ext cx="37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596880" imgH="927000" progId="Equation.DSMT4">
                      <p:embed/>
                    </p:oleObj>
                  </mc:Choice>
                  <mc:Fallback>
                    <p:oleObj name="Equation" r:id="rId4" imgW="596880" imgH="92700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0" y="3072"/>
                            <a:ext cx="37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3352" name="Text Box 8">
              <a:extLst>
                <a:ext uri="{FF2B5EF4-FFF2-40B4-BE49-F238E27FC236}">
                  <a16:creationId xmlns:a16="http://schemas.microsoft.com/office/drawing/2014/main" id="{E33E3EBE-6774-443B-BB0B-5BB5F963A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72"/>
              <a:ext cx="48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Решение аналогично предыдущему.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>
            <a:extLst>
              <a:ext uri="{FF2B5EF4-FFF2-40B4-BE49-F238E27FC236}">
                <a16:creationId xmlns:a16="http://schemas.microsoft.com/office/drawing/2014/main" id="{36F8D08C-33C9-40F3-B51C-B4FAEB1D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315395" name="Group 3">
            <a:extLst>
              <a:ext uri="{FF2B5EF4-FFF2-40B4-BE49-F238E27FC236}">
                <a16:creationId xmlns:a16="http://schemas.microsoft.com/office/drawing/2014/main" id="{F0B2388B-77F2-4950-B2F2-4D267CCCFEA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876800"/>
            <a:ext cx="7620000" cy="1384300"/>
            <a:chOff x="384" y="3072"/>
            <a:chExt cx="4800" cy="872"/>
          </a:xfrm>
        </p:grpSpPr>
        <p:grpSp>
          <p:nvGrpSpPr>
            <p:cNvPr id="315396" name="Group 4">
              <a:extLst>
                <a:ext uri="{FF2B5EF4-FFF2-40B4-BE49-F238E27FC236}">
                  <a16:creationId xmlns:a16="http://schemas.microsoft.com/office/drawing/2014/main" id="{0E43B040-FFFA-408E-A197-096998289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360"/>
              <a:ext cx="3744" cy="584"/>
              <a:chOff x="432" y="3072"/>
              <a:chExt cx="3744" cy="584"/>
            </a:xfrm>
          </p:grpSpPr>
          <p:sp>
            <p:nvSpPr>
              <p:cNvPr id="315397" name="Text Box 5">
                <a:extLst>
                  <a:ext uri="{FF2B5EF4-FFF2-40B4-BE49-F238E27FC236}">
                    <a16:creationId xmlns:a16="http://schemas.microsoft.com/office/drawing/2014/main" id="{3209C0C9-07A8-4131-8D17-7874E4F6D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168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>
                    <a:solidFill>
                      <a:srgbClr val="FF3300"/>
                    </a:solidFill>
                  </a:rPr>
                  <a:t> </a:t>
                </a:r>
                <a:endParaRPr lang="ru-RU" altLang="ru-RU" sz="2800" baseline="30000">
                  <a:solidFill>
                    <a:srgbClr val="FF3300"/>
                  </a:solidFill>
                </a:endParaRPr>
              </a:p>
            </p:txBody>
          </p:sp>
          <p:graphicFrame>
            <p:nvGraphicFramePr>
              <p:cNvPr id="315398" name="Object 6">
                <a:extLst>
                  <a:ext uri="{FF2B5EF4-FFF2-40B4-BE49-F238E27FC236}">
                    <a16:creationId xmlns:a16="http://schemas.microsoft.com/office/drawing/2014/main" id="{303C9F31-32FF-48CE-B981-1AB0C4E58EC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00" y="3072"/>
              <a:ext cx="37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96880" imgH="927000" progId="Equation.DSMT4">
                      <p:embed/>
                    </p:oleObj>
                  </mc:Choice>
                  <mc:Fallback>
                    <p:oleObj name="Equation" r:id="rId3" imgW="596880" imgH="9270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0" y="3072"/>
                            <a:ext cx="37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5399" name="Text Box 7">
              <a:extLst>
                <a:ext uri="{FF2B5EF4-FFF2-40B4-BE49-F238E27FC236}">
                  <a16:creationId xmlns:a16="http://schemas.microsoft.com/office/drawing/2014/main" id="{B273955E-FB53-45E2-888E-58AEF7229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72"/>
              <a:ext cx="48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Решение аналогично предыдущему.</a:t>
              </a:r>
            </a:p>
          </p:txBody>
        </p:sp>
      </p:grpSp>
      <p:pic>
        <p:nvPicPr>
          <p:cNvPr id="315400" name="Picture 8">
            <a:extLst>
              <a:ext uri="{FF2B5EF4-FFF2-40B4-BE49-F238E27FC236}">
                <a16:creationId xmlns:a16="http://schemas.microsoft.com/office/drawing/2014/main" id="{CEF03E1D-8FB8-405D-8C40-7364F806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8862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>
            <a:extLst>
              <a:ext uri="{FF2B5EF4-FFF2-40B4-BE49-F238E27FC236}">
                <a16:creationId xmlns:a16="http://schemas.microsoft.com/office/drawing/2014/main" id="{9C7B3749-55BF-4DA8-B0F5-640B20D1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17443" name="Picture 3">
            <a:extLst>
              <a:ext uri="{FF2B5EF4-FFF2-40B4-BE49-F238E27FC236}">
                <a16:creationId xmlns:a16="http://schemas.microsoft.com/office/drawing/2014/main" id="{84D27A17-EF3F-42E8-A257-BB6140AF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168775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444" name="Group 4">
            <a:extLst>
              <a:ext uri="{FF2B5EF4-FFF2-40B4-BE49-F238E27FC236}">
                <a16:creationId xmlns:a16="http://schemas.microsoft.com/office/drawing/2014/main" id="{A526DE36-23D4-4478-8C0B-63FB0F8D6D19}"/>
              </a:ext>
            </a:extLst>
          </p:cNvPr>
          <p:cNvGrpSpPr>
            <a:grpSpLocks/>
          </p:cNvGrpSpPr>
          <p:nvPr/>
        </p:nvGrpSpPr>
        <p:grpSpPr bwMode="auto">
          <a:xfrm>
            <a:off x="0" y="1676400"/>
            <a:ext cx="8991600" cy="4356100"/>
            <a:chOff x="0" y="1056"/>
            <a:chExt cx="5664" cy="2744"/>
          </a:xfrm>
        </p:grpSpPr>
        <p:sp>
          <p:nvSpPr>
            <p:cNvPr id="317445" name="Text Box 5">
              <a:extLst>
                <a:ext uri="{FF2B5EF4-FFF2-40B4-BE49-F238E27FC236}">
                  <a16:creationId xmlns:a16="http://schemas.microsoft.com/office/drawing/2014/main" id="{8C685685-E541-46BC-BAA7-C706F7A98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31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317446" name="Object 6">
              <a:extLst>
                <a:ext uri="{FF2B5EF4-FFF2-40B4-BE49-F238E27FC236}">
                  <a16:creationId xmlns:a16="http://schemas.microsoft.com/office/drawing/2014/main" id="{EFCAFEBB-9281-42D0-9BF1-9542CD54B0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4" y="3216"/>
            <a:ext cx="39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080" imgH="927000" progId="Equation.DSMT4">
                    <p:embed/>
                  </p:oleObj>
                </mc:Choice>
                <mc:Fallback>
                  <p:oleObj name="Equation" r:id="rId4" imgW="62208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3216"/>
                          <a:ext cx="39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47" name="Text Box 7">
              <a:extLst>
                <a:ext uri="{FF2B5EF4-FFF2-40B4-BE49-F238E27FC236}">
                  <a16:creationId xmlns:a16="http://schemas.microsoft.com/office/drawing/2014/main" id="{9BCC77A7-6E57-4895-BE1D-EB495D631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056"/>
              <a:ext cx="2976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</a:t>
              </a:r>
              <a:r>
                <a:rPr lang="ru-RU" altLang="ru-RU"/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Диагональ </a:t>
              </a:r>
              <a:r>
                <a:rPr lang="en-US" altLang="ru-RU" i="1">
                  <a:cs typeface="Times New Roman" panose="02020603050405020304" pitchFamily="18" charset="0"/>
                </a:rPr>
                <a:t>BD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 перпендикулярна плоскости равностороннего треугольника </a:t>
              </a:r>
              <a:r>
                <a:rPr lang="en-US" altLang="ru-RU" i="1">
                  <a:cs typeface="Times New Roman" panose="02020603050405020304" pitchFamily="18" charset="0"/>
                </a:rPr>
                <a:t>ACB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 и пересекает его в центре </a:t>
              </a:r>
              <a:r>
                <a:rPr lang="en-US" altLang="ru-RU" i="1">
                  <a:cs typeface="Times New Roman" panose="02020603050405020304" pitchFamily="18" charset="0"/>
                </a:rPr>
                <a:t>P </a:t>
              </a:r>
              <a:r>
                <a:rPr lang="ru-RU" altLang="ru-RU">
                  <a:cs typeface="Times New Roman" panose="02020603050405020304" pitchFamily="18" charset="0"/>
                </a:rPr>
                <a:t>вписанной в него окружности. Искомое расстояние равно радиусу </a:t>
              </a:r>
              <a:r>
                <a:rPr lang="en-US" altLang="ru-RU" i="1">
                  <a:cs typeface="Times New Roman" panose="02020603050405020304" pitchFamily="18" charset="0"/>
                </a:rPr>
                <a:t>OP</a:t>
              </a:r>
              <a:r>
                <a:rPr lang="ru-RU" altLang="ru-RU">
                  <a:cs typeface="Times New Roman" panose="02020603050405020304" pitchFamily="18" charset="0"/>
                </a:rPr>
                <a:t> </a:t>
              </a:r>
              <a:r>
                <a:rPr lang="ru-RU" altLang="ru-RU"/>
                <a:t>этой</a:t>
              </a:r>
              <a:r>
                <a:rPr lang="ru-RU" altLang="ru-RU">
                  <a:cs typeface="Times New Roman" panose="02020603050405020304" pitchFamily="18" charset="0"/>
                </a:rPr>
                <a:t> окружности.</a:t>
              </a:r>
              <a:r>
                <a:rPr lang="en-US" altLang="ru-RU">
                  <a:cs typeface="Times New Roman" panose="02020603050405020304" pitchFamily="18" charset="0"/>
                </a:rPr>
                <a:t> </a:t>
              </a:r>
              <a:endParaRPr lang="ru-RU" altLang="ru-RU"/>
            </a:p>
            <a:p>
              <a:pPr algn="just">
                <a:spcBef>
                  <a:spcPct val="50000"/>
                </a:spcBef>
              </a:pPr>
              <a:r>
                <a:rPr lang="en-US" altLang="ru-RU" i="1">
                  <a:cs typeface="Times New Roman" panose="02020603050405020304" pitchFamily="18" charset="0"/>
                </a:rPr>
                <a:t>OP =</a:t>
              </a:r>
              <a:endParaRPr lang="ru-RU" altLang="ru-RU"/>
            </a:p>
          </p:txBody>
        </p:sp>
        <p:pic>
          <p:nvPicPr>
            <p:cNvPr id="317448" name="Picture 8">
              <a:extLst>
                <a:ext uri="{FF2B5EF4-FFF2-40B4-BE49-F238E27FC236}">
                  <a16:creationId xmlns:a16="http://schemas.microsoft.com/office/drawing/2014/main" id="{6F4C5A48-4928-473F-94BF-B45A378E9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2626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17449" name="Object 9">
              <a:extLst>
                <a:ext uri="{FF2B5EF4-FFF2-40B4-BE49-F238E27FC236}">
                  <a16:creationId xmlns:a16="http://schemas.microsoft.com/office/drawing/2014/main" id="{9F383AEC-1309-4C11-B79F-405FA79F90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2688"/>
            <a:ext cx="39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22080" imgH="927000" progId="Equation.DSMT4">
                    <p:embed/>
                  </p:oleObj>
                </mc:Choice>
                <mc:Fallback>
                  <p:oleObj name="Equation" r:id="rId7" imgW="622080" imgH="9270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688"/>
                          <a:ext cx="39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>
            <a:extLst>
              <a:ext uri="{FF2B5EF4-FFF2-40B4-BE49-F238E27FC236}">
                <a16:creationId xmlns:a16="http://schemas.microsoft.com/office/drawing/2014/main" id="{D2B474D7-83D9-49C0-877F-D5585623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7566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AD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19491" name="Picture 3">
            <a:extLst>
              <a:ext uri="{FF2B5EF4-FFF2-40B4-BE49-F238E27FC236}">
                <a16:creationId xmlns:a16="http://schemas.microsoft.com/office/drawing/2014/main" id="{76955029-6402-40DC-A956-7E799EB9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43716"/>
            <a:ext cx="3197225" cy="291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9492" name="Group 4">
            <a:extLst>
              <a:ext uri="{FF2B5EF4-FFF2-40B4-BE49-F238E27FC236}">
                <a16:creationId xmlns:a16="http://schemas.microsoft.com/office/drawing/2014/main" id="{EE1510ED-CCA0-45E2-8285-B2B0BD8E511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19250"/>
            <a:ext cx="8458200" cy="5238750"/>
            <a:chOff x="288" y="1020"/>
            <a:chExt cx="5328" cy="3300"/>
          </a:xfrm>
        </p:grpSpPr>
        <p:sp>
          <p:nvSpPr>
            <p:cNvPr id="319493" name="Text Box 5">
              <a:extLst>
                <a:ext uri="{FF2B5EF4-FFF2-40B4-BE49-F238E27FC236}">
                  <a16:creationId xmlns:a16="http://schemas.microsoft.com/office/drawing/2014/main" id="{FF33D505-F217-4277-A176-7E92CDAB8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19494" name="Text Box 6">
              <a:extLst>
                <a:ext uri="{FF2B5EF4-FFF2-40B4-BE49-F238E27FC236}">
                  <a16:creationId xmlns:a16="http://schemas.microsoft.com/office/drawing/2014/main" id="{C54E363D-A2C5-4073-B9F7-5985677E7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864"/>
              <a:ext cx="532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длине отрезка </a:t>
              </a:r>
              <a:r>
                <a:rPr lang="en-US" altLang="ru-RU" i="1"/>
                <a:t>EF</a:t>
              </a:r>
              <a:r>
                <a:rPr lang="ru-RU" altLang="ru-RU"/>
                <a:t>, где </a:t>
              </a:r>
              <a:r>
                <a:rPr lang="en-US" altLang="ru-RU" i="1"/>
                <a:t>E</a:t>
              </a:r>
              <a:r>
                <a:rPr lang="ru-RU" altLang="ru-RU"/>
                <a:t>, </a:t>
              </a:r>
              <a:r>
                <a:rPr lang="en-US" altLang="ru-RU" i="1"/>
                <a:t>F </a:t>
              </a:r>
              <a:r>
                <a:rPr lang="ru-RU" altLang="ru-RU"/>
                <a:t>– середины ребер </a:t>
              </a:r>
              <a:r>
                <a:rPr lang="en-US" altLang="ru-RU" i="1"/>
                <a:t>AD</a:t>
              </a:r>
              <a:r>
                <a:rPr lang="en-US" altLang="ru-RU"/>
                <a:t>, </a:t>
              </a:r>
              <a:r>
                <a:rPr lang="en-US" altLang="ru-RU" i="1"/>
                <a:t>GF</a:t>
              </a:r>
              <a:r>
                <a:rPr lang="en-US" altLang="ru-RU"/>
                <a:t>. </a:t>
              </a:r>
              <a:r>
                <a:rPr lang="ru-RU" altLang="ru-RU"/>
                <a:t>В треугольнике </a:t>
              </a:r>
              <a:r>
                <a:rPr lang="en-US" altLang="ru-RU" i="1"/>
                <a:t>DAG  DA = </a:t>
              </a:r>
              <a:r>
                <a:rPr lang="en-US" altLang="ru-RU"/>
                <a:t>1, 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AG = DG =         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EF =</a:t>
              </a:r>
              <a:endParaRPr lang="ru-RU" altLang="ru-RU"/>
            </a:p>
          </p:txBody>
        </p:sp>
        <p:graphicFrame>
          <p:nvGraphicFramePr>
            <p:cNvPr id="319495" name="Object 7">
              <a:extLst>
                <a:ext uri="{FF2B5EF4-FFF2-40B4-BE49-F238E27FC236}">
                  <a16:creationId xmlns:a16="http://schemas.microsoft.com/office/drawing/2014/main" id="{452BAA1D-89FD-4859-B07D-E5B50D9F79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34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34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9496" name="Object 8">
              <a:extLst>
                <a:ext uri="{FF2B5EF4-FFF2-40B4-BE49-F238E27FC236}">
                  <a16:creationId xmlns:a16="http://schemas.microsoft.com/office/drawing/2014/main" id="{63C8077B-CBFB-420F-93E7-5E7CDC1797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3344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45760" imgH="787320" progId="Equation.DSMT4">
                    <p:embed/>
                  </p:oleObj>
                </mc:Choice>
                <mc:Fallback>
                  <p:oleObj name="Equation" r:id="rId6" imgW="5457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344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9497" name="Object 9">
              <a:extLst>
                <a:ext uri="{FF2B5EF4-FFF2-40B4-BE49-F238E27FC236}">
                  <a16:creationId xmlns:a16="http://schemas.microsoft.com/office/drawing/2014/main" id="{E9EC1E5C-9422-4DAC-BD63-24B9E5DAA0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3824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760" imgH="787320" progId="Equation.DSMT4">
                    <p:embed/>
                  </p:oleObj>
                </mc:Choice>
                <mc:Fallback>
                  <p:oleObj name="Equation" r:id="rId8" imgW="54576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824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9498" name="Picture 10">
              <a:extLst>
                <a:ext uri="{FF2B5EF4-FFF2-40B4-BE49-F238E27FC236}">
                  <a16:creationId xmlns:a16="http://schemas.microsoft.com/office/drawing/2014/main" id="{89E87610-E534-49D2-A3DB-8AB62C921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20"/>
              <a:ext cx="2014" cy="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9E75D123-180F-46AF-9388-2F2A07280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Пирамида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>
            <a:extLst>
              <a:ext uri="{FF2B5EF4-FFF2-40B4-BE49-F238E27FC236}">
                <a16:creationId xmlns:a16="http://schemas.microsoft.com/office/drawing/2014/main" id="{B7A351B8-BC44-4B26-BE3F-C9EFE08E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sp>
        <p:nvSpPr>
          <p:cNvPr id="321539" name="Text Box 3">
            <a:extLst>
              <a:ext uri="{FF2B5EF4-FFF2-40B4-BE49-F238E27FC236}">
                <a16:creationId xmlns:a16="http://schemas.microsoft.com/office/drawing/2014/main" id="{9E4497F6-7075-4AF9-BCC9-245916BF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en-US" altLang="ru-RU">
                <a:solidFill>
                  <a:srgbClr val="FF3300"/>
                </a:solidFill>
              </a:rPr>
              <a:t>1.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321540" name="Picture 4">
            <a:extLst>
              <a:ext uri="{FF2B5EF4-FFF2-40B4-BE49-F238E27FC236}">
                <a16:creationId xmlns:a16="http://schemas.microsoft.com/office/drawing/2014/main" id="{B441BF4A-2167-4577-907A-0F6D0070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2640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55F243CE-7628-4BC5-9DE2-DBCDE4DD4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 от точки </a:t>
            </a:r>
            <a:r>
              <a:rPr lang="en-US" altLang="ru-RU" sz="2800" i="1"/>
              <a:t>A</a:t>
            </a:r>
            <a:r>
              <a:rPr lang="ru-RU" altLang="ru-RU" sz="2800" i="1"/>
              <a:t>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ru-RU" altLang="ru-RU" sz="2800" i="1"/>
              <a:t>.</a:t>
            </a:r>
          </a:p>
        </p:txBody>
      </p:sp>
      <p:pic>
        <p:nvPicPr>
          <p:cNvPr id="126979" name="Picture 3">
            <a:extLst>
              <a:ext uri="{FF2B5EF4-FFF2-40B4-BE49-F238E27FC236}">
                <a16:creationId xmlns:a16="http://schemas.microsoft.com/office/drawing/2014/main" id="{45E0A35E-0C63-46AA-91AA-69BDBEE7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990" name="Group 14">
            <a:extLst>
              <a:ext uri="{FF2B5EF4-FFF2-40B4-BE49-F238E27FC236}">
                <a16:creationId xmlns:a16="http://schemas.microsoft.com/office/drawing/2014/main" id="{AEB83569-B50A-4009-8E23-229AAD71B0E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8763000" cy="5346700"/>
            <a:chOff x="144" y="816"/>
            <a:chExt cx="5520" cy="3368"/>
          </a:xfrm>
        </p:grpSpPr>
        <p:sp>
          <p:nvSpPr>
            <p:cNvPr id="126982" name="Text Box 6">
              <a:extLst>
                <a:ext uri="{FF2B5EF4-FFF2-40B4-BE49-F238E27FC236}">
                  <a16:creationId xmlns:a16="http://schemas.microsoft.com/office/drawing/2014/main" id="{FC140204-81C2-4C41-9EE1-C2BEB1A50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9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26983" name="Object 7">
              <a:extLst>
                <a:ext uri="{FF2B5EF4-FFF2-40B4-BE49-F238E27FC236}">
                  <a16:creationId xmlns:a16="http://schemas.microsoft.com/office/drawing/2014/main" id="{997C9E5E-CA09-4D53-A5B8-07927CE6B7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4" y="3600"/>
            <a:ext cx="39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080" imgH="927000" progId="Equation.DSMT4">
                    <p:embed/>
                  </p:oleObj>
                </mc:Choice>
                <mc:Fallback>
                  <p:oleObj name="Equation" r:id="rId4" imgW="622080" imgH="9270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3600"/>
                          <a:ext cx="39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984" name="Text Box 8">
              <a:extLst>
                <a:ext uri="{FF2B5EF4-FFF2-40B4-BE49-F238E27FC236}">
                  <a16:creationId xmlns:a16="http://schemas.microsoft.com/office/drawing/2014/main" id="{0471E1D5-FBF8-40BD-9CEA-4D8D21BDF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88"/>
              <a:ext cx="5520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AE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ACA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Имеем,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AC </a:t>
              </a:r>
              <a:r>
                <a:rPr lang="en-US" altLang="ru-RU"/>
                <a:t>=       , </a:t>
              </a:r>
              <a:r>
                <a:rPr lang="en-US" altLang="ru-RU" i="1"/>
                <a:t>CA</a:t>
              </a:r>
              <a:r>
                <a:rPr lang="en-US" altLang="ru-RU" baseline="-25000"/>
                <a:t>1</a:t>
              </a:r>
              <a:r>
                <a:rPr lang="en-US" altLang="ru-RU"/>
                <a:t> =       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AE = </a:t>
              </a:r>
              <a:r>
                <a:rPr lang="en-US" altLang="ru-RU"/>
                <a:t>      .</a:t>
              </a:r>
              <a:endParaRPr lang="ru-RU" altLang="ru-RU"/>
            </a:p>
          </p:txBody>
        </p:sp>
        <p:graphicFrame>
          <p:nvGraphicFramePr>
            <p:cNvPr id="126985" name="Object 9">
              <a:extLst>
                <a:ext uri="{FF2B5EF4-FFF2-40B4-BE49-F238E27FC236}">
                  <a16:creationId xmlns:a16="http://schemas.microsoft.com/office/drawing/2014/main" id="{5525A3C5-6A55-49BA-B135-B1E57438AE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928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9040" imgH="380880" progId="Equation.DSMT4">
                    <p:embed/>
                  </p:oleObj>
                </mc:Choice>
                <mc:Fallback>
                  <p:oleObj name="Equation" r:id="rId6" imgW="419040" imgH="380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928"/>
                          <a:ext cx="266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6" name="Object 10">
              <a:extLst>
                <a:ext uri="{FF2B5EF4-FFF2-40B4-BE49-F238E27FC236}">
                  <a16:creationId xmlns:a16="http://schemas.microsoft.com/office/drawing/2014/main" id="{0ACCB06C-2873-45EB-A601-168C09E2D5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2928"/>
            <a:ext cx="25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80" imgH="393480" progId="Equation.DSMT4">
                    <p:embed/>
                  </p:oleObj>
                </mc:Choice>
                <mc:Fallback>
                  <p:oleObj name="Equation" r:id="rId8" imgW="40608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928"/>
                          <a:ext cx="258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7" name="Object 11">
              <a:extLst>
                <a:ext uri="{FF2B5EF4-FFF2-40B4-BE49-F238E27FC236}">
                  <a16:creationId xmlns:a16="http://schemas.microsoft.com/office/drawing/2014/main" id="{F1A555FA-163B-4AD3-8316-BB66A9E6BB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168"/>
            <a:ext cx="298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69800" imgH="799920" progId="Equation.DSMT4">
                    <p:embed/>
                  </p:oleObj>
                </mc:Choice>
                <mc:Fallback>
                  <p:oleObj name="Equation" r:id="rId10" imgW="46980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168"/>
                          <a:ext cx="298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6988" name="Picture 12">
              <a:extLst>
                <a:ext uri="{FF2B5EF4-FFF2-40B4-BE49-F238E27FC236}">
                  <a16:creationId xmlns:a16="http://schemas.microsoft.com/office/drawing/2014/main" id="{7C994BF9-2B00-4AD0-9538-E8085ACF2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6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>
            <a:extLst>
              <a:ext uri="{FF2B5EF4-FFF2-40B4-BE49-F238E27FC236}">
                <a16:creationId xmlns:a16="http://schemas.microsoft.com/office/drawing/2014/main" id="{159250B0-9B42-40FE-8998-C1B0B727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23587" name="Picture 3">
            <a:extLst>
              <a:ext uri="{FF2B5EF4-FFF2-40B4-BE49-F238E27FC236}">
                <a16:creationId xmlns:a16="http://schemas.microsoft.com/office/drawing/2014/main" id="{BF39FAF3-4A56-4A9B-82B2-D95BE78F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3588" name="Group 4">
            <a:extLst>
              <a:ext uri="{FF2B5EF4-FFF2-40B4-BE49-F238E27FC236}">
                <a16:creationId xmlns:a16="http://schemas.microsoft.com/office/drawing/2014/main" id="{6D11AE3C-0F70-4B58-8D50-71BE75900BC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8610600" cy="5295900"/>
            <a:chOff x="192" y="912"/>
            <a:chExt cx="5424" cy="3336"/>
          </a:xfrm>
        </p:grpSpPr>
        <p:sp>
          <p:nvSpPr>
            <p:cNvPr id="323589" name="Text Box 5">
              <a:extLst>
                <a:ext uri="{FF2B5EF4-FFF2-40B4-BE49-F238E27FC236}">
                  <a16:creationId xmlns:a16="http://schemas.microsoft.com/office/drawing/2014/main" id="{861C4ACE-B204-4A63-89F7-8A5DA4C8A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23590" name="Text Box 6">
              <a:extLst>
                <a:ext uri="{FF2B5EF4-FFF2-40B4-BE49-F238E27FC236}">
                  <a16:creationId xmlns:a16="http://schemas.microsoft.com/office/drawing/2014/main" id="{4F9A00A5-6851-487A-8FD3-6961A5D0C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76"/>
              <a:ext cx="542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OH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SAO</a:t>
              </a:r>
              <a:r>
                <a:rPr lang="ru-RU" altLang="ru-RU"/>
                <a:t>, где </a:t>
              </a:r>
              <a:r>
                <a:rPr lang="en-US" altLang="ru-RU" i="1"/>
                <a:t>O </a:t>
              </a:r>
              <a:r>
                <a:rPr lang="ru-RU" altLang="ru-RU"/>
                <a:t>– середина </a:t>
              </a:r>
              <a:r>
                <a:rPr lang="en-US" altLang="ru-RU" i="1"/>
                <a:t>BD</a:t>
              </a:r>
              <a:r>
                <a:rPr lang="en-US" altLang="ru-RU"/>
                <a:t>. </a:t>
              </a:r>
              <a:r>
                <a:rPr lang="ru-RU" altLang="ru-RU"/>
                <a:t>В прямоугольном треугольнике </a:t>
              </a:r>
              <a:r>
                <a:rPr lang="en-US" altLang="ru-RU" i="1"/>
                <a:t>SAO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имеем:</a:t>
              </a:r>
              <a:r>
                <a:rPr lang="en-US" altLang="ru-RU" i="1"/>
                <a:t>  SA = </a:t>
              </a:r>
              <a:r>
                <a:rPr lang="en-US" altLang="ru-RU"/>
                <a:t>1, </a:t>
              </a:r>
              <a:r>
                <a:rPr lang="en-US" altLang="ru-RU" i="1"/>
                <a:t>AO = SO =        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OH =</a:t>
              </a:r>
              <a:endParaRPr lang="ru-RU" altLang="ru-RU"/>
            </a:p>
          </p:txBody>
        </p:sp>
        <p:graphicFrame>
          <p:nvGraphicFramePr>
            <p:cNvPr id="323591" name="Object 7">
              <a:extLst>
                <a:ext uri="{FF2B5EF4-FFF2-40B4-BE49-F238E27FC236}">
                  <a16:creationId xmlns:a16="http://schemas.microsoft.com/office/drawing/2014/main" id="{C0F17801-4CFF-45E7-A438-C4D984DCD4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64" y="3456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760" imgH="787320" progId="Equation.DSMT4">
                    <p:embed/>
                  </p:oleObj>
                </mc:Choice>
                <mc:Fallback>
                  <p:oleObj name="Equation" r:id="rId4" imgW="5457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4" y="3456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3592" name="Object 8">
              <a:extLst>
                <a:ext uri="{FF2B5EF4-FFF2-40B4-BE49-F238E27FC236}">
                  <a16:creationId xmlns:a16="http://schemas.microsoft.com/office/drawing/2014/main" id="{180E1921-9F35-4289-A825-3C2D64744D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456"/>
            <a:ext cx="2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7160" imgH="723600" progId="Equation.DSMT4">
                    <p:embed/>
                  </p:oleObj>
                </mc:Choice>
                <mc:Fallback>
                  <p:oleObj name="Equation" r:id="rId6" imgW="317160" imgH="723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456"/>
                          <a:ext cx="2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3593" name="Object 9">
              <a:extLst>
                <a:ext uri="{FF2B5EF4-FFF2-40B4-BE49-F238E27FC236}">
                  <a16:creationId xmlns:a16="http://schemas.microsoft.com/office/drawing/2014/main" id="{96E5F72C-A029-403B-BFA4-209C289E8D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792"/>
            <a:ext cx="2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7160" imgH="723600" progId="Equation.DSMT4">
                    <p:embed/>
                  </p:oleObj>
                </mc:Choice>
                <mc:Fallback>
                  <p:oleObj name="Equation" r:id="rId8" imgW="317160" imgH="723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792"/>
                          <a:ext cx="2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3594" name="Picture 10">
              <a:extLst>
                <a:ext uri="{FF2B5EF4-FFF2-40B4-BE49-F238E27FC236}">
                  <a16:creationId xmlns:a16="http://schemas.microsoft.com/office/drawing/2014/main" id="{E3D3A4DF-6DD8-4E04-944E-A615DFA3C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912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>
            <a:extLst>
              <a:ext uri="{FF2B5EF4-FFF2-40B4-BE49-F238E27FC236}">
                <a16:creationId xmlns:a16="http://schemas.microsoft.com/office/drawing/2014/main" id="{8C270910-B6BA-4FA6-B42C-0CBAF9952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70669"/>
            <a:ext cx="887990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25635" name="Picture 3">
            <a:extLst>
              <a:ext uri="{FF2B5EF4-FFF2-40B4-BE49-F238E27FC236}">
                <a16:creationId xmlns:a16="http://schemas.microsoft.com/office/drawing/2014/main" id="{03A063EE-7C7B-4FAA-9EDD-7B0A7679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5636" name="Group 4">
            <a:extLst>
              <a:ext uri="{FF2B5EF4-FFF2-40B4-BE49-F238E27FC236}">
                <a16:creationId xmlns:a16="http://schemas.microsoft.com/office/drawing/2014/main" id="{D21BD7A8-7A5F-43AD-8C69-1402218F8B5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71600"/>
            <a:ext cx="8839200" cy="4838700"/>
            <a:chOff x="96" y="864"/>
            <a:chExt cx="5568" cy="3048"/>
          </a:xfrm>
        </p:grpSpPr>
        <p:sp>
          <p:nvSpPr>
            <p:cNvPr id="325637" name="Text Box 5">
              <a:extLst>
                <a:ext uri="{FF2B5EF4-FFF2-40B4-BE49-F238E27FC236}">
                  <a16:creationId xmlns:a16="http://schemas.microsoft.com/office/drawing/2014/main" id="{13704684-5BDB-4A12-BBDA-4C44EB508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0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25638" name="Text Box 6">
              <a:extLst>
                <a:ext uri="{FF2B5EF4-FFF2-40B4-BE49-F238E27FC236}">
                  <a16:creationId xmlns:a16="http://schemas.microsoft.com/office/drawing/2014/main" id="{8218BB78-EC25-4157-91E9-9201A6340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864"/>
              <a:ext cx="33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Плоскость </a:t>
              </a:r>
              <a:r>
                <a:rPr lang="en-US" altLang="ru-RU" i="1"/>
                <a:t>SAD </a:t>
              </a:r>
              <a:r>
                <a:rPr lang="ru-RU" altLang="ru-RU"/>
                <a:t>параллельна прямой </a:t>
              </a:r>
              <a:r>
                <a:rPr lang="en-US" altLang="ru-RU" i="1"/>
                <a:t>BC</a:t>
              </a:r>
              <a:r>
                <a:rPr lang="ru-RU" altLang="ru-RU"/>
                <a:t>. Следовательно, искомое расстояние равно расстоянию между прямой </a:t>
              </a:r>
              <a:r>
                <a:rPr lang="en-US" altLang="ru-RU" i="1"/>
                <a:t>BC </a:t>
              </a:r>
              <a:r>
                <a:rPr lang="ru-RU" altLang="ru-RU"/>
                <a:t>и плоскостью </a:t>
              </a:r>
              <a:r>
                <a:rPr lang="en-US" altLang="ru-RU" i="1"/>
                <a:t>SAD</a:t>
              </a:r>
              <a:r>
                <a:rPr lang="ru-RU" altLang="ru-RU"/>
                <a:t>. Оно равно высоте </a:t>
              </a:r>
              <a:r>
                <a:rPr lang="en-US" altLang="ru-RU" i="1"/>
                <a:t>EH </a:t>
              </a:r>
              <a:r>
                <a:rPr lang="ru-RU" altLang="ru-RU"/>
                <a:t>треугольника</a:t>
              </a:r>
              <a:r>
                <a:rPr lang="en-US" altLang="ru-RU" i="1"/>
                <a:t> SEF</a:t>
              </a:r>
              <a:r>
                <a:rPr lang="en-US" altLang="ru-RU"/>
                <a:t>, </a:t>
              </a:r>
              <a:r>
                <a:rPr lang="ru-RU" altLang="ru-RU"/>
                <a:t>где </a:t>
              </a:r>
              <a:r>
                <a:rPr lang="en-US" altLang="ru-RU" i="1"/>
                <a:t>E</a:t>
              </a:r>
              <a:r>
                <a:rPr lang="en-US" altLang="ru-RU"/>
                <a:t>, </a:t>
              </a:r>
              <a:r>
                <a:rPr lang="en-US" altLang="ru-RU" i="1"/>
                <a:t>F </a:t>
              </a:r>
              <a:r>
                <a:rPr lang="ru-RU" altLang="ru-RU"/>
                <a:t>– середины ребер </a:t>
              </a:r>
              <a:r>
                <a:rPr lang="en-US" altLang="ru-RU" i="1"/>
                <a:t>BC</a:t>
              </a:r>
              <a:r>
                <a:rPr lang="en-US" altLang="ru-RU"/>
                <a:t>, </a:t>
              </a:r>
              <a:r>
                <a:rPr lang="en-US" altLang="ru-RU" i="1"/>
                <a:t>AD</a:t>
              </a:r>
              <a:r>
                <a:rPr lang="en-US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В треугольнике </a:t>
              </a:r>
              <a:r>
                <a:rPr lang="en-US" altLang="ru-RU" i="1"/>
                <a:t>SEF</a:t>
              </a:r>
              <a:r>
                <a:rPr lang="ru-RU" altLang="ru-RU"/>
                <a:t> имеем: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EF </a:t>
              </a:r>
              <a:r>
                <a:rPr lang="ru-RU" altLang="ru-RU"/>
                <a:t>= 1, </a:t>
              </a:r>
              <a:r>
                <a:rPr lang="en-US" altLang="ru-RU" i="1"/>
                <a:t>SE = SF =       </a:t>
              </a:r>
              <a:r>
                <a:rPr lang="ru-RU" altLang="ru-RU"/>
                <a:t>Высота </a:t>
              </a:r>
              <a:r>
                <a:rPr lang="en-US" altLang="ru-RU" i="1"/>
                <a:t>SO </a:t>
              </a:r>
              <a:r>
                <a:rPr lang="ru-RU" altLang="ru-RU"/>
                <a:t>равна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      Следовательно, </a:t>
              </a:r>
              <a:r>
                <a:rPr lang="en-US" altLang="ru-RU" i="1"/>
                <a:t>EH = </a:t>
              </a:r>
              <a:r>
                <a:rPr lang="ru-RU" altLang="ru-RU"/>
                <a:t>        	</a:t>
              </a:r>
              <a:endParaRPr lang="ru-RU" altLang="ru-RU" i="1"/>
            </a:p>
          </p:txBody>
        </p:sp>
        <p:graphicFrame>
          <p:nvGraphicFramePr>
            <p:cNvPr id="325639" name="Object 7">
              <a:extLst>
                <a:ext uri="{FF2B5EF4-FFF2-40B4-BE49-F238E27FC236}">
                  <a16:creationId xmlns:a16="http://schemas.microsoft.com/office/drawing/2014/main" id="{5F98864D-7AF0-426B-8706-8CADEBB7A9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2496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496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5640" name="Object 8">
              <a:extLst>
                <a:ext uri="{FF2B5EF4-FFF2-40B4-BE49-F238E27FC236}">
                  <a16:creationId xmlns:a16="http://schemas.microsoft.com/office/drawing/2014/main" id="{0E6F7EF9-7C3A-45E1-B137-04CE514DF7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92" y="2832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45760" imgH="787320" progId="Equation.DSMT4">
                    <p:embed/>
                  </p:oleObj>
                </mc:Choice>
                <mc:Fallback>
                  <p:oleObj name="Equation" r:id="rId6" imgW="5457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" y="2832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5641" name="Object 9">
              <a:extLst>
                <a:ext uri="{FF2B5EF4-FFF2-40B4-BE49-F238E27FC236}">
                  <a16:creationId xmlns:a16="http://schemas.microsoft.com/office/drawing/2014/main" id="{FE538504-BA9F-48A6-B5BA-05E478A6B8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828"/>
            <a:ext cx="34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760" imgH="799920" progId="Equation.DSMT4">
                    <p:embed/>
                  </p:oleObj>
                </mc:Choice>
                <mc:Fallback>
                  <p:oleObj name="Equation" r:id="rId8" imgW="54576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28"/>
                          <a:ext cx="34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5642" name="Object 10">
              <a:extLst>
                <a:ext uri="{FF2B5EF4-FFF2-40B4-BE49-F238E27FC236}">
                  <a16:creationId xmlns:a16="http://schemas.microsoft.com/office/drawing/2014/main" id="{506F1390-52BF-492D-AE76-EF4243532B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408"/>
            <a:ext cx="34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45760" imgH="799920" progId="Equation.DSMT4">
                    <p:embed/>
                  </p:oleObj>
                </mc:Choice>
                <mc:Fallback>
                  <p:oleObj name="Equation" r:id="rId10" imgW="54576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408"/>
                          <a:ext cx="34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5643" name="Picture 11">
              <a:extLst>
                <a:ext uri="{FF2B5EF4-FFF2-40B4-BE49-F238E27FC236}">
                  <a16:creationId xmlns:a16="http://schemas.microsoft.com/office/drawing/2014/main" id="{87DB70EE-5CFB-4E69-A103-DA0C26E50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08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9CAB661D-B1E1-426F-9CA3-0D966F28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ребра основания которой равны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DE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grpSp>
        <p:nvGrpSpPr>
          <p:cNvPr id="327683" name="Group 3">
            <a:extLst>
              <a:ext uri="{FF2B5EF4-FFF2-40B4-BE49-F238E27FC236}">
                <a16:creationId xmlns:a16="http://schemas.microsoft.com/office/drawing/2014/main" id="{4529188A-1DB5-476C-A017-8E09E060C3E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638800"/>
            <a:ext cx="3048000" cy="457200"/>
            <a:chOff x="528" y="3552"/>
            <a:chExt cx="1920" cy="288"/>
          </a:xfrm>
        </p:grpSpPr>
        <p:sp>
          <p:nvSpPr>
            <p:cNvPr id="327684" name="Text Box 4">
              <a:extLst>
                <a:ext uri="{FF2B5EF4-FFF2-40B4-BE49-F238E27FC236}">
                  <a16:creationId xmlns:a16="http://schemas.microsoft.com/office/drawing/2014/main" id="{1373AA2B-7B1E-4F9A-B30A-FAE111CEC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5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327685" name="Object 5">
              <a:extLst>
                <a:ext uri="{FF2B5EF4-FFF2-40B4-BE49-F238E27FC236}">
                  <a16:creationId xmlns:a16="http://schemas.microsoft.com/office/drawing/2014/main" id="{A321A643-27C5-4087-AC0C-54AB737CCC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6" y="3580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240" imgH="393480" progId="Equation.DSMT4">
                    <p:embed/>
                  </p:oleObj>
                </mc:Choice>
                <mc:Fallback>
                  <p:oleObj name="Equation" r:id="rId3" imgW="44424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3580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7686" name="Picture 6">
            <a:extLst>
              <a:ext uri="{FF2B5EF4-FFF2-40B4-BE49-F238E27FC236}">
                <a16:creationId xmlns:a16="http://schemas.microsoft.com/office/drawing/2014/main" id="{EA8E4FA1-1700-4853-B901-66D672D6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025775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7B189219-5C9E-4A35-872E-ABCA167A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29731" name="Picture 3">
            <a:extLst>
              <a:ext uri="{FF2B5EF4-FFF2-40B4-BE49-F238E27FC236}">
                <a16:creationId xmlns:a16="http://schemas.microsoft.com/office/drawing/2014/main" id="{92C2F427-F34E-4477-B884-7AC71923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32" name="Group 4">
            <a:extLst>
              <a:ext uri="{FF2B5EF4-FFF2-40B4-BE49-F238E27FC236}">
                <a16:creationId xmlns:a16="http://schemas.microsoft.com/office/drawing/2014/main" id="{AE03A7DD-8C49-4876-9FC8-368879480C3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727200"/>
            <a:ext cx="8229600" cy="5130800"/>
            <a:chOff x="432" y="1088"/>
            <a:chExt cx="5184" cy="3232"/>
          </a:xfrm>
        </p:grpSpPr>
        <p:sp>
          <p:nvSpPr>
            <p:cNvPr id="329733" name="Text Box 5">
              <a:extLst>
                <a:ext uri="{FF2B5EF4-FFF2-40B4-BE49-F238E27FC236}">
                  <a16:creationId xmlns:a16="http://schemas.microsoft.com/office/drawing/2014/main" id="{4C78EAE0-E1F8-40A3-85E3-AF1A87C11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29734" name="Text Box 6">
              <a:extLst>
                <a:ext uri="{FF2B5EF4-FFF2-40B4-BE49-F238E27FC236}">
                  <a16:creationId xmlns:a16="http://schemas.microsoft.com/office/drawing/2014/main" id="{B04C8C19-7CC4-4E5F-B5B9-E673ED8FA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376"/>
              <a:ext cx="518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Продолжим ребра </a:t>
              </a:r>
              <a:r>
                <a:rPr lang="en-US" altLang="ru-RU" i="1"/>
                <a:t>BC </a:t>
              </a:r>
              <a:r>
                <a:rPr lang="ru-RU" altLang="ru-RU"/>
                <a:t>и </a:t>
              </a:r>
              <a:r>
                <a:rPr lang="en-US" altLang="ru-RU" i="1"/>
                <a:t>AF </a:t>
              </a:r>
              <a:r>
                <a:rPr lang="ru-RU" altLang="ru-RU"/>
                <a:t>до пересечения в точке </a:t>
              </a:r>
              <a:r>
                <a:rPr lang="en-US" altLang="ru-RU" i="1"/>
                <a:t>G</a:t>
              </a:r>
              <a:r>
                <a:rPr lang="en-US" altLang="ru-RU"/>
                <a:t>. </a:t>
              </a:r>
              <a:r>
                <a:rPr lang="ru-RU" altLang="ru-RU"/>
                <a:t>Общим перпендикуляром к </a:t>
              </a:r>
              <a:r>
                <a:rPr lang="en-US" altLang="ru-RU" i="1"/>
                <a:t>SA </a:t>
              </a:r>
              <a:r>
                <a:rPr lang="ru-RU" altLang="ru-RU"/>
                <a:t>и </a:t>
              </a:r>
              <a:r>
                <a:rPr lang="en-US" altLang="ru-RU" i="1"/>
                <a:t>BC </a:t>
              </a:r>
              <a:r>
                <a:rPr lang="ru-RU" altLang="ru-RU"/>
                <a:t>будет высота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ABG</a:t>
              </a:r>
              <a:r>
                <a:rPr lang="ru-RU" altLang="ru-RU"/>
                <a:t>. Она равна </a:t>
              </a:r>
            </a:p>
          </p:txBody>
        </p:sp>
        <p:graphicFrame>
          <p:nvGraphicFramePr>
            <p:cNvPr id="329735" name="Object 7">
              <a:extLst>
                <a:ext uri="{FF2B5EF4-FFF2-40B4-BE49-F238E27FC236}">
                  <a16:creationId xmlns:a16="http://schemas.microsoft.com/office/drawing/2014/main" id="{07ED5184-FFFA-499C-9421-1939D53DCA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380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80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9736" name="Object 8">
              <a:extLst>
                <a:ext uri="{FF2B5EF4-FFF2-40B4-BE49-F238E27FC236}">
                  <a16:creationId xmlns:a16="http://schemas.microsoft.com/office/drawing/2014/main" id="{43EBF385-A83D-4DA0-A83C-39F52D69B7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2" y="382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560" imgH="787320" progId="Equation.DSMT4">
                    <p:embed/>
                  </p:oleObj>
                </mc:Choice>
                <mc:Fallback>
                  <p:oleObj name="Equation" r:id="rId6" imgW="5205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82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9737" name="Picture 9">
              <a:extLst>
                <a:ext uri="{FF2B5EF4-FFF2-40B4-BE49-F238E27FC236}">
                  <a16:creationId xmlns:a16="http://schemas.microsoft.com/office/drawing/2014/main" id="{22A8E3D9-BF71-4D95-B41A-8300FF5B6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88"/>
              <a:ext cx="2289" cy="2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>
            <a:extLst>
              <a:ext uri="{FF2B5EF4-FFF2-40B4-BE49-F238E27FC236}">
                <a16:creationId xmlns:a16="http://schemas.microsoft.com/office/drawing/2014/main" id="{1DE713E0-415E-441F-89D9-A2636DEB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BF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31779" name="Picture 3">
            <a:extLst>
              <a:ext uri="{FF2B5EF4-FFF2-40B4-BE49-F238E27FC236}">
                <a16:creationId xmlns:a16="http://schemas.microsoft.com/office/drawing/2014/main" id="{07D4BB71-85DF-4207-998E-8CCA6DC4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1780" name="Group 4">
            <a:extLst>
              <a:ext uri="{FF2B5EF4-FFF2-40B4-BE49-F238E27FC236}">
                <a16:creationId xmlns:a16="http://schemas.microsoft.com/office/drawing/2014/main" id="{0C739702-7D84-4932-97E4-B3EC5FBC3CE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057400"/>
            <a:ext cx="8763000" cy="4108450"/>
            <a:chOff x="96" y="1296"/>
            <a:chExt cx="5520" cy="2588"/>
          </a:xfrm>
        </p:grpSpPr>
        <p:sp>
          <p:nvSpPr>
            <p:cNvPr id="331781" name="Text Box 5">
              <a:extLst>
                <a:ext uri="{FF2B5EF4-FFF2-40B4-BE49-F238E27FC236}">
                  <a16:creationId xmlns:a16="http://schemas.microsoft.com/office/drawing/2014/main" id="{3E568C5B-5AA0-42EF-9B77-193FC61E0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5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31782" name="Text Box 6">
              <a:extLst>
                <a:ext uri="{FF2B5EF4-FFF2-40B4-BE49-F238E27FC236}">
                  <a16:creationId xmlns:a16="http://schemas.microsoft.com/office/drawing/2014/main" id="{A568685F-191E-4724-9879-186137114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96"/>
              <a:ext cx="3264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Искомым расстоянием является высота </a:t>
              </a:r>
              <a:r>
                <a:rPr lang="en-US" altLang="ru-RU" i="1"/>
                <a:t>GH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SAG</a:t>
              </a:r>
              <a:r>
                <a:rPr lang="ru-RU" altLang="ru-RU"/>
                <a:t>, где </a:t>
              </a:r>
              <a:r>
                <a:rPr lang="en-US" altLang="ru-RU" i="1"/>
                <a:t>G </a:t>
              </a:r>
              <a:r>
                <a:rPr lang="ru-RU" altLang="ru-RU"/>
                <a:t>– точка пересечения </a:t>
              </a:r>
              <a:r>
                <a:rPr lang="en-US" altLang="ru-RU" i="1"/>
                <a:t>BF </a:t>
              </a:r>
              <a:r>
                <a:rPr lang="ru-RU" altLang="ru-RU"/>
                <a:t>и </a:t>
              </a:r>
              <a:r>
                <a:rPr lang="en-US" altLang="ru-RU" i="1"/>
                <a:t>AD</a:t>
              </a:r>
              <a:r>
                <a:rPr lang="ru-RU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В треугольнике </a:t>
              </a:r>
              <a:r>
                <a:rPr lang="en-US" altLang="ru-RU" i="1"/>
                <a:t>SAG </a:t>
              </a:r>
              <a:r>
                <a:rPr lang="ru-RU" altLang="ru-RU"/>
                <a:t>имеем: 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SA =</a:t>
              </a:r>
              <a:r>
                <a:rPr lang="en-US" altLang="ru-RU"/>
                <a:t> </a:t>
              </a:r>
              <a:r>
                <a:rPr lang="ru-RU" altLang="ru-RU"/>
                <a:t>2</a:t>
              </a:r>
              <a:r>
                <a:rPr lang="en-US" altLang="ru-RU"/>
                <a:t>, </a:t>
              </a:r>
              <a:r>
                <a:rPr lang="en-US" altLang="ru-RU" i="1"/>
                <a:t>AG =  </a:t>
              </a:r>
              <a:r>
                <a:rPr lang="ru-RU" altLang="ru-RU"/>
                <a:t>0,5</a:t>
              </a:r>
              <a:r>
                <a:rPr lang="en-US" altLang="ru-RU"/>
                <a:t>,</a:t>
              </a:r>
              <a:r>
                <a:rPr lang="en-US" altLang="ru-RU" i="1"/>
                <a:t> </a:t>
              </a:r>
              <a:r>
                <a:rPr lang="ru-RU" altLang="ru-RU"/>
                <a:t>высота </a:t>
              </a:r>
              <a:r>
                <a:rPr lang="en-US" altLang="ru-RU" i="1"/>
                <a:t>SO </a:t>
              </a:r>
              <a:r>
                <a:rPr lang="ru-RU" altLang="ru-RU"/>
                <a:t>равна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Отсюда находим </a:t>
              </a:r>
              <a:r>
                <a:rPr lang="en-US" altLang="ru-RU" i="1"/>
                <a:t>GH =  </a:t>
              </a:r>
              <a:endParaRPr lang="ru-RU" altLang="ru-RU" i="1"/>
            </a:p>
          </p:txBody>
        </p:sp>
        <p:pic>
          <p:nvPicPr>
            <p:cNvPr id="331783" name="Picture 7">
              <a:extLst>
                <a:ext uri="{FF2B5EF4-FFF2-40B4-BE49-F238E27FC236}">
                  <a16:creationId xmlns:a16="http://schemas.microsoft.com/office/drawing/2014/main" id="{2828DEDF-40EC-4324-B1C3-CA8B4AEB3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44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31784" name="Object 8">
              <a:extLst>
                <a:ext uri="{FF2B5EF4-FFF2-40B4-BE49-F238E27FC236}">
                  <a16:creationId xmlns:a16="http://schemas.microsoft.com/office/drawing/2014/main" id="{E5D83B06-5F80-4D15-95C0-6C41D06FE8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0" y="2352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4240" imgH="393480" progId="Equation.DSMT4">
                    <p:embed/>
                  </p:oleObj>
                </mc:Choice>
                <mc:Fallback>
                  <p:oleObj name="Equation" r:id="rId5" imgW="44424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352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1785" name="Object 9">
              <a:extLst>
                <a:ext uri="{FF2B5EF4-FFF2-40B4-BE49-F238E27FC236}">
                  <a16:creationId xmlns:a16="http://schemas.microsoft.com/office/drawing/2014/main" id="{715A662F-8606-4BC7-90E3-2B94801BC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6" y="259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787320" progId="Equation.DSMT4">
                    <p:embed/>
                  </p:oleObj>
                </mc:Choice>
                <mc:Fallback>
                  <p:oleObj name="Equation" r:id="rId7" imgW="52056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6" y="259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1786" name="Object 10">
              <a:extLst>
                <a:ext uri="{FF2B5EF4-FFF2-40B4-BE49-F238E27FC236}">
                  <a16:creationId xmlns:a16="http://schemas.microsoft.com/office/drawing/2014/main" id="{0E255B06-25E5-4F18-9DF7-A51141BAEC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88" y="338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20560" imgH="787320" progId="Equation.DSMT4">
                    <p:embed/>
                  </p:oleObj>
                </mc:Choice>
                <mc:Fallback>
                  <p:oleObj name="Equation" r:id="rId9" imgW="52056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338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>
            <a:extLst>
              <a:ext uri="{FF2B5EF4-FFF2-40B4-BE49-F238E27FC236}">
                <a16:creationId xmlns:a16="http://schemas.microsoft.com/office/drawing/2014/main" id="{55020F31-C6EF-4712-BC55-02A3371A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CE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33827" name="Picture 3">
            <a:extLst>
              <a:ext uri="{FF2B5EF4-FFF2-40B4-BE49-F238E27FC236}">
                <a16:creationId xmlns:a16="http://schemas.microsoft.com/office/drawing/2014/main" id="{4E348A21-076C-4C2E-9B8F-E9557F15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28" name="Group 4">
            <a:extLst>
              <a:ext uri="{FF2B5EF4-FFF2-40B4-BE49-F238E27FC236}">
                <a16:creationId xmlns:a16="http://schemas.microsoft.com/office/drawing/2014/main" id="{855F64B7-6FCF-4AD4-95BC-A01C196E107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8763000" cy="4292600"/>
            <a:chOff x="96" y="1152"/>
            <a:chExt cx="5520" cy="2704"/>
          </a:xfrm>
        </p:grpSpPr>
        <p:sp>
          <p:nvSpPr>
            <p:cNvPr id="333829" name="Text Box 5">
              <a:extLst>
                <a:ext uri="{FF2B5EF4-FFF2-40B4-BE49-F238E27FC236}">
                  <a16:creationId xmlns:a16="http://schemas.microsoft.com/office/drawing/2014/main" id="{E85C2C8B-22DB-4B71-8604-83A8F23DC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5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33830" name="Text Box 6">
              <a:extLst>
                <a:ext uri="{FF2B5EF4-FFF2-40B4-BE49-F238E27FC236}">
                  <a16:creationId xmlns:a16="http://schemas.microsoft.com/office/drawing/2014/main" id="{EA8B2C2C-267A-438E-B876-EE0B94DBF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96"/>
              <a:ext cx="3264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Искомым расстоянием является высота </a:t>
              </a:r>
              <a:r>
                <a:rPr lang="en-US" altLang="ru-RU" i="1"/>
                <a:t>GH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SAG</a:t>
              </a:r>
              <a:r>
                <a:rPr lang="ru-RU" altLang="ru-RU"/>
                <a:t>, где </a:t>
              </a:r>
              <a:r>
                <a:rPr lang="en-US" altLang="ru-RU" i="1"/>
                <a:t>G </a:t>
              </a:r>
              <a:r>
                <a:rPr lang="ru-RU" altLang="ru-RU"/>
                <a:t>– точка пересечения </a:t>
              </a:r>
              <a:r>
                <a:rPr lang="en-US" altLang="ru-RU" i="1"/>
                <a:t>CE </a:t>
              </a:r>
              <a:r>
                <a:rPr lang="ru-RU" altLang="ru-RU"/>
                <a:t>и </a:t>
              </a:r>
              <a:r>
                <a:rPr lang="en-US" altLang="ru-RU" i="1"/>
                <a:t>AD</a:t>
              </a:r>
              <a:r>
                <a:rPr lang="ru-RU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В треугольнике </a:t>
              </a:r>
              <a:r>
                <a:rPr lang="en-US" altLang="ru-RU" i="1"/>
                <a:t>SAG </a:t>
              </a:r>
              <a:r>
                <a:rPr lang="ru-RU" altLang="ru-RU"/>
                <a:t>имеем: 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SA =</a:t>
              </a:r>
              <a:r>
                <a:rPr lang="en-US" altLang="ru-RU"/>
                <a:t> 2, </a:t>
              </a:r>
              <a:r>
                <a:rPr lang="en-US" altLang="ru-RU" i="1"/>
                <a:t>AG =      </a:t>
              </a:r>
              <a:r>
                <a:rPr lang="en-US" altLang="ru-RU"/>
                <a:t>,</a:t>
              </a:r>
              <a:r>
                <a:rPr lang="en-US" altLang="ru-RU" i="1"/>
                <a:t> </a:t>
              </a:r>
              <a:r>
                <a:rPr lang="ru-RU" altLang="ru-RU"/>
                <a:t>высота </a:t>
              </a:r>
              <a:r>
                <a:rPr lang="en-US" altLang="ru-RU" i="1"/>
                <a:t>SO </a:t>
              </a:r>
              <a:r>
                <a:rPr lang="ru-RU" altLang="ru-RU"/>
                <a:t>равна</a:t>
              </a:r>
            </a:p>
            <a:p>
              <a:pPr>
                <a:spcBef>
                  <a:spcPct val="50000"/>
                </a:spcBef>
              </a:pPr>
              <a:r>
                <a:rPr lang="en-US" altLang="ru-RU"/>
                <a:t>        </a:t>
              </a:r>
              <a:r>
                <a:rPr lang="ru-RU" altLang="ru-RU"/>
                <a:t>Отсюда находим </a:t>
              </a:r>
              <a:r>
                <a:rPr lang="en-US" altLang="ru-RU" i="1"/>
                <a:t>GH =  </a:t>
              </a:r>
              <a:endParaRPr lang="ru-RU" altLang="ru-RU" i="1"/>
            </a:p>
          </p:txBody>
        </p:sp>
        <p:graphicFrame>
          <p:nvGraphicFramePr>
            <p:cNvPr id="333831" name="Object 7">
              <a:extLst>
                <a:ext uri="{FF2B5EF4-FFF2-40B4-BE49-F238E27FC236}">
                  <a16:creationId xmlns:a16="http://schemas.microsoft.com/office/drawing/2014/main" id="{532937A8-FEEB-496D-ABC7-1D67006D3D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256"/>
            <a:ext cx="1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723600" progId="Equation.DSMT4">
                    <p:embed/>
                  </p:oleObj>
                </mc:Choice>
                <mc:Fallback>
                  <p:oleObj name="Equation" r:id="rId4" imgW="241200" imgH="723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256"/>
                          <a:ext cx="1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3832" name="Object 8">
              <a:extLst>
                <a:ext uri="{FF2B5EF4-FFF2-40B4-BE49-F238E27FC236}">
                  <a16:creationId xmlns:a16="http://schemas.microsoft.com/office/drawing/2014/main" id="{726A78F6-A2F8-4CC0-98B3-ED60447069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2688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688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3833" name="Object 9">
              <a:extLst>
                <a:ext uri="{FF2B5EF4-FFF2-40B4-BE49-F238E27FC236}">
                  <a16:creationId xmlns:a16="http://schemas.microsoft.com/office/drawing/2014/main" id="{39EBB90E-F48C-4576-BA00-EA3E73DAA7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2592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0240" imgH="787320" progId="Equation.DSMT4">
                    <p:embed/>
                  </p:oleObj>
                </mc:Choice>
                <mc:Fallback>
                  <p:oleObj name="Equation" r:id="rId8" imgW="66024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2592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3834" name="Object 10">
              <a:extLst>
                <a:ext uri="{FF2B5EF4-FFF2-40B4-BE49-F238E27FC236}">
                  <a16:creationId xmlns:a16="http://schemas.microsoft.com/office/drawing/2014/main" id="{92717D6D-49C7-4429-87D6-B0A61D5915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360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60240" imgH="787320" progId="Equation.DSMT4">
                    <p:embed/>
                  </p:oleObj>
                </mc:Choice>
                <mc:Fallback>
                  <p:oleObj name="Equation" r:id="rId10" imgW="66024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60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3835" name="Picture 11">
              <a:extLst>
                <a:ext uri="{FF2B5EF4-FFF2-40B4-BE49-F238E27FC236}">
                  <a16:creationId xmlns:a16="http://schemas.microsoft.com/office/drawing/2014/main" id="{6A22DEFE-38BB-4F57-A52C-8A343AECB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>
            <a:extLst>
              <a:ext uri="{FF2B5EF4-FFF2-40B4-BE49-F238E27FC236}">
                <a16:creationId xmlns:a16="http://schemas.microsoft.com/office/drawing/2014/main" id="{E7502EAA-ECE6-4341-A2DE-21290CB64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35875" name="Picture 3">
            <a:extLst>
              <a:ext uri="{FF2B5EF4-FFF2-40B4-BE49-F238E27FC236}">
                <a16:creationId xmlns:a16="http://schemas.microsoft.com/office/drawing/2014/main" id="{A756106A-D615-4090-BDB3-BC33B536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76" name="Group 4">
            <a:extLst>
              <a:ext uri="{FF2B5EF4-FFF2-40B4-BE49-F238E27FC236}">
                <a16:creationId xmlns:a16="http://schemas.microsoft.com/office/drawing/2014/main" id="{BF648DF0-951E-4FC2-BB41-6B82CD85F23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79600"/>
            <a:ext cx="8839200" cy="4629150"/>
            <a:chOff x="96" y="1184"/>
            <a:chExt cx="5568" cy="2916"/>
          </a:xfrm>
        </p:grpSpPr>
        <p:sp>
          <p:nvSpPr>
            <p:cNvPr id="335877" name="Text Box 5">
              <a:extLst>
                <a:ext uri="{FF2B5EF4-FFF2-40B4-BE49-F238E27FC236}">
                  <a16:creationId xmlns:a16="http://schemas.microsoft.com/office/drawing/2014/main" id="{88130376-EA0B-489D-B9AF-EC4ECB325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35878" name="Text Box 6">
              <a:extLst>
                <a:ext uri="{FF2B5EF4-FFF2-40B4-BE49-F238E27FC236}">
                  <a16:creationId xmlns:a16="http://schemas.microsoft.com/office/drawing/2014/main" id="{56A54002-EBCC-43A5-889D-29E7725A2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184"/>
              <a:ext cx="3264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Прямая </a:t>
              </a:r>
              <a:r>
                <a:rPr lang="en-US" altLang="ru-RU" i="1"/>
                <a:t>BD </a:t>
              </a:r>
              <a:r>
                <a:rPr lang="ru-RU" altLang="ru-RU"/>
                <a:t>параллельна плоскости </a:t>
              </a:r>
              <a:r>
                <a:rPr lang="en-US" altLang="ru-RU" i="1"/>
                <a:t>SAE</a:t>
              </a:r>
              <a:r>
                <a:rPr lang="ru-RU" altLang="ru-RU"/>
                <a:t>. Искомое расстояние равно расстоянию между прямой </a:t>
              </a:r>
              <a:r>
                <a:rPr lang="en-US" altLang="ru-RU" i="1"/>
                <a:t>BD </a:t>
              </a:r>
              <a:r>
                <a:rPr lang="ru-RU" altLang="ru-RU"/>
                <a:t>и этой плоскостью и равно высоте </a:t>
              </a:r>
              <a:r>
                <a:rPr lang="en-US" altLang="ru-RU" i="1"/>
                <a:t>PH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SPQ</a:t>
              </a:r>
              <a:r>
                <a:rPr lang="ru-RU" altLang="ru-RU"/>
                <a:t>. В этом треугольнике высота </a:t>
              </a:r>
              <a:r>
                <a:rPr lang="en-US" altLang="ru-RU" i="1"/>
                <a:t>SO </a:t>
              </a:r>
              <a:r>
                <a:rPr lang="ru-RU" altLang="ru-RU"/>
                <a:t>равна      , 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PQ = </a:t>
              </a:r>
              <a:r>
                <a:rPr lang="en-US" altLang="ru-RU"/>
                <a:t>1</a:t>
              </a:r>
              <a:r>
                <a:rPr lang="ru-RU" altLang="ru-RU"/>
                <a:t>, </a:t>
              </a:r>
              <a:r>
                <a:rPr lang="en-US" altLang="ru-RU" i="1"/>
                <a:t>SP = SQ = </a:t>
              </a:r>
              <a:r>
                <a:rPr lang="ru-RU" altLang="ru-RU"/>
                <a:t>  </a:t>
              </a:r>
              <a:r>
                <a:rPr lang="en-US" altLang="ru-RU"/>
                <a:t>    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Отсюда находим </a:t>
              </a:r>
              <a:r>
                <a:rPr lang="en-US" altLang="ru-RU" i="1"/>
                <a:t>PH = </a:t>
              </a:r>
              <a:endParaRPr lang="ru-RU" altLang="ru-RU"/>
            </a:p>
          </p:txBody>
        </p:sp>
        <p:graphicFrame>
          <p:nvGraphicFramePr>
            <p:cNvPr id="335879" name="Object 7">
              <a:extLst>
                <a:ext uri="{FF2B5EF4-FFF2-40B4-BE49-F238E27FC236}">
                  <a16:creationId xmlns:a16="http://schemas.microsoft.com/office/drawing/2014/main" id="{8B8DF7E0-AECB-45E7-B63E-5C71C22584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04" y="2336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080" imgH="393480" progId="Equation.DSMT4">
                    <p:embed/>
                  </p:oleObj>
                </mc:Choice>
                <mc:Fallback>
                  <p:oleObj name="Equation" r:id="rId4" imgW="40608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" y="2336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5880" name="Picture 8">
              <a:extLst>
                <a:ext uri="{FF2B5EF4-FFF2-40B4-BE49-F238E27FC236}">
                  <a16:creationId xmlns:a16="http://schemas.microsoft.com/office/drawing/2014/main" id="{7F09BC56-81C0-46CE-8325-4DD850BF2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4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35881" name="Object 9">
              <a:extLst>
                <a:ext uri="{FF2B5EF4-FFF2-40B4-BE49-F238E27FC236}">
                  <a16:creationId xmlns:a16="http://schemas.microsoft.com/office/drawing/2014/main" id="{F260368C-2CEC-4C1E-94C6-1006CD8276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6" y="2576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60240" imgH="787320" progId="Equation.DSMT4">
                    <p:embed/>
                  </p:oleObj>
                </mc:Choice>
                <mc:Fallback>
                  <p:oleObj name="Equation" r:id="rId7" imgW="66024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" y="2576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5882" name="Object 10">
              <a:extLst>
                <a:ext uri="{FF2B5EF4-FFF2-40B4-BE49-F238E27FC236}">
                  <a16:creationId xmlns:a16="http://schemas.microsoft.com/office/drawing/2014/main" id="{81050579-B6A9-421F-8F0C-33B7D55A6A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4" y="2908"/>
            <a:ext cx="53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50680" imgH="799920" progId="Equation.DSMT4">
                    <p:embed/>
                  </p:oleObj>
                </mc:Choice>
                <mc:Fallback>
                  <p:oleObj name="Equation" r:id="rId9" imgW="85068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" y="2908"/>
                          <a:ext cx="53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5883" name="Object 11">
              <a:extLst>
                <a:ext uri="{FF2B5EF4-FFF2-40B4-BE49-F238E27FC236}">
                  <a16:creationId xmlns:a16="http://schemas.microsoft.com/office/drawing/2014/main" id="{E07F0A71-3411-4DBB-A884-F2A166A825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6" y="3596"/>
            <a:ext cx="53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50680" imgH="799920" progId="Equation.DSMT4">
                    <p:embed/>
                  </p:oleObj>
                </mc:Choice>
                <mc:Fallback>
                  <p:oleObj name="Equation" r:id="rId11" imgW="85068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" y="3596"/>
                          <a:ext cx="53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>
            <a:extLst>
              <a:ext uri="{FF2B5EF4-FFF2-40B4-BE49-F238E27FC236}">
                <a16:creationId xmlns:a16="http://schemas.microsoft.com/office/drawing/2014/main" id="{A157BCB1-EF0C-48F5-A633-BAF95FAB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07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2FA81EC4-A6CE-4B68-9CF9-24BBBD145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en-US" altLang="ru-RU">
                <a:solidFill>
                  <a:srgbClr val="FF3300"/>
                </a:solidFill>
              </a:rPr>
              <a:t>1.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339972" name="Picture 4">
            <a:extLst>
              <a:ext uri="{FF2B5EF4-FFF2-40B4-BE49-F238E27FC236}">
                <a16:creationId xmlns:a16="http://schemas.microsoft.com/office/drawing/2014/main" id="{99B7FE3B-E230-448D-AA0E-FDC70A16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19528"/>
            <a:ext cx="3120752" cy="32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>
            <a:extLst>
              <a:ext uri="{FF2B5EF4-FFF2-40B4-BE49-F238E27FC236}">
                <a16:creationId xmlns:a16="http://schemas.microsoft.com/office/drawing/2014/main" id="{75D53EC7-12CD-4BF2-A7E4-50B9142C6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Призма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>
            <a:extLst>
              <a:ext uri="{FF2B5EF4-FFF2-40B4-BE49-F238E27FC236}">
                <a16:creationId xmlns:a16="http://schemas.microsoft.com/office/drawing/2014/main" id="{4A90B1FC-597F-4E73-97C8-1246BB3CF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344067" name="Picture 3">
            <a:extLst>
              <a:ext uri="{FF2B5EF4-FFF2-40B4-BE49-F238E27FC236}">
                <a16:creationId xmlns:a16="http://schemas.microsoft.com/office/drawing/2014/main" id="{AA6DC469-F498-459C-9638-5C5B005C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4068" name="Group 4">
            <a:extLst>
              <a:ext uri="{FF2B5EF4-FFF2-40B4-BE49-F238E27FC236}">
                <a16:creationId xmlns:a16="http://schemas.microsoft.com/office/drawing/2014/main" id="{B8B1F4E7-A81D-43D9-B16E-29AC14864F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344069" name="Text Box 5">
              <a:extLst>
                <a:ext uri="{FF2B5EF4-FFF2-40B4-BE49-F238E27FC236}">
                  <a16:creationId xmlns:a16="http://schemas.microsoft.com/office/drawing/2014/main" id="{CF84D9AF-4A63-401A-862E-B8102C96A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344070" name="Object 6">
              <a:extLst>
                <a:ext uri="{FF2B5EF4-FFF2-40B4-BE49-F238E27FC236}">
                  <a16:creationId xmlns:a16="http://schemas.microsoft.com/office/drawing/2014/main" id="{2BC1B404-5426-47C4-9EC2-82C6EA2E22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68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68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>
            <a:extLst>
              <a:ext uri="{FF2B5EF4-FFF2-40B4-BE49-F238E27FC236}">
                <a16:creationId xmlns:a16="http://schemas.microsoft.com/office/drawing/2014/main" id="{56B8CA57-476B-4BF7-86D3-4F145E8C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/>
              <a:t>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345091" name="Text Box 3">
            <a:extLst>
              <a:ext uri="{FF2B5EF4-FFF2-40B4-BE49-F238E27FC236}">
                <a16:creationId xmlns:a16="http://schemas.microsoft.com/office/drawing/2014/main" id="{B9BF6EAD-E665-4862-9BBE-F6A6A4C0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1</a:t>
            </a:r>
            <a:r>
              <a:rPr lang="en-US" altLang="ru-RU">
                <a:solidFill>
                  <a:srgbClr val="FF3300"/>
                </a:solidFill>
              </a:rPr>
              <a:t>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345092" name="Picture 4">
            <a:extLst>
              <a:ext uri="{FF2B5EF4-FFF2-40B4-BE49-F238E27FC236}">
                <a16:creationId xmlns:a16="http://schemas.microsoft.com/office/drawing/2014/main" id="{8CF46C40-4F63-4014-B94F-60F2B986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>
            <a:extLst>
              <a:ext uri="{FF2B5EF4-FFF2-40B4-BE49-F238E27FC236}">
                <a16:creationId xmlns:a16="http://schemas.microsoft.com/office/drawing/2014/main" id="{FF4B796E-2E70-40D4-8693-52AEB041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точка </a:t>
            </a:r>
            <a:r>
              <a:rPr lang="en-US" altLang="ru-RU" sz="2800" i="1" dirty="0"/>
              <a:t>E </a:t>
            </a:r>
            <a:r>
              <a:rPr lang="ru-RU" altLang="ru-RU" sz="2800" dirty="0"/>
              <a:t>– середина ребра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BE</a:t>
            </a:r>
            <a:r>
              <a:rPr lang="ru-RU" altLang="ru-RU" sz="2800" i="1" dirty="0"/>
              <a:t>.</a:t>
            </a:r>
          </a:p>
        </p:txBody>
      </p:sp>
      <p:pic>
        <p:nvPicPr>
          <p:cNvPr id="198669" name="Picture 13">
            <a:extLst>
              <a:ext uri="{FF2B5EF4-FFF2-40B4-BE49-F238E27FC236}">
                <a16:creationId xmlns:a16="http://schemas.microsoft.com/office/drawing/2014/main" id="{48394248-B275-47B9-8CA3-9167AFEF6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1527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672" name="Group 16">
            <a:extLst>
              <a:ext uri="{FF2B5EF4-FFF2-40B4-BE49-F238E27FC236}">
                <a16:creationId xmlns:a16="http://schemas.microsoft.com/office/drawing/2014/main" id="{902CCC27-40F7-4B75-9844-6440D3906E5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8915400" cy="5222875"/>
            <a:chOff x="144" y="816"/>
            <a:chExt cx="5616" cy="3290"/>
          </a:xfrm>
        </p:grpSpPr>
        <p:sp>
          <p:nvSpPr>
            <p:cNvPr id="198661" name="Text Box 5">
              <a:extLst>
                <a:ext uri="{FF2B5EF4-FFF2-40B4-BE49-F238E27FC236}">
                  <a16:creationId xmlns:a16="http://schemas.microsoft.com/office/drawing/2014/main" id="{C75E6B26-4850-4AD0-A45E-99FCE3DB5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648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sp>
          <p:nvSpPr>
            <p:cNvPr id="198663" name="Text Box 7">
              <a:extLst>
                <a:ext uri="{FF2B5EF4-FFF2-40B4-BE49-F238E27FC236}">
                  <a16:creationId xmlns:a16="http://schemas.microsoft.com/office/drawing/2014/main" id="{B5B27ACD-DB31-4295-9561-CA93A38B2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88"/>
              <a:ext cx="561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равнобедренного треугольника </a:t>
              </a:r>
              <a:r>
                <a:rPr lang="en-US" altLang="ru-RU" i="1"/>
                <a:t>ABE</a:t>
              </a:r>
              <a:r>
                <a:rPr lang="en-US" altLang="ru-RU"/>
                <a:t>. </a:t>
              </a:r>
              <a:r>
                <a:rPr lang="ru-RU" altLang="ru-RU"/>
                <a:t>Имеем, </a:t>
              </a:r>
              <a:r>
                <a:rPr lang="en-US" altLang="ru-RU" i="1"/>
                <a:t>AB</a:t>
              </a:r>
              <a:r>
                <a:rPr lang="en-US" altLang="ru-RU"/>
                <a:t> = 1, </a:t>
              </a:r>
              <a:r>
                <a:rPr lang="en-US" altLang="ru-RU" i="1"/>
                <a:t>AE </a:t>
              </a:r>
              <a:r>
                <a:rPr lang="en-US" altLang="ru-RU"/>
                <a:t>= </a:t>
              </a:r>
              <a:r>
                <a:rPr lang="en-US" altLang="ru-RU" i="1"/>
                <a:t>BE</a:t>
              </a:r>
              <a:r>
                <a:rPr lang="en-US" altLang="ru-RU"/>
                <a:t> = 1,5.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AH = </a:t>
              </a:r>
              <a:r>
                <a:rPr lang="en-US" altLang="ru-RU"/>
                <a:t>      </a:t>
              </a:r>
              <a:endParaRPr lang="ru-RU" altLang="ru-RU"/>
            </a:p>
          </p:txBody>
        </p:sp>
        <p:graphicFrame>
          <p:nvGraphicFramePr>
            <p:cNvPr id="198666" name="Object 10">
              <a:extLst>
                <a:ext uri="{FF2B5EF4-FFF2-40B4-BE49-F238E27FC236}">
                  <a16:creationId xmlns:a16="http://schemas.microsoft.com/office/drawing/2014/main" id="{BE3EC85A-1F30-47A7-A6A5-9189FA97B5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168"/>
            <a:ext cx="443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98400" imgH="799920" progId="Equation.DSMT4">
                    <p:embed/>
                  </p:oleObj>
                </mc:Choice>
                <mc:Fallback>
                  <p:oleObj name="Equation" r:id="rId4" imgW="69840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168"/>
                          <a:ext cx="443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670" name="Object 14">
              <a:extLst>
                <a:ext uri="{FF2B5EF4-FFF2-40B4-BE49-F238E27FC236}">
                  <a16:creationId xmlns:a16="http://schemas.microsoft.com/office/drawing/2014/main" id="{AB72DD44-8EFC-4A2D-9D4D-DFC974132D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600"/>
            <a:ext cx="443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98400" imgH="799920" progId="Equation.DSMT4">
                    <p:embed/>
                  </p:oleObj>
                </mc:Choice>
                <mc:Fallback>
                  <p:oleObj name="Equation" r:id="rId6" imgW="698400" imgH="79992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600"/>
                          <a:ext cx="443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8671" name="Picture 15">
              <a:extLst>
                <a:ext uri="{FF2B5EF4-FFF2-40B4-BE49-F238E27FC236}">
                  <a16:creationId xmlns:a16="http://schemas.microsoft.com/office/drawing/2014/main" id="{8B208DB3-3E0A-4661-97B7-2F78CBAFA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816"/>
              <a:ext cx="1986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>
            <a:extLst>
              <a:ext uri="{FF2B5EF4-FFF2-40B4-BE49-F238E27FC236}">
                <a16:creationId xmlns:a16="http://schemas.microsoft.com/office/drawing/2014/main" id="{01C1FB82-3CC2-4511-96AA-89318D0F8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/>
              <a:t>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ru-RU" altLang="ru-RU" dirty="0"/>
              <a:t>.</a:t>
            </a:r>
          </a:p>
        </p:txBody>
      </p:sp>
      <p:pic>
        <p:nvPicPr>
          <p:cNvPr id="346115" name="Picture 3">
            <a:extLst>
              <a:ext uri="{FF2B5EF4-FFF2-40B4-BE49-F238E27FC236}">
                <a16:creationId xmlns:a16="http://schemas.microsoft.com/office/drawing/2014/main" id="{6FDE3EB0-4751-4491-AE5B-B791713F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6116" name="Group 4">
            <a:extLst>
              <a:ext uri="{FF2B5EF4-FFF2-40B4-BE49-F238E27FC236}">
                <a16:creationId xmlns:a16="http://schemas.microsoft.com/office/drawing/2014/main" id="{B040FE71-D0AB-4AAB-965B-6770F272F5A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828800"/>
            <a:ext cx="8305800" cy="4613275"/>
            <a:chOff x="240" y="1152"/>
            <a:chExt cx="5232" cy="2906"/>
          </a:xfrm>
        </p:grpSpPr>
        <p:sp>
          <p:nvSpPr>
            <p:cNvPr id="346117" name="Text Box 5">
              <a:extLst>
                <a:ext uri="{FF2B5EF4-FFF2-40B4-BE49-F238E27FC236}">
                  <a16:creationId xmlns:a16="http://schemas.microsoft.com/office/drawing/2014/main" id="{F8E4C57F-7699-430D-88F3-84C7F4F1B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152"/>
              <a:ext cx="3264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Искомое расстояние равно расстоянию между прямой </a:t>
              </a:r>
              <a:r>
                <a:rPr lang="en-US" altLang="ru-RU" i="1" dirty="0"/>
                <a:t>AB </a:t>
              </a:r>
              <a:r>
                <a:rPr lang="ru-RU" altLang="ru-RU" dirty="0"/>
                <a:t>и плоскостью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dirty="0"/>
                <a:t>. </a:t>
              </a:r>
              <a:r>
                <a:rPr lang="ru-RU" altLang="ru-RU" dirty="0"/>
                <a:t>Обозначим </a:t>
              </a:r>
              <a:r>
                <a:rPr lang="en-US" altLang="ru-RU" i="1" dirty="0"/>
                <a:t>D </a:t>
              </a:r>
              <a:r>
                <a:rPr lang="ru-RU" altLang="ru-RU" dirty="0"/>
                <a:t>и </a:t>
              </a:r>
              <a:r>
                <a:rPr lang="en-US" altLang="ru-RU" i="1" dirty="0"/>
                <a:t>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середины ребер </a:t>
              </a:r>
              <a:r>
                <a:rPr lang="en-US" altLang="ru-RU" i="1" dirty="0"/>
                <a:t>AB </a:t>
              </a:r>
              <a:r>
                <a:rPr lang="ru-RU" altLang="ru-RU" dirty="0"/>
                <a:t>и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В прямоугольном треугольнике </a:t>
              </a:r>
              <a:r>
                <a:rPr lang="en-US" altLang="ru-RU" i="1" dirty="0"/>
                <a:t>CDD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из вершины </a:t>
              </a:r>
              <a:r>
                <a:rPr lang="en-US" altLang="ru-RU" i="1" dirty="0"/>
                <a:t>D</a:t>
              </a:r>
              <a:r>
                <a:rPr lang="ru-RU" altLang="ru-RU" dirty="0"/>
                <a:t> проведем высоту </a:t>
              </a:r>
              <a:r>
                <a:rPr lang="en-US" altLang="ru-RU" i="1" dirty="0"/>
                <a:t>DE. </a:t>
              </a:r>
              <a:r>
                <a:rPr lang="ru-RU" altLang="ru-RU" dirty="0"/>
                <a:t>Она и будет искомым расстоянием. </a:t>
              </a:r>
            </a:p>
            <a:p>
              <a:pPr>
                <a:spcBef>
                  <a:spcPct val="50000"/>
                </a:spcBef>
              </a:pPr>
              <a:r>
                <a:rPr lang="ru-RU" altLang="ru-RU" dirty="0"/>
                <a:t>Имеем, </a:t>
              </a:r>
              <a:r>
                <a:rPr lang="en-US" altLang="ru-RU" i="1" dirty="0"/>
                <a:t>DD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1, </a:t>
              </a:r>
              <a:r>
                <a:rPr lang="en-US" altLang="ru-RU" i="1" dirty="0"/>
                <a:t>CD </a:t>
              </a:r>
              <a:r>
                <a:rPr lang="en-US" altLang="ru-RU" dirty="0"/>
                <a:t>=      , </a:t>
              </a:r>
              <a:r>
                <a:rPr lang="en-US" altLang="ru-RU" i="1" dirty="0"/>
                <a:t>CD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 .</a:t>
              </a:r>
              <a:endParaRPr lang="ru-RU" altLang="ru-RU" dirty="0"/>
            </a:p>
            <a:p>
              <a:pPr>
                <a:spcBef>
                  <a:spcPct val="50000"/>
                </a:spcBef>
              </a:pPr>
              <a:r>
                <a:rPr lang="en-US" altLang="ru-RU" dirty="0"/>
                <a:t> </a:t>
              </a:r>
              <a:endParaRPr lang="ru-RU" altLang="ru-RU" dirty="0"/>
            </a:p>
            <a:p>
              <a:pPr>
                <a:spcBef>
                  <a:spcPct val="50000"/>
                </a:spcBef>
              </a:pPr>
              <a:r>
                <a:rPr lang="ru-RU" altLang="ru-RU" dirty="0"/>
                <a:t>Следовательно, </a:t>
              </a:r>
              <a:r>
                <a:rPr lang="en-US" altLang="ru-RU" i="1" dirty="0"/>
                <a:t>DE = </a:t>
              </a:r>
              <a:r>
                <a:rPr lang="en-US" altLang="ru-RU" dirty="0"/>
                <a:t> </a:t>
              </a:r>
              <a:endParaRPr lang="ru-RU" altLang="ru-RU" dirty="0"/>
            </a:p>
          </p:txBody>
        </p:sp>
        <p:graphicFrame>
          <p:nvGraphicFramePr>
            <p:cNvPr id="346118" name="Object 6">
              <a:extLst>
                <a:ext uri="{FF2B5EF4-FFF2-40B4-BE49-F238E27FC236}">
                  <a16:creationId xmlns:a16="http://schemas.microsoft.com/office/drawing/2014/main" id="{E1CAFD28-4A4B-4302-94EA-55494D4FDA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784"/>
            <a:ext cx="282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240" imgH="787320" progId="Equation.DSMT4">
                    <p:embed/>
                  </p:oleObj>
                </mc:Choice>
                <mc:Fallback>
                  <p:oleObj name="Equation" r:id="rId3" imgW="44424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784"/>
                          <a:ext cx="282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6119" name="Object 7">
              <a:extLst>
                <a:ext uri="{FF2B5EF4-FFF2-40B4-BE49-F238E27FC236}">
                  <a16:creationId xmlns:a16="http://schemas.microsoft.com/office/drawing/2014/main" id="{F3BE08BA-4587-41FD-A674-6E69D36D90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2784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800" imgH="787320" progId="Equation.DSMT4">
                    <p:embed/>
                  </p:oleObj>
                </mc:Choice>
                <mc:Fallback>
                  <p:oleObj name="Equation" r:id="rId5" imgW="46980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2784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6120" name="Object 8">
              <a:extLst>
                <a:ext uri="{FF2B5EF4-FFF2-40B4-BE49-F238E27FC236}">
                  <a16:creationId xmlns:a16="http://schemas.microsoft.com/office/drawing/2014/main" id="{B1D11E33-B7E8-45D8-8B3B-03E661D01C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2" y="3456"/>
            <a:ext cx="427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72840" imgH="799920" progId="Equation.DSMT4">
                    <p:embed/>
                  </p:oleObj>
                </mc:Choice>
                <mc:Fallback>
                  <p:oleObj name="Equation" r:id="rId7" imgW="67284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456"/>
                          <a:ext cx="427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6121" name="Picture 9">
              <a:extLst>
                <a:ext uri="{FF2B5EF4-FFF2-40B4-BE49-F238E27FC236}">
                  <a16:creationId xmlns:a16="http://schemas.microsoft.com/office/drawing/2014/main" id="{C3C427E7-F81B-4350-BAC0-0B9CE58C6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1750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6122" name="Text Box 10">
              <a:extLst>
                <a:ext uri="{FF2B5EF4-FFF2-40B4-BE49-F238E27FC236}">
                  <a16:creationId xmlns:a16="http://schemas.microsoft.com/office/drawing/2014/main" id="{35337CCC-F941-475F-8B0C-BC56604F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64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346123" name="Object 11">
              <a:extLst>
                <a:ext uri="{FF2B5EF4-FFF2-40B4-BE49-F238E27FC236}">
                  <a16:creationId xmlns:a16="http://schemas.microsoft.com/office/drawing/2014/main" id="{9FECEAB2-4074-4A6F-8078-F71D31228A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552"/>
            <a:ext cx="427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72840" imgH="799920" progId="Equation.DSMT4">
                    <p:embed/>
                  </p:oleObj>
                </mc:Choice>
                <mc:Fallback>
                  <p:oleObj name="Equation" r:id="rId10" imgW="67284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552"/>
                          <a:ext cx="427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>
            <a:extLst>
              <a:ext uri="{FF2B5EF4-FFF2-40B4-BE49-F238E27FC236}">
                <a16:creationId xmlns:a16="http://schemas.microsoft.com/office/drawing/2014/main" id="{DBC17541-D977-4944-B78C-041DEA06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dirty="0"/>
              <a:t> </a:t>
            </a:r>
            <a:r>
              <a:rPr lang="en-US" altLang="ru-RU" i="1" dirty="0"/>
              <a:t>AB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BC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347140" name="Picture 4">
            <a:extLst>
              <a:ext uri="{FF2B5EF4-FFF2-40B4-BE49-F238E27FC236}">
                <a16:creationId xmlns:a16="http://schemas.microsoft.com/office/drawing/2014/main" id="{026BA1AE-77FE-4B0E-99D8-3EBD688B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216275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7141" name="Group 5">
            <a:extLst>
              <a:ext uri="{FF2B5EF4-FFF2-40B4-BE49-F238E27FC236}">
                <a16:creationId xmlns:a16="http://schemas.microsoft.com/office/drawing/2014/main" id="{40BD56D5-6938-4C2B-B8BA-581B83EFDE3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8991600" cy="4508500"/>
            <a:chOff x="96" y="1152"/>
            <a:chExt cx="5664" cy="2840"/>
          </a:xfrm>
        </p:grpSpPr>
        <p:sp>
          <p:nvSpPr>
            <p:cNvPr id="347142" name="Text Box 6">
              <a:extLst>
                <a:ext uri="{FF2B5EF4-FFF2-40B4-BE49-F238E27FC236}">
                  <a16:creationId xmlns:a16="http://schemas.microsoft.com/office/drawing/2014/main" id="{1F5D6B50-31EF-4D58-8295-376C9948D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3120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Достроим призму до 4-х угольной призмы. Искомое расстояние будет равно расстоянию между параллельными плоскостями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ru-RU" altLang="ru-RU"/>
                <a:t> и </a:t>
              </a:r>
              <a:r>
                <a:rPr lang="en-US" altLang="ru-RU" i="1"/>
                <a:t>BDC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Оно равно высоте </a:t>
              </a:r>
              <a:r>
                <a:rPr lang="en-US" altLang="ru-RU" i="1"/>
                <a:t>OH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AOO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</a:t>
              </a:r>
            </a:p>
          </p:txBody>
        </p:sp>
        <p:graphicFrame>
          <p:nvGraphicFramePr>
            <p:cNvPr id="347143" name="Object 7">
              <a:extLst>
                <a:ext uri="{FF2B5EF4-FFF2-40B4-BE49-F238E27FC236}">
                  <a16:creationId xmlns:a16="http://schemas.microsoft.com/office/drawing/2014/main" id="{8106AADA-27F0-4905-B73A-F367D8275E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2832"/>
            <a:ext cx="256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3680" imgH="914400" progId="Equation.DSMT4">
                    <p:embed/>
                  </p:oleObj>
                </mc:Choice>
                <mc:Fallback>
                  <p:oleObj name="Equation" r:id="rId3" imgW="40636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832"/>
                          <a:ext cx="256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4" name="Object 8">
              <a:extLst>
                <a:ext uri="{FF2B5EF4-FFF2-40B4-BE49-F238E27FC236}">
                  <a16:creationId xmlns:a16="http://schemas.microsoft.com/office/drawing/2014/main" id="{C54591D3-0D44-49B2-9E9C-9C2495ADEC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3360"/>
            <a:ext cx="38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09480" imgH="927000" progId="Equation.DSMT4">
                    <p:embed/>
                  </p:oleObj>
                </mc:Choice>
                <mc:Fallback>
                  <p:oleObj name="Equation" r:id="rId5" imgW="609480" imgH="9270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360"/>
                          <a:ext cx="38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7145" name="Picture 9">
              <a:extLst>
                <a:ext uri="{FF2B5EF4-FFF2-40B4-BE49-F238E27FC236}">
                  <a16:creationId xmlns:a16="http://schemas.microsoft.com/office/drawing/2014/main" id="{CF154D0E-4F86-4C50-BF30-5ADD0200A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48"/>
              <a:ext cx="2504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7146" name="Text Box 10">
              <a:extLst>
                <a:ext uri="{FF2B5EF4-FFF2-40B4-BE49-F238E27FC236}">
                  <a16:creationId xmlns:a16="http://schemas.microsoft.com/office/drawing/2014/main" id="{1A01A164-5C86-420B-A548-93B99F992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Эта высота равна </a:t>
              </a:r>
            </a:p>
          </p:txBody>
        </p:sp>
        <p:graphicFrame>
          <p:nvGraphicFramePr>
            <p:cNvPr id="347147" name="Object 11">
              <a:extLst>
                <a:ext uri="{FF2B5EF4-FFF2-40B4-BE49-F238E27FC236}">
                  <a16:creationId xmlns:a16="http://schemas.microsoft.com/office/drawing/2014/main" id="{50908EF7-B5CC-404E-A61F-B2E42237EE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408"/>
            <a:ext cx="38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09480" imgH="927000" progId="Equation.DSMT4">
                    <p:embed/>
                  </p:oleObj>
                </mc:Choice>
                <mc:Fallback>
                  <p:oleObj name="Equation" r:id="rId8" imgW="609480" imgH="9270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408"/>
                          <a:ext cx="38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7148" name="Text Box 12">
              <a:extLst>
                <a:ext uri="{FF2B5EF4-FFF2-40B4-BE49-F238E27FC236}">
                  <a16:creationId xmlns:a16="http://schemas.microsoft.com/office/drawing/2014/main" id="{FF42FDE9-7052-4134-9282-ACA93063F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52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Ответ.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>
            <a:extLst>
              <a:ext uri="{FF2B5EF4-FFF2-40B4-BE49-F238E27FC236}">
                <a16:creationId xmlns:a16="http://schemas.microsoft.com/office/drawing/2014/main" id="{92BF043D-308C-45FE-BFC3-4DA15C59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49187" name="Text Box 3">
            <a:extLst>
              <a:ext uri="{FF2B5EF4-FFF2-40B4-BE49-F238E27FC236}">
                <a16:creationId xmlns:a16="http://schemas.microsoft.com/office/drawing/2014/main" id="{71FE4287-F319-4598-815E-DA455A2D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1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49188" name="Picture 4">
            <a:extLst>
              <a:ext uri="{FF2B5EF4-FFF2-40B4-BE49-F238E27FC236}">
                <a16:creationId xmlns:a16="http://schemas.microsoft.com/office/drawing/2014/main" id="{5DA3B8D6-3788-4307-ADF3-45927684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327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>
            <a:extLst>
              <a:ext uri="{FF2B5EF4-FFF2-40B4-BE49-F238E27FC236}">
                <a16:creationId xmlns:a16="http://schemas.microsoft.com/office/drawing/2014/main" id="{EBE9B82B-DC72-41E4-91E8-18A80D42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50211" name="Text Box 3">
            <a:extLst>
              <a:ext uri="{FF2B5EF4-FFF2-40B4-BE49-F238E27FC236}">
                <a16:creationId xmlns:a16="http://schemas.microsoft.com/office/drawing/2014/main" id="{D9541E38-CC71-4F81-814E-5B81E02E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1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50212" name="Picture 4">
            <a:extLst>
              <a:ext uri="{FF2B5EF4-FFF2-40B4-BE49-F238E27FC236}">
                <a16:creationId xmlns:a16="http://schemas.microsoft.com/office/drawing/2014/main" id="{FECD1047-D408-4DB5-ABB7-AB5E2BC5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327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>
            <a:extLst>
              <a:ext uri="{FF2B5EF4-FFF2-40B4-BE49-F238E27FC236}">
                <a16:creationId xmlns:a16="http://schemas.microsoft.com/office/drawing/2014/main" id="{6C8CD06F-FEBD-4386-A577-C0F00AE6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81000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DE</a:t>
            </a:r>
            <a:r>
              <a:rPr lang="ru-RU" altLang="ru-RU" sz="2800" i="1" dirty="0"/>
              <a:t>.</a:t>
            </a:r>
          </a:p>
        </p:txBody>
      </p:sp>
      <p:pic>
        <p:nvPicPr>
          <p:cNvPr id="351235" name="Picture 3">
            <a:extLst>
              <a:ext uri="{FF2B5EF4-FFF2-40B4-BE49-F238E27FC236}">
                <a16:creationId xmlns:a16="http://schemas.microsoft.com/office/drawing/2014/main" id="{7C3FA2FC-D6CA-4230-AC13-F16D3457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981200"/>
            <a:ext cx="4327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1236" name="Group 4">
            <a:extLst>
              <a:ext uri="{FF2B5EF4-FFF2-40B4-BE49-F238E27FC236}">
                <a16:creationId xmlns:a16="http://schemas.microsoft.com/office/drawing/2014/main" id="{16B79D87-1559-48D2-8A77-655F69BA040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715000"/>
            <a:ext cx="5943600" cy="519113"/>
            <a:chOff x="240" y="3600"/>
            <a:chExt cx="3744" cy="327"/>
          </a:xfrm>
        </p:grpSpPr>
        <p:sp>
          <p:nvSpPr>
            <p:cNvPr id="351237" name="Text Box 5">
              <a:extLst>
                <a:ext uri="{FF2B5EF4-FFF2-40B4-BE49-F238E27FC236}">
                  <a16:creationId xmlns:a16="http://schemas.microsoft.com/office/drawing/2014/main" id="{3A61C211-1056-4FF6-9788-D0D97F25B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600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en-US" altLang="ru-RU" sz="2800">
                  <a:solidFill>
                    <a:srgbClr val="FF3300"/>
                  </a:solidFill>
                </a:rPr>
                <a:t>     </a:t>
              </a:r>
              <a:r>
                <a:rPr lang="ru-RU" altLang="ru-RU" sz="28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351238" name="Object 6">
              <a:extLst>
                <a:ext uri="{FF2B5EF4-FFF2-40B4-BE49-F238E27FC236}">
                  <a16:creationId xmlns:a16="http://schemas.microsoft.com/office/drawing/2014/main" id="{4FD11ECC-38DD-4D66-8D35-5E5E837B8C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648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80" imgH="393480" progId="Equation.DSMT4">
                    <p:embed/>
                  </p:oleObj>
                </mc:Choice>
                <mc:Fallback>
                  <p:oleObj name="Equation" r:id="rId3" imgW="406080" imgH="393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648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>
            <a:extLst>
              <a:ext uri="{FF2B5EF4-FFF2-40B4-BE49-F238E27FC236}">
                <a16:creationId xmlns:a16="http://schemas.microsoft.com/office/drawing/2014/main" id="{059E2C98-7B9A-4C7F-8E2A-43D59935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81000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52259" name="Text Box 3">
            <a:extLst>
              <a:ext uri="{FF2B5EF4-FFF2-40B4-BE49-F238E27FC236}">
                <a16:creationId xmlns:a16="http://schemas.microsoft.com/office/drawing/2014/main" id="{E9B5FED2-C492-4F3D-84FC-0D0FA983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2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52260" name="Picture 4">
            <a:extLst>
              <a:ext uri="{FF2B5EF4-FFF2-40B4-BE49-F238E27FC236}">
                <a16:creationId xmlns:a16="http://schemas.microsoft.com/office/drawing/2014/main" id="{41DC6AD6-9DDB-4C14-88F3-21CF77E2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327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>
            <a:extLst>
              <a:ext uri="{FF2B5EF4-FFF2-40B4-BE49-F238E27FC236}">
                <a16:creationId xmlns:a16="http://schemas.microsoft.com/office/drawing/2014/main" id="{62779128-716A-4254-91C4-FAD8E311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53283" name="Picture 3">
            <a:extLst>
              <a:ext uri="{FF2B5EF4-FFF2-40B4-BE49-F238E27FC236}">
                <a16:creationId xmlns:a16="http://schemas.microsoft.com/office/drawing/2014/main" id="{E0FA8C86-5587-4652-BB3D-3DD97A74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327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3284" name="Group 4">
            <a:extLst>
              <a:ext uri="{FF2B5EF4-FFF2-40B4-BE49-F238E27FC236}">
                <a16:creationId xmlns:a16="http://schemas.microsoft.com/office/drawing/2014/main" id="{5484EE87-0AA1-4DED-8833-5EA2FD89C0C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715000"/>
            <a:ext cx="5943600" cy="519113"/>
            <a:chOff x="240" y="3600"/>
            <a:chExt cx="3744" cy="327"/>
          </a:xfrm>
        </p:grpSpPr>
        <p:sp>
          <p:nvSpPr>
            <p:cNvPr id="353285" name="Text Box 5">
              <a:extLst>
                <a:ext uri="{FF2B5EF4-FFF2-40B4-BE49-F238E27FC236}">
                  <a16:creationId xmlns:a16="http://schemas.microsoft.com/office/drawing/2014/main" id="{11A85DB5-06D7-4E3B-A951-677B8F7E5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600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en-US" altLang="ru-RU" sz="2800">
                  <a:solidFill>
                    <a:srgbClr val="FF3300"/>
                  </a:solidFill>
                </a:rPr>
                <a:t>     </a:t>
              </a:r>
              <a:r>
                <a:rPr lang="ru-RU" altLang="ru-RU" sz="28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353286" name="Object 6">
              <a:extLst>
                <a:ext uri="{FF2B5EF4-FFF2-40B4-BE49-F238E27FC236}">
                  <a16:creationId xmlns:a16="http://schemas.microsoft.com/office/drawing/2014/main" id="{1E975583-BFEC-4BA0-B5A5-08DB8EDC0C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648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80" imgH="393480" progId="Equation.DSMT4">
                    <p:embed/>
                  </p:oleObj>
                </mc:Choice>
                <mc:Fallback>
                  <p:oleObj name="Equation" r:id="rId3" imgW="406080" imgH="393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648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>
            <a:extLst>
              <a:ext uri="{FF2B5EF4-FFF2-40B4-BE49-F238E27FC236}">
                <a16:creationId xmlns:a16="http://schemas.microsoft.com/office/drawing/2014/main" id="{35AE54F2-A516-4711-82D9-89ED56287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DD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54307" name="Text Box 3">
            <a:extLst>
              <a:ext uri="{FF2B5EF4-FFF2-40B4-BE49-F238E27FC236}">
                <a16:creationId xmlns:a16="http://schemas.microsoft.com/office/drawing/2014/main" id="{556AFCE9-C106-4C56-8368-18CFEEF7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2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54308" name="Picture 4">
            <a:extLst>
              <a:ext uri="{FF2B5EF4-FFF2-40B4-BE49-F238E27FC236}">
                <a16:creationId xmlns:a16="http://schemas.microsoft.com/office/drawing/2014/main" id="{EF459504-75D2-4E3F-A019-04D86AA3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3275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>
            <a:extLst>
              <a:ext uri="{FF2B5EF4-FFF2-40B4-BE49-F238E27FC236}">
                <a16:creationId xmlns:a16="http://schemas.microsoft.com/office/drawing/2014/main" id="{96DF56C4-E702-4006-B889-C9AA723D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55331" name="Picture 3">
            <a:extLst>
              <a:ext uri="{FF2B5EF4-FFF2-40B4-BE49-F238E27FC236}">
                <a16:creationId xmlns:a16="http://schemas.microsoft.com/office/drawing/2014/main" id="{C8BA4E77-C655-4D05-A661-0C35D90C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5332" name="Group 4">
            <a:extLst>
              <a:ext uri="{FF2B5EF4-FFF2-40B4-BE49-F238E27FC236}">
                <a16:creationId xmlns:a16="http://schemas.microsoft.com/office/drawing/2014/main" id="{B8FB6576-C5B8-442F-B2BA-4CE58D4FCBB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8991600" cy="5105400"/>
            <a:chOff x="96" y="1104"/>
            <a:chExt cx="5664" cy="3216"/>
          </a:xfrm>
        </p:grpSpPr>
        <p:sp>
          <p:nvSpPr>
            <p:cNvPr id="355333" name="Text Box 5">
              <a:extLst>
                <a:ext uri="{FF2B5EF4-FFF2-40B4-BE49-F238E27FC236}">
                  <a16:creationId xmlns:a16="http://schemas.microsoft.com/office/drawing/2014/main" id="{3F56EA23-309D-481D-980A-65A6EFA49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40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     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5334" name="Object 6">
                  <a:extLst>
                    <a:ext uri="{FF2B5EF4-FFF2-40B4-BE49-F238E27FC236}">
                      <a16:creationId xmlns:a16="http://schemas.microsoft.com/office/drawing/2014/main" id="{1836296B-A1A3-4D88-923E-2A4F1A2204A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12" y="3744"/>
                <a:ext cx="328" cy="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" imgW="520560" imgH="914400" progId="Equation.DSMT4">
                        <p:embed/>
                      </p:oleObj>
                    </mc:Choice>
                    <mc:Fallback>
                      <p:oleObj name="Equation" r:id="rId3" imgW="520560" imgH="91440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2" y="3744"/>
                              <a:ext cx="328" cy="5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5334" name="Object 6">
                  <a:extLst>
                    <a:ext uri="{FF2B5EF4-FFF2-40B4-BE49-F238E27FC236}">
                      <a16:creationId xmlns:a16="http://schemas.microsoft.com/office/drawing/2014/main" id="{1836296B-A1A3-4D88-923E-2A4F1A2204A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12" y="3744"/>
                <a:ext cx="328" cy="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520560" imgH="914400" progId="Equation.DSMT4">
                        <p:embed/>
                      </p:oleObj>
                    </mc:Choice>
                    <mc:Fallback>
                      <p:oleObj name="Equation" r:id="rId5" imgW="520560" imgH="91440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2" y="3744"/>
                              <a:ext cx="328" cy="5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335" name="Text Box 7">
                  <a:extLst>
                    <a:ext uri="{FF2B5EF4-FFF2-40B4-BE49-F238E27FC236}">
                      <a16:creationId xmlns:a16="http://schemas.microsoft.com/office/drawing/2014/main" id="{1F74D5CD-B47E-4938-B9C4-402E30257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024"/>
                  <a:ext cx="5664" cy="8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Продолжим стороны 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до пересечения в точке </a:t>
                  </a:r>
                  <a:r>
                    <a:rPr lang="en-US" altLang="ru-RU" i="1" dirty="0"/>
                    <a:t>G</a:t>
                  </a:r>
                  <a:r>
                    <a:rPr lang="ru-RU" altLang="ru-RU" dirty="0"/>
                    <a:t>. Треугольник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ru-RU" altLang="ru-RU" i="1" dirty="0"/>
                    <a:t> </a:t>
                  </a:r>
                  <a:r>
                    <a:rPr lang="ru-RU" altLang="ru-RU" dirty="0"/>
                    <a:t>равносторонний. Его высота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H</a:t>
                  </a:r>
                  <a:r>
                    <a:rPr lang="en-US" altLang="ru-RU" i="1" baseline="-25000" dirty="0"/>
                    <a:t> </a:t>
                  </a:r>
                  <a:r>
                    <a:rPr lang="ru-RU" altLang="ru-RU" dirty="0"/>
                    <a:t>является искомым общим перпендикуляром. Его длина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alt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55335" name="Text Box 7">
                  <a:extLst>
                    <a:ext uri="{FF2B5EF4-FFF2-40B4-BE49-F238E27FC236}">
                      <a16:creationId xmlns:a16="http://schemas.microsoft.com/office/drawing/2014/main" id="{1F74D5CD-B47E-4938-B9C4-402E30257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024"/>
                  <a:ext cx="5664" cy="894"/>
                </a:xfrm>
                <a:prstGeom prst="rect">
                  <a:avLst/>
                </a:prstGeom>
                <a:blipFill>
                  <a:blip r:embed="rId7"/>
                  <a:stretch>
                    <a:fillRect l="-1017" t="-3448" b="-30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5337" name="Picture 9">
              <a:extLst>
                <a:ext uri="{FF2B5EF4-FFF2-40B4-BE49-F238E27FC236}">
                  <a16:creationId xmlns:a16="http://schemas.microsoft.com/office/drawing/2014/main" id="{9FE28951-1F9E-4930-8A55-C57FD5D32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>
            <a:extLst>
              <a:ext uri="{FF2B5EF4-FFF2-40B4-BE49-F238E27FC236}">
                <a16:creationId xmlns:a16="http://schemas.microsoft.com/office/drawing/2014/main" id="{031DEC0C-F2A4-41B5-963D-FC09FA51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56355" name="Picture 3">
            <a:extLst>
              <a:ext uri="{FF2B5EF4-FFF2-40B4-BE49-F238E27FC236}">
                <a16:creationId xmlns:a16="http://schemas.microsoft.com/office/drawing/2014/main" id="{3B32D390-A5BB-4D2A-AE44-59A61ACB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6356" name="Group 4">
            <a:extLst>
              <a:ext uri="{FF2B5EF4-FFF2-40B4-BE49-F238E27FC236}">
                <a16:creationId xmlns:a16="http://schemas.microsoft.com/office/drawing/2014/main" id="{855EEEB0-AF8F-4FA0-93EB-C383ED08E71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7924800" cy="4557713"/>
            <a:chOff x="432" y="1152"/>
            <a:chExt cx="4992" cy="2871"/>
          </a:xfrm>
        </p:grpSpPr>
        <p:sp>
          <p:nvSpPr>
            <p:cNvPr id="356357" name="Text Box 5">
              <a:extLst>
                <a:ext uri="{FF2B5EF4-FFF2-40B4-BE49-F238E27FC236}">
                  <a16:creationId xmlns:a16="http://schemas.microsoft.com/office/drawing/2014/main" id="{F8647466-24D1-41D5-8423-A3B2718FF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     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6358" name="Object 6">
                  <a:extLst>
                    <a:ext uri="{FF2B5EF4-FFF2-40B4-BE49-F238E27FC236}">
                      <a16:creationId xmlns:a16="http://schemas.microsoft.com/office/drawing/2014/main" id="{D94C020A-1448-48A7-8328-7F191CCDC42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52" y="3696"/>
                <a:ext cx="207" cy="2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" imgW="457200" imgH="444240" progId="Equation.DSMT4">
                        <p:embed/>
                      </p:oleObj>
                    </mc:Choice>
                    <mc:Fallback>
                      <p:oleObj name="Equation" r:id="rId3" imgW="457200" imgH="44424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3696"/>
                              <a:ext cx="207" cy="2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6358" name="Object 6">
                  <a:extLst>
                    <a:ext uri="{FF2B5EF4-FFF2-40B4-BE49-F238E27FC236}">
                      <a16:creationId xmlns:a16="http://schemas.microsoft.com/office/drawing/2014/main" id="{D94C020A-1448-48A7-8328-7F191CCDC42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52" y="3696"/>
                <a:ext cx="207" cy="2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457200" imgH="444240" progId="Equation.DSMT4">
                        <p:embed/>
                      </p:oleObj>
                    </mc:Choice>
                    <mc:Fallback>
                      <p:oleObj name="Equation" r:id="rId5" imgW="457200" imgH="44424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3696"/>
                              <a:ext cx="207" cy="2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6359" name="Text Box 7">
                  <a:extLst>
                    <a:ext uri="{FF2B5EF4-FFF2-40B4-BE49-F238E27FC236}">
                      <a16:creationId xmlns:a16="http://schemas.microsoft.com/office/drawing/2014/main" id="{4D329DA8-9BD4-495D-A5F9-EE074AE5E4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3120"/>
                  <a:ext cx="4992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общим перпендикуляром является отрезок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Его длина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56359" name="Text Box 7">
                  <a:extLst>
                    <a:ext uri="{FF2B5EF4-FFF2-40B4-BE49-F238E27FC236}">
                      <a16:creationId xmlns:a16="http://schemas.microsoft.com/office/drawing/2014/main" id="{4D329DA8-9BD4-495D-A5F9-EE074AE5E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" y="3120"/>
                  <a:ext cx="4992" cy="545"/>
                </a:xfrm>
                <a:prstGeom prst="rect">
                  <a:avLst/>
                </a:prstGeom>
                <a:blipFill>
                  <a:blip r:embed="rId7"/>
                  <a:stretch>
                    <a:fillRect l="-1231" t="-5674" b="-1560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6361" name="Picture 9">
              <a:extLst>
                <a:ext uri="{FF2B5EF4-FFF2-40B4-BE49-F238E27FC236}">
                  <a16:creationId xmlns:a16="http://schemas.microsoft.com/office/drawing/2014/main" id="{DE669481-D6C0-48E2-BF94-CD6742DE0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52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>
            <a:extLst>
              <a:ext uri="{FF2B5EF4-FFF2-40B4-BE49-F238E27FC236}">
                <a16:creationId xmlns:a16="http://schemas.microsoft.com/office/drawing/2014/main" id="{C65DCA85-719A-4079-9125-D1F75695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правильном единичном тетраэдре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ABCD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A</a:t>
            </a:r>
            <a:r>
              <a:rPr lang="ru-RU" altLang="ru-RU" sz="2800"/>
              <a:t> до прямой </a:t>
            </a:r>
            <a:r>
              <a:rPr lang="en-US" altLang="ru-RU" sz="2800" i="1"/>
              <a:t>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C89796F4-42F2-4EFC-98FE-400F5722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579813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1083" name="Group 11">
            <a:extLst>
              <a:ext uri="{FF2B5EF4-FFF2-40B4-BE49-F238E27FC236}">
                <a16:creationId xmlns:a16="http://schemas.microsoft.com/office/drawing/2014/main" id="{9BB07FDB-B3DF-4B65-A33B-37D6026A156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8610600" cy="5130800"/>
            <a:chOff x="192" y="864"/>
            <a:chExt cx="5424" cy="3232"/>
          </a:xfrm>
        </p:grpSpPr>
        <p:sp>
          <p:nvSpPr>
            <p:cNvPr id="131077" name="Text Box 5">
              <a:extLst>
                <a:ext uri="{FF2B5EF4-FFF2-40B4-BE49-F238E27FC236}">
                  <a16:creationId xmlns:a16="http://schemas.microsoft.com/office/drawing/2014/main" id="{3C8A90FA-631F-4A67-9693-964A4F0E5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31078" name="Object 6">
              <a:extLst>
                <a:ext uri="{FF2B5EF4-FFF2-40B4-BE49-F238E27FC236}">
                  <a16:creationId xmlns:a16="http://schemas.microsoft.com/office/drawing/2014/main" id="{35DB78AD-919B-4845-8ABC-26D1EBC3F5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600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600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1079" name="Picture 7">
              <a:extLst>
                <a:ext uri="{FF2B5EF4-FFF2-40B4-BE49-F238E27FC236}">
                  <a16:creationId xmlns:a16="http://schemas.microsoft.com/office/drawing/2014/main" id="{83865E33-75D8-45CF-B2D2-B6B0E3EE4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864"/>
              <a:ext cx="2255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1080" name="Text Box 8">
              <a:extLst>
                <a:ext uri="{FF2B5EF4-FFF2-40B4-BE49-F238E27FC236}">
                  <a16:creationId xmlns:a16="http://schemas.microsoft.com/office/drawing/2014/main" id="{C680B167-61D5-47F5-AB2C-5DDE953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28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ABC.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31081" name="Object 9">
              <a:extLst>
                <a:ext uri="{FF2B5EF4-FFF2-40B4-BE49-F238E27FC236}">
                  <a16:creationId xmlns:a16="http://schemas.microsoft.com/office/drawing/2014/main" id="{979839B9-3DCB-4D8C-82E2-E0BD194DCD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3216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787320" progId="Equation.DSMT4">
                    <p:embed/>
                  </p:oleObj>
                </mc:Choice>
                <mc:Fallback>
                  <p:oleObj name="Equation" r:id="rId7" imgW="52056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3216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82" name="Rectangle 10">
            <a:extLst>
              <a:ext uri="{FF2B5EF4-FFF2-40B4-BE49-F238E27FC236}">
                <a16:creationId xmlns:a16="http://schemas.microsoft.com/office/drawing/2014/main" id="{E122B151-4768-4C10-AD9F-78E041363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Пирамида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>
            <a:extLst>
              <a:ext uri="{FF2B5EF4-FFF2-40B4-BE49-F238E27FC236}">
                <a16:creationId xmlns:a16="http://schemas.microsoft.com/office/drawing/2014/main" id="{A89AA344-3DCE-4996-B170-7E9BDF95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57379" name="Picture 3">
            <a:extLst>
              <a:ext uri="{FF2B5EF4-FFF2-40B4-BE49-F238E27FC236}">
                <a16:creationId xmlns:a16="http://schemas.microsoft.com/office/drawing/2014/main" id="{8A45C302-6F9E-494E-B82C-C2AAEFF1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7380" name="Group 4">
            <a:extLst>
              <a:ext uri="{FF2B5EF4-FFF2-40B4-BE49-F238E27FC236}">
                <a16:creationId xmlns:a16="http://schemas.microsoft.com/office/drawing/2014/main" id="{941DED7F-2B1A-4013-B748-7058C350F36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305800" cy="4953000"/>
            <a:chOff x="240" y="1200"/>
            <a:chExt cx="5232" cy="3120"/>
          </a:xfrm>
        </p:grpSpPr>
        <p:sp>
          <p:nvSpPr>
            <p:cNvPr id="357381" name="Text Box 5">
              <a:extLst>
                <a:ext uri="{FF2B5EF4-FFF2-40B4-BE49-F238E27FC236}">
                  <a16:creationId xmlns:a16="http://schemas.microsoft.com/office/drawing/2014/main" id="{0074665C-3DEB-497F-A504-01936130C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3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     .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7382" name="Object 6">
                  <a:extLst>
                    <a:ext uri="{FF2B5EF4-FFF2-40B4-BE49-F238E27FC236}">
                      <a16:creationId xmlns:a16="http://schemas.microsoft.com/office/drawing/2014/main" id="{14A7ECF2-22FE-4493-A235-A5562F23E11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84" y="3744"/>
                <a:ext cx="328" cy="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" imgW="520560" imgH="914400" progId="Equation.DSMT4">
                        <p:embed/>
                      </p:oleObj>
                    </mc:Choice>
                    <mc:Fallback>
                      <p:oleObj name="Equation" r:id="rId3" imgW="520560" imgH="91440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4" y="3744"/>
                              <a:ext cx="328" cy="5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7382" name="Object 6">
                  <a:extLst>
                    <a:ext uri="{FF2B5EF4-FFF2-40B4-BE49-F238E27FC236}">
                      <a16:creationId xmlns:a16="http://schemas.microsoft.com/office/drawing/2014/main" id="{14A7ECF2-22FE-4493-A235-A5562F23E11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84" y="3744"/>
                <a:ext cx="328" cy="57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520560" imgH="914400" progId="Equation.DSMT4">
                        <p:embed/>
                      </p:oleObj>
                    </mc:Choice>
                    <mc:Fallback>
                      <p:oleObj name="Equation" r:id="rId5" imgW="520560" imgH="91440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4" y="3744"/>
                              <a:ext cx="328" cy="5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383" name="Text Box 7">
                  <a:extLst>
                    <a:ext uri="{FF2B5EF4-FFF2-40B4-BE49-F238E27FC236}">
                      <a16:creationId xmlns:a16="http://schemas.microsoft.com/office/drawing/2014/main" id="{5B1A2BB1-927B-43B3-8124-D0E83C9C77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" y="3216"/>
                  <a:ext cx="5232" cy="6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расстоянием является расстояние между параллельными плоскостями </a:t>
                  </a:r>
                  <a:r>
                    <a:rPr lang="en-US" altLang="ru-RU" i="1" dirty="0"/>
                    <a:t>ADD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BCC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alt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57383" name="Text Box 7">
                  <a:extLst>
                    <a:ext uri="{FF2B5EF4-FFF2-40B4-BE49-F238E27FC236}">
                      <a16:creationId xmlns:a16="http://schemas.microsoft.com/office/drawing/2014/main" id="{5B1A2BB1-927B-43B3-8124-D0E83C9C7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" y="3216"/>
                  <a:ext cx="5232" cy="661"/>
                </a:xfrm>
                <a:prstGeom prst="rect">
                  <a:avLst/>
                </a:prstGeom>
                <a:blipFill>
                  <a:blip r:embed="rId7"/>
                  <a:stretch>
                    <a:fillRect l="-1175" t="-4651" b="-407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7385" name="Picture 9">
              <a:extLst>
                <a:ext uri="{FF2B5EF4-FFF2-40B4-BE49-F238E27FC236}">
                  <a16:creationId xmlns:a16="http://schemas.microsoft.com/office/drawing/2014/main" id="{253C58CA-BCB0-461A-82D3-F21FB1A16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00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>
            <a:extLst>
              <a:ext uri="{FF2B5EF4-FFF2-40B4-BE49-F238E27FC236}">
                <a16:creationId xmlns:a16="http://schemas.microsoft.com/office/drawing/2014/main" id="{E422C761-CFA8-4A22-8DB3-4E38CA9F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58403" name="Picture 3">
            <a:extLst>
              <a:ext uri="{FF2B5EF4-FFF2-40B4-BE49-F238E27FC236}">
                <a16:creationId xmlns:a16="http://schemas.microsoft.com/office/drawing/2014/main" id="{512A3F3D-5722-4E15-8885-D9300620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5788"/>
            <a:ext cx="3814763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04" name="Group 4">
            <a:extLst>
              <a:ext uri="{FF2B5EF4-FFF2-40B4-BE49-F238E27FC236}">
                <a16:creationId xmlns:a16="http://schemas.microsoft.com/office/drawing/2014/main" id="{0F6C7631-B50B-4C72-899C-77AA8710307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828800"/>
            <a:ext cx="7543800" cy="4557713"/>
            <a:chOff x="384" y="1152"/>
            <a:chExt cx="4752" cy="2871"/>
          </a:xfrm>
        </p:grpSpPr>
        <p:sp>
          <p:nvSpPr>
            <p:cNvPr id="358405" name="Text Box 5">
              <a:extLst>
                <a:ext uri="{FF2B5EF4-FFF2-40B4-BE49-F238E27FC236}">
                  <a16:creationId xmlns:a16="http://schemas.microsoft.com/office/drawing/2014/main" id="{E4BF4217-0EC0-423B-B0DC-938864275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     .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8406" name="Object 6">
                  <a:extLst>
                    <a:ext uri="{FF2B5EF4-FFF2-40B4-BE49-F238E27FC236}">
                      <a16:creationId xmlns:a16="http://schemas.microsoft.com/office/drawing/2014/main" id="{0996EDC4-4BE2-4B11-9EC5-15C1AE7D7B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36" y="3728"/>
                <a:ext cx="288" cy="2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" imgW="457200" imgH="444240" progId="Equation.DSMT4">
                        <p:embed/>
                      </p:oleObj>
                    </mc:Choice>
                    <mc:Fallback>
                      <p:oleObj name="Equation" r:id="rId3" imgW="457200" imgH="44424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6" y="3728"/>
                              <a:ext cx="288" cy="2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8406" name="Object 6">
                  <a:extLst>
                    <a:ext uri="{FF2B5EF4-FFF2-40B4-BE49-F238E27FC236}">
                      <a16:creationId xmlns:a16="http://schemas.microsoft.com/office/drawing/2014/main" id="{0996EDC4-4BE2-4B11-9EC5-15C1AE7D7BA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36" y="3728"/>
                <a:ext cx="288" cy="2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457200" imgH="444240" progId="Equation.DSMT4">
                        <p:embed/>
                      </p:oleObj>
                    </mc:Choice>
                    <mc:Fallback>
                      <p:oleObj name="Equation" r:id="rId5" imgW="457200" imgH="444240" progId="Equation.DSMT4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6" y="3728"/>
                              <a:ext cx="288" cy="2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407" name="Text Box 7">
                  <a:extLst>
                    <a:ext uri="{FF2B5EF4-FFF2-40B4-BE49-F238E27FC236}">
                      <a16:creationId xmlns:a16="http://schemas.microsoft.com/office/drawing/2014/main" id="{A0E78FFB-680B-47FC-993D-A5F34EC8E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3168"/>
                  <a:ext cx="4752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общим перпендикуляром является отрезок </a:t>
                  </a:r>
                  <a:r>
                    <a:rPr lang="en-US" altLang="ru-RU" i="1" dirty="0"/>
                    <a:t>AC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Его длина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58407" name="Text Box 7">
                  <a:extLst>
                    <a:ext uri="{FF2B5EF4-FFF2-40B4-BE49-F238E27FC236}">
                      <a16:creationId xmlns:a16="http://schemas.microsoft.com/office/drawing/2014/main" id="{A0E78FFB-680B-47FC-993D-A5F34EC8E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" y="3168"/>
                  <a:ext cx="4752" cy="545"/>
                </a:xfrm>
                <a:prstGeom prst="rect">
                  <a:avLst/>
                </a:prstGeom>
                <a:blipFill>
                  <a:blip r:embed="rId7"/>
                  <a:stretch>
                    <a:fillRect l="-1212" t="-5634" b="-154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8409" name="Picture 9">
              <a:extLst>
                <a:ext uri="{FF2B5EF4-FFF2-40B4-BE49-F238E27FC236}">
                  <a16:creationId xmlns:a16="http://schemas.microsoft.com/office/drawing/2014/main" id="{238159EB-6109-4736-AB60-0A2E80A5A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52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>
            <a:extLst>
              <a:ext uri="{FF2B5EF4-FFF2-40B4-BE49-F238E27FC236}">
                <a16:creationId xmlns:a16="http://schemas.microsoft.com/office/drawing/2014/main" id="{2AD44D6D-E324-4563-9B8F-577F5C02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DE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59427" name="Picture 3">
            <a:extLst>
              <a:ext uri="{FF2B5EF4-FFF2-40B4-BE49-F238E27FC236}">
                <a16:creationId xmlns:a16="http://schemas.microsoft.com/office/drawing/2014/main" id="{190CE18B-AF00-4CD5-BA3A-2708EB0E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4675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9428" name="Group 4">
            <a:extLst>
              <a:ext uri="{FF2B5EF4-FFF2-40B4-BE49-F238E27FC236}">
                <a16:creationId xmlns:a16="http://schemas.microsoft.com/office/drawing/2014/main" id="{2105CB73-21DE-410D-8B97-C45BBA3AFFD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28800"/>
            <a:ext cx="6934200" cy="4481513"/>
            <a:chOff x="480" y="1152"/>
            <a:chExt cx="4368" cy="2823"/>
          </a:xfrm>
        </p:grpSpPr>
        <p:grpSp>
          <p:nvGrpSpPr>
            <p:cNvPr id="359429" name="Group 5">
              <a:extLst>
                <a:ext uri="{FF2B5EF4-FFF2-40B4-BE49-F238E27FC236}">
                  <a16:creationId xmlns:a16="http://schemas.microsoft.com/office/drawing/2014/main" id="{460DC27B-5F27-411C-9F5B-D73E6D478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648"/>
              <a:ext cx="3744" cy="327"/>
              <a:chOff x="672" y="3168"/>
              <a:chExt cx="3744" cy="327"/>
            </a:xfrm>
          </p:grpSpPr>
          <p:sp>
            <p:nvSpPr>
              <p:cNvPr id="359430" name="Text Box 6">
                <a:extLst>
                  <a:ext uri="{FF2B5EF4-FFF2-40B4-BE49-F238E27FC236}">
                    <a16:creationId xmlns:a16="http://schemas.microsoft.com/office/drawing/2014/main" id="{34FDDFDD-9FAF-4DE7-A155-199621934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168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     .</a:t>
                </a:r>
                <a:endParaRPr lang="ru-RU" altLang="ru-RU" sz="2800" baseline="30000">
                  <a:solidFill>
                    <a:srgbClr val="FF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59431" name="Object 7">
                    <a:extLst>
                      <a:ext uri="{FF2B5EF4-FFF2-40B4-BE49-F238E27FC236}">
                        <a16:creationId xmlns:a16="http://schemas.microsoft.com/office/drawing/2014/main" id="{953F6DAE-D5DA-40CA-BEED-5CD87CCE806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76" y="3200"/>
                  <a:ext cx="288" cy="28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457200" imgH="444240" progId="Equation.DSMT4">
                          <p:embed/>
                        </p:oleObj>
                      </mc:Choice>
                      <mc:Fallback>
                        <p:oleObj name="Equation" r:id="rId3" imgW="457200" imgH="44424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76" y="3200"/>
                                <a:ext cx="288" cy="2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59431" name="Object 7">
                    <a:extLst>
                      <a:ext uri="{FF2B5EF4-FFF2-40B4-BE49-F238E27FC236}">
                        <a16:creationId xmlns:a16="http://schemas.microsoft.com/office/drawing/2014/main" id="{953F6DAE-D5DA-40CA-BEED-5CD87CCE806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76" y="3200"/>
                  <a:ext cx="288" cy="28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457200" imgH="444240" progId="Equation.DSMT4">
                          <p:embed/>
                        </p:oleObj>
                      </mc:Choice>
                      <mc:Fallback>
                        <p:oleObj name="Equation" r:id="rId5" imgW="457200" imgH="44424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76" y="3200"/>
                                <a:ext cx="288" cy="2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432" name="Text Box 8">
                  <a:extLst>
                    <a:ext uri="{FF2B5EF4-FFF2-40B4-BE49-F238E27FC236}">
                      <a16:creationId xmlns:a16="http://schemas.microsoft.com/office/drawing/2014/main" id="{C86AD0E8-D603-4443-8FB9-E87DAC42CB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120"/>
                  <a:ext cx="436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общим перпендикуляром является отрезок </a:t>
                  </a:r>
                  <a:r>
                    <a:rPr lang="en-US" altLang="ru-RU" i="1" dirty="0"/>
                    <a:t>A</a:t>
                  </a:r>
                  <a:r>
                    <a:rPr lang="ru-RU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ru-RU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Его длина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59432" name="Text Box 8">
                  <a:extLst>
                    <a:ext uri="{FF2B5EF4-FFF2-40B4-BE49-F238E27FC236}">
                      <a16:creationId xmlns:a16="http://schemas.microsoft.com/office/drawing/2014/main" id="{C86AD0E8-D603-4443-8FB9-E87DAC42C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" y="3120"/>
                  <a:ext cx="4368" cy="556"/>
                </a:xfrm>
                <a:prstGeom prst="rect">
                  <a:avLst/>
                </a:prstGeom>
                <a:blipFill>
                  <a:blip r:embed="rId7"/>
                  <a:stretch>
                    <a:fillRect l="-1318" t="-5556" b="-131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9434" name="Picture 10">
              <a:extLst>
                <a:ext uri="{FF2B5EF4-FFF2-40B4-BE49-F238E27FC236}">
                  <a16:creationId xmlns:a16="http://schemas.microsoft.com/office/drawing/2014/main" id="{352751E0-366C-4353-999F-1073A2ED8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52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>
            <a:extLst>
              <a:ext uri="{FF2B5EF4-FFF2-40B4-BE49-F238E27FC236}">
                <a16:creationId xmlns:a16="http://schemas.microsoft.com/office/drawing/2014/main" id="{76D98DE0-6BA7-4F50-B595-762CB1C4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0451" name="Picture 3">
            <a:extLst>
              <a:ext uri="{FF2B5EF4-FFF2-40B4-BE49-F238E27FC236}">
                <a16:creationId xmlns:a16="http://schemas.microsoft.com/office/drawing/2014/main" id="{AF629D95-22C3-48D0-912B-079C59CE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452" name="Group 4">
            <a:extLst>
              <a:ext uri="{FF2B5EF4-FFF2-40B4-BE49-F238E27FC236}">
                <a16:creationId xmlns:a16="http://schemas.microsoft.com/office/drawing/2014/main" id="{AB59E9FA-421C-4B19-B598-B343AF5D078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953000"/>
            <a:ext cx="8610600" cy="1357313"/>
            <a:chOff x="240" y="3120"/>
            <a:chExt cx="5424" cy="855"/>
          </a:xfrm>
        </p:grpSpPr>
        <p:sp>
          <p:nvSpPr>
            <p:cNvPr id="360453" name="Text Box 5">
              <a:extLst>
                <a:ext uri="{FF2B5EF4-FFF2-40B4-BE49-F238E27FC236}">
                  <a16:creationId xmlns:a16="http://schemas.microsoft.com/office/drawing/2014/main" id="{EB5EF903-3CE7-4AB0-981B-547296287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20"/>
              <a:ext cx="54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Искомым общим перпендикуляром является отрезок </a:t>
              </a:r>
              <a:r>
                <a:rPr lang="en-US" altLang="ru-RU" i="1"/>
                <a:t>AB</a:t>
              </a:r>
              <a:r>
                <a:rPr lang="en-US" altLang="ru-RU"/>
                <a:t>. </a:t>
              </a:r>
              <a:r>
                <a:rPr lang="ru-RU" altLang="ru-RU"/>
                <a:t>Его длина равна</a:t>
              </a:r>
              <a:r>
                <a:rPr lang="en-US" altLang="ru-RU"/>
                <a:t> 1</a:t>
              </a:r>
              <a:r>
                <a:rPr lang="ru-RU" altLang="ru-RU"/>
                <a:t>. 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360454" name="Text Box 6">
              <a:extLst>
                <a:ext uri="{FF2B5EF4-FFF2-40B4-BE49-F238E27FC236}">
                  <a16:creationId xmlns:a16="http://schemas.microsoft.com/office/drawing/2014/main" id="{74A16D3C-F365-4A6E-9E4E-88EB7EB25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4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1.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1EDA5C8B-B47C-4491-88F4-2D333E58B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CE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1475" name="Picture 3">
            <a:extLst>
              <a:ext uri="{FF2B5EF4-FFF2-40B4-BE49-F238E27FC236}">
                <a16:creationId xmlns:a16="http://schemas.microsoft.com/office/drawing/2014/main" id="{B9780E8A-37BA-4BAD-9F20-60058360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1476" name="Group 4">
            <a:extLst>
              <a:ext uri="{FF2B5EF4-FFF2-40B4-BE49-F238E27FC236}">
                <a16:creationId xmlns:a16="http://schemas.microsoft.com/office/drawing/2014/main" id="{C62A4466-48DF-4281-AF92-C5C8E200460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52600"/>
            <a:ext cx="8305800" cy="4787900"/>
            <a:chOff x="336" y="1104"/>
            <a:chExt cx="5232" cy="3016"/>
          </a:xfrm>
        </p:grpSpPr>
        <p:grpSp>
          <p:nvGrpSpPr>
            <p:cNvPr id="361477" name="Group 5">
              <a:extLst>
                <a:ext uri="{FF2B5EF4-FFF2-40B4-BE49-F238E27FC236}">
                  <a16:creationId xmlns:a16="http://schemas.microsoft.com/office/drawing/2014/main" id="{9A2C6F8E-664C-4418-BAE7-5ABFCF685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600"/>
              <a:ext cx="3744" cy="520"/>
              <a:chOff x="672" y="3120"/>
              <a:chExt cx="3744" cy="520"/>
            </a:xfrm>
          </p:grpSpPr>
          <p:sp>
            <p:nvSpPr>
              <p:cNvPr id="361478" name="Text Box 6">
                <a:extLst>
                  <a:ext uri="{FF2B5EF4-FFF2-40B4-BE49-F238E27FC236}">
                    <a16:creationId xmlns:a16="http://schemas.microsoft.com/office/drawing/2014/main" id="{CC105B1A-8557-4085-AC81-9F05E78A2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168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  </a:t>
                </a:r>
                <a:r>
                  <a:rPr lang="en-US" altLang="ru-RU" sz="2800">
                    <a:solidFill>
                      <a:srgbClr val="FF3300"/>
                    </a:solidFill>
                  </a:rPr>
                  <a:t>  </a:t>
                </a:r>
                <a:r>
                  <a:rPr lang="ru-RU" altLang="ru-RU" sz="2800">
                    <a:solidFill>
                      <a:srgbClr val="FF3300"/>
                    </a:solidFill>
                  </a:rPr>
                  <a:t>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1479" name="Object 7">
                    <a:extLst>
                      <a:ext uri="{FF2B5EF4-FFF2-40B4-BE49-F238E27FC236}">
                        <a16:creationId xmlns:a16="http://schemas.microsoft.com/office/drawing/2014/main" id="{9F4279CF-4AA0-4CA4-92C8-3C52F389636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92" y="3120"/>
                  <a:ext cx="168" cy="52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266400" imgH="825480" progId="Equation.DSMT4">
                          <p:embed/>
                        </p:oleObj>
                      </mc:Choice>
                      <mc:Fallback>
                        <p:oleObj name="Equation" r:id="rId3" imgW="266400" imgH="82548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92" y="3120"/>
                                <a:ext cx="168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1479" name="Object 7">
                    <a:extLst>
                      <a:ext uri="{FF2B5EF4-FFF2-40B4-BE49-F238E27FC236}">
                        <a16:creationId xmlns:a16="http://schemas.microsoft.com/office/drawing/2014/main" id="{9F4279CF-4AA0-4CA4-92C8-3C52F389636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92" y="3120"/>
                  <a:ext cx="168" cy="52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266400" imgH="825480" progId="Equation.DSMT4">
                          <p:embed/>
                        </p:oleObj>
                      </mc:Choice>
                      <mc:Fallback>
                        <p:oleObj name="Equation" r:id="rId5" imgW="266400" imgH="82548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92" y="3120"/>
                                <a:ext cx="168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480" name="Text Box 8">
                  <a:extLst>
                    <a:ext uri="{FF2B5EF4-FFF2-40B4-BE49-F238E27FC236}">
                      <a16:creationId xmlns:a16="http://schemas.microsoft.com/office/drawing/2014/main" id="{783738D6-B98A-46A6-A8E5-847B4B1F7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3120"/>
                  <a:ext cx="5232" cy="6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расстоянием является расстояние между прямой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плоскостью </a:t>
                  </a:r>
                  <a:r>
                    <a:rPr lang="en-US" altLang="ru-RU" i="1" dirty="0"/>
                    <a:t>CEE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1480" name="Text Box 8">
                  <a:extLst>
                    <a:ext uri="{FF2B5EF4-FFF2-40B4-BE49-F238E27FC236}">
                      <a16:creationId xmlns:a16="http://schemas.microsoft.com/office/drawing/2014/main" id="{783738D6-B98A-46A6-A8E5-847B4B1F7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" y="3120"/>
                  <a:ext cx="5232" cy="620"/>
                </a:xfrm>
                <a:prstGeom prst="rect">
                  <a:avLst/>
                </a:prstGeom>
                <a:blipFill>
                  <a:blip r:embed="rId7"/>
                  <a:stretch>
                    <a:fillRect l="-1175" t="-4969" b="-49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1482" name="Picture 10">
              <a:extLst>
                <a:ext uri="{FF2B5EF4-FFF2-40B4-BE49-F238E27FC236}">
                  <a16:creationId xmlns:a16="http://schemas.microsoft.com/office/drawing/2014/main" id="{799C4213-C9E6-473D-AB1E-714A1A6A5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04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>
            <a:extLst>
              <a:ext uri="{FF2B5EF4-FFF2-40B4-BE49-F238E27FC236}">
                <a16:creationId xmlns:a16="http://schemas.microsoft.com/office/drawing/2014/main" id="{4A68213B-22BF-46E3-932C-1B91A85E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2499" name="Picture 3">
            <a:extLst>
              <a:ext uri="{FF2B5EF4-FFF2-40B4-BE49-F238E27FC236}">
                <a16:creationId xmlns:a16="http://schemas.microsoft.com/office/drawing/2014/main" id="{035DC1DD-423A-487F-A695-571D5779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2500" name="Group 4">
            <a:extLst>
              <a:ext uri="{FF2B5EF4-FFF2-40B4-BE49-F238E27FC236}">
                <a16:creationId xmlns:a16="http://schemas.microsoft.com/office/drawing/2014/main" id="{BE43D922-F043-4120-9A14-5A27F1CFEBB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458200" cy="4953000"/>
            <a:chOff x="240" y="1200"/>
            <a:chExt cx="5328" cy="3120"/>
          </a:xfrm>
        </p:grpSpPr>
        <p:grpSp>
          <p:nvGrpSpPr>
            <p:cNvPr id="362501" name="Group 5">
              <a:extLst>
                <a:ext uri="{FF2B5EF4-FFF2-40B4-BE49-F238E27FC236}">
                  <a16:creationId xmlns:a16="http://schemas.microsoft.com/office/drawing/2014/main" id="{BE7DEECB-F3AD-4B02-918F-0EC6DAC02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744"/>
              <a:ext cx="3744" cy="576"/>
              <a:chOff x="672" y="3080"/>
              <a:chExt cx="3744" cy="576"/>
            </a:xfrm>
          </p:grpSpPr>
          <p:sp>
            <p:nvSpPr>
              <p:cNvPr id="362502" name="Text Box 6">
                <a:extLst>
                  <a:ext uri="{FF2B5EF4-FFF2-40B4-BE49-F238E27FC236}">
                    <a16:creationId xmlns:a16="http://schemas.microsoft.com/office/drawing/2014/main" id="{1AA5A2D0-AC5F-4B02-B57A-492290233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168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>
                    <a:solidFill>
                      <a:srgbClr val="FF3300"/>
                    </a:solidFill>
                  </a:rPr>
                  <a:t>      .</a:t>
                </a:r>
                <a:r>
                  <a:rPr lang="ru-RU" altLang="ru-RU" sz="2800">
                    <a:solidFill>
                      <a:srgbClr val="FF3300"/>
                    </a:solidFill>
                  </a:rPr>
                  <a:t>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2503" name="Object 7">
                    <a:extLst>
                      <a:ext uri="{FF2B5EF4-FFF2-40B4-BE49-F238E27FC236}">
                        <a16:creationId xmlns:a16="http://schemas.microsoft.com/office/drawing/2014/main" id="{DA0DE7A0-9946-47E3-A18B-BAB25332B5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8" y="3080"/>
                  <a:ext cx="328" cy="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20560" imgH="914400" progId="Equation.DSMT4">
                          <p:embed/>
                        </p:oleObj>
                      </mc:Choice>
                      <mc:Fallback>
                        <p:oleObj name="Equation" r:id="rId3" imgW="520560" imgH="91440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68" y="3080"/>
                                <a:ext cx="328" cy="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2503" name="Object 7">
                    <a:extLst>
                      <a:ext uri="{FF2B5EF4-FFF2-40B4-BE49-F238E27FC236}">
                        <a16:creationId xmlns:a16="http://schemas.microsoft.com/office/drawing/2014/main" id="{DA0DE7A0-9946-47E3-A18B-BAB25332B5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68" y="3080"/>
                  <a:ext cx="328" cy="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20560" imgH="914400" progId="Equation.DSMT4">
                          <p:embed/>
                        </p:oleObj>
                      </mc:Choice>
                      <mc:Fallback>
                        <p:oleObj name="Equation" r:id="rId5" imgW="520560" imgH="91440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68" y="3080"/>
                                <a:ext cx="328" cy="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2504" name="Text Box 8">
                  <a:extLst>
                    <a:ext uri="{FF2B5EF4-FFF2-40B4-BE49-F238E27FC236}">
                      <a16:creationId xmlns:a16="http://schemas.microsoft.com/office/drawing/2014/main" id="{7845BA54-8EB9-4B46-8A23-4EDF24E2EC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" y="3264"/>
                  <a:ext cx="5328" cy="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расстоянием является расстояние между прямой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плоскостью </a:t>
                  </a:r>
                  <a:r>
                    <a:rPr lang="en-US" altLang="ru-RU" i="1" dirty="0"/>
                    <a:t>BEE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2504" name="Text Box 8">
                  <a:extLst>
                    <a:ext uri="{FF2B5EF4-FFF2-40B4-BE49-F238E27FC236}">
                      <a16:creationId xmlns:a16="http://schemas.microsoft.com/office/drawing/2014/main" id="{7845BA54-8EB9-4B46-8A23-4EDF24E2E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" y="3264"/>
                  <a:ext cx="5328" cy="662"/>
                </a:xfrm>
                <a:prstGeom prst="rect">
                  <a:avLst/>
                </a:prstGeom>
                <a:blipFill>
                  <a:blip r:embed="rId7"/>
                  <a:stretch>
                    <a:fillRect l="-1154" t="-4651" b="-465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2506" name="Picture 10">
              <a:extLst>
                <a:ext uri="{FF2B5EF4-FFF2-40B4-BE49-F238E27FC236}">
                  <a16:creationId xmlns:a16="http://schemas.microsoft.com/office/drawing/2014/main" id="{926B20C4-B51A-471B-8D9B-53DA196C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00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>
            <a:extLst>
              <a:ext uri="{FF2B5EF4-FFF2-40B4-BE49-F238E27FC236}">
                <a16:creationId xmlns:a16="http://schemas.microsoft.com/office/drawing/2014/main" id="{1B3B4CF4-B441-4E6F-914B-0F7828E93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CF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3523" name="Picture 3">
            <a:extLst>
              <a:ext uri="{FF2B5EF4-FFF2-40B4-BE49-F238E27FC236}">
                <a16:creationId xmlns:a16="http://schemas.microsoft.com/office/drawing/2014/main" id="{31AC13CD-F1FE-4DB1-84A5-8C12EF5D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3524" name="Group 4">
            <a:extLst>
              <a:ext uri="{FF2B5EF4-FFF2-40B4-BE49-F238E27FC236}">
                <a16:creationId xmlns:a16="http://schemas.microsoft.com/office/drawing/2014/main" id="{4E817959-BBE4-4B00-89B2-4D70CF77627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52600"/>
            <a:ext cx="8153400" cy="5089525"/>
            <a:chOff x="336" y="1104"/>
            <a:chExt cx="5136" cy="3206"/>
          </a:xfrm>
        </p:grpSpPr>
        <p:grpSp>
          <p:nvGrpSpPr>
            <p:cNvPr id="363525" name="Group 5">
              <a:extLst>
                <a:ext uri="{FF2B5EF4-FFF2-40B4-BE49-F238E27FC236}">
                  <a16:creationId xmlns:a16="http://schemas.microsoft.com/office/drawing/2014/main" id="{FBFEC673-18CB-4A59-9046-6195F46C0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3734"/>
              <a:ext cx="3744" cy="576"/>
              <a:chOff x="671" y="3262"/>
              <a:chExt cx="3744" cy="576"/>
            </a:xfrm>
          </p:grpSpPr>
          <p:sp>
            <p:nvSpPr>
              <p:cNvPr id="363526" name="Text Box 6">
                <a:extLst>
                  <a:ext uri="{FF2B5EF4-FFF2-40B4-BE49-F238E27FC236}">
                    <a16:creationId xmlns:a16="http://schemas.microsoft.com/office/drawing/2014/main" id="{2B964488-D052-4D91-A2D9-8BA5195CCC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" y="3382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    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3527" name="Object 7">
                    <a:extLst>
                      <a:ext uri="{FF2B5EF4-FFF2-40B4-BE49-F238E27FC236}">
                        <a16:creationId xmlns:a16="http://schemas.microsoft.com/office/drawing/2014/main" id="{2502D431-1816-4BFA-AE86-E95E17F2EE5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6271463"/>
                      </p:ext>
                    </p:extLst>
                  </p:nvPr>
                </p:nvGraphicFramePr>
                <p:xfrm>
                  <a:off x="1351" y="3262"/>
                  <a:ext cx="328" cy="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20560" imgH="914400" progId="Equation.DSMT4">
                          <p:embed/>
                        </p:oleObj>
                      </mc:Choice>
                      <mc:Fallback>
                        <p:oleObj name="Equation" r:id="rId3" imgW="520560" imgH="91440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51" y="3262"/>
                                <a:ext cx="328" cy="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3527" name="Object 7">
                    <a:extLst>
                      <a:ext uri="{FF2B5EF4-FFF2-40B4-BE49-F238E27FC236}">
                        <a16:creationId xmlns:a16="http://schemas.microsoft.com/office/drawing/2014/main" id="{2502D431-1816-4BFA-AE86-E95E17F2EE5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6271463"/>
                      </p:ext>
                    </p:extLst>
                  </p:nvPr>
                </p:nvGraphicFramePr>
                <p:xfrm>
                  <a:off x="1351" y="3262"/>
                  <a:ext cx="328" cy="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20560" imgH="914400" progId="Equation.DSMT4">
                          <p:embed/>
                        </p:oleObj>
                      </mc:Choice>
                      <mc:Fallback>
                        <p:oleObj name="Equation" r:id="rId5" imgW="520560" imgH="914400" progId="Equation.DSMT4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51" y="3262"/>
                                <a:ext cx="328" cy="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3528" name="Text Box 8">
                  <a:extLst>
                    <a:ext uri="{FF2B5EF4-FFF2-40B4-BE49-F238E27FC236}">
                      <a16:creationId xmlns:a16="http://schemas.microsoft.com/office/drawing/2014/main" id="{D0CF0BD9-CCAD-4662-A70E-69DED9FD45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3072"/>
                  <a:ext cx="5136" cy="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расстоянием является расстояние между прямой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плоскостью </a:t>
                  </a:r>
                  <a:r>
                    <a:rPr lang="en-US" altLang="ru-RU" i="1" dirty="0"/>
                    <a:t>CFF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3528" name="Text Box 8">
                  <a:extLst>
                    <a:ext uri="{FF2B5EF4-FFF2-40B4-BE49-F238E27FC236}">
                      <a16:creationId xmlns:a16="http://schemas.microsoft.com/office/drawing/2014/main" id="{D0CF0BD9-CCAD-4662-A70E-69DED9FD4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" y="3072"/>
                  <a:ext cx="5136" cy="662"/>
                </a:xfrm>
                <a:prstGeom prst="rect">
                  <a:avLst/>
                </a:prstGeom>
                <a:blipFill>
                  <a:blip r:embed="rId7"/>
                  <a:stretch>
                    <a:fillRect l="-1197" t="-4651" r="-673" b="-465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3530" name="Picture 10">
              <a:extLst>
                <a:ext uri="{FF2B5EF4-FFF2-40B4-BE49-F238E27FC236}">
                  <a16:creationId xmlns:a16="http://schemas.microsoft.com/office/drawing/2014/main" id="{F9236878-41E2-483B-B4A6-517D5673C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04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>
            <a:extLst>
              <a:ext uri="{FF2B5EF4-FFF2-40B4-BE49-F238E27FC236}">
                <a16:creationId xmlns:a16="http://schemas.microsoft.com/office/drawing/2014/main" id="{81B2A767-46EE-4757-AE8C-444BC4A5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DE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4547" name="Picture 3">
            <a:extLst>
              <a:ext uri="{FF2B5EF4-FFF2-40B4-BE49-F238E27FC236}">
                <a16:creationId xmlns:a16="http://schemas.microsoft.com/office/drawing/2014/main" id="{AC6F8BD8-84F3-4554-9A38-FD57F6BE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55788"/>
            <a:ext cx="3814763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4549" name="Group 5">
            <a:extLst>
              <a:ext uri="{FF2B5EF4-FFF2-40B4-BE49-F238E27FC236}">
                <a16:creationId xmlns:a16="http://schemas.microsoft.com/office/drawing/2014/main" id="{81295492-F6DE-4EFB-A537-E58C248D3F2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953000"/>
            <a:ext cx="8763000" cy="1585913"/>
            <a:chOff x="96" y="3120"/>
            <a:chExt cx="5520" cy="999"/>
          </a:xfrm>
        </p:grpSpPr>
        <p:grpSp>
          <p:nvGrpSpPr>
            <p:cNvPr id="364550" name="Group 6">
              <a:extLst>
                <a:ext uri="{FF2B5EF4-FFF2-40B4-BE49-F238E27FC236}">
                  <a16:creationId xmlns:a16="http://schemas.microsoft.com/office/drawing/2014/main" id="{17A44C04-37B2-480E-9FEC-1F0E7B2F2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792"/>
              <a:ext cx="3744" cy="327"/>
              <a:chOff x="672" y="3168"/>
              <a:chExt cx="3744" cy="327"/>
            </a:xfrm>
          </p:grpSpPr>
          <p:sp>
            <p:nvSpPr>
              <p:cNvPr id="364551" name="Text Box 7">
                <a:extLst>
                  <a:ext uri="{FF2B5EF4-FFF2-40B4-BE49-F238E27FC236}">
                    <a16:creationId xmlns:a16="http://schemas.microsoft.com/office/drawing/2014/main" id="{3112873E-1E73-4983-B8BE-13DAB29A4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168"/>
                <a:ext cx="37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  </a:t>
                </a:r>
                <a:r>
                  <a:rPr lang="en-US" altLang="ru-RU" sz="2800">
                    <a:solidFill>
                      <a:srgbClr val="FF3300"/>
                    </a:solidFill>
                  </a:rPr>
                  <a:t>  </a:t>
                </a:r>
                <a:r>
                  <a:rPr lang="ru-RU" altLang="ru-RU" sz="2800">
                    <a:solidFill>
                      <a:srgbClr val="FF3300"/>
                    </a:solidFill>
                  </a:rPr>
                  <a:t>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4552" name="Object 8">
                    <a:extLst>
                      <a:ext uri="{FF2B5EF4-FFF2-40B4-BE49-F238E27FC236}">
                        <a16:creationId xmlns:a16="http://schemas.microsoft.com/office/drawing/2014/main" id="{EAB5A6E4-1AC9-4139-B86B-706DF860DB1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44" y="3168"/>
                  <a:ext cx="288" cy="28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457200" imgH="444240" progId="Equation.DSMT4">
                          <p:embed/>
                        </p:oleObj>
                      </mc:Choice>
                      <mc:Fallback>
                        <p:oleObj name="Equation" r:id="rId3" imgW="457200" imgH="444240" progId="Equation.DSMT4">
                          <p:embed/>
                          <p:pic>
                            <p:nvPicPr>
                              <p:cNvPr id="0" name="Object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44" y="3168"/>
                                <a:ext cx="288" cy="2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4552" name="Object 8">
                    <a:extLst>
                      <a:ext uri="{FF2B5EF4-FFF2-40B4-BE49-F238E27FC236}">
                        <a16:creationId xmlns:a16="http://schemas.microsoft.com/office/drawing/2014/main" id="{EAB5A6E4-1AC9-4139-B86B-706DF860DB1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44" y="3168"/>
                  <a:ext cx="288" cy="28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457200" imgH="444240" progId="Equation.DSMT4">
                          <p:embed/>
                        </p:oleObj>
                      </mc:Choice>
                      <mc:Fallback>
                        <p:oleObj name="Equation" r:id="rId5" imgW="457200" imgH="444240" progId="Equation.DSMT4">
                          <p:embed/>
                          <p:pic>
                            <p:nvPicPr>
                              <p:cNvPr id="0" name="Object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44" y="3168"/>
                                <a:ext cx="288" cy="2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4553" name="Text Box 9">
                  <a:extLst>
                    <a:ext uri="{FF2B5EF4-FFF2-40B4-BE49-F238E27FC236}">
                      <a16:creationId xmlns:a16="http://schemas.microsoft.com/office/drawing/2014/main" id="{57ABF072-657E-4808-A464-A20FF25CE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120"/>
                  <a:ext cx="5520" cy="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расстоянием является расстояние между параллельными плоскостями </a:t>
                  </a:r>
                  <a:r>
                    <a:rPr lang="en-US" altLang="ru-RU" i="1" dirty="0"/>
                    <a:t>ABB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DEE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Расстояние между ними равно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4553" name="Text Box 9">
                  <a:extLst>
                    <a:ext uri="{FF2B5EF4-FFF2-40B4-BE49-F238E27FC236}">
                      <a16:creationId xmlns:a16="http://schemas.microsoft.com/office/drawing/2014/main" id="{57ABF072-657E-4808-A464-A20FF25CE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120"/>
                  <a:ext cx="5520" cy="789"/>
                </a:xfrm>
                <a:prstGeom prst="rect">
                  <a:avLst/>
                </a:prstGeom>
                <a:blipFill>
                  <a:blip r:embed="rId7"/>
                  <a:stretch>
                    <a:fillRect l="-1043" t="-3902" b="-878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>
            <a:extLst>
              <a:ext uri="{FF2B5EF4-FFF2-40B4-BE49-F238E27FC236}">
                <a16:creationId xmlns:a16="http://schemas.microsoft.com/office/drawing/2014/main" id="{74F0DE3A-B8BD-48D0-963B-8526485B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CF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5571" name="Picture 3">
            <a:extLst>
              <a:ext uri="{FF2B5EF4-FFF2-40B4-BE49-F238E27FC236}">
                <a16:creationId xmlns:a16="http://schemas.microsoft.com/office/drawing/2014/main" id="{ADA6BA0F-B102-48BD-BF8B-C9B3CA3D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5572" name="Group 4">
            <a:extLst>
              <a:ext uri="{FF2B5EF4-FFF2-40B4-BE49-F238E27FC236}">
                <a16:creationId xmlns:a16="http://schemas.microsoft.com/office/drawing/2014/main" id="{998C29D0-E451-4651-A41F-A9E705572A7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752600"/>
            <a:ext cx="8458200" cy="4997450"/>
            <a:chOff x="288" y="1104"/>
            <a:chExt cx="5328" cy="3148"/>
          </a:xfrm>
        </p:grpSpPr>
        <p:grpSp>
          <p:nvGrpSpPr>
            <p:cNvPr id="365573" name="Group 5">
              <a:extLst>
                <a:ext uri="{FF2B5EF4-FFF2-40B4-BE49-F238E27FC236}">
                  <a16:creationId xmlns:a16="http://schemas.microsoft.com/office/drawing/2014/main" id="{2511C9B8-EC87-4AF2-839E-BF2F8DB62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676"/>
              <a:ext cx="1440" cy="576"/>
              <a:chOff x="528" y="3436"/>
              <a:chExt cx="1440" cy="57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5574" name="Object 6">
                    <a:extLst>
                      <a:ext uri="{FF2B5EF4-FFF2-40B4-BE49-F238E27FC236}">
                        <a16:creationId xmlns:a16="http://schemas.microsoft.com/office/drawing/2014/main" id="{22645A20-78E3-474F-A629-CE9998A845F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83878311"/>
                      </p:ext>
                    </p:extLst>
                  </p:nvPr>
                </p:nvGraphicFramePr>
                <p:xfrm>
                  <a:off x="1248" y="3436"/>
                  <a:ext cx="376" cy="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96880" imgH="914400" progId="Equation.DSMT4">
                          <p:embed/>
                        </p:oleObj>
                      </mc:Choice>
                      <mc:Fallback>
                        <p:oleObj name="Equation" r:id="rId3" imgW="596880" imgH="914400" progId="Equation.DSMT4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48" y="3436"/>
                                <a:ext cx="376" cy="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5574" name="Object 6">
                    <a:extLst>
                      <a:ext uri="{FF2B5EF4-FFF2-40B4-BE49-F238E27FC236}">
                        <a16:creationId xmlns:a16="http://schemas.microsoft.com/office/drawing/2014/main" id="{22645A20-78E3-474F-A629-CE9998A845F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83878311"/>
                      </p:ext>
                    </p:extLst>
                  </p:nvPr>
                </p:nvGraphicFramePr>
                <p:xfrm>
                  <a:off x="1248" y="3436"/>
                  <a:ext cx="376" cy="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96880" imgH="914400" progId="Equation.DSMT4">
                          <p:embed/>
                        </p:oleObj>
                      </mc:Choice>
                      <mc:Fallback>
                        <p:oleObj name="Equation" r:id="rId5" imgW="596880" imgH="914400" progId="Equation.DSMT4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48" y="3436"/>
                                <a:ext cx="376" cy="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65575" name="Text Box 7">
                <a:extLst>
                  <a:ext uri="{FF2B5EF4-FFF2-40B4-BE49-F238E27FC236}">
                    <a16:creationId xmlns:a16="http://schemas.microsoft.com/office/drawing/2014/main" id="{AE8438CB-E961-4D18-86D9-CFCB3914F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89"/>
                <a:ext cx="14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endParaRPr lang="ru-RU" altLang="ru-RU" sz="2800" baseline="30000" dirty="0">
                  <a:solidFill>
                    <a:srgbClr val="FF33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576" name="Text Box 8">
                  <a:extLst>
                    <a:ext uri="{FF2B5EF4-FFF2-40B4-BE49-F238E27FC236}">
                      <a16:creationId xmlns:a16="http://schemas.microsoft.com/office/drawing/2014/main" id="{56AF6720-098A-49BD-928A-470BB38C9B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3072"/>
                  <a:ext cx="5328" cy="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Искомым расстоянием является расстояние между прямой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плоскостью </a:t>
                  </a:r>
                  <a:r>
                    <a:rPr lang="en-US" altLang="ru-RU" i="1" dirty="0"/>
                    <a:t>CFF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dirty="0"/>
                    <a:t>. </a:t>
                  </a:r>
                  <a:r>
                    <a:rPr lang="en-US" altLang="ru-RU" i="1" dirty="0"/>
                    <a:t>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5576" name="Text Box 8">
                  <a:extLst>
                    <a:ext uri="{FF2B5EF4-FFF2-40B4-BE49-F238E27FC236}">
                      <a16:creationId xmlns:a16="http://schemas.microsoft.com/office/drawing/2014/main" id="{56AF6720-098A-49BD-928A-470BB38C9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3072"/>
                  <a:ext cx="5328" cy="662"/>
                </a:xfrm>
                <a:prstGeom prst="rect">
                  <a:avLst/>
                </a:prstGeom>
                <a:blipFill>
                  <a:blip r:embed="rId7"/>
                  <a:stretch>
                    <a:fillRect l="-1081" t="-4651" b="-465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5578" name="Picture 10">
              <a:extLst>
                <a:ext uri="{FF2B5EF4-FFF2-40B4-BE49-F238E27FC236}">
                  <a16:creationId xmlns:a16="http://schemas.microsoft.com/office/drawing/2014/main" id="{3B4B7DAB-1BB1-4EC1-8B74-2410406B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04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C9F4AD30-2C47-4BE3-9D16-011FB18B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6595" name="Picture 3">
            <a:extLst>
              <a:ext uri="{FF2B5EF4-FFF2-40B4-BE49-F238E27FC236}">
                <a16:creationId xmlns:a16="http://schemas.microsoft.com/office/drawing/2014/main" id="{4B8C5531-38BC-4757-BF47-90CE27ED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6596" name="Group 4">
            <a:extLst>
              <a:ext uri="{FF2B5EF4-FFF2-40B4-BE49-F238E27FC236}">
                <a16:creationId xmlns:a16="http://schemas.microsoft.com/office/drawing/2014/main" id="{5D4142B7-ECCD-48BA-AD63-BDAEA9C0000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8991600" cy="4338638"/>
            <a:chOff x="96" y="1152"/>
            <a:chExt cx="5664" cy="2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6597" name="Text Box 5">
                  <a:extLst>
                    <a:ext uri="{FF2B5EF4-FFF2-40B4-BE49-F238E27FC236}">
                      <a16:creationId xmlns:a16="http://schemas.microsoft.com/office/drawing/2014/main" id="{3D882CB6-DED0-453F-A43E-8337799C0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152"/>
                  <a:ext cx="3216" cy="26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dirty="0"/>
                    <a:t>,</a:t>
                  </a:r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–центры граней призмы.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Плоскости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параллельны.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Плоскость </a:t>
                  </a:r>
                  <a:r>
                    <a:rPr lang="en-US" altLang="ru-RU" i="1" dirty="0"/>
                    <a:t>ACC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перпендикулярна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этим плоскостям. Искомое расстояние </a:t>
                  </a:r>
                  <a:r>
                    <a:rPr lang="en-US" altLang="ru-RU" i="1" dirty="0"/>
                    <a:t>d </a:t>
                  </a:r>
                  <a:r>
                    <a:rPr lang="ru-RU" altLang="ru-RU" dirty="0"/>
                    <a:t>равно расстоянию между прямыми </a:t>
                  </a:r>
                  <a:r>
                    <a:rPr lang="en-US" altLang="ru-RU" i="1" dirty="0"/>
                    <a:t>AG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GC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</a:t>
                  </a:r>
                  <a:r>
                    <a:rPr lang="ru-RU" altLang="ru-RU" dirty="0"/>
                    <a:t> В параллелограмме 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AGC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имеем </a:t>
                  </a:r>
                  <a:r>
                    <a:rPr lang="en-US" altLang="ru-RU" i="1" dirty="0"/>
                    <a:t>AG =</a:t>
                  </a:r>
                  <a:r>
                    <a:rPr lang="ru-RU" altLang="ru-RU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; </a:t>
                  </a:r>
                  <a:r>
                    <a:rPr lang="en-US" altLang="ru-RU" i="1" dirty="0"/>
                    <a:t>AG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altLang="ru-RU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. </a:t>
                  </a:r>
                  <a:endParaRPr lang="ru-RU" altLang="ru-RU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Высота, проведенная к стороне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равна 1. Следовательно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d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altLang="ru-RU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         .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6597" name="Text Box 5">
                  <a:extLst>
                    <a:ext uri="{FF2B5EF4-FFF2-40B4-BE49-F238E27FC236}">
                      <a16:creationId xmlns:a16="http://schemas.microsoft.com/office/drawing/2014/main" id="{3D882CB6-DED0-453F-A43E-8337799C0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152"/>
                  <a:ext cx="3216" cy="2661"/>
                </a:xfrm>
                <a:prstGeom prst="rect">
                  <a:avLst/>
                </a:prstGeom>
                <a:blipFill>
                  <a:blip r:embed="rId3"/>
                  <a:stretch>
                    <a:fillRect l="-1912" t="-1154" r="-1792" b="-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6601" name="Group 9">
              <a:extLst>
                <a:ext uri="{FF2B5EF4-FFF2-40B4-BE49-F238E27FC236}">
                  <a16:creationId xmlns:a16="http://schemas.microsoft.com/office/drawing/2014/main" id="{FE97235E-65E6-4D03-BC57-CE3EA812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" y="3301"/>
              <a:ext cx="1440" cy="584"/>
              <a:chOff x="444" y="3301"/>
              <a:chExt cx="1440" cy="584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6602" name="Object 10">
                    <a:extLst>
                      <a:ext uri="{FF2B5EF4-FFF2-40B4-BE49-F238E27FC236}">
                        <a16:creationId xmlns:a16="http://schemas.microsoft.com/office/drawing/2014/main" id="{205C7170-F93C-435A-8B89-E1C61D066DE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81797440"/>
                      </p:ext>
                    </p:extLst>
                  </p:nvPr>
                </p:nvGraphicFramePr>
                <p:xfrm>
                  <a:off x="1165" y="3301"/>
                  <a:ext cx="488" cy="58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4" imgW="774360" imgH="927000" progId="Equation.DSMT4">
                          <p:embed/>
                        </p:oleObj>
                      </mc:Choice>
                      <mc:Fallback>
                        <p:oleObj name="Equation" r:id="rId4" imgW="774360" imgH="927000" progId="Equation.DSMT4">
                          <p:embed/>
                          <p:pic>
                            <p:nvPicPr>
                              <p:cNvPr id="0" name="Object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65" y="3301"/>
                                <a:ext cx="488" cy="58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6602" name="Object 10">
                    <a:extLst>
                      <a:ext uri="{FF2B5EF4-FFF2-40B4-BE49-F238E27FC236}">
                        <a16:creationId xmlns:a16="http://schemas.microsoft.com/office/drawing/2014/main" id="{205C7170-F93C-435A-8B89-E1C61D066DE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81797440"/>
                      </p:ext>
                    </p:extLst>
                  </p:nvPr>
                </p:nvGraphicFramePr>
                <p:xfrm>
                  <a:off x="1165" y="3301"/>
                  <a:ext cx="488" cy="58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6" imgW="774360" imgH="927000" progId="Equation.DSMT4">
                          <p:embed/>
                        </p:oleObj>
                      </mc:Choice>
                      <mc:Fallback>
                        <p:oleObj name="Equation" r:id="rId6" imgW="774360" imgH="927000" progId="Equation.DSMT4">
                          <p:embed/>
                          <p:pic>
                            <p:nvPicPr>
                              <p:cNvPr id="0" name="Object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65" y="3301"/>
                                <a:ext cx="488" cy="58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66603" name="Text Box 11">
                <a:extLst>
                  <a:ext uri="{FF2B5EF4-FFF2-40B4-BE49-F238E27FC236}">
                    <a16:creationId xmlns:a16="http://schemas.microsoft.com/office/drawing/2014/main" id="{D603EEFD-A40C-410E-837C-00F65D73A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" y="3430"/>
                <a:ext cx="14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</a:t>
                </a:r>
                <a:endParaRPr lang="ru-RU" altLang="ru-RU" sz="2800" baseline="30000">
                  <a:solidFill>
                    <a:srgbClr val="FF3300"/>
                  </a:solidFill>
                </a:endParaRPr>
              </a:p>
            </p:txBody>
          </p:sp>
        </p:grpSp>
        <p:pic>
          <p:nvPicPr>
            <p:cNvPr id="366604" name="Picture 12">
              <a:extLst>
                <a:ext uri="{FF2B5EF4-FFF2-40B4-BE49-F238E27FC236}">
                  <a16:creationId xmlns:a16="http://schemas.microsoft.com/office/drawing/2014/main" id="{7B38AB42-C568-412B-AD32-9F52A5EE3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>
            <a:extLst>
              <a:ext uri="{FF2B5EF4-FFF2-40B4-BE49-F238E27FC236}">
                <a16:creationId xmlns:a16="http://schemas.microsoft.com/office/drawing/2014/main" id="{A31715FB-ACBF-4211-9646-38DBD91B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S</a:t>
            </a:r>
            <a:r>
              <a:rPr lang="ru-RU" altLang="ru-RU" sz="2800"/>
              <a:t> до прямой </a:t>
            </a:r>
            <a:r>
              <a:rPr lang="en-US" altLang="ru-RU" sz="2800" i="1"/>
              <a:t>AB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33123" name="Picture 3">
            <a:extLst>
              <a:ext uri="{FF2B5EF4-FFF2-40B4-BE49-F238E27FC236}">
                <a16:creationId xmlns:a16="http://schemas.microsoft.com/office/drawing/2014/main" id="{A2A3BDA7-3113-4221-AAA2-A4CDAE95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31" name="Group 11">
            <a:extLst>
              <a:ext uri="{FF2B5EF4-FFF2-40B4-BE49-F238E27FC236}">
                <a16:creationId xmlns:a16="http://schemas.microsoft.com/office/drawing/2014/main" id="{0F6CF373-A8DA-4DE7-B516-80DD2E6412B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51000"/>
            <a:ext cx="8610600" cy="5207000"/>
            <a:chOff x="192" y="1040"/>
            <a:chExt cx="5424" cy="3280"/>
          </a:xfrm>
        </p:grpSpPr>
        <p:sp>
          <p:nvSpPr>
            <p:cNvPr id="133125" name="Text Box 5">
              <a:extLst>
                <a:ext uri="{FF2B5EF4-FFF2-40B4-BE49-F238E27FC236}">
                  <a16:creationId xmlns:a16="http://schemas.microsoft.com/office/drawing/2014/main" id="{DEFF9029-EEB5-407D-BCEC-CDC03C912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33126" name="Text Box 6">
              <a:extLst>
                <a:ext uri="{FF2B5EF4-FFF2-40B4-BE49-F238E27FC236}">
                  <a16:creationId xmlns:a16="http://schemas.microsoft.com/office/drawing/2014/main" id="{5EBCD1B7-1C2C-4F18-8ABE-3607271F4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04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SH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SAB.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33127" name="Object 7">
              <a:extLst>
                <a:ext uri="{FF2B5EF4-FFF2-40B4-BE49-F238E27FC236}">
                  <a16:creationId xmlns:a16="http://schemas.microsoft.com/office/drawing/2014/main" id="{891C77B3-03BE-4094-93B1-6128ED8978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339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339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28" name="Object 8">
              <a:extLst>
                <a:ext uri="{FF2B5EF4-FFF2-40B4-BE49-F238E27FC236}">
                  <a16:creationId xmlns:a16="http://schemas.microsoft.com/office/drawing/2014/main" id="{8E1456D5-8881-45AA-B3D0-41A5516B9E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8" y="382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560" imgH="787320" progId="Equation.DSMT4">
                    <p:embed/>
                  </p:oleObj>
                </mc:Choice>
                <mc:Fallback>
                  <p:oleObj name="Equation" r:id="rId6" imgW="5205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382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129" name="Picture 9">
              <a:extLst>
                <a:ext uri="{FF2B5EF4-FFF2-40B4-BE49-F238E27FC236}">
                  <a16:creationId xmlns:a16="http://schemas.microsoft.com/office/drawing/2014/main" id="{624C3E7C-7904-4632-BC3F-E9E5AA64B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40"/>
              <a:ext cx="2208" cy="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>
            <a:extLst>
              <a:ext uri="{FF2B5EF4-FFF2-40B4-BE49-F238E27FC236}">
                <a16:creationId xmlns:a16="http://schemas.microsoft.com/office/drawing/2014/main" id="{AA7BD1C8-E3BE-486E-BF4B-51CC05FE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68643" name="Picture 3">
            <a:extLst>
              <a:ext uri="{FF2B5EF4-FFF2-40B4-BE49-F238E27FC236}">
                <a16:creationId xmlns:a16="http://schemas.microsoft.com/office/drawing/2014/main" id="{41531D53-6AB6-40BD-B1BB-7241920B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10629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44" name="Group 4">
            <a:extLst>
              <a:ext uri="{FF2B5EF4-FFF2-40B4-BE49-F238E27FC236}">
                <a16:creationId xmlns:a16="http://schemas.microsoft.com/office/drawing/2014/main" id="{CDE84071-4748-4D8A-8DD0-439750084FB2}"/>
              </a:ext>
            </a:extLst>
          </p:cNvPr>
          <p:cNvGrpSpPr>
            <a:grpSpLocks/>
          </p:cNvGrpSpPr>
          <p:nvPr/>
        </p:nvGrpSpPr>
        <p:grpSpPr bwMode="auto">
          <a:xfrm>
            <a:off x="138113" y="957263"/>
            <a:ext cx="8853488" cy="5380038"/>
            <a:chOff x="87" y="603"/>
            <a:chExt cx="5577" cy="3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645" name="Text Box 5">
                  <a:extLst>
                    <a:ext uri="{FF2B5EF4-FFF2-40B4-BE49-F238E27FC236}">
                      <a16:creationId xmlns:a16="http://schemas.microsoft.com/office/drawing/2014/main" id="{F112677A-6D36-4CB4-B401-8CC51E8DE1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603"/>
                  <a:ext cx="3120" cy="29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/>
                    <a:t>Рассмотрим плоскость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BDE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</a:t>
                  </a:r>
                  <a:r>
                    <a:rPr lang="ru-RU" altLang="ru-RU" i="1" dirty="0"/>
                    <a:t> </a:t>
                  </a:r>
                  <a:r>
                    <a:rPr lang="ru-RU" altLang="ru-RU" dirty="0"/>
                    <a:t>перпендикулярную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Ортогональная проекция на эту плоскость переводит прямую </a:t>
                  </a:r>
                  <a:r>
                    <a:rPr lang="en-US" altLang="ru-RU" i="1" dirty="0"/>
                    <a:t>AB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 точку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G</a:t>
                  </a:r>
                  <a:r>
                    <a:rPr lang="ru-RU" altLang="ru-RU" dirty="0"/>
                    <a:t>, а прямую </a:t>
                  </a:r>
                  <a:r>
                    <a:rPr lang="en-US" altLang="ru-RU" i="1" dirty="0"/>
                    <a:t>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оставляет на месте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 искомое расстояние </a:t>
                  </a:r>
                  <a:r>
                    <a:rPr lang="en-US" altLang="ru-RU" i="1" dirty="0"/>
                    <a:t>d</a:t>
                  </a:r>
                  <a:r>
                    <a:rPr lang="ru-RU" altLang="ru-RU" dirty="0"/>
                    <a:t> равно расстоянию </a:t>
                  </a:r>
                  <a:r>
                    <a:rPr lang="en-US" altLang="ru-RU" i="1" dirty="0"/>
                    <a:t>GH </a:t>
                  </a:r>
                  <a:r>
                    <a:rPr lang="ru-RU" altLang="ru-RU" dirty="0"/>
                    <a:t>от точки 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до прямой </a:t>
                  </a:r>
                  <a:r>
                    <a:rPr lang="en-US" altLang="ru-RU" i="1" dirty="0"/>
                    <a:t>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В прямоугольном треугольнике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имеем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 </a:t>
                  </a:r>
                  <a:r>
                    <a:rPr lang="en-US" altLang="ru-RU" dirty="0"/>
                    <a:t>=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;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.</a:t>
                  </a:r>
                  <a:endParaRPr lang="ru-RU" altLang="ru-RU" dirty="0"/>
                </a:p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Так как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𝐺𝐻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ru-RU" altLang="ru-RU" dirty="0"/>
                    <a:t>, то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d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 </a:t>
                  </a:r>
                  <a:endParaRPr lang="ru-RU" altLang="ru-RU" i="1" dirty="0"/>
                </a:p>
              </p:txBody>
            </p:sp>
          </mc:Choice>
          <mc:Fallback xmlns="">
            <p:sp>
              <p:nvSpPr>
                <p:cNvPr id="368645" name="Text Box 5">
                  <a:extLst>
                    <a:ext uri="{FF2B5EF4-FFF2-40B4-BE49-F238E27FC236}">
                      <a16:creationId xmlns:a16="http://schemas.microsoft.com/office/drawing/2014/main" id="{F112677A-6D36-4CB4-B401-8CC51E8DE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603"/>
                  <a:ext cx="3120" cy="2964"/>
                </a:xfrm>
                <a:prstGeom prst="rect">
                  <a:avLst/>
                </a:prstGeom>
                <a:blipFill>
                  <a:blip r:embed="rId3"/>
                  <a:stretch>
                    <a:fillRect l="-1970" t="-1036" r="-18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8649" name="Group 9">
              <a:extLst>
                <a:ext uri="{FF2B5EF4-FFF2-40B4-BE49-F238E27FC236}">
                  <a16:creationId xmlns:a16="http://schemas.microsoft.com/office/drawing/2014/main" id="{7DE38A9B-6ADC-4B88-ABCC-05E3169E0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408"/>
              <a:ext cx="1344" cy="584"/>
              <a:chOff x="624" y="3408"/>
              <a:chExt cx="1344" cy="584"/>
            </a:xfrm>
          </p:grpSpPr>
          <p:sp>
            <p:nvSpPr>
              <p:cNvPr id="368650" name="Text Box 10">
                <a:extLst>
                  <a:ext uri="{FF2B5EF4-FFF2-40B4-BE49-F238E27FC236}">
                    <a16:creationId xmlns:a16="http://schemas.microsoft.com/office/drawing/2014/main" id="{AA4E78EA-4F93-4586-BDA1-D71C2E406E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504"/>
                <a:ext cx="13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>
                    <a:solidFill>
                      <a:srgbClr val="FF3300"/>
                    </a:solidFill>
                  </a:rPr>
                  <a:t>Ответ: </a:t>
                </a:r>
                <a:endParaRPr lang="ru-RU" altLang="ru-RU" sz="2800" baseline="30000">
                  <a:solidFill>
                    <a:srgbClr val="FF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8651" name="Object 11">
                    <a:extLst>
                      <a:ext uri="{FF2B5EF4-FFF2-40B4-BE49-F238E27FC236}">
                        <a16:creationId xmlns:a16="http://schemas.microsoft.com/office/drawing/2014/main" id="{76436847-3D97-4D84-AC83-DD3BD603967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88" y="3408"/>
                  <a:ext cx="496" cy="58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4" imgW="787320" imgH="927000" progId="Equation.DSMT4">
                          <p:embed/>
                        </p:oleObj>
                      </mc:Choice>
                      <mc:Fallback>
                        <p:oleObj name="Equation" r:id="rId4" imgW="787320" imgH="927000" progId="Equation.DSMT4">
                          <p:embed/>
                          <p:pic>
                            <p:nvPicPr>
                              <p:cNvPr id="0" name="Object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8" y="3408"/>
                                <a:ext cx="496" cy="58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8651" name="Object 11">
                    <a:extLst>
                      <a:ext uri="{FF2B5EF4-FFF2-40B4-BE49-F238E27FC236}">
                        <a16:creationId xmlns:a16="http://schemas.microsoft.com/office/drawing/2014/main" id="{76436847-3D97-4D84-AC83-DD3BD603967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88" y="3408"/>
                  <a:ext cx="496" cy="58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6" imgW="787320" imgH="927000" progId="Equation.DSMT4">
                          <p:embed/>
                        </p:oleObj>
                      </mc:Choice>
                      <mc:Fallback>
                        <p:oleObj name="Equation" r:id="rId6" imgW="787320" imgH="927000" progId="Equation.DSMT4">
                          <p:embed/>
                          <p:pic>
                            <p:nvPicPr>
                              <p:cNvPr id="0" name="Object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8" y="3408"/>
                                <a:ext cx="496" cy="58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pic>
          <p:nvPicPr>
            <p:cNvPr id="368652" name="Picture 12">
              <a:extLst>
                <a:ext uri="{FF2B5EF4-FFF2-40B4-BE49-F238E27FC236}">
                  <a16:creationId xmlns:a16="http://schemas.microsoft.com/office/drawing/2014/main" id="{2D39E78D-9BEF-45D1-87A5-6711D8C44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747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BA8FA490-8EF7-437D-B357-1C667C4B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A</a:t>
            </a:r>
            <a:r>
              <a:rPr lang="ru-RU" altLang="ru-RU" sz="2800"/>
              <a:t> до прямой </a:t>
            </a:r>
            <a:r>
              <a:rPr lang="en-US" altLang="ru-RU" sz="2800" i="1"/>
              <a:t>SB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38F08398-CE43-47D7-9CDA-BE1EC684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5179" name="Group 11">
            <a:extLst>
              <a:ext uri="{FF2B5EF4-FFF2-40B4-BE49-F238E27FC236}">
                <a16:creationId xmlns:a16="http://schemas.microsoft.com/office/drawing/2014/main" id="{84E10ACE-76D9-4CF7-806F-EB94628AE47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51000"/>
            <a:ext cx="8610600" cy="5207000"/>
            <a:chOff x="192" y="1040"/>
            <a:chExt cx="5424" cy="3280"/>
          </a:xfrm>
        </p:grpSpPr>
        <p:sp>
          <p:nvSpPr>
            <p:cNvPr id="135173" name="Text Box 5">
              <a:extLst>
                <a:ext uri="{FF2B5EF4-FFF2-40B4-BE49-F238E27FC236}">
                  <a16:creationId xmlns:a16="http://schemas.microsoft.com/office/drawing/2014/main" id="{4C8D51C5-0228-480F-83E0-AF827EF92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35174" name="Text Box 6">
              <a:extLst>
                <a:ext uri="{FF2B5EF4-FFF2-40B4-BE49-F238E27FC236}">
                  <a16:creationId xmlns:a16="http://schemas.microsoft.com/office/drawing/2014/main" id="{5432A111-2F4F-46F3-8449-A5D6139E3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04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SAB.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35175" name="Object 7">
              <a:extLst>
                <a:ext uri="{FF2B5EF4-FFF2-40B4-BE49-F238E27FC236}">
                  <a16:creationId xmlns:a16="http://schemas.microsoft.com/office/drawing/2014/main" id="{E9EB019B-2BFE-4267-A1B4-FFD3BB0AA5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339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339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76" name="Object 8">
              <a:extLst>
                <a:ext uri="{FF2B5EF4-FFF2-40B4-BE49-F238E27FC236}">
                  <a16:creationId xmlns:a16="http://schemas.microsoft.com/office/drawing/2014/main" id="{006BD520-DBF1-47D8-92A4-AAADB5A14A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8" y="382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560" imgH="787320" progId="Equation.DSMT4">
                    <p:embed/>
                  </p:oleObj>
                </mc:Choice>
                <mc:Fallback>
                  <p:oleObj name="Equation" r:id="rId6" imgW="5205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382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5177" name="Picture 9">
              <a:extLst>
                <a:ext uri="{FF2B5EF4-FFF2-40B4-BE49-F238E27FC236}">
                  <a16:creationId xmlns:a16="http://schemas.microsoft.com/office/drawing/2014/main" id="{970F975E-BB8C-416A-A094-12AEBA6C5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4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AE0BF2BC-BF41-48DD-B772-6B6EA8205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A</a:t>
            </a:r>
            <a:r>
              <a:rPr lang="ru-RU" altLang="ru-RU" sz="2800"/>
              <a:t> до прямой </a:t>
            </a:r>
            <a:r>
              <a:rPr lang="en-US" altLang="ru-RU" sz="2800" i="1"/>
              <a:t>SC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37219" name="Picture 3">
            <a:extLst>
              <a:ext uri="{FF2B5EF4-FFF2-40B4-BE49-F238E27FC236}">
                <a16:creationId xmlns:a16="http://schemas.microsoft.com/office/drawing/2014/main" id="{21D4883C-3547-4492-A204-74E89D70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0C478994-18D0-4D1C-AF6A-70E6B478D7A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05000"/>
            <a:ext cx="7467600" cy="4800600"/>
            <a:chOff x="336" y="720"/>
            <a:chExt cx="4704" cy="3024"/>
          </a:xfrm>
        </p:grpSpPr>
        <p:sp>
          <p:nvSpPr>
            <p:cNvPr id="137221" name="Text Box 5">
              <a:extLst>
                <a:ext uri="{FF2B5EF4-FFF2-40B4-BE49-F238E27FC236}">
                  <a16:creationId xmlns:a16="http://schemas.microsoft.com/office/drawing/2014/main" id="{AA7B3FEA-21A0-4B91-BE65-86485B43A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1. </a:t>
              </a:r>
            </a:p>
          </p:txBody>
        </p:sp>
        <p:sp>
          <p:nvSpPr>
            <p:cNvPr id="137222" name="Text Box 6">
              <a:extLst>
                <a:ext uri="{FF2B5EF4-FFF2-40B4-BE49-F238E27FC236}">
                  <a16:creationId xmlns:a16="http://schemas.microsoft.com/office/drawing/2014/main" id="{29873B1C-1C2F-4D93-9D93-835A2FD59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880"/>
              <a:ext cx="47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Треугольник </a:t>
              </a:r>
              <a:r>
                <a:rPr lang="en-US" altLang="ru-RU" i="1"/>
                <a:t>SAC </a:t>
              </a:r>
              <a:r>
                <a:rPr lang="ru-RU" altLang="ru-RU"/>
                <a:t>прямоугольный. Искомое расстояние равно катету </a:t>
              </a:r>
              <a:r>
                <a:rPr lang="en-US" altLang="ru-RU" i="1"/>
                <a:t>SA </a:t>
              </a:r>
              <a:r>
                <a:rPr lang="ru-RU" altLang="ru-RU"/>
                <a:t>и равно 1.</a:t>
              </a:r>
            </a:p>
          </p:txBody>
        </p:sp>
        <p:pic>
          <p:nvPicPr>
            <p:cNvPr id="137223" name="Picture 7">
              <a:extLst>
                <a:ext uri="{FF2B5EF4-FFF2-40B4-BE49-F238E27FC236}">
                  <a16:creationId xmlns:a16="http://schemas.microsoft.com/office/drawing/2014/main" id="{34B3CF88-2AC0-451B-BBAA-D5F07FDF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72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>
            <a:extLst>
              <a:ext uri="{FF2B5EF4-FFF2-40B4-BE49-F238E27FC236}">
                <a16:creationId xmlns:a16="http://schemas.microsoft.com/office/drawing/2014/main" id="{6079DB65-90F8-4744-8C1B-039CD997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AB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139267" name="Picture 3">
            <a:extLst>
              <a:ext uri="{FF2B5EF4-FFF2-40B4-BE49-F238E27FC236}">
                <a16:creationId xmlns:a16="http://schemas.microsoft.com/office/drawing/2014/main" id="{B4E1664B-1D11-4A1C-A9C5-1734E084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75" name="Group 11">
            <a:extLst>
              <a:ext uri="{FF2B5EF4-FFF2-40B4-BE49-F238E27FC236}">
                <a16:creationId xmlns:a16="http://schemas.microsoft.com/office/drawing/2014/main" id="{3C93FCBD-B2CE-4375-9F5B-4446CDE83F5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51000"/>
            <a:ext cx="8610600" cy="5207000"/>
            <a:chOff x="192" y="1040"/>
            <a:chExt cx="5424" cy="3280"/>
          </a:xfrm>
        </p:grpSpPr>
        <p:sp>
          <p:nvSpPr>
            <p:cNvPr id="139269" name="Text Box 5">
              <a:extLst>
                <a:ext uri="{FF2B5EF4-FFF2-40B4-BE49-F238E27FC236}">
                  <a16:creationId xmlns:a16="http://schemas.microsoft.com/office/drawing/2014/main" id="{43197959-31CE-401F-AE01-F90F49703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39270" name="Text Box 6">
              <a:extLst>
                <a:ext uri="{FF2B5EF4-FFF2-40B4-BE49-F238E27FC236}">
                  <a16:creationId xmlns:a16="http://schemas.microsoft.com/office/drawing/2014/main" id="{7DF7D06C-E0CF-4AAA-9A38-75D2A98E7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04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SH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SAB.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39271" name="Object 7">
              <a:extLst>
                <a:ext uri="{FF2B5EF4-FFF2-40B4-BE49-F238E27FC236}">
                  <a16:creationId xmlns:a16="http://schemas.microsoft.com/office/drawing/2014/main" id="{2F792356-1FD7-4BAC-93C6-A510FD4C9E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392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60240" imgH="787320" progId="Equation.DSMT4">
                    <p:embed/>
                  </p:oleObj>
                </mc:Choice>
                <mc:Fallback>
                  <p:oleObj name="Equation" r:id="rId4" imgW="66024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392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2" name="Object 8">
              <a:extLst>
                <a:ext uri="{FF2B5EF4-FFF2-40B4-BE49-F238E27FC236}">
                  <a16:creationId xmlns:a16="http://schemas.microsoft.com/office/drawing/2014/main" id="{F5703321-B21A-4173-8600-D18257E9C9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240" imgH="787320" progId="Equation.DSMT4">
                    <p:embed/>
                  </p:oleObj>
                </mc:Choice>
                <mc:Fallback>
                  <p:oleObj name="Equation" r:id="rId6" imgW="660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9273" name="Picture 9">
              <a:extLst>
                <a:ext uri="{FF2B5EF4-FFF2-40B4-BE49-F238E27FC236}">
                  <a16:creationId xmlns:a16="http://schemas.microsoft.com/office/drawing/2014/main" id="{04377D1F-B175-4E4A-92BE-F468D7907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40"/>
              <a:ext cx="2241" cy="2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47BAF8BE-732C-4745-948B-1DF1352E0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SABCDEF</a:t>
            </a:r>
            <a:r>
              <a:rPr lang="ru-RU" altLang="ru-RU" sz="2800"/>
              <a:t>,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S</a:t>
            </a:r>
            <a:r>
              <a:rPr lang="ru-RU" altLang="ru-RU" sz="2800"/>
              <a:t> до прямой </a:t>
            </a:r>
            <a:r>
              <a:rPr lang="en-US" altLang="ru-RU" sz="2800" i="1"/>
              <a:t>AC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41315" name="Picture 3">
            <a:extLst>
              <a:ext uri="{FF2B5EF4-FFF2-40B4-BE49-F238E27FC236}">
                <a16:creationId xmlns:a16="http://schemas.microsoft.com/office/drawing/2014/main" id="{68FAFFF4-EDE7-4966-8CA2-B7EDECD4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1323" name="Group 11">
            <a:extLst>
              <a:ext uri="{FF2B5EF4-FFF2-40B4-BE49-F238E27FC236}">
                <a16:creationId xmlns:a16="http://schemas.microsoft.com/office/drawing/2014/main" id="{A2D7D720-0547-4726-A647-473E4979BC6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27200"/>
            <a:ext cx="8610600" cy="5130800"/>
            <a:chOff x="192" y="1088"/>
            <a:chExt cx="5424" cy="3232"/>
          </a:xfrm>
        </p:grpSpPr>
        <p:sp>
          <p:nvSpPr>
            <p:cNvPr id="141317" name="Text Box 5">
              <a:extLst>
                <a:ext uri="{FF2B5EF4-FFF2-40B4-BE49-F238E27FC236}">
                  <a16:creationId xmlns:a16="http://schemas.microsoft.com/office/drawing/2014/main" id="{3D5F435C-275E-4471-8DCF-2ED7E9C7C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41318" name="Text Box 6">
              <a:extLst>
                <a:ext uri="{FF2B5EF4-FFF2-40B4-BE49-F238E27FC236}">
                  <a16:creationId xmlns:a16="http://schemas.microsoft.com/office/drawing/2014/main" id="{5E55A951-7616-453E-B9AE-A117F8EA5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52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SH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SAC.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41319" name="Object 7">
              <a:extLst>
                <a:ext uri="{FF2B5EF4-FFF2-40B4-BE49-F238E27FC236}">
                  <a16:creationId xmlns:a16="http://schemas.microsoft.com/office/drawing/2014/main" id="{DEED88DF-71AC-4D9C-8CB8-C26B1B9A3E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440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60240" imgH="787320" progId="Equation.DSMT4">
                    <p:embed/>
                  </p:oleObj>
                </mc:Choice>
                <mc:Fallback>
                  <p:oleObj name="Equation" r:id="rId4" imgW="66024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440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0" name="Object 8">
              <a:extLst>
                <a:ext uri="{FF2B5EF4-FFF2-40B4-BE49-F238E27FC236}">
                  <a16:creationId xmlns:a16="http://schemas.microsoft.com/office/drawing/2014/main" id="{D13C1827-6D05-4EDF-AC68-64D02A7C9A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240" imgH="787320" progId="Equation.DSMT4">
                    <p:embed/>
                  </p:oleObj>
                </mc:Choice>
                <mc:Fallback>
                  <p:oleObj name="Equation" r:id="rId6" imgW="660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1321" name="Picture 9">
              <a:extLst>
                <a:ext uri="{FF2B5EF4-FFF2-40B4-BE49-F238E27FC236}">
                  <a16:creationId xmlns:a16="http://schemas.microsoft.com/office/drawing/2014/main" id="{ED8BD798-E095-49E9-8895-98D8E4E75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88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D545084A-0BC5-492D-BCDA-6CD95BD3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SABCDEF</a:t>
            </a:r>
            <a:r>
              <a:rPr lang="ru-RU" altLang="ru-RU" sz="2800"/>
              <a:t>,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S</a:t>
            </a:r>
            <a:r>
              <a:rPr lang="ru-RU" altLang="ru-RU" sz="2800"/>
              <a:t> до прямой </a:t>
            </a:r>
            <a:r>
              <a:rPr lang="en-US" altLang="ru-RU" sz="2800" i="1"/>
              <a:t>AD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43363" name="Picture 3">
            <a:extLst>
              <a:ext uri="{FF2B5EF4-FFF2-40B4-BE49-F238E27FC236}">
                <a16:creationId xmlns:a16="http://schemas.microsoft.com/office/drawing/2014/main" id="{D5EC7119-612E-48B5-9F2F-F0611541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71" name="Group 11">
            <a:extLst>
              <a:ext uri="{FF2B5EF4-FFF2-40B4-BE49-F238E27FC236}">
                <a16:creationId xmlns:a16="http://schemas.microsoft.com/office/drawing/2014/main" id="{621A8340-FABC-4F10-8E65-89E026A4BCF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610600" cy="4876800"/>
            <a:chOff x="192" y="1200"/>
            <a:chExt cx="5424" cy="3072"/>
          </a:xfrm>
        </p:grpSpPr>
        <p:sp>
          <p:nvSpPr>
            <p:cNvPr id="143365" name="Text Box 5">
              <a:extLst>
                <a:ext uri="{FF2B5EF4-FFF2-40B4-BE49-F238E27FC236}">
                  <a16:creationId xmlns:a16="http://schemas.microsoft.com/office/drawing/2014/main" id="{BFDF83FD-137A-425E-A361-1F4A0D44C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8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43366" name="Text Box 6">
              <a:extLst>
                <a:ext uri="{FF2B5EF4-FFF2-40B4-BE49-F238E27FC236}">
                  <a16:creationId xmlns:a16="http://schemas.microsoft.com/office/drawing/2014/main" id="{E86CCB68-4608-479B-A66E-BC504E4FD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16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SH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SAD.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43367" name="Object 7">
              <a:extLst>
                <a:ext uri="{FF2B5EF4-FFF2-40B4-BE49-F238E27FC236}">
                  <a16:creationId xmlns:a16="http://schemas.microsoft.com/office/drawing/2014/main" id="{FC431D98-5433-4C08-A55A-A044069693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3600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240" imgH="393480" progId="Equation.DSMT4">
                    <p:embed/>
                  </p:oleObj>
                </mc:Choice>
                <mc:Fallback>
                  <p:oleObj name="Equation" r:id="rId4" imgW="44424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00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8" name="Object 8">
              <a:extLst>
                <a:ext uri="{FF2B5EF4-FFF2-40B4-BE49-F238E27FC236}">
                  <a16:creationId xmlns:a16="http://schemas.microsoft.com/office/drawing/2014/main" id="{E7AEDE5B-0BB5-4234-987A-58E27C4D4F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2" y="4012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4012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369" name="Picture 9">
              <a:extLst>
                <a:ext uri="{FF2B5EF4-FFF2-40B4-BE49-F238E27FC236}">
                  <a16:creationId xmlns:a16="http://schemas.microsoft.com/office/drawing/2014/main" id="{E688B258-9A97-4CEF-943C-E37E7C771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6">
            <a:extLst>
              <a:ext uri="{FF2B5EF4-FFF2-40B4-BE49-F238E27FC236}">
                <a16:creationId xmlns:a16="http://schemas.microsoft.com/office/drawing/2014/main" id="{60056DF5-678F-4AC0-8FC8-B66F3F1ED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ПОВТОРЕНИЕ</a:t>
            </a:r>
          </a:p>
        </p:txBody>
      </p:sp>
      <p:sp>
        <p:nvSpPr>
          <p:cNvPr id="190469" name="Rectangle 1029">
            <a:extLst>
              <a:ext uri="{FF2B5EF4-FFF2-40B4-BE49-F238E27FC236}">
                <a16:creationId xmlns:a16="http://schemas.microsoft.com/office/drawing/2014/main" id="{D5FB82A9-6E97-474A-BEF7-28F83996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0475" name="Rectangle 1035">
            <a:extLst>
              <a:ext uri="{FF2B5EF4-FFF2-40B4-BE49-F238E27FC236}">
                <a16:creationId xmlns:a16="http://schemas.microsoft.com/office/drawing/2014/main" id="{DACD7224-CC8C-4F6D-974F-A5CF6131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0479" name="Text Box 1039">
            <a:extLst>
              <a:ext uri="{FF2B5EF4-FFF2-40B4-BE49-F238E27FC236}">
                <a16:creationId xmlns:a16="http://schemas.microsoft.com/office/drawing/2014/main" id="{8E0C8A5A-730D-4F24-AC91-A933C73D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Для нахождения расстояния от точки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до прямой </a:t>
            </a:r>
            <a:r>
              <a:rPr lang="en-US" altLang="ru-RU" i="1" dirty="0">
                <a:cs typeface="Times New Roman" panose="02020603050405020304" pitchFamily="18" charset="0"/>
              </a:rPr>
              <a:t>l </a:t>
            </a:r>
            <a:r>
              <a:rPr lang="ru-RU" altLang="ru-RU" dirty="0">
                <a:cs typeface="Times New Roman" panose="02020603050405020304" pitchFamily="18" charset="0"/>
              </a:rPr>
              <a:t>перпендикуляр </a:t>
            </a:r>
            <a:r>
              <a:rPr lang="en-US" altLang="ru-RU" i="1" dirty="0">
                <a:cs typeface="Times New Roman" panose="02020603050405020304" pitchFamily="18" charset="0"/>
              </a:rPr>
              <a:t>AH</a:t>
            </a:r>
            <a:r>
              <a:rPr lang="ru-RU" altLang="ru-RU" dirty="0">
                <a:cs typeface="Times New Roman" panose="02020603050405020304" pitchFamily="18" charset="0"/>
              </a:rPr>
              <a:t>, опущенный из данной точки на данную прямую, представляют в качестве высоты треугольника, одной вершиной которого является  точка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а сторона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, противолежащая этой вершине, лежит 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. Зная стороны этого треугольника, можно найти и его высоту.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При этом возможны следующие случаи:</a:t>
            </a:r>
          </a:p>
        </p:txBody>
      </p:sp>
      <p:grpSp>
        <p:nvGrpSpPr>
          <p:cNvPr id="190481" name="Group 1041">
            <a:extLst>
              <a:ext uri="{FF2B5EF4-FFF2-40B4-BE49-F238E27FC236}">
                <a16:creationId xmlns:a16="http://schemas.microsoft.com/office/drawing/2014/main" id="{7EB230F7-807E-478C-9E8F-C22EB7F56128}"/>
              </a:ext>
            </a:extLst>
          </p:cNvPr>
          <p:cNvGrpSpPr>
            <a:grpSpLocks/>
          </p:cNvGrpSpPr>
          <p:nvPr/>
        </p:nvGrpSpPr>
        <p:grpSpPr bwMode="auto">
          <a:xfrm>
            <a:off x="0" y="3276600"/>
            <a:ext cx="9144000" cy="3094038"/>
            <a:chOff x="0" y="2064"/>
            <a:chExt cx="5760" cy="1949"/>
          </a:xfrm>
        </p:grpSpPr>
        <p:sp>
          <p:nvSpPr>
            <p:cNvPr id="190467" name="Text Box 1027">
              <a:extLst>
                <a:ext uri="{FF2B5EF4-FFF2-40B4-BE49-F238E27FC236}">
                  <a16:creationId xmlns:a16="http://schemas.microsoft.com/office/drawing/2014/main" id="{EB3E36C9-8FCA-490E-BE60-CDB049C41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64"/>
              <a:ext cx="5760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/>
                <a:t>	</a:t>
              </a:r>
              <a:r>
                <a:rPr lang="ru-RU" altLang="ru-RU" dirty="0"/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. Треугольник </a:t>
              </a:r>
              <a:r>
                <a:rPr lang="en-US" altLang="ru-RU" i="1" dirty="0">
                  <a:cs typeface="Times New Roman" panose="02020603050405020304" pitchFamily="18" charset="0"/>
                </a:rPr>
                <a:t>ABC </a:t>
              </a:r>
              <a:r>
                <a:rPr lang="ru-RU" altLang="ru-RU" dirty="0">
                  <a:cs typeface="Times New Roman" panose="02020603050405020304" pitchFamily="18" charset="0"/>
                </a:rPr>
                <a:t>– равнобедренный, </a:t>
              </a:r>
              <a:r>
                <a:rPr lang="en-US" altLang="ru-RU" i="1" dirty="0">
                  <a:cs typeface="Times New Roman" panose="02020603050405020304" pitchFamily="18" charset="0"/>
                </a:rPr>
                <a:t>AB</a:t>
              </a:r>
              <a:r>
                <a:rPr lang="ru-RU" altLang="ru-RU" i="1" dirty="0">
                  <a:cs typeface="Times New Roman" panose="02020603050405020304" pitchFamily="18" charset="0"/>
                </a:rPr>
                <a:t> = </a:t>
              </a:r>
              <a:r>
                <a:rPr lang="en-US" altLang="ru-RU" i="1" dirty="0">
                  <a:cs typeface="Times New Roman" panose="02020603050405020304" pitchFamily="18" charset="0"/>
                </a:rPr>
                <a:t>AC</a:t>
              </a:r>
              <a:r>
                <a:rPr lang="ru-RU" altLang="ru-RU" dirty="0">
                  <a:cs typeface="Times New Roman" panose="02020603050405020304" pitchFamily="18" charset="0"/>
                </a:rPr>
                <a:t>. Пусть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en-US" altLang="ru-RU" i="1" dirty="0">
                  <a:cs typeface="Times New Roman" panose="02020603050405020304" pitchFamily="18" charset="0"/>
                </a:rPr>
                <a:t>AB = AC = b</a:t>
              </a:r>
              <a:r>
                <a:rPr lang="en-US" altLang="ru-RU" dirty="0">
                  <a:cs typeface="Times New Roman" panose="02020603050405020304" pitchFamily="18" charset="0"/>
                </a:rPr>
                <a:t>, </a:t>
              </a:r>
              <a:r>
                <a:rPr lang="en-US" altLang="ru-RU" i="1" dirty="0">
                  <a:cs typeface="Times New Roman" panose="02020603050405020304" pitchFamily="18" charset="0"/>
                </a:rPr>
                <a:t>BC = a</a:t>
              </a:r>
              <a:r>
                <a:rPr lang="en-US" altLang="ru-RU" dirty="0">
                  <a:cs typeface="Times New Roman" panose="02020603050405020304" pitchFamily="18" charset="0"/>
                </a:rPr>
                <a:t>.</a:t>
              </a:r>
              <a:r>
                <a:rPr lang="ru-RU" altLang="ru-RU" dirty="0">
                  <a:cs typeface="Times New Roman" panose="02020603050405020304" pitchFamily="18" charset="0"/>
                </a:rPr>
                <a:t> Искомый перпендикуляр находится из прямоугольного треугольника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ABH</a:t>
              </a:r>
              <a:r>
                <a:rPr lang="ru-RU" altLang="ru-RU" dirty="0">
                  <a:cs typeface="Times New Roman" panose="02020603050405020304" pitchFamily="18" charset="0"/>
                </a:rPr>
                <a:t>: </a:t>
              </a:r>
              <a:endParaRPr lang="ru-RU" altLang="ru-RU" dirty="0"/>
            </a:p>
            <a:p>
              <a:pPr algn="just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</a:t>
              </a:r>
            </a:p>
          </p:txBody>
        </p:sp>
        <p:pic>
          <p:nvPicPr>
            <p:cNvPr id="190471" name="Picture 1031">
              <a:extLst>
                <a:ext uri="{FF2B5EF4-FFF2-40B4-BE49-F238E27FC236}">
                  <a16:creationId xmlns:a16="http://schemas.microsoft.com/office/drawing/2014/main" id="{C98648C3-860F-4C01-9382-13B7727FD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84"/>
              <a:ext cx="1872" cy="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90473" name="Object 1033">
              <a:extLst>
                <a:ext uri="{FF2B5EF4-FFF2-40B4-BE49-F238E27FC236}">
                  <a16:creationId xmlns:a16="http://schemas.microsoft.com/office/drawing/2014/main" id="{3C03668F-33F6-428A-9E3C-EAC1334CC1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2784"/>
            <a:ext cx="1232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68200" imgH="533160" progId="Equation.DSMT4">
                    <p:embed/>
                  </p:oleObj>
                </mc:Choice>
                <mc:Fallback>
                  <p:oleObj name="Equation" r:id="rId4" imgW="1168200" imgH="533160" progId="Equation.DSMT4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784"/>
                          <a:ext cx="1232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0480" name="Text Box 1040">
              <a:extLst>
                <a:ext uri="{FF2B5EF4-FFF2-40B4-BE49-F238E27FC236}">
                  <a16:creationId xmlns:a16="http://schemas.microsoft.com/office/drawing/2014/main" id="{CCA41529-1A98-44E5-B67E-57F55F572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744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200" i="1"/>
                <a:t>H</a:t>
              </a:r>
              <a:endParaRPr lang="ru-RU" altLang="ru-RU" sz="22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96162C59-3864-41F0-A284-FF230AF8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SABCDEF</a:t>
            </a:r>
            <a:r>
              <a:rPr lang="ru-RU" altLang="ru-RU" sz="2800"/>
              <a:t>,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точки </a:t>
            </a:r>
            <a:r>
              <a:rPr lang="en-US" altLang="ru-RU" sz="2800" i="1"/>
              <a:t>A</a:t>
            </a:r>
            <a:r>
              <a:rPr lang="ru-RU" altLang="ru-RU" sz="2800"/>
              <a:t> до прямой </a:t>
            </a:r>
            <a:r>
              <a:rPr lang="en-US" altLang="ru-RU" sz="2800" i="1"/>
              <a:t>SB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45411" name="Picture 3">
            <a:extLst>
              <a:ext uri="{FF2B5EF4-FFF2-40B4-BE49-F238E27FC236}">
                <a16:creationId xmlns:a16="http://schemas.microsoft.com/office/drawing/2014/main" id="{AEE89098-9D0E-495E-921A-EC941198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419" name="Group 11">
            <a:extLst>
              <a:ext uri="{FF2B5EF4-FFF2-40B4-BE49-F238E27FC236}">
                <a16:creationId xmlns:a16="http://schemas.microsoft.com/office/drawing/2014/main" id="{9A310C26-2F82-4430-A600-7233E0CEB66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03400"/>
            <a:ext cx="8610600" cy="5054600"/>
            <a:chOff x="192" y="1136"/>
            <a:chExt cx="5424" cy="3184"/>
          </a:xfrm>
        </p:grpSpPr>
        <p:sp>
          <p:nvSpPr>
            <p:cNvPr id="145413" name="Text Box 5">
              <a:extLst>
                <a:ext uri="{FF2B5EF4-FFF2-40B4-BE49-F238E27FC236}">
                  <a16:creationId xmlns:a16="http://schemas.microsoft.com/office/drawing/2014/main" id="{9B3E2B96-0E82-4750-A1FD-8D70F959F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45414" name="Text Box 6">
              <a:extLst>
                <a:ext uri="{FF2B5EF4-FFF2-40B4-BE49-F238E27FC236}">
                  <a16:creationId xmlns:a16="http://schemas.microsoft.com/office/drawing/2014/main" id="{14571EF5-7BE5-4195-B699-18B944D35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52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SAB.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45415" name="Object 7">
              <a:extLst>
                <a:ext uri="{FF2B5EF4-FFF2-40B4-BE49-F238E27FC236}">
                  <a16:creationId xmlns:a16="http://schemas.microsoft.com/office/drawing/2014/main" id="{CCDC4289-979F-4E51-897E-91CB7F372A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4" y="3412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60240" imgH="787320" progId="Equation.DSMT4">
                    <p:embed/>
                  </p:oleObj>
                </mc:Choice>
                <mc:Fallback>
                  <p:oleObj name="Equation" r:id="rId4" imgW="66024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3412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416" name="Object 8">
              <a:extLst>
                <a:ext uri="{FF2B5EF4-FFF2-40B4-BE49-F238E27FC236}">
                  <a16:creationId xmlns:a16="http://schemas.microsoft.com/office/drawing/2014/main" id="{4E93FAB7-1C85-486F-8688-459C1E53BB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240" imgH="787320" progId="Equation.DSMT4">
                    <p:embed/>
                  </p:oleObj>
                </mc:Choice>
                <mc:Fallback>
                  <p:oleObj name="Equation" r:id="rId6" imgW="660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5417" name="Picture 9">
              <a:extLst>
                <a:ext uri="{FF2B5EF4-FFF2-40B4-BE49-F238E27FC236}">
                  <a16:creationId xmlns:a16="http://schemas.microsoft.com/office/drawing/2014/main" id="{F6EC1111-B0EF-48E7-BCC9-73A0D8174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36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>
            <a:extLst>
              <a:ext uri="{FF2B5EF4-FFF2-40B4-BE49-F238E27FC236}">
                <a16:creationId xmlns:a16="http://schemas.microsoft.com/office/drawing/2014/main" id="{9DCC73B6-FAA4-4ED1-92B1-A25A3C746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SABCDEF</a:t>
            </a:r>
            <a:r>
              <a:rPr lang="ru-RU" altLang="ru-RU" sz="2800"/>
              <a:t>,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точки </a:t>
            </a:r>
            <a:r>
              <a:rPr lang="en-US" altLang="ru-RU" sz="2800" i="1"/>
              <a:t>A</a:t>
            </a:r>
            <a:r>
              <a:rPr lang="ru-RU" altLang="ru-RU" sz="2800"/>
              <a:t> до прямой </a:t>
            </a:r>
            <a:r>
              <a:rPr lang="en-US" altLang="ru-RU" sz="2800" i="1"/>
              <a:t>SC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47459" name="Picture 3">
            <a:extLst>
              <a:ext uri="{FF2B5EF4-FFF2-40B4-BE49-F238E27FC236}">
                <a16:creationId xmlns:a16="http://schemas.microsoft.com/office/drawing/2014/main" id="{8C241007-49E7-4B29-BED6-3AE68D29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7" name="Group 11">
            <a:extLst>
              <a:ext uri="{FF2B5EF4-FFF2-40B4-BE49-F238E27FC236}">
                <a16:creationId xmlns:a16="http://schemas.microsoft.com/office/drawing/2014/main" id="{554AFC78-013A-44F4-B182-B84E4B9C2AA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03400"/>
            <a:ext cx="8610600" cy="5054600"/>
            <a:chOff x="192" y="1136"/>
            <a:chExt cx="5424" cy="3184"/>
          </a:xfrm>
        </p:grpSpPr>
        <p:sp>
          <p:nvSpPr>
            <p:cNvPr id="147461" name="Text Box 5">
              <a:extLst>
                <a:ext uri="{FF2B5EF4-FFF2-40B4-BE49-F238E27FC236}">
                  <a16:creationId xmlns:a16="http://schemas.microsoft.com/office/drawing/2014/main" id="{BF38A531-A4DD-4313-B846-1A40B4678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435534EE-1E89-4BE2-8A42-AC873AB05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52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SAC.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47463" name="Object 7">
              <a:extLst>
                <a:ext uri="{FF2B5EF4-FFF2-40B4-BE49-F238E27FC236}">
                  <a16:creationId xmlns:a16="http://schemas.microsoft.com/office/drawing/2014/main" id="{13149BA9-18B1-4476-AF58-EA80123787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6" y="3412"/>
            <a:ext cx="43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85800" imgH="787320" progId="Equation.DSMT4">
                    <p:embed/>
                  </p:oleObj>
                </mc:Choice>
                <mc:Fallback>
                  <p:oleObj name="Equation" r:id="rId4" imgW="68580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6" y="3412"/>
                          <a:ext cx="43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464" name="Object 8">
              <a:extLst>
                <a:ext uri="{FF2B5EF4-FFF2-40B4-BE49-F238E27FC236}">
                  <a16:creationId xmlns:a16="http://schemas.microsoft.com/office/drawing/2014/main" id="{8679271B-9D96-4032-B812-B15666CACA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6" y="3824"/>
            <a:ext cx="43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787320" progId="Equation.DSMT4">
                    <p:embed/>
                  </p:oleObj>
                </mc:Choice>
                <mc:Fallback>
                  <p:oleObj name="Equation" r:id="rId6" imgW="68580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" y="3824"/>
                          <a:ext cx="43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7465" name="Picture 9">
              <a:extLst>
                <a:ext uri="{FF2B5EF4-FFF2-40B4-BE49-F238E27FC236}">
                  <a16:creationId xmlns:a16="http://schemas.microsoft.com/office/drawing/2014/main" id="{29D2B35B-A111-4E5F-A99B-59B847AB9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36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1788D234-B9DD-45A5-AD01-EF47C762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SABCDEF</a:t>
            </a:r>
            <a:r>
              <a:rPr lang="ru-RU" altLang="ru-RU" sz="2800"/>
              <a:t>,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точки </a:t>
            </a:r>
            <a:r>
              <a:rPr lang="en-US" altLang="ru-RU" sz="2800" i="1"/>
              <a:t>A</a:t>
            </a:r>
            <a:r>
              <a:rPr lang="ru-RU" altLang="ru-RU" sz="2800"/>
              <a:t> до прямой </a:t>
            </a:r>
            <a:r>
              <a:rPr lang="en-US" altLang="ru-RU" sz="2800" i="1"/>
              <a:t>SD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49507" name="Picture 3">
            <a:extLst>
              <a:ext uri="{FF2B5EF4-FFF2-40B4-BE49-F238E27FC236}">
                <a16:creationId xmlns:a16="http://schemas.microsoft.com/office/drawing/2014/main" id="{9F911197-274D-42F3-AD08-0E2E4078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5" name="Group 11">
            <a:extLst>
              <a:ext uri="{FF2B5EF4-FFF2-40B4-BE49-F238E27FC236}">
                <a16:creationId xmlns:a16="http://schemas.microsoft.com/office/drawing/2014/main" id="{EBF92D4B-1DC4-40C8-9874-4B2D2E0F546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8610600" cy="4572000"/>
            <a:chOff x="192" y="1296"/>
            <a:chExt cx="5424" cy="2880"/>
          </a:xfrm>
        </p:grpSpPr>
        <p:sp>
          <p:nvSpPr>
            <p:cNvPr id="149509" name="Text Box 5">
              <a:extLst>
                <a:ext uri="{FF2B5EF4-FFF2-40B4-BE49-F238E27FC236}">
                  <a16:creationId xmlns:a16="http://schemas.microsoft.com/office/drawing/2014/main" id="{DB46BD5E-F0F0-4423-9CA3-8F090BB44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49510" name="Text Box 6">
              <a:extLst>
                <a:ext uri="{FF2B5EF4-FFF2-40B4-BE49-F238E27FC236}">
                  <a16:creationId xmlns:a16="http://schemas.microsoft.com/office/drawing/2014/main" id="{C0C051B3-3590-4147-AF9A-3DE30D7DC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54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равностороннего треугольника </a:t>
              </a:r>
              <a:r>
                <a:rPr lang="en-US" altLang="ru-RU" i="1"/>
                <a:t>SAD.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149511" name="Object 7">
              <a:extLst>
                <a:ext uri="{FF2B5EF4-FFF2-40B4-BE49-F238E27FC236}">
                  <a16:creationId xmlns:a16="http://schemas.microsoft.com/office/drawing/2014/main" id="{B190BEC4-8D14-4B14-B635-1978C97059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3600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240" imgH="393480" progId="Equation.DSMT4">
                    <p:embed/>
                  </p:oleObj>
                </mc:Choice>
                <mc:Fallback>
                  <p:oleObj name="Equation" r:id="rId4" imgW="44424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600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512" name="Object 8">
              <a:extLst>
                <a:ext uri="{FF2B5EF4-FFF2-40B4-BE49-F238E27FC236}">
                  <a16:creationId xmlns:a16="http://schemas.microsoft.com/office/drawing/2014/main" id="{1975D30B-E2CB-4679-9A2A-078D1AEA2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2" y="3916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3916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9513" name="Picture 9">
              <a:extLst>
                <a:ext uri="{FF2B5EF4-FFF2-40B4-BE49-F238E27FC236}">
                  <a16:creationId xmlns:a16="http://schemas.microsoft.com/office/drawing/2014/main" id="{E65D3618-8BFF-4B0E-B105-A06A091E5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96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>
            <a:extLst>
              <a:ext uri="{FF2B5EF4-FFF2-40B4-BE49-F238E27FC236}">
                <a16:creationId xmlns:a16="http://schemas.microsoft.com/office/drawing/2014/main" id="{19ACF42F-A7F0-4E1E-B010-C378B9D2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>
                <a:cs typeface="Times New Roman" panose="02020603050405020304" pitchFamily="18" charset="0"/>
              </a:rPr>
              <a:t>ABCA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 </a:t>
            </a:r>
            <a:r>
              <a:rPr lang="ru-RU" altLang="ru-RU">
                <a:cs typeface="Times New Roman" panose="02020603050405020304" pitchFamily="18" charset="0"/>
              </a:rPr>
              <a:t>прям</a:t>
            </a:r>
            <a:r>
              <a:rPr lang="ru-RU" altLang="ru-RU"/>
              <a:t>ой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/>
              <a:t>BB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.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FEB60F2E-7B00-47A4-8757-A2085B7F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4FD4FA56-86C5-48C2-B2ED-0FE97D85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89865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Rectangle 5">
            <a:extLst>
              <a:ext uri="{FF2B5EF4-FFF2-40B4-BE49-F238E27FC236}">
                <a16:creationId xmlns:a16="http://schemas.microsoft.com/office/drawing/2014/main" id="{3C063D63-5C67-4A90-A473-56478FF7B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Треугольная призма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8E41A0BF-1B80-42FC-8385-D30D9313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>
                <a:cs typeface="Times New Roman" panose="02020603050405020304" pitchFamily="18" charset="0"/>
              </a:rPr>
              <a:t>ABCA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 </a:t>
            </a:r>
            <a:r>
              <a:rPr lang="ru-RU" altLang="ru-RU">
                <a:cs typeface="Times New Roman" panose="02020603050405020304" pitchFamily="18" charset="0"/>
              </a:rPr>
              <a:t>прям</a:t>
            </a:r>
            <a:r>
              <a:rPr lang="ru-RU" altLang="ru-RU"/>
              <a:t>ой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/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en-US" altLang="ru-RU" baseline="-25000">
                <a:cs typeface="Times New Roman" panose="02020603050405020304" pitchFamily="18" charset="0"/>
              </a:rPr>
              <a:t>1</a:t>
            </a:r>
            <a:r>
              <a:rPr lang="ru-RU" altLang="ru-RU"/>
              <a:t>.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03FA1BDD-B1A7-45E0-831C-2AAB9E125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C6716E6E-A0DA-405E-B242-C83ADA25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6D0573CD-CBCA-4253-A205-72835A9BC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прямой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5651" name="Group 3">
            <a:extLst>
              <a:ext uri="{FF2B5EF4-FFF2-40B4-BE49-F238E27FC236}">
                <a16:creationId xmlns:a16="http://schemas.microsoft.com/office/drawing/2014/main" id="{9C0F7C4A-0D3B-4B38-B861-FF16DF6E6B4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155652" name="Text Box 4">
              <a:extLst>
                <a:ext uri="{FF2B5EF4-FFF2-40B4-BE49-F238E27FC236}">
                  <a16:creationId xmlns:a16="http://schemas.microsoft.com/office/drawing/2014/main" id="{2D6FFE02-3655-4FF1-A3E9-A1D913E95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55653" name="Object 5">
              <a:extLst>
                <a:ext uri="{FF2B5EF4-FFF2-40B4-BE49-F238E27FC236}">
                  <a16:creationId xmlns:a16="http://schemas.microsoft.com/office/drawing/2014/main" id="{F8218B6D-24AB-4168-B506-4ABF73BFF7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68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68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5654" name="Picture 6">
            <a:extLst>
              <a:ext uri="{FF2B5EF4-FFF2-40B4-BE49-F238E27FC236}">
                <a16:creationId xmlns:a16="http://schemas.microsoft.com/office/drawing/2014/main" id="{3008C155-8B47-4B37-8344-F33D68EB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>
            <a:extLst>
              <a:ext uri="{FF2B5EF4-FFF2-40B4-BE49-F238E27FC236}">
                <a16:creationId xmlns:a16="http://schemas.microsoft.com/office/drawing/2014/main" id="{918DC58D-59F5-4083-9758-794C57F2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>
                <a:cs typeface="Times New Roman" panose="02020603050405020304" pitchFamily="18" charset="0"/>
              </a:rPr>
              <a:t>ABCA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</a:t>
            </a:r>
            <a:r>
              <a:rPr lang="en-US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точки </a:t>
            </a:r>
            <a:r>
              <a:rPr lang="en-US" altLang="ru-RU" i="1"/>
              <a:t>A </a:t>
            </a:r>
            <a:r>
              <a:rPr lang="ru-RU" altLang="ru-RU"/>
              <a:t>до </a:t>
            </a:r>
            <a:r>
              <a:rPr lang="ru-RU" altLang="ru-RU">
                <a:cs typeface="Times New Roman" panose="02020603050405020304" pitchFamily="18" charset="0"/>
              </a:rPr>
              <a:t>прям</a:t>
            </a:r>
            <a:r>
              <a:rPr lang="ru-RU" altLang="ru-RU"/>
              <a:t>ой </a:t>
            </a:r>
            <a:r>
              <a:rPr lang="en-US" altLang="ru-RU" i="1"/>
              <a:t>BA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</a:p>
        </p:txBody>
      </p:sp>
      <p:grpSp>
        <p:nvGrpSpPr>
          <p:cNvPr id="157699" name="Group 3">
            <a:extLst>
              <a:ext uri="{FF2B5EF4-FFF2-40B4-BE49-F238E27FC236}">
                <a16:creationId xmlns:a16="http://schemas.microsoft.com/office/drawing/2014/main" id="{3558C358-3C68-4359-96C3-4E7CBD39088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157700" name="Text Box 4">
              <a:extLst>
                <a:ext uri="{FF2B5EF4-FFF2-40B4-BE49-F238E27FC236}">
                  <a16:creationId xmlns:a16="http://schemas.microsoft.com/office/drawing/2014/main" id="{65AC454E-C7F1-4853-91B9-459997015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57701" name="Object 5">
              <a:extLst>
                <a:ext uri="{FF2B5EF4-FFF2-40B4-BE49-F238E27FC236}">
                  <a16:creationId xmlns:a16="http://schemas.microsoft.com/office/drawing/2014/main" id="{E0782348-BF1B-43E3-BF7B-435F379A9D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168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22080" imgH="914400" progId="Equation.DSMT4">
                    <p:embed/>
                  </p:oleObj>
                </mc:Choice>
                <mc:Fallback>
                  <p:oleObj name="Equation" r:id="rId2" imgW="62208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168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7702" name="Picture 6">
            <a:extLst>
              <a:ext uri="{FF2B5EF4-FFF2-40B4-BE49-F238E27FC236}">
                <a16:creationId xmlns:a16="http://schemas.microsoft.com/office/drawing/2014/main" id="{AC25181C-7FF6-4AC3-B514-53EE4110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D13F61C4-D4E7-4B7E-B30C-A9D292BD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>
                <a:cs typeface="Times New Roman" panose="02020603050405020304" pitchFamily="18" charset="0"/>
              </a:rPr>
              <a:t>ABCA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</a:t>
            </a:r>
            <a:r>
              <a:rPr lang="en-US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точки </a:t>
            </a:r>
            <a:r>
              <a:rPr lang="en-US" altLang="ru-RU" i="1"/>
              <a:t>A </a:t>
            </a:r>
            <a:r>
              <a:rPr lang="ru-RU" altLang="ru-RU"/>
              <a:t>до </a:t>
            </a:r>
            <a:r>
              <a:rPr lang="ru-RU" altLang="ru-RU">
                <a:cs typeface="Times New Roman" panose="02020603050405020304" pitchFamily="18" charset="0"/>
              </a:rPr>
              <a:t>прям</a:t>
            </a:r>
            <a:r>
              <a:rPr lang="ru-RU" altLang="ru-RU"/>
              <a:t>ой 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</a:p>
        </p:txBody>
      </p:sp>
      <p:pic>
        <p:nvPicPr>
          <p:cNvPr id="159747" name="Picture 3">
            <a:extLst>
              <a:ext uri="{FF2B5EF4-FFF2-40B4-BE49-F238E27FC236}">
                <a16:creationId xmlns:a16="http://schemas.microsoft.com/office/drawing/2014/main" id="{07989D0B-6B80-499D-B1FC-F48E28A5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757" name="Group 13">
            <a:extLst>
              <a:ext uri="{FF2B5EF4-FFF2-40B4-BE49-F238E27FC236}">
                <a16:creationId xmlns:a16="http://schemas.microsoft.com/office/drawing/2014/main" id="{94FA830E-F1A5-40E8-B6BF-F205D4CE165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71600"/>
            <a:ext cx="8229600" cy="4572000"/>
            <a:chOff x="480" y="864"/>
            <a:chExt cx="5184" cy="2880"/>
          </a:xfrm>
        </p:grpSpPr>
        <p:sp>
          <p:nvSpPr>
            <p:cNvPr id="159750" name="Text Box 6">
              <a:extLst>
                <a:ext uri="{FF2B5EF4-FFF2-40B4-BE49-F238E27FC236}">
                  <a16:creationId xmlns:a16="http://schemas.microsoft.com/office/drawing/2014/main" id="{ED4B7BAD-D8F5-4C5D-BF91-64DF2F2EC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59751" name="Object 7">
              <a:extLst>
                <a:ext uri="{FF2B5EF4-FFF2-40B4-BE49-F238E27FC236}">
                  <a16:creationId xmlns:a16="http://schemas.microsoft.com/office/drawing/2014/main" id="{B0AFD2A9-ABB9-4DC5-A32E-F6ECF72846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6" y="3168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080" imgH="914400" progId="Equation.DSMT4">
                    <p:embed/>
                  </p:oleObj>
                </mc:Choice>
                <mc:Fallback>
                  <p:oleObj name="Equation" r:id="rId3" imgW="6220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" y="3168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752" name="Text Box 8">
              <a:extLst>
                <a:ext uri="{FF2B5EF4-FFF2-40B4-BE49-F238E27FC236}">
                  <a16:creationId xmlns:a16="http://schemas.microsoft.com/office/drawing/2014/main" id="{22D260FE-FDFD-4057-A6ED-12A2E6DE1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00"/>
              <a:ext cx="302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AD </a:t>
              </a:r>
              <a:r>
                <a:rPr lang="ru-RU" altLang="ru-RU"/>
                <a:t>равнобедренного треугольника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Имеем,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 i="1"/>
                <a:t> </a:t>
              </a:r>
              <a:r>
                <a:rPr lang="en-US" altLang="ru-RU"/>
                <a:t>= 1;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=</a:t>
              </a:r>
              <a:r>
                <a:rPr lang="en-US" altLang="ru-RU"/>
                <a:t> </a:t>
              </a:r>
              <a:r>
                <a:rPr lang="ru-RU" altLang="ru-RU"/>
                <a:t>     </a:t>
              </a:r>
              <a:r>
                <a:rPr lang="en-US" altLang="ru-RU"/>
                <a:t>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AD = </a:t>
              </a:r>
              <a:r>
                <a:rPr lang="en-US" altLang="ru-RU"/>
                <a:t>      </a:t>
              </a:r>
              <a:endParaRPr lang="ru-RU" altLang="ru-RU"/>
            </a:p>
          </p:txBody>
        </p:sp>
        <p:graphicFrame>
          <p:nvGraphicFramePr>
            <p:cNvPr id="159753" name="Object 9">
              <a:extLst>
                <a:ext uri="{FF2B5EF4-FFF2-40B4-BE49-F238E27FC236}">
                  <a16:creationId xmlns:a16="http://schemas.microsoft.com/office/drawing/2014/main" id="{5029985C-E18B-46A1-B6FF-D936A4AF67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016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19040" imgH="380880" progId="Equation.DSMT4">
                    <p:embed/>
                  </p:oleObj>
                </mc:Choice>
                <mc:Fallback>
                  <p:oleObj name="Equation" r:id="rId5" imgW="419040" imgH="380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016"/>
                          <a:ext cx="266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754" name="Object 10">
              <a:extLst>
                <a:ext uri="{FF2B5EF4-FFF2-40B4-BE49-F238E27FC236}">
                  <a16:creationId xmlns:a16="http://schemas.microsoft.com/office/drawing/2014/main" id="{D1E76F6E-64DF-4A15-8150-263C68D58E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2256"/>
            <a:ext cx="347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45760" imgH="787320" progId="Equation.DSMT4">
                    <p:embed/>
                  </p:oleObj>
                </mc:Choice>
                <mc:Fallback>
                  <p:oleObj name="Equation" r:id="rId7" imgW="54576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256"/>
                          <a:ext cx="347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9755" name="Picture 11">
              <a:extLst>
                <a:ext uri="{FF2B5EF4-FFF2-40B4-BE49-F238E27FC236}">
                  <a16:creationId xmlns:a16="http://schemas.microsoft.com/office/drawing/2014/main" id="{5B180A99-2679-4764-B9D3-A03292EDC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64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3AF8F296-605F-44BA-8D57-6D120C6B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>
                <a:cs typeface="Times New Roman" panose="02020603050405020304" pitchFamily="18" charset="0"/>
              </a:rPr>
              <a:t>ABCA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 </a:t>
            </a:r>
            <a:r>
              <a:rPr lang="ru-RU" altLang="ru-RU">
                <a:cs typeface="Times New Roman" panose="02020603050405020304" pitchFamily="18" charset="0"/>
              </a:rPr>
              <a:t>прям</a:t>
            </a:r>
            <a:r>
              <a:rPr lang="ru-RU" altLang="ru-RU"/>
              <a:t>ой  </a:t>
            </a:r>
            <a:r>
              <a:rPr lang="en-US" altLang="ru-RU" i="1"/>
              <a:t>BC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</a:p>
        </p:txBody>
      </p:sp>
      <p:pic>
        <p:nvPicPr>
          <p:cNvPr id="160771" name="Picture 3">
            <a:extLst>
              <a:ext uri="{FF2B5EF4-FFF2-40B4-BE49-F238E27FC236}">
                <a16:creationId xmlns:a16="http://schemas.microsoft.com/office/drawing/2014/main" id="{20FFD26C-3066-4A01-97BC-217B67FD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781" name="Group 13">
            <a:extLst>
              <a:ext uri="{FF2B5EF4-FFF2-40B4-BE49-F238E27FC236}">
                <a16:creationId xmlns:a16="http://schemas.microsoft.com/office/drawing/2014/main" id="{588B9ECB-4CFF-43DE-80BB-F0DCF5D9653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8458200" cy="4419600"/>
            <a:chOff x="432" y="960"/>
            <a:chExt cx="5328" cy="2784"/>
          </a:xfrm>
        </p:grpSpPr>
        <p:sp>
          <p:nvSpPr>
            <p:cNvPr id="160774" name="Text Box 6">
              <a:extLst>
                <a:ext uri="{FF2B5EF4-FFF2-40B4-BE49-F238E27FC236}">
                  <a16:creationId xmlns:a16="http://schemas.microsoft.com/office/drawing/2014/main" id="{AAC9E3C5-FED9-458F-A1A5-EE36D27D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60775" name="Object 7">
              <a:extLst>
                <a:ext uri="{FF2B5EF4-FFF2-40B4-BE49-F238E27FC236}">
                  <a16:creationId xmlns:a16="http://schemas.microsoft.com/office/drawing/2014/main" id="{DD1015FA-70DA-42B9-9600-7FE665F158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4" y="3168"/>
            <a:ext cx="48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61760" imgH="914400" progId="Equation.DSMT4">
                    <p:embed/>
                  </p:oleObj>
                </mc:Choice>
                <mc:Fallback>
                  <p:oleObj name="Equation" r:id="rId3" imgW="76176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3168"/>
                          <a:ext cx="48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0776" name="Text Box 8">
              <a:extLst>
                <a:ext uri="{FF2B5EF4-FFF2-40B4-BE49-F238E27FC236}">
                  <a16:creationId xmlns:a16="http://schemas.microsoft.com/office/drawing/2014/main" id="{0ED6BB74-DDA2-470C-BBCC-3DFC1448D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008"/>
              <a:ext cx="302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AD </a:t>
              </a:r>
              <a:r>
                <a:rPr lang="ru-RU" altLang="ru-RU"/>
                <a:t>равнобедренного треугольника </a:t>
              </a:r>
              <a:r>
                <a:rPr lang="en-US" altLang="ru-RU" i="1"/>
                <a:t>ABC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Имеем,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AB </a:t>
              </a:r>
              <a:r>
                <a:rPr lang="en-US" altLang="ru-RU"/>
                <a:t>= 1;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BC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=</a:t>
              </a:r>
              <a:r>
                <a:rPr lang="en-US" altLang="ru-RU"/>
                <a:t> </a:t>
              </a:r>
              <a:r>
                <a:rPr lang="ru-RU" altLang="ru-RU"/>
                <a:t>     </a:t>
              </a:r>
              <a:r>
                <a:rPr lang="en-US" altLang="ru-RU"/>
                <a:t>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AD = </a:t>
              </a:r>
              <a:r>
                <a:rPr lang="en-US" altLang="ru-RU"/>
                <a:t>      </a:t>
              </a:r>
              <a:endParaRPr lang="ru-RU" altLang="ru-RU"/>
            </a:p>
          </p:txBody>
        </p:sp>
        <p:graphicFrame>
          <p:nvGraphicFramePr>
            <p:cNvPr id="160777" name="Object 9">
              <a:extLst>
                <a:ext uri="{FF2B5EF4-FFF2-40B4-BE49-F238E27FC236}">
                  <a16:creationId xmlns:a16="http://schemas.microsoft.com/office/drawing/2014/main" id="{AA3CAA7B-20A6-451A-87EE-F87D0C2A0E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6" y="1824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19040" imgH="380880" progId="Equation.DSMT4">
                    <p:embed/>
                  </p:oleObj>
                </mc:Choice>
                <mc:Fallback>
                  <p:oleObj name="Equation" r:id="rId5" imgW="419040" imgH="380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824"/>
                          <a:ext cx="266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8" name="Object 10">
              <a:extLst>
                <a:ext uri="{FF2B5EF4-FFF2-40B4-BE49-F238E27FC236}">
                  <a16:creationId xmlns:a16="http://schemas.microsoft.com/office/drawing/2014/main" id="{51883FE1-7A26-42A5-928B-217DD4964E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20" y="2064"/>
            <a:ext cx="42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60240" imgH="787320" progId="Equation.DSMT4">
                    <p:embed/>
                  </p:oleObj>
                </mc:Choice>
                <mc:Fallback>
                  <p:oleObj name="Equation" r:id="rId7" imgW="66024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" y="2064"/>
                          <a:ext cx="420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0779" name="Picture 11">
              <a:extLst>
                <a:ext uri="{FF2B5EF4-FFF2-40B4-BE49-F238E27FC236}">
                  <a16:creationId xmlns:a16="http://schemas.microsoft.com/office/drawing/2014/main" id="{F7268845-964B-4690-9B3F-A12F256FA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>
            <a:extLst>
              <a:ext uri="{FF2B5EF4-FFF2-40B4-BE49-F238E27FC236}">
                <a16:creationId xmlns:a16="http://schemas.microsoft.com/office/drawing/2014/main" id="{B45D9AF1-87DF-43CD-AE7F-9002402A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>
                <a:cs typeface="Times New Roman" panose="02020603050405020304" pitchFamily="18" charset="0"/>
              </a:rPr>
              <a:t>ABCA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 </a:t>
            </a:r>
            <a:r>
              <a:rPr lang="ru-RU" altLang="ru-RU">
                <a:cs typeface="Times New Roman" panose="02020603050405020304" pitchFamily="18" charset="0"/>
              </a:rPr>
              <a:t>прям</a:t>
            </a:r>
            <a:r>
              <a:rPr lang="ru-RU" altLang="ru-RU"/>
              <a:t>ой  </a:t>
            </a:r>
            <a:r>
              <a:rPr lang="en-US" altLang="ru-RU" i="1"/>
              <a:t>BD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ru-RU" altLang="ru-RU"/>
              <a:t>где 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ru-RU" altLang="ru-RU"/>
              <a:t> – середина ребра 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/>
              <a:t>.</a:t>
            </a:r>
            <a:endParaRPr lang="ru-RU" altLang="ru-RU"/>
          </a:p>
        </p:txBody>
      </p:sp>
      <p:pic>
        <p:nvPicPr>
          <p:cNvPr id="202764" name="Picture 12">
            <a:extLst>
              <a:ext uri="{FF2B5EF4-FFF2-40B4-BE49-F238E27FC236}">
                <a16:creationId xmlns:a16="http://schemas.microsoft.com/office/drawing/2014/main" id="{6B5D5EA4-0821-4C00-817F-9850F5B3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6495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2771" name="Group 19">
            <a:extLst>
              <a:ext uri="{FF2B5EF4-FFF2-40B4-BE49-F238E27FC236}">
                <a16:creationId xmlns:a16="http://schemas.microsoft.com/office/drawing/2014/main" id="{FB2D74AE-224E-48EB-B8E0-63246D0787F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8800"/>
            <a:ext cx="8305800" cy="3733800"/>
            <a:chOff x="528" y="1152"/>
            <a:chExt cx="5232" cy="2352"/>
          </a:xfrm>
        </p:grpSpPr>
        <p:sp>
          <p:nvSpPr>
            <p:cNvPr id="202757" name="Text Box 5">
              <a:extLst>
                <a:ext uri="{FF2B5EF4-FFF2-40B4-BE49-F238E27FC236}">
                  <a16:creationId xmlns:a16="http://schemas.microsoft.com/office/drawing/2014/main" id="{92B69539-C5FC-4E10-B528-286CBD415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        </a:t>
              </a:r>
              <a:r>
                <a:rPr lang="ru-RU" altLang="ru-RU"/>
                <a:t>.</a:t>
              </a:r>
            </a:p>
          </p:txBody>
        </p:sp>
        <p:sp>
          <p:nvSpPr>
            <p:cNvPr id="202759" name="Text Box 7">
              <a:extLst>
                <a:ext uri="{FF2B5EF4-FFF2-40B4-BE49-F238E27FC236}">
                  <a16:creationId xmlns:a16="http://schemas.microsoft.com/office/drawing/2014/main" id="{3059612F-4183-418C-81D0-FFBA35B40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00"/>
              <a:ext cx="345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Так как прямая 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перпендикулярна плоскости </a:t>
              </a:r>
              <a:r>
                <a:rPr lang="en-US" altLang="ru-RU" i="1"/>
                <a:t>ACC</a:t>
              </a:r>
              <a:r>
                <a:rPr lang="en-US" altLang="ru-RU" baseline="-25000"/>
                <a:t>1</a:t>
              </a:r>
              <a:r>
                <a:rPr lang="ru-RU" altLang="ru-RU"/>
                <a:t>, то</a:t>
              </a:r>
              <a:r>
                <a:rPr lang="en-US" altLang="ru-RU"/>
                <a:t> </a:t>
              </a:r>
              <a:r>
                <a:rPr lang="ru-RU" altLang="ru-RU"/>
                <a:t>треугольник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ru-RU" altLang="ru-RU"/>
                <a:t> – прямоугольный (угол </a:t>
              </a:r>
              <a:r>
                <a:rPr lang="en-US" altLang="ru-RU" i="1"/>
                <a:t>AD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/>
                <a:t> </a:t>
              </a:r>
              <a:r>
                <a:rPr lang="ru-RU" altLang="ru-RU"/>
                <a:t>– прямой). Высота </a:t>
              </a:r>
              <a:r>
                <a:rPr lang="en-US" altLang="ru-RU" i="1"/>
                <a:t>AH </a:t>
              </a:r>
              <a:r>
                <a:rPr lang="ru-RU" altLang="ru-RU"/>
                <a:t>совпадает с катетом </a:t>
              </a:r>
              <a:r>
                <a:rPr lang="en-US" altLang="ru-RU" i="1"/>
                <a:t>AD</a:t>
              </a:r>
              <a:r>
                <a:rPr lang="en-US" altLang="ru-RU" baseline="-25000"/>
                <a:t>1 </a:t>
              </a:r>
              <a:r>
                <a:rPr lang="ru-RU" altLang="ru-RU"/>
                <a:t>и равна</a:t>
              </a:r>
              <a:r>
                <a:rPr lang="en-US" altLang="ru-RU"/>
                <a:t>        .</a:t>
              </a:r>
              <a:endParaRPr lang="ru-RU" altLang="ru-RU"/>
            </a:p>
          </p:txBody>
        </p:sp>
        <p:graphicFrame>
          <p:nvGraphicFramePr>
            <p:cNvPr id="202766" name="Object 14">
              <a:extLst>
                <a:ext uri="{FF2B5EF4-FFF2-40B4-BE49-F238E27FC236}">
                  <a16:creationId xmlns:a16="http://schemas.microsoft.com/office/drawing/2014/main" id="{70ACC190-CBA2-4A82-8470-C325E5DA5D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544"/>
            <a:ext cx="28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787320" progId="Equation.DSMT4">
                    <p:embed/>
                  </p:oleObj>
                </mc:Choice>
                <mc:Fallback>
                  <p:oleObj name="Equation" r:id="rId3" imgW="457200" imgH="78732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44"/>
                          <a:ext cx="281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767" name="Object 15">
              <a:extLst>
                <a:ext uri="{FF2B5EF4-FFF2-40B4-BE49-F238E27FC236}">
                  <a16:creationId xmlns:a16="http://schemas.microsoft.com/office/drawing/2014/main" id="{087354F2-D34F-41B3-9F98-057840E19E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024"/>
            <a:ext cx="28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787320" progId="Equation.DSMT4">
                    <p:embed/>
                  </p:oleObj>
                </mc:Choice>
                <mc:Fallback>
                  <p:oleObj name="Equation" r:id="rId5" imgW="457200" imgH="78732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24"/>
                          <a:ext cx="281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2768" name="Picture 16">
              <a:extLst>
                <a:ext uri="{FF2B5EF4-FFF2-40B4-BE49-F238E27FC236}">
                  <a16:creationId xmlns:a16="http://schemas.microsoft.com/office/drawing/2014/main" id="{19B71142-7E77-486D-BECD-31DFB5829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1669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1028">
            <a:extLst>
              <a:ext uri="{FF2B5EF4-FFF2-40B4-BE49-F238E27FC236}">
                <a16:creationId xmlns:a16="http://schemas.microsoft.com/office/drawing/2014/main" id="{3A203376-0D17-4510-99CA-C17FD72BB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en-US" altLang="ru-RU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Треугольник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– равнобедренный,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Пусть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 = c</a:t>
            </a:r>
            <a:r>
              <a:rPr lang="en-US" altLang="ru-RU" dirty="0">
                <a:cs typeface="Times New Roman" panose="02020603050405020304" pitchFamily="18" charset="0"/>
              </a:rPr>
              <a:t>,</a:t>
            </a:r>
            <a:r>
              <a:rPr lang="en-US" altLang="ru-RU" i="1" dirty="0">
                <a:cs typeface="Times New Roman" panose="02020603050405020304" pitchFamily="18" charset="0"/>
              </a:rPr>
              <a:t> AC = BC = a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Н</a:t>
            </a:r>
            <a:r>
              <a:rPr lang="ru-RU" altLang="ru-RU" dirty="0">
                <a:cs typeface="Times New Roman" panose="02020603050405020304" pitchFamily="18" charset="0"/>
              </a:rPr>
              <a:t>айдем высоту </a:t>
            </a:r>
            <a:r>
              <a:rPr lang="en-US" altLang="ru-RU" i="1" dirty="0">
                <a:cs typeface="Times New Roman" panose="02020603050405020304" pitchFamily="18" charset="0"/>
              </a:rPr>
              <a:t>CG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en-US" altLang="ru-RU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равна  </a:t>
            </a:r>
            <a:r>
              <a:rPr lang="ru-RU" altLang="ru-RU" dirty="0"/>
              <a:t>                    </a:t>
            </a:r>
            <a:endParaRPr lang="en-US" altLang="ru-RU" dirty="0"/>
          </a:p>
          <a:p>
            <a:pPr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С другой стороны, площадь этого треугольника равна  </a:t>
            </a:r>
            <a:r>
              <a:rPr lang="ru-RU" altLang="ru-RU" dirty="0"/>
              <a:t>                             </a:t>
            </a:r>
            <a:r>
              <a:rPr lang="en-US" altLang="ru-RU" dirty="0"/>
              <a:t>			</a:t>
            </a:r>
            <a:r>
              <a:rPr lang="ru-RU" altLang="ru-RU" dirty="0">
                <a:cs typeface="Times New Roman" panose="02020603050405020304" pitchFamily="18" charset="0"/>
              </a:rPr>
              <a:t>Приравнивая первое и второе значения площади, получим значение искомого перпендикуляра </a:t>
            </a:r>
          </a:p>
        </p:txBody>
      </p:sp>
      <p:sp>
        <p:nvSpPr>
          <p:cNvPr id="192517" name="Rectangle 1029">
            <a:extLst>
              <a:ext uri="{FF2B5EF4-FFF2-40B4-BE49-F238E27FC236}">
                <a16:creationId xmlns:a16="http://schemas.microsoft.com/office/drawing/2014/main" id="{380667F1-AD86-4857-B3D3-7B59B9A18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2518" name="Rectangle 1030">
            <a:extLst>
              <a:ext uri="{FF2B5EF4-FFF2-40B4-BE49-F238E27FC236}">
                <a16:creationId xmlns:a16="http://schemas.microsoft.com/office/drawing/2014/main" id="{6E163A0B-441B-4B46-8C49-88304A6B9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2521" name="Rectangle 1033">
            <a:extLst>
              <a:ext uri="{FF2B5EF4-FFF2-40B4-BE49-F238E27FC236}">
                <a16:creationId xmlns:a16="http://schemas.microsoft.com/office/drawing/2014/main" id="{9A07ED2D-EA4F-46BD-9DC2-D4FC3C74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92522" name="Picture 1034">
            <a:extLst>
              <a:ext uri="{FF2B5EF4-FFF2-40B4-BE49-F238E27FC236}">
                <a16:creationId xmlns:a16="http://schemas.microsoft.com/office/drawing/2014/main" id="{9E7D3C07-479C-44AC-AA81-064A6615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1242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2523" name="Object 1035">
            <a:extLst>
              <a:ext uri="{FF2B5EF4-FFF2-40B4-BE49-F238E27FC236}">
                <a16:creationId xmlns:a16="http://schemas.microsoft.com/office/drawing/2014/main" id="{26E1159C-0084-4EAC-B959-D505D0463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838200"/>
          <a:ext cx="19812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533160" progId="Equation.DSMT4">
                  <p:embed/>
                </p:oleObj>
              </mc:Choice>
              <mc:Fallback>
                <p:oleObj name="Equation" r:id="rId4" imgW="1155600" imgH="533160" progId="Equation.DSMT4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38200"/>
                        <a:ext cx="19812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4" name="Object 1036">
            <a:extLst>
              <a:ext uri="{FF2B5EF4-FFF2-40B4-BE49-F238E27FC236}">
                <a16:creationId xmlns:a16="http://schemas.microsoft.com/office/drawing/2014/main" id="{247BB6CC-CE2C-4D37-9622-5331A2E1B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600200"/>
          <a:ext cx="41910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1760" imgH="520560" progId="Equation.DSMT4">
                  <p:embed/>
                </p:oleObj>
              </mc:Choice>
              <mc:Fallback>
                <p:oleObj name="Equation" r:id="rId6" imgW="2831760" imgH="520560" progId="Equation.DSMT4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41910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5" name="Object 1037">
            <a:extLst>
              <a:ext uri="{FF2B5EF4-FFF2-40B4-BE49-F238E27FC236}">
                <a16:creationId xmlns:a16="http://schemas.microsoft.com/office/drawing/2014/main" id="{F1719765-5B1F-4B52-933A-E07DA0B2B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667000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444240" progId="Equation.DSMT4">
                  <p:embed/>
                </p:oleObj>
              </mc:Choice>
              <mc:Fallback>
                <p:oleObj name="Equation" r:id="rId8" imgW="1587240" imgH="444240" progId="Equation.DSMT4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6" name="Object 1038">
            <a:extLst>
              <a:ext uri="{FF2B5EF4-FFF2-40B4-BE49-F238E27FC236}">
                <a16:creationId xmlns:a16="http://schemas.microsoft.com/office/drawing/2014/main" id="{195994B4-FCA1-4A56-8CE8-A23D8724E2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810000"/>
          <a:ext cx="2203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520560" progId="Equation.DSMT4">
                  <p:embed/>
                </p:oleObj>
              </mc:Choice>
              <mc:Fallback>
                <p:oleObj name="Equation" r:id="rId10" imgW="1358640" imgH="52056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22034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5A1EB11F-A1A6-40AC-A618-21B4C83A6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08037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graphicFrame>
        <p:nvGraphicFramePr>
          <p:cNvPr id="161795" name="Object 3">
            <a:extLst>
              <a:ext uri="{FF2B5EF4-FFF2-40B4-BE49-F238E27FC236}">
                <a16:creationId xmlns:a16="http://schemas.microsoft.com/office/drawing/2014/main" id="{6B042231-40A8-4EA3-AE1D-35A3DD6A0B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120" imgH="215640" progId="Equation.3">
                  <p:embed/>
                </p:oleObj>
              </mc:Choice>
              <mc:Fallback>
                <p:oleObj name="Формула" r:id="rId2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Text Box 4">
            <a:extLst>
              <a:ext uri="{FF2B5EF4-FFF2-40B4-BE49-F238E27FC236}">
                <a16:creationId xmlns:a16="http://schemas.microsoft.com/office/drawing/2014/main" id="{E8D99A0D-A590-4E3B-8A55-58CBB034C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 </a:t>
            </a:r>
            <a:r>
              <a:rPr lang="en-US" altLang="ru-RU">
                <a:solidFill>
                  <a:srgbClr val="FF0000"/>
                </a:solidFill>
              </a:rPr>
              <a:t>1.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161797" name="Picture 5">
            <a:extLst>
              <a:ext uri="{FF2B5EF4-FFF2-40B4-BE49-F238E27FC236}">
                <a16:creationId xmlns:a16="http://schemas.microsoft.com/office/drawing/2014/main" id="{A70D76BD-1A1F-4EB6-BFEF-A540840D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865313"/>
            <a:ext cx="407193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63363F37-A5BF-4EB4-8A84-8685A4C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006" y="231775"/>
            <a:ext cx="7772400" cy="3810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Шестиугольная призма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84923390-5938-4F92-BB10-8FE1B7A0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8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D41B366A-9ACC-4A61-9A9D-3A7B2E0E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29" name="Group 13">
            <a:extLst>
              <a:ext uri="{FF2B5EF4-FFF2-40B4-BE49-F238E27FC236}">
                <a16:creationId xmlns:a16="http://schemas.microsoft.com/office/drawing/2014/main" id="{0C4F70C7-19DE-4EF5-8C3B-4A3E4096699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39280"/>
            <a:ext cx="8305800" cy="4710113"/>
            <a:chOff x="288" y="816"/>
            <a:chExt cx="5232" cy="2967"/>
          </a:xfrm>
        </p:grpSpPr>
        <p:sp>
          <p:nvSpPr>
            <p:cNvPr id="162823" name="Text Box 7">
              <a:extLst>
                <a:ext uri="{FF2B5EF4-FFF2-40B4-BE49-F238E27FC236}">
                  <a16:creationId xmlns:a16="http://schemas.microsoft.com/office/drawing/2014/main" id="{2CB1C51F-FE51-4103-ADD7-CBCA3AA6D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880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расстоянием является длина отрезка </a:t>
              </a:r>
              <a:r>
                <a:rPr lang="en-US" altLang="ru-RU" i="1"/>
                <a:t>AC</a:t>
              </a:r>
              <a:r>
                <a:rPr lang="en-US" altLang="ru-RU"/>
                <a:t>. </a:t>
              </a:r>
              <a:r>
                <a:rPr lang="ru-RU" altLang="ru-RU"/>
                <a:t>Она равна        . 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162824" name="Text Box 8">
              <a:extLst>
                <a:ext uri="{FF2B5EF4-FFF2-40B4-BE49-F238E27FC236}">
                  <a16:creationId xmlns:a16="http://schemas.microsoft.com/office/drawing/2014/main" id="{7687FADB-1A71-4BC2-AE68-3470A28FC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</a:t>
              </a:r>
              <a:r>
                <a:rPr lang="ru-RU" altLang="ru-RU" sz="2800">
                  <a:solidFill>
                    <a:srgbClr val="FF3300"/>
                  </a:solidFill>
                </a:rPr>
                <a:t>     .</a:t>
              </a:r>
            </a:p>
          </p:txBody>
        </p:sp>
        <p:graphicFrame>
          <p:nvGraphicFramePr>
            <p:cNvPr id="162825" name="Object 9">
              <a:extLst>
                <a:ext uri="{FF2B5EF4-FFF2-40B4-BE49-F238E27FC236}">
                  <a16:creationId xmlns:a16="http://schemas.microsoft.com/office/drawing/2014/main" id="{C73889D9-66B0-479B-8E1A-4C005F89EA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456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444240" progId="Equation.DSMT4">
                    <p:embed/>
                  </p:oleObj>
                </mc:Choice>
                <mc:Fallback>
                  <p:oleObj name="Equation" r:id="rId3" imgW="457200" imgH="4442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2826" name="Picture 10">
              <a:extLst>
                <a:ext uri="{FF2B5EF4-FFF2-40B4-BE49-F238E27FC236}">
                  <a16:creationId xmlns:a16="http://schemas.microsoft.com/office/drawing/2014/main" id="{E51E1D8C-9ED9-49EB-9094-81B2C9A33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16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2828" name="Object 12">
              <a:extLst>
                <a:ext uri="{FF2B5EF4-FFF2-40B4-BE49-F238E27FC236}">
                  <a16:creationId xmlns:a16="http://schemas.microsoft.com/office/drawing/2014/main" id="{C64F9BC8-0423-4543-A38E-2BE98F19E6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120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7200" imgH="444240" progId="Equation.DSMT4">
                    <p:embed/>
                  </p:oleObj>
                </mc:Choice>
                <mc:Fallback>
                  <p:oleObj name="Equation" r:id="rId6" imgW="457200" imgH="4442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120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1995D226-5F16-4341-BE11-905A544C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DD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/>
              <a:t>.</a:t>
            </a:r>
          </a:p>
        </p:txBody>
      </p:sp>
      <p:pic>
        <p:nvPicPr>
          <p:cNvPr id="163843" name="Picture 3">
            <a:extLst>
              <a:ext uri="{FF2B5EF4-FFF2-40B4-BE49-F238E27FC236}">
                <a16:creationId xmlns:a16="http://schemas.microsoft.com/office/drawing/2014/main" id="{C31EF482-1111-41DE-A02B-CCD7C8F8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4" name="Group 4">
            <a:extLst>
              <a:ext uri="{FF2B5EF4-FFF2-40B4-BE49-F238E27FC236}">
                <a16:creationId xmlns:a16="http://schemas.microsoft.com/office/drawing/2014/main" id="{C6F971CD-1D63-4AE9-AA69-D2EE415513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8610600" cy="4633913"/>
            <a:chOff x="192" y="912"/>
            <a:chExt cx="5424" cy="2919"/>
          </a:xfrm>
        </p:grpSpPr>
        <p:sp>
          <p:nvSpPr>
            <p:cNvPr id="163845" name="Text Box 5">
              <a:extLst>
                <a:ext uri="{FF2B5EF4-FFF2-40B4-BE49-F238E27FC236}">
                  <a16:creationId xmlns:a16="http://schemas.microsoft.com/office/drawing/2014/main" id="{74D8E1CA-1630-4681-AB05-563BD51E8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2</a:t>
              </a:r>
              <a:r>
                <a:rPr lang="ru-RU" altLang="ru-RU" sz="2800">
                  <a:solidFill>
                    <a:srgbClr val="FF0000"/>
                  </a:solidFill>
                </a:rPr>
                <a:t>.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3846" name="Text Box 6">
              <a:extLst>
                <a:ext uri="{FF2B5EF4-FFF2-40B4-BE49-F238E27FC236}">
                  <a16:creationId xmlns:a16="http://schemas.microsoft.com/office/drawing/2014/main" id="{9C963675-DAA2-4194-9ED8-5404003D2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24"/>
              <a:ext cx="54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AD.</a:t>
              </a:r>
              <a:r>
                <a:rPr lang="en-US" altLang="ru-RU"/>
                <a:t> </a:t>
              </a:r>
              <a:r>
                <a:rPr lang="ru-RU" altLang="ru-RU"/>
                <a:t>Она равна 2.</a:t>
              </a:r>
              <a:endParaRPr lang="ru-RU" altLang="ru-RU" i="1"/>
            </a:p>
          </p:txBody>
        </p:sp>
        <p:pic>
          <p:nvPicPr>
            <p:cNvPr id="163847" name="Picture 7">
              <a:extLst>
                <a:ext uri="{FF2B5EF4-FFF2-40B4-BE49-F238E27FC236}">
                  <a16:creationId xmlns:a16="http://schemas.microsoft.com/office/drawing/2014/main" id="{018B4F87-C2C5-45F4-AD27-4C1516722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12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901F9456-F470-49B8-AE09-259393B2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DE</a:t>
            </a:r>
            <a:r>
              <a:rPr lang="ru-RU" altLang="ru-RU" i="1"/>
              <a:t>.</a:t>
            </a:r>
          </a:p>
        </p:txBody>
      </p:sp>
      <p:pic>
        <p:nvPicPr>
          <p:cNvPr id="164867" name="Picture 3">
            <a:extLst>
              <a:ext uri="{FF2B5EF4-FFF2-40B4-BE49-F238E27FC236}">
                <a16:creationId xmlns:a16="http://schemas.microsoft.com/office/drawing/2014/main" id="{99FDE0C7-D8D2-4867-8E81-70D18ACC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875" name="Group 11">
            <a:extLst>
              <a:ext uri="{FF2B5EF4-FFF2-40B4-BE49-F238E27FC236}">
                <a16:creationId xmlns:a16="http://schemas.microsoft.com/office/drawing/2014/main" id="{47AE9EE2-B2E6-41FE-B6A3-58F4D1E4BE8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6553200" cy="4724400"/>
            <a:chOff x="576" y="864"/>
            <a:chExt cx="4128" cy="2976"/>
          </a:xfrm>
        </p:grpSpPr>
        <p:sp>
          <p:nvSpPr>
            <p:cNvPr id="164869" name="Text Box 5">
              <a:extLst>
                <a:ext uri="{FF2B5EF4-FFF2-40B4-BE49-F238E27FC236}">
                  <a16:creationId xmlns:a16="http://schemas.microsoft.com/office/drawing/2014/main" id="{9A7BF394-E666-416E-810F-D53C83A7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   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4870" name="Text Box 6">
              <a:extLst>
                <a:ext uri="{FF2B5EF4-FFF2-40B4-BE49-F238E27FC236}">
                  <a16:creationId xmlns:a16="http://schemas.microsoft.com/office/drawing/2014/main" id="{45D0D311-1A60-4927-A0B2-17822F439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AE.</a:t>
              </a:r>
              <a:r>
                <a:rPr lang="en-US" altLang="ru-RU"/>
                <a:t> </a:t>
              </a:r>
              <a:r>
                <a:rPr lang="ru-RU" altLang="ru-RU"/>
                <a:t>Она равна       .</a:t>
              </a:r>
              <a:endParaRPr lang="ru-RU" altLang="ru-RU" i="1"/>
            </a:p>
          </p:txBody>
        </p:sp>
        <p:graphicFrame>
          <p:nvGraphicFramePr>
            <p:cNvPr id="164871" name="Object 7">
              <a:extLst>
                <a:ext uri="{FF2B5EF4-FFF2-40B4-BE49-F238E27FC236}">
                  <a16:creationId xmlns:a16="http://schemas.microsoft.com/office/drawing/2014/main" id="{E15226BA-30F8-43F4-AE81-DF578FA7A4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766003"/>
                </p:ext>
              </p:extLst>
            </p:nvPr>
          </p:nvGraphicFramePr>
          <p:xfrm>
            <a:off x="2496" y="3283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444240" progId="Equation.DSMT4">
                    <p:embed/>
                  </p:oleObj>
                </mc:Choice>
                <mc:Fallback>
                  <p:oleObj name="Equation" r:id="rId3" imgW="457200" imgH="4442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283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872" name="Object 8">
              <a:extLst>
                <a:ext uri="{FF2B5EF4-FFF2-40B4-BE49-F238E27FC236}">
                  <a16:creationId xmlns:a16="http://schemas.microsoft.com/office/drawing/2014/main" id="{CF4F23C9-025C-4EC4-AE7B-C1D16C6F3D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552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444240" progId="Equation.DSMT4">
                    <p:embed/>
                  </p:oleObj>
                </mc:Choice>
                <mc:Fallback>
                  <p:oleObj name="Equation" r:id="rId5" imgW="457200" imgH="4442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552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873" name="Picture 9">
              <a:extLst>
                <a:ext uri="{FF2B5EF4-FFF2-40B4-BE49-F238E27FC236}">
                  <a16:creationId xmlns:a16="http://schemas.microsoft.com/office/drawing/2014/main" id="{2BD5D25C-7FE3-428C-9EB5-CC68A5C53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64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84A9EDC6-6CDD-4CC5-A953-69EF5A2D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DC</a:t>
            </a:r>
            <a:r>
              <a:rPr lang="ru-RU" altLang="ru-RU" i="1"/>
              <a:t>.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78175B83-B1A7-4B70-8B5B-3D5ECC87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5899" name="Group 11">
            <a:extLst>
              <a:ext uri="{FF2B5EF4-FFF2-40B4-BE49-F238E27FC236}">
                <a16:creationId xmlns:a16="http://schemas.microsoft.com/office/drawing/2014/main" id="{46ABA82A-11CD-4717-BCFC-AD1E4B66FD38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1380836"/>
            <a:ext cx="6553200" cy="4724400"/>
            <a:chOff x="576" y="864"/>
            <a:chExt cx="4128" cy="2976"/>
          </a:xfrm>
        </p:grpSpPr>
        <p:sp>
          <p:nvSpPr>
            <p:cNvPr id="165893" name="Text Box 5">
              <a:extLst>
                <a:ext uri="{FF2B5EF4-FFF2-40B4-BE49-F238E27FC236}">
                  <a16:creationId xmlns:a16="http://schemas.microsoft.com/office/drawing/2014/main" id="{E0F9325A-335A-4A09-BABC-BADE257B3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   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5894" name="Text Box 6">
              <a:extLst>
                <a:ext uri="{FF2B5EF4-FFF2-40B4-BE49-F238E27FC236}">
                  <a16:creationId xmlns:a16="http://schemas.microsoft.com/office/drawing/2014/main" id="{99BB3809-DC89-45EA-8DA1-710A4DBAC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AC.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      .</a:t>
              </a:r>
              <a:endParaRPr lang="ru-RU" altLang="ru-RU" i="1" dirty="0"/>
            </a:p>
          </p:txBody>
        </p:sp>
        <p:graphicFrame>
          <p:nvGraphicFramePr>
            <p:cNvPr id="165895" name="Object 7">
              <a:extLst>
                <a:ext uri="{FF2B5EF4-FFF2-40B4-BE49-F238E27FC236}">
                  <a16:creationId xmlns:a16="http://schemas.microsoft.com/office/drawing/2014/main" id="{2B472D8E-4F78-4881-BA6A-59E5727CDE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7509467"/>
                </p:ext>
              </p:extLst>
            </p:nvPr>
          </p:nvGraphicFramePr>
          <p:xfrm>
            <a:off x="2496" y="3262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444240" progId="Equation.DSMT4">
                    <p:embed/>
                  </p:oleObj>
                </mc:Choice>
                <mc:Fallback>
                  <p:oleObj name="Equation" r:id="rId3" imgW="457200" imgH="4442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262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896" name="Object 8">
              <a:extLst>
                <a:ext uri="{FF2B5EF4-FFF2-40B4-BE49-F238E27FC236}">
                  <a16:creationId xmlns:a16="http://schemas.microsoft.com/office/drawing/2014/main" id="{E8C77971-C6FC-4245-859F-DF5C9CB31A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552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444240" progId="Equation.DSMT4">
                    <p:embed/>
                  </p:oleObj>
                </mc:Choice>
                <mc:Fallback>
                  <p:oleObj name="Equation" r:id="rId5" imgW="457200" imgH="4442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552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5897" name="Picture 9">
              <a:extLst>
                <a:ext uri="{FF2B5EF4-FFF2-40B4-BE49-F238E27FC236}">
                  <a16:creationId xmlns:a16="http://schemas.microsoft.com/office/drawing/2014/main" id="{B58F09A9-00C1-43BD-B2B0-A5D063858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64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BA126B0A-5270-45A8-AA35-3ADB7A9D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BC</a:t>
            </a:r>
            <a:r>
              <a:rPr lang="ru-RU" altLang="ru-RU" i="1"/>
              <a:t>.</a:t>
            </a:r>
          </a:p>
        </p:txBody>
      </p:sp>
      <p:pic>
        <p:nvPicPr>
          <p:cNvPr id="166915" name="Picture 3">
            <a:extLst>
              <a:ext uri="{FF2B5EF4-FFF2-40B4-BE49-F238E27FC236}">
                <a16:creationId xmlns:a16="http://schemas.microsoft.com/office/drawing/2014/main" id="{CBDD3C7E-ADCC-413E-AA72-AA4FD2CC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923" name="Group 11">
            <a:extLst>
              <a:ext uri="{FF2B5EF4-FFF2-40B4-BE49-F238E27FC236}">
                <a16:creationId xmlns:a16="http://schemas.microsoft.com/office/drawing/2014/main" id="{02D2096D-BCEB-4C51-8B66-A88228B22ED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143000"/>
            <a:ext cx="8686800" cy="5480050"/>
            <a:chOff x="192" y="720"/>
            <a:chExt cx="5472" cy="3452"/>
          </a:xfrm>
        </p:grpSpPr>
        <p:sp>
          <p:nvSpPr>
            <p:cNvPr id="166917" name="Text Box 5">
              <a:extLst>
                <a:ext uri="{FF2B5EF4-FFF2-40B4-BE49-F238E27FC236}">
                  <a16:creationId xmlns:a16="http://schemas.microsoft.com/office/drawing/2014/main" id="{1A79565E-2F50-4DE4-8CFA-5E3A98F74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6918" name="Text Box 6">
              <a:extLst>
                <a:ext uri="{FF2B5EF4-FFF2-40B4-BE49-F238E27FC236}">
                  <a16:creationId xmlns:a16="http://schemas.microsoft.com/office/drawing/2014/main" id="{93F98FC6-8F4F-4CE4-A7D0-EFF83EB44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4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Продолжим отрезки </a:t>
              </a:r>
              <a:r>
                <a:rPr lang="en-US" altLang="ru-RU" i="1"/>
                <a:t>CB</a:t>
              </a:r>
              <a:r>
                <a:rPr lang="en-US" altLang="ru-RU"/>
                <a:t> </a:t>
              </a:r>
              <a:r>
                <a:rPr lang="ru-RU" altLang="ru-RU"/>
                <a:t>и</a:t>
              </a:r>
              <a:r>
                <a:rPr lang="ru-RU" altLang="ru-RU" i="1"/>
                <a:t> </a:t>
              </a:r>
              <a:r>
                <a:rPr lang="en-US" altLang="ru-RU" i="1"/>
                <a:t>FA </a:t>
              </a:r>
              <a:r>
                <a:rPr lang="ru-RU" altLang="ru-RU"/>
                <a:t>до пересечения в точке </a:t>
              </a:r>
              <a:r>
                <a:rPr lang="en-US" altLang="ru-RU" i="1"/>
                <a:t>G</a:t>
              </a:r>
              <a:r>
                <a:rPr lang="ru-RU" altLang="ru-RU"/>
                <a:t>. Треугольник </a:t>
              </a:r>
              <a:r>
                <a:rPr lang="en-US" altLang="ru-RU" i="1"/>
                <a:t>ABG </a:t>
              </a:r>
              <a:r>
                <a:rPr lang="ru-RU" altLang="ru-RU"/>
                <a:t>равносторонний. Искомым  расстоянием является длина высоты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ABG.</a:t>
              </a:r>
              <a:r>
                <a:rPr lang="en-US" altLang="ru-RU"/>
                <a:t> </a:t>
              </a:r>
              <a:r>
                <a:rPr lang="ru-RU" altLang="ru-RU"/>
                <a:t>Она равна</a:t>
              </a:r>
              <a:endParaRPr lang="ru-RU" altLang="ru-RU" i="1"/>
            </a:p>
          </p:txBody>
        </p:sp>
        <p:graphicFrame>
          <p:nvGraphicFramePr>
            <p:cNvPr id="166919" name="Object 7">
              <a:extLst>
                <a:ext uri="{FF2B5EF4-FFF2-40B4-BE49-F238E27FC236}">
                  <a16:creationId xmlns:a16="http://schemas.microsoft.com/office/drawing/2014/main" id="{E16795C1-CC46-4847-BB7D-762EB087A3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2" y="331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31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0" name="Object 8">
              <a:extLst>
                <a:ext uri="{FF2B5EF4-FFF2-40B4-BE49-F238E27FC236}">
                  <a16:creationId xmlns:a16="http://schemas.microsoft.com/office/drawing/2014/main" id="{9178A555-C74A-41E2-BFF9-478E030E2B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8" y="3596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914400" progId="Equation.DSMT4">
                    <p:embed/>
                  </p:oleObj>
                </mc:Choice>
                <mc:Fallback>
                  <p:oleObj name="Equation" r:id="rId5" imgW="5968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" y="3596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6921" name="Picture 9">
              <a:extLst>
                <a:ext uri="{FF2B5EF4-FFF2-40B4-BE49-F238E27FC236}">
                  <a16:creationId xmlns:a16="http://schemas.microsoft.com/office/drawing/2014/main" id="{0D06C8D8-73BE-42C2-B37D-4261DF51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20"/>
              <a:ext cx="2403" cy="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D616BDF9-966E-4117-888E-7A9EE2AA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BD</a:t>
            </a:r>
            <a:r>
              <a:rPr lang="ru-RU" altLang="ru-RU" i="1"/>
              <a:t>.</a:t>
            </a: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AA9310E9-0749-4905-A44E-CAEE9167E17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6553200" cy="1295400"/>
            <a:chOff x="576" y="3024"/>
            <a:chExt cx="4128" cy="816"/>
          </a:xfrm>
        </p:grpSpPr>
        <p:sp>
          <p:nvSpPr>
            <p:cNvPr id="167940" name="Text Box 4">
              <a:extLst>
                <a:ext uri="{FF2B5EF4-FFF2-40B4-BE49-F238E27FC236}">
                  <a16:creationId xmlns:a16="http://schemas.microsoft.com/office/drawing/2014/main" id="{DE59D148-10C2-423F-91A4-E3AA25514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1</a:t>
              </a:r>
              <a:r>
                <a:rPr lang="ru-RU" altLang="ru-RU">
                  <a:solidFill>
                    <a:srgbClr val="FF0000"/>
                  </a:solidFill>
                </a:rPr>
                <a:t>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7941" name="Text Box 5">
              <a:extLst>
                <a:ext uri="{FF2B5EF4-FFF2-40B4-BE49-F238E27FC236}">
                  <a16:creationId xmlns:a16="http://schemas.microsoft.com/office/drawing/2014/main" id="{51DF0186-5BE1-41C3-9887-9D4B59970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AB.</a:t>
              </a:r>
              <a:r>
                <a:rPr lang="en-US" altLang="ru-RU"/>
                <a:t> </a:t>
              </a:r>
              <a:r>
                <a:rPr lang="ru-RU" altLang="ru-RU"/>
                <a:t>Она равна </a:t>
              </a:r>
              <a:r>
                <a:rPr lang="en-US" altLang="ru-RU"/>
                <a:t>1</a:t>
              </a:r>
              <a:r>
                <a:rPr lang="ru-RU" altLang="ru-RU"/>
                <a:t>.</a:t>
              </a:r>
              <a:endParaRPr lang="ru-RU" altLang="ru-RU" i="1"/>
            </a:p>
          </p:txBody>
        </p:sp>
      </p:grpSp>
      <p:pic>
        <p:nvPicPr>
          <p:cNvPr id="167942" name="Picture 6">
            <a:extLst>
              <a:ext uri="{FF2B5EF4-FFF2-40B4-BE49-F238E27FC236}">
                <a16:creationId xmlns:a16="http://schemas.microsoft.com/office/drawing/2014/main" id="{8E1B7E42-A910-4A64-BA8C-D5525A8B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D1A84089-32BD-4F8E-A84B-C794F186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BE</a:t>
            </a:r>
            <a:r>
              <a:rPr lang="ru-RU" altLang="ru-RU" i="1"/>
              <a:t>.</a:t>
            </a:r>
          </a:p>
        </p:txBody>
      </p:sp>
      <p:pic>
        <p:nvPicPr>
          <p:cNvPr id="168963" name="Picture 3">
            <a:extLst>
              <a:ext uri="{FF2B5EF4-FFF2-40B4-BE49-F238E27FC236}">
                <a16:creationId xmlns:a16="http://schemas.microsoft.com/office/drawing/2014/main" id="{AA21155D-D584-46B4-B6DF-B83D9DBB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971" name="Group 11">
            <a:extLst>
              <a:ext uri="{FF2B5EF4-FFF2-40B4-BE49-F238E27FC236}">
                <a16:creationId xmlns:a16="http://schemas.microsoft.com/office/drawing/2014/main" id="{E59410E7-AB52-421B-A77D-D5A7B3C1C2C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8534400" cy="5486400"/>
            <a:chOff x="192" y="864"/>
            <a:chExt cx="5376" cy="3456"/>
          </a:xfrm>
        </p:grpSpPr>
        <p:sp>
          <p:nvSpPr>
            <p:cNvPr id="168965" name="Text Box 5">
              <a:extLst>
                <a:ext uri="{FF2B5EF4-FFF2-40B4-BE49-F238E27FC236}">
                  <a16:creationId xmlns:a16="http://schemas.microsoft.com/office/drawing/2014/main" id="{5541F6E8-6D8A-4C0F-9717-AF9CEFB10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8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8966" name="Text Box 6">
              <a:extLst>
                <a:ext uri="{FF2B5EF4-FFF2-40B4-BE49-F238E27FC236}">
                  <a16:creationId xmlns:a16="http://schemas.microsoft.com/office/drawing/2014/main" id="{D3D17B84-C30D-4A8B-AD33-7D9452DF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24"/>
              <a:ext cx="537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Пусть </a:t>
              </a:r>
              <a:r>
                <a:rPr lang="en-US" altLang="ru-RU" i="1"/>
                <a:t>O </a:t>
              </a:r>
              <a:r>
                <a:rPr lang="ru-RU" altLang="ru-RU" i="1"/>
                <a:t>– </a:t>
              </a:r>
              <a:r>
                <a:rPr lang="ru-RU" altLang="ru-RU"/>
                <a:t>центр нижнего основания</a:t>
              </a:r>
              <a:r>
                <a:rPr lang="en-US" altLang="ru-RU"/>
                <a:t>. </a:t>
              </a:r>
              <a:r>
                <a:rPr lang="ru-RU" altLang="ru-RU"/>
                <a:t>Треугольник </a:t>
              </a:r>
              <a:r>
                <a:rPr lang="en-US" altLang="ru-RU" i="1"/>
                <a:t>ABO </a:t>
              </a:r>
              <a:r>
                <a:rPr lang="ru-RU" altLang="ru-RU" i="1"/>
                <a:t>– </a:t>
              </a:r>
              <a:r>
                <a:rPr lang="ru-RU" altLang="ru-RU"/>
                <a:t>равносторонний. Искомое 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этого треугольника.</a:t>
              </a:r>
              <a:r>
                <a:rPr lang="en-US" altLang="ru-RU"/>
                <a:t> </a:t>
              </a:r>
              <a:r>
                <a:rPr lang="ru-RU" altLang="ru-RU"/>
                <a:t>Она равна </a:t>
              </a:r>
              <a:endParaRPr lang="ru-RU" altLang="ru-RU" i="1"/>
            </a:p>
          </p:txBody>
        </p:sp>
        <p:graphicFrame>
          <p:nvGraphicFramePr>
            <p:cNvPr id="168967" name="Object 7">
              <a:extLst>
                <a:ext uri="{FF2B5EF4-FFF2-40B4-BE49-F238E27FC236}">
                  <a16:creationId xmlns:a16="http://schemas.microsoft.com/office/drawing/2014/main" id="{99E8BCEA-6129-4D4E-BE51-532001A9C4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3456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456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68" name="Object 8">
              <a:extLst>
                <a:ext uri="{FF2B5EF4-FFF2-40B4-BE49-F238E27FC236}">
                  <a16:creationId xmlns:a16="http://schemas.microsoft.com/office/drawing/2014/main" id="{932E8CCB-9AF1-4519-AD5D-8FB84F653A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744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914400" progId="Equation.DSMT4">
                    <p:embed/>
                  </p:oleObj>
                </mc:Choice>
                <mc:Fallback>
                  <p:oleObj name="Equation" r:id="rId5" imgW="5968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744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8969" name="Picture 9">
              <a:extLst>
                <a:ext uri="{FF2B5EF4-FFF2-40B4-BE49-F238E27FC236}">
                  <a16:creationId xmlns:a16="http://schemas.microsoft.com/office/drawing/2014/main" id="{091D26AC-1E37-4E55-A622-56831D6BA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64"/>
              <a:ext cx="2403" cy="2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>
            <a:extLst>
              <a:ext uri="{FF2B5EF4-FFF2-40B4-BE49-F238E27FC236}">
                <a16:creationId xmlns:a16="http://schemas.microsoft.com/office/drawing/2014/main" id="{4F13A6FC-EE1D-4C9A-9057-312DBA6C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BF</a:t>
            </a:r>
            <a:r>
              <a:rPr lang="ru-RU" altLang="ru-RU" i="1"/>
              <a:t>.</a:t>
            </a:r>
          </a:p>
        </p:txBody>
      </p:sp>
      <p:pic>
        <p:nvPicPr>
          <p:cNvPr id="169987" name="Picture 3">
            <a:extLst>
              <a:ext uri="{FF2B5EF4-FFF2-40B4-BE49-F238E27FC236}">
                <a16:creationId xmlns:a16="http://schemas.microsoft.com/office/drawing/2014/main" id="{5311D3AB-69D9-41F7-B29D-4C76BCC9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2F9D74DA-0F7B-4115-B7ED-0D5EAAD937A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143000"/>
            <a:ext cx="8534400" cy="5518150"/>
            <a:chOff x="192" y="720"/>
            <a:chExt cx="5376" cy="3476"/>
          </a:xfrm>
        </p:grpSpPr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47C6B55F-C9BB-43D8-8327-FDAD5AF53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69990" name="Text Box 6">
              <a:extLst>
                <a:ext uri="{FF2B5EF4-FFF2-40B4-BE49-F238E27FC236}">
                  <a16:creationId xmlns:a16="http://schemas.microsoft.com/office/drawing/2014/main" id="{A7F5BB7E-DB39-43B7-9046-BADAAF8DB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Пусть </a:t>
              </a:r>
              <a:r>
                <a:rPr lang="en-US" altLang="ru-RU" i="1"/>
                <a:t>O </a:t>
              </a:r>
              <a:r>
                <a:rPr lang="ru-RU" altLang="ru-RU" i="1"/>
                <a:t>– </a:t>
              </a:r>
              <a:r>
                <a:rPr lang="ru-RU" altLang="ru-RU"/>
                <a:t>центр нижнего основания, </a:t>
              </a:r>
              <a:r>
                <a:rPr lang="en-US" altLang="ru-RU" i="1"/>
                <a:t>H</a:t>
              </a:r>
              <a:r>
                <a:rPr lang="ru-RU" altLang="ru-RU"/>
                <a:t> – точка пересечения </a:t>
              </a:r>
              <a:r>
                <a:rPr lang="en-US" altLang="ru-RU" i="1"/>
                <a:t>AO </a:t>
              </a:r>
              <a:r>
                <a:rPr lang="ru-RU" altLang="ru-RU"/>
                <a:t>и </a:t>
              </a:r>
              <a:r>
                <a:rPr lang="en-US" altLang="ru-RU" i="1"/>
                <a:t>BF</a:t>
              </a:r>
              <a:r>
                <a:rPr lang="ru-RU" altLang="ru-RU"/>
                <a:t>. Тогда </a:t>
              </a:r>
              <a:r>
                <a:rPr lang="en-US" altLang="ru-RU" i="1"/>
                <a:t>AH – </a:t>
              </a:r>
              <a:r>
                <a:rPr lang="ru-RU" altLang="ru-RU"/>
                <a:t>искомое расстояние.</a:t>
              </a:r>
              <a:r>
                <a:rPr lang="en-US" altLang="ru-RU"/>
                <a:t> </a:t>
              </a:r>
              <a:r>
                <a:rPr lang="ru-RU" altLang="ru-RU"/>
                <a:t>Оно равно </a:t>
              </a:r>
              <a:endParaRPr lang="ru-RU" altLang="ru-RU" i="1"/>
            </a:p>
          </p:txBody>
        </p:sp>
        <p:graphicFrame>
          <p:nvGraphicFramePr>
            <p:cNvPr id="169991" name="Object 7">
              <a:extLst>
                <a:ext uri="{FF2B5EF4-FFF2-40B4-BE49-F238E27FC236}">
                  <a16:creationId xmlns:a16="http://schemas.microsoft.com/office/drawing/2014/main" id="{03499C99-C57F-4786-8C21-B5EFBA62E4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312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825480" progId="Equation.DSMT4">
                    <p:embed/>
                  </p:oleObj>
                </mc:Choice>
                <mc:Fallback>
                  <p:oleObj name="Equation" r:id="rId3" imgW="355320" imgH="825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312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2" name="Object 8">
              <a:extLst>
                <a:ext uri="{FF2B5EF4-FFF2-40B4-BE49-F238E27FC236}">
                  <a16:creationId xmlns:a16="http://schemas.microsoft.com/office/drawing/2014/main" id="{26BC7683-0D4C-40D4-92C2-F2813BB31A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8" y="3676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320" imgH="825480" progId="Equation.DSMT4">
                    <p:embed/>
                  </p:oleObj>
                </mc:Choice>
                <mc:Fallback>
                  <p:oleObj name="Equation" r:id="rId5" imgW="355320" imgH="825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" y="3676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9993" name="Picture 9">
              <a:extLst>
                <a:ext uri="{FF2B5EF4-FFF2-40B4-BE49-F238E27FC236}">
                  <a16:creationId xmlns:a16="http://schemas.microsoft.com/office/drawing/2014/main" id="{FD4D11FF-5FC7-46E6-BB3F-87BFC1A06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20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970166C4-4E8D-43F8-A203-6C329ABB8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CE</a:t>
            </a:r>
            <a:r>
              <a:rPr lang="ru-RU" altLang="ru-RU" i="1"/>
              <a:t>.</a:t>
            </a: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B0CE31E3-445B-42AE-899E-4B5CA0F3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019" name="Group 11">
            <a:extLst>
              <a:ext uri="{FF2B5EF4-FFF2-40B4-BE49-F238E27FC236}">
                <a16:creationId xmlns:a16="http://schemas.microsoft.com/office/drawing/2014/main" id="{99D0513E-DF49-4812-8E3A-9EB0EFED20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534400" cy="4940300"/>
            <a:chOff x="192" y="768"/>
            <a:chExt cx="5376" cy="3112"/>
          </a:xfrm>
        </p:grpSpPr>
        <p:sp>
          <p:nvSpPr>
            <p:cNvPr id="171013" name="Text Box 5">
              <a:extLst>
                <a:ext uri="{FF2B5EF4-FFF2-40B4-BE49-F238E27FC236}">
                  <a16:creationId xmlns:a16="http://schemas.microsoft.com/office/drawing/2014/main" id="{3D8FB196-EF3B-4E23-B3F7-BD3EDFFAA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1014" name="Text Box 6">
              <a:extLst>
                <a:ext uri="{FF2B5EF4-FFF2-40B4-BE49-F238E27FC236}">
                  <a16:creationId xmlns:a16="http://schemas.microsoft.com/office/drawing/2014/main" id="{6B94044F-4887-4A37-A3DD-CDB3691D2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Проведем диагональ </a:t>
              </a:r>
              <a:r>
                <a:rPr lang="en-US" altLang="ru-RU" i="1"/>
                <a:t>AD</a:t>
              </a:r>
              <a:r>
                <a:rPr lang="en-US" altLang="ru-RU"/>
                <a:t>. </a:t>
              </a:r>
              <a:r>
                <a:rPr lang="ru-RU" altLang="ru-RU"/>
                <a:t>Обозначим </a:t>
              </a:r>
              <a:r>
                <a:rPr lang="en-US" altLang="ru-RU" i="1"/>
                <a:t>G </a:t>
              </a:r>
              <a:r>
                <a:rPr lang="ru-RU" altLang="ru-RU" i="1"/>
                <a:t>– </a:t>
              </a:r>
              <a:r>
                <a:rPr lang="ru-RU" altLang="ru-RU"/>
                <a:t>ее точку пересечения с </a:t>
              </a:r>
              <a:r>
                <a:rPr lang="en-US" altLang="ru-RU" i="1"/>
                <a:t>CE</a:t>
              </a:r>
              <a:r>
                <a:rPr lang="en-US" altLang="ru-RU"/>
                <a:t>.</a:t>
              </a:r>
              <a:r>
                <a:rPr lang="en-US" altLang="ru-RU" i="1"/>
                <a:t> AG – </a:t>
              </a:r>
              <a:r>
                <a:rPr lang="ru-RU" altLang="ru-RU"/>
                <a:t>искомое расстояние.</a:t>
              </a:r>
              <a:r>
                <a:rPr lang="en-US" altLang="ru-RU"/>
                <a:t> </a:t>
              </a:r>
              <a:r>
                <a:rPr lang="ru-RU" altLang="ru-RU"/>
                <a:t>Оно равно </a:t>
              </a:r>
              <a:endParaRPr lang="ru-RU" altLang="ru-RU" i="1"/>
            </a:p>
          </p:txBody>
        </p:sp>
        <p:graphicFrame>
          <p:nvGraphicFramePr>
            <p:cNvPr id="171015" name="Object 7">
              <a:extLst>
                <a:ext uri="{FF2B5EF4-FFF2-40B4-BE49-F238E27FC236}">
                  <a16:creationId xmlns:a16="http://schemas.microsoft.com/office/drawing/2014/main" id="{F24B60AE-787A-4457-8AFE-86C27EB0BD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3072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825480" progId="Equation.DSMT4">
                    <p:embed/>
                  </p:oleObj>
                </mc:Choice>
                <mc:Fallback>
                  <p:oleObj name="Equation" r:id="rId3" imgW="355320" imgH="825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3072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6" name="Object 8">
              <a:extLst>
                <a:ext uri="{FF2B5EF4-FFF2-40B4-BE49-F238E27FC236}">
                  <a16:creationId xmlns:a16="http://schemas.microsoft.com/office/drawing/2014/main" id="{5D552685-86DF-4B18-88AC-CEB56459BE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360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320" imgH="825480" progId="Equation.DSMT4">
                    <p:embed/>
                  </p:oleObj>
                </mc:Choice>
                <mc:Fallback>
                  <p:oleObj name="Equation" r:id="rId5" imgW="355320" imgH="825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360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1017" name="Picture 9">
              <a:extLst>
                <a:ext uri="{FF2B5EF4-FFF2-40B4-BE49-F238E27FC236}">
                  <a16:creationId xmlns:a16="http://schemas.microsoft.com/office/drawing/2014/main" id="{2B352A9D-C584-4A17-B914-741BB4405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68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6612" name="Text Box 4">
                <a:extLst>
                  <a:ext uri="{FF2B5EF4-FFF2-40B4-BE49-F238E27FC236}">
                    <a16:creationId xmlns:a16="http://schemas.microsoft.com/office/drawing/2014/main" id="{51C1A92D-6D5F-4AE8-8927-3936662861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9144000" cy="2568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3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Треугольник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ABC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– прямоугольный, угол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– прямой. </a:t>
                </a:r>
                <a:r>
                  <a:rPr lang="ru-RU" altLang="ru-RU" sz="2800" dirty="0"/>
                  <a:t>Пусть </a:t>
                </a:r>
                <a:r>
                  <a:rPr lang="en-US" altLang="ru-RU" sz="2800" i="1" dirty="0"/>
                  <a:t>AB = c</a:t>
                </a:r>
                <a:r>
                  <a:rPr lang="en-US" altLang="ru-RU" sz="2800" dirty="0"/>
                  <a:t>, </a:t>
                </a:r>
                <a:r>
                  <a:rPr lang="en-US" altLang="ru-RU" sz="2800" i="1" dirty="0"/>
                  <a:t>AC = b</a:t>
                </a:r>
                <a:r>
                  <a:rPr lang="en-US" altLang="ru-RU" sz="2800" dirty="0"/>
                  <a:t>. </a:t>
                </a:r>
                <a:r>
                  <a:rPr lang="en-US" altLang="ru-RU" sz="2800" i="1" dirty="0"/>
                  <a:t> </a:t>
                </a:r>
                <a:r>
                  <a:rPr lang="ru-RU" altLang="ru-RU" sz="2800" dirty="0"/>
                  <a:t>Тогда гипотенуза </a:t>
                </a:r>
                <a:r>
                  <a:rPr lang="en-US" altLang="ru-RU" sz="2800" i="1" dirty="0"/>
                  <a:t>BC </a:t>
                </a:r>
                <a:r>
                  <a:rPr lang="ru-RU" altLang="ru-RU" sz="2800" dirty="0"/>
                  <a:t>равна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altLang="ru-RU" sz="2800" dirty="0"/>
                  <a:t>. Удвоенная площадь треугольника </a:t>
                </a:r>
                <a:r>
                  <a:rPr lang="en-US" altLang="ru-RU" sz="2800" i="1" dirty="0"/>
                  <a:t>ABC</a:t>
                </a:r>
                <a:r>
                  <a:rPr lang="ru-RU" altLang="ru-RU" sz="2800" dirty="0"/>
                  <a:t>, с одной стороны, равна </a:t>
                </a:r>
                <a:r>
                  <a:rPr lang="en-US" altLang="ru-RU" sz="2800" i="1" dirty="0" err="1"/>
                  <a:t>bc</a:t>
                </a:r>
                <a:r>
                  <a:rPr lang="ru-RU" altLang="ru-RU" sz="2800" dirty="0"/>
                  <a:t>, а с другой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h</m:t>
                    </m:r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Следовательно,                 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altLang="ru-RU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ru-R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ru-R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ru-R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altLang="ru-RU" sz="2800" dirty="0"/>
                  <a:t>.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6612" name="Text Box 4">
                <a:extLst>
                  <a:ext uri="{FF2B5EF4-FFF2-40B4-BE49-F238E27FC236}">
                    <a16:creationId xmlns:a16="http://schemas.microsoft.com/office/drawing/2014/main" id="{51C1A92D-6D5F-4AE8-8927-393666286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9144000" cy="2568717"/>
              </a:xfrm>
              <a:prstGeom prst="rect">
                <a:avLst/>
              </a:prstGeom>
              <a:blipFill>
                <a:blip r:embed="rId3"/>
                <a:stretch>
                  <a:fillRect l="-1333" t="-2375" r="-1333" b="-9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3" name="Rectangle 5">
            <a:extLst>
              <a:ext uri="{FF2B5EF4-FFF2-40B4-BE49-F238E27FC236}">
                <a16:creationId xmlns:a16="http://schemas.microsoft.com/office/drawing/2014/main" id="{8D440681-4B7F-47CE-84D7-AA78BCFF7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96616" name="Picture 8">
            <a:extLst>
              <a:ext uri="{FF2B5EF4-FFF2-40B4-BE49-F238E27FC236}">
                <a16:creationId xmlns:a16="http://schemas.microsoft.com/office/drawing/2014/main" id="{7310C2CC-DBF2-4D3C-AF12-A6ABE446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8967"/>
            <a:ext cx="444658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668F5F11-4E14-4687-BDB7-8F5B693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CF</a:t>
            </a:r>
            <a:r>
              <a:rPr lang="ru-RU" altLang="ru-RU" i="1"/>
              <a:t>.</a:t>
            </a:r>
          </a:p>
        </p:txBody>
      </p:sp>
      <p:pic>
        <p:nvPicPr>
          <p:cNvPr id="172035" name="Picture 3">
            <a:extLst>
              <a:ext uri="{FF2B5EF4-FFF2-40B4-BE49-F238E27FC236}">
                <a16:creationId xmlns:a16="http://schemas.microsoft.com/office/drawing/2014/main" id="{5C8A8174-7499-4FBF-885D-15D755F1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3" name="Group 11">
            <a:extLst>
              <a:ext uri="{FF2B5EF4-FFF2-40B4-BE49-F238E27FC236}">
                <a16:creationId xmlns:a16="http://schemas.microsoft.com/office/drawing/2014/main" id="{A714CC79-C6C7-4F58-9ED6-E9B973112F2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534400" cy="4984750"/>
            <a:chOff x="192" y="768"/>
            <a:chExt cx="5376" cy="3140"/>
          </a:xfrm>
        </p:grpSpPr>
        <p:sp>
          <p:nvSpPr>
            <p:cNvPr id="172037" name="Text Box 5">
              <a:extLst>
                <a:ext uri="{FF2B5EF4-FFF2-40B4-BE49-F238E27FC236}">
                  <a16:creationId xmlns:a16="http://schemas.microsoft.com/office/drawing/2014/main" id="{DBDC0A4E-122C-4E7E-8286-07A6479AB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B8A02501-E8D1-4524-A0A1-56A828582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Проведем отрезок </a:t>
              </a:r>
              <a:r>
                <a:rPr lang="en-US" altLang="ru-RU" i="1"/>
                <a:t>AE</a:t>
              </a:r>
              <a:r>
                <a:rPr lang="en-US" altLang="ru-RU"/>
                <a:t>. </a:t>
              </a:r>
              <a:r>
                <a:rPr lang="ru-RU" altLang="ru-RU"/>
                <a:t>Обозначим </a:t>
              </a:r>
              <a:r>
                <a:rPr lang="en-US" altLang="ru-RU" i="1"/>
                <a:t>G </a:t>
              </a:r>
              <a:r>
                <a:rPr lang="ru-RU" altLang="ru-RU" i="1"/>
                <a:t>– </a:t>
              </a:r>
              <a:r>
                <a:rPr lang="ru-RU" altLang="ru-RU"/>
                <a:t>его точку пересечения с </a:t>
              </a:r>
              <a:r>
                <a:rPr lang="en-US" altLang="ru-RU" i="1"/>
                <a:t>C</a:t>
              </a:r>
              <a:r>
                <a:rPr lang="ru-RU" altLang="ru-RU" i="1"/>
                <a:t>А</a:t>
              </a:r>
              <a:r>
                <a:rPr lang="en-US" altLang="ru-RU"/>
                <a:t>.</a:t>
              </a:r>
              <a:r>
                <a:rPr lang="en-US" altLang="ru-RU" i="1"/>
                <a:t> AG – </a:t>
              </a:r>
              <a:r>
                <a:rPr lang="ru-RU" altLang="ru-RU"/>
                <a:t>искомое расстояние.</a:t>
              </a:r>
              <a:r>
                <a:rPr lang="en-US" altLang="ru-RU"/>
                <a:t> </a:t>
              </a:r>
              <a:r>
                <a:rPr lang="ru-RU" altLang="ru-RU"/>
                <a:t>Оно равно </a:t>
              </a:r>
              <a:endParaRPr lang="ru-RU" altLang="ru-RU" i="1"/>
            </a:p>
          </p:txBody>
        </p:sp>
        <p:graphicFrame>
          <p:nvGraphicFramePr>
            <p:cNvPr id="172039" name="Object 7">
              <a:extLst>
                <a:ext uri="{FF2B5EF4-FFF2-40B4-BE49-F238E27FC236}">
                  <a16:creationId xmlns:a16="http://schemas.microsoft.com/office/drawing/2014/main" id="{B2BBC2F7-55F8-4130-A1D2-5ADC06FBE6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0" y="3044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0" y="3044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2040" name="Object 8">
              <a:extLst>
                <a:ext uri="{FF2B5EF4-FFF2-40B4-BE49-F238E27FC236}">
                  <a16:creationId xmlns:a16="http://schemas.microsoft.com/office/drawing/2014/main" id="{37EF6302-D33E-4857-B04C-0E6EA91737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" y="333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914400" progId="Equation.DSMT4">
                    <p:embed/>
                  </p:oleObj>
                </mc:Choice>
                <mc:Fallback>
                  <p:oleObj name="Equation" r:id="rId5" imgW="5968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333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2041" name="Picture 9">
              <a:extLst>
                <a:ext uri="{FF2B5EF4-FFF2-40B4-BE49-F238E27FC236}">
                  <a16:creationId xmlns:a16="http://schemas.microsoft.com/office/drawing/2014/main" id="{FEC5AB0D-EF44-4947-9B0B-0BE52282C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68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>
            <a:extLst>
              <a:ext uri="{FF2B5EF4-FFF2-40B4-BE49-F238E27FC236}">
                <a16:creationId xmlns:a16="http://schemas.microsoft.com/office/drawing/2014/main" id="{75F78F97-C5AD-405C-BE25-88395E3AD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en-US" altLang="ru-RU" i="1"/>
              <a:t>E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74083" name="Picture 3">
            <a:extLst>
              <a:ext uri="{FF2B5EF4-FFF2-40B4-BE49-F238E27FC236}">
                <a16:creationId xmlns:a16="http://schemas.microsoft.com/office/drawing/2014/main" id="{FCE9EFCF-FADE-49F4-B0B8-24E7B1B7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1" name="Group 11">
            <a:extLst>
              <a:ext uri="{FF2B5EF4-FFF2-40B4-BE49-F238E27FC236}">
                <a16:creationId xmlns:a16="http://schemas.microsoft.com/office/drawing/2014/main" id="{C5288EA7-CE9D-4D03-B92B-7012E8092FB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95400"/>
            <a:ext cx="8839200" cy="4953000"/>
            <a:chOff x="192" y="816"/>
            <a:chExt cx="5568" cy="3120"/>
          </a:xfrm>
        </p:grpSpPr>
        <p:sp>
          <p:nvSpPr>
            <p:cNvPr id="174086" name="Text Box 6">
              <a:extLst>
                <a:ext uri="{FF2B5EF4-FFF2-40B4-BE49-F238E27FC236}">
                  <a16:creationId xmlns:a16="http://schemas.microsoft.com/office/drawing/2014/main" id="{E4131B8B-3780-433C-AA23-5ABFBBB9C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4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2.</a:t>
              </a:r>
              <a:r>
                <a:rPr lang="ru-RU" altLang="ru-RU">
                  <a:solidFill>
                    <a:srgbClr val="FF0000"/>
                  </a:solidFill>
                </a:rPr>
                <a:t>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4087" name="Text Box 7">
              <a:extLst>
                <a:ext uri="{FF2B5EF4-FFF2-40B4-BE49-F238E27FC236}">
                  <a16:creationId xmlns:a16="http://schemas.microsoft.com/office/drawing/2014/main" id="{69EE7719-8AEA-4D3F-8936-35F4736CC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56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AE</a:t>
              </a:r>
              <a:r>
                <a:rPr lang="en-US" altLang="ru-RU" baseline="-25000"/>
                <a:t>1</a:t>
              </a:r>
              <a:r>
                <a:rPr lang="en-US" altLang="ru-RU" i="1"/>
                <a:t>.</a:t>
              </a:r>
              <a:r>
                <a:rPr lang="en-US" altLang="ru-RU"/>
                <a:t> </a:t>
              </a:r>
              <a:r>
                <a:rPr lang="ru-RU" altLang="ru-RU"/>
                <a:t>В прямоугольном треугольнике </a:t>
              </a:r>
              <a:r>
                <a:rPr lang="en-US" altLang="ru-RU" i="1"/>
                <a:t>AEE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имеем: </a:t>
              </a:r>
              <a:r>
                <a:rPr lang="en-US" altLang="ru-RU" i="1"/>
                <a:t>EE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AE =      .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AE</a:t>
              </a:r>
              <a:r>
                <a:rPr lang="en-US" altLang="ru-RU" baseline="-25000"/>
                <a:t>1</a:t>
              </a:r>
              <a:r>
                <a:rPr lang="en-US" altLang="ru-RU"/>
                <a:t> =</a:t>
              </a:r>
              <a:r>
                <a:rPr lang="ru-RU" altLang="ru-RU"/>
                <a:t> </a:t>
              </a:r>
              <a:r>
                <a:rPr lang="en-US" altLang="ru-RU"/>
                <a:t>2.</a:t>
              </a:r>
              <a:endParaRPr lang="ru-RU" altLang="ru-RU"/>
            </a:p>
          </p:txBody>
        </p:sp>
        <p:graphicFrame>
          <p:nvGraphicFramePr>
            <p:cNvPr id="174088" name="Object 8">
              <a:extLst>
                <a:ext uri="{FF2B5EF4-FFF2-40B4-BE49-F238E27FC236}">
                  <a16:creationId xmlns:a16="http://schemas.microsoft.com/office/drawing/2014/main" id="{AAA33B7C-6E9A-4ACF-8723-AF395D0639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120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80" imgH="393480" progId="Equation.DSMT4">
                    <p:embed/>
                  </p:oleObj>
                </mc:Choice>
                <mc:Fallback>
                  <p:oleObj name="Equation" r:id="rId3" imgW="40608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120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089" name="Picture 9">
              <a:extLst>
                <a:ext uri="{FF2B5EF4-FFF2-40B4-BE49-F238E27FC236}">
                  <a16:creationId xmlns:a16="http://schemas.microsoft.com/office/drawing/2014/main" id="{79BB31AD-F258-4CC4-B5A9-3A3351146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16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558E898B-C8F9-4E04-B486-C8E17629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D77E50F9-3DB3-45D8-9D0A-2088E247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14" name="Group 10">
            <a:extLst>
              <a:ext uri="{FF2B5EF4-FFF2-40B4-BE49-F238E27FC236}">
                <a16:creationId xmlns:a16="http://schemas.microsoft.com/office/drawing/2014/main" id="{51C591F1-D55A-409F-8164-6585E925C53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839200" cy="5029200"/>
            <a:chOff x="192" y="768"/>
            <a:chExt cx="5568" cy="3168"/>
          </a:xfrm>
        </p:grpSpPr>
        <p:sp>
          <p:nvSpPr>
            <p:cNvPr id="175109" name="Text Box 5">
              <a:extLst>
                <a:ext uri="{FF2B5EF4-FFF2-40B4-BE49-F238E27FC236}">
                  <a16:creationId xmlns:a16="http://schemas.microsoft.com/office/drawing/2014/main" id="{0EBFE059-B28B-487C-8B47-BDDBD0778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4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2.</a:t>
              </a:r>
              <a:r>
                <a:rPr lang="ru-RU" altLang="ru-RU">
                  <a:solidFill>
                    <a:srgbClr val="FF0000"/>
                  </a:solidFill>
                </a:rPr>
                <a:t>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5110" name="Text Box 6">
              <a:extLst>
                <a:ext uri="{FF2B5EF4-FFF2-40B4-BE49-F238E27FC236}">
                  <a16:creationId xmlns:a16="http://schemas.microsoft.com/office/drawing/2014/main" id="{C622D3DC-76A3-49AA-B37E-66B6D6134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56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 i="1"/>
                <a:t>.</a:t>
              </a:r>
              <a:r>
                <a:rPr lang="en-US" altLang="ru-RU"/>
                <a:t> </a:t>
              </a:r>
              <a:r>
                <a:rPr lang="ru-RU" altLang="ru-RU"/>
                <a:t>В прямоугольном треугольнике </a:t>
              </a:r>
              <a:r>
                <a:rPr lang="en-US" altLang="ru-RU" i="1"/>
                <a:t>ACC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имеем: </a:t>
              </a:r>
              <a:r>
                <a:rPr lang="en-US" altLang="ru-RU" i="1"/>
                <a:t>CC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AC =      .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/>
                <a:t> =</a:t>
              </a:r>
              <a:r>
                <a:rPr lang="ru-RU" altLang="ru-RU"/>
                <a:t> </a:t>
              </a:r>
              <a:r>
                <a:rPr lang="en-US" altLang="ru-RU"/>
                <a:t>2.</a:t>
              </a:r>
              <a:endParaRPr lang="ru-RU" altLang="ru-RU"/>
            </a:p>
          </p:txBody>
        </p:sp>
        <p:graphicFrame>
          <p:nvGraphicFramePr>
            <p:cNvPr id="175111" name="Object 7">
              <a:extLst>
                <a:ext uri="{FF2B5EF4-FFF2-40B4-BE49-F238E27FC236}">
                  <a16:creationId xmlns:a16="http://schemas.microsoft.com/office/drawing/2014/main" id="{29CF9A13-7600-4CC6-B634-371C5923F5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120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80" imgH="393480" progId="Equation.DSMT4">
                    <p:embed/>
                  </p:oleObj>
                </mc:Choice>
                <mc:Fallback>
                  <p:oleObj name="Equation" r:id="rId3" imgW="40608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120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5112" name="Picture 8">
              <a:extLst>
                <a:ext uri="{FF2B5EF4-FFF2-40B4-BE49-F238E27FC236}">
                  <a16:creationId xmlns:a16="http://schemas.microsoft.com/office/drawing/2014/main" id="{7D19F467-664A-4A15-AAAF-5D9511C63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68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>
            <a:extLst>
              <a:ext uri="{FF2B5EF4-FFF2-40B4-BE49-F238E27FC236}">
                <a16:creationId xmlns:a16="http://schemas.microsoft.com/office/drawing/2014/main" id="{253915FF-0417-498F-8FD1-A925F4DA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76131" name="Picture 3">
            <a:extLst>
              <a:ext uri="{FF2B5EF4-FFF2-40B4-BE49-F238E27FC236}">
                <a16:creationId xmlns:a16="http://schemas.microsoft.com/office/drawing/2014/main" id="{C1503689-BAB9-4CD3-A652-81846D9E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07193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40" name="Group 12">
            <a:extLst>
              <a:ext uri="{FF2B5EF4-FFF2-40B4-BE49-F238E27FC236}">
                <a16:creationId xmlns:a16="http://schemas.microsoft.com/office/drawing/2014/main" id="{E8124209-026A-4B33-8A1C-2BE9EDA0783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8839200" cy="5638800"/>
            <a:chOff x="192" y="672"/>
            <a:chExt cx="5568" cy="3552"/>
          </a:xfrm>
        </p:grpSpPr>
        <p:sp>
          <p:nvSpPr>
            <p:cNvPr id="176133" name="Text Box 5">
              <a:extLst>
                <a:ext uri="{FF2B5EF4-FFF2-40B4-BE49-F238E27FC236}">
                  <a16:creationId xmlns:a16="http://schemas.microsoft.com/office/drawing/2014/main" id="{04A2AE57-120D-43BB-9A90-A9FA6B04E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84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6134" name="Text Box 6">
              <a:extLst>
                <a:ext uri="{FF2B5EF4-FFF2-40B4-BE49-F238E27FC236}">
                  <a16:creationId xmlns:a16="http://schemas.microsoft.com/office/drawing/2014/main" id="{E4FD61DC-C02B-459D-BD17-1BAF7905F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784"/>
              <a:ext cx="556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 </a:t>
              </a:r>
              <a:r>
                <a:rPr lang="ru-RU" altLang="ru-RU"/>
                <a:t>Достроим призму, присоединив к ней правильную треугольную призму </a:t>
              </a:r>
              <a:r>
                <a:rPr lang="en-US" altLang="ru-RU" i="1"/>
                <a:t>ABGA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G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AH</a:t>
              </a:r>
              <a:r>
                <a:rPr lang="en-US" altLang="ru-RU" baseline="-25000"/>
                <a:t>1</a:t>
              </a:r>
              <a:r>
                <a:rPr lang="ru-RU" altLang="ru-RU"/>
                <a:t>, где </a:t>
              </a:r>
              <a:r>
                <a:rPr lang="en-US" altLang="ru-RU" i="1"/>
                <a:t>H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– середина ребра 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G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В прямоугольном треугольнике </a:t>
              </a:r>
              <a:r>
                <a:rPr lang="en-US" altLang="ru-RU" i="1"/>
                <a:t>AHH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имеем: </a:t>
              </a:r>
              <a:r>
                <a:rPr lang="en-US" altLang="ru-RU" i="1"/>
                <a:t>HH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AH =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AH</a:t>
              </a:r>
              <a:r>
                <a:rPr lang="en-US" altLang="ru-RU" baseline="-25000"/>
                <a:t>1</a:t>
              </a:r>
              <a:r>
                <a:rPr lang="en-US" altLang="ru-RU"/>
                <a:t> =</a:t>
              </a:r>
              <a:endParaRPr lang="ru-RU" altLang="ru-RU"/>
            </a:p>
          </p:txBody>
        </p:sp>
        <p:graphicFrame>
          <p:nvGraphicFramePr>
            <p:cNvPr id="176135" name="Object 7">
              <a:extLst>
                <a:ext uri="{FF2B5EF4-FFF2-40B4-BE49-F238E27FC236}">
                  <a16:creationId xmlns:a16="http://schemas.microsoft.com/office/drawing/2014/main" id="{1E348F6C-4628-4DD6-BAFA-0BB2BADE99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56" y="3648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760" imgH="787320" progId="Equation.DSMT4">
                    <p:embed/>
                  </p:oleObj>
                </mc:Choice>
                <mc:Fallback>
                  <p:oleObj name="Equation" r:id="rId3" imgW="5457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" y="3648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136" name="Object 8">
              <a:extLst>
                <a:ext uri="{FF2B5EF4-FFF2-40B4-BE49-F238E27FC236}">
                  <a16:creationId xmlns:a16="http://schemas.microsoft.com/office/drawing/2014/main" id="{FEA263D5-3B8A-4FE5-B274-59AE81EF75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44" y="340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560" imgH="787320" progId="Equation.DSMT4">
                    <p:embed/>
                  </p:oleObj>
                </mc:Choice>
                <mc:Fallback>
                  <p:oleObj name="Equation" r:id="rId5" imgW="5205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" y="340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137" name="Object 9">
              <a:extLst>
                <a:ext uri="{FF2B5EF4-FFF2-40B4-BE49-F238E27FC236}">
                  <a16:creationId xmlns:a16="http://schemas.microsoft.com/office/drawing/2014/main" id="{FABCB6EC-509E-4FE5-8B74-F9F951B108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3728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45760" imgH="787320" progId="Equation.DSMT4">
                    <p:embed/>
                  </p:oleObj>
                </mc:Choice>
                <mc:Fallback>
                  <p:oleObj name="Equation" r:id="rId7" imgW="54576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728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6138" name="Picture 10">
              <a:extLst>
                <a:ext uri="{FF2B5EF4-FFF2-40B4-BE49-F238E27FC236}">
                  <a16:creationId xmlns:a16="http://schemas.microsoft.com/office/drawing/2014/main" id="{FA12BCB0-2EB3-41D9-A657-50FC11DB0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72"/>
              <a:ext cx="2403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>
            <a:extLst>
              <a:ext uri="{FF2B5EF4-FFF2-40B4-BE49-F238E27FC236}">
                <a16:creationId xmlns:a16="http://schemas.microsoft.com/office/drawing/2014/main" id="{E1E2C59E-DBE7-42E8-AED7-ECAB2873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CD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3299" name="Picture 3">
            <a:extLst>
              <a:ext uri="{FF2B5EF4-FFF2-40B4-BE49-F238E27FC236}">
                <a16:creationId xmlns:a16="http://schemas.microsoft.com/office/drawing/2014/main" id="{5782639D-DFEC-4531-AF1E-6C75E8F8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3309" name="Group 13">
            <a:extLst>
              <a:ext uri="{FF2B5EF4-FFF2-40B4-BE49-F238E27FC236}">
                <a16:creationId xmlns:a16="http://schemas.microsoft.com/office/drawing/2014/main" id="{E8E1D0D1-ADD7-4028-BDEE-C1D0C5D01E7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620000" cy="4800600"/>
            <a:chOff x="480" y="960"/>
            <a:chExt cx="4800" cy="3024"/>
          </a:xfrm>
        </p:grpSpPr>
        <p:sp>
          <p:nvSpPr>
            <p:cNvPr id="183301" name="Text Box 5">
              <a:extLst>
                <a:ext uri="{FF2B5EF4-FFF2-40B4-BE49-F238E27FC236}">
                  <a16:creationId xmlns:a16="http://schemas.microsoft.com/office/drawing/2014/main" id="{A926E222-D8B3-4A27-A998-E087A5F07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183302" name="Object 6">
              <a:extLst>
                <a:ext uri="{FF2B5EF4-FFF2-40B4-BE49-F238E27FC236}">
                  <a16:creationId xmlns:a16="http://schemas.microsoft.com/office/drawing/2014/main" id="{3C7AF5E5-6B2E-4413-BAD5-C4D8551F6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696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240" imgH="393480" progId="Equation.DSMT4">
                    <p:embed/>
                  </p:oleObj>
                </mc:Choice>
                <mc:Fallback>
                  <p:oleObj name="Equation" r:id="rId3" imgW="444240" imgH="393480" progId="Equation.DSMT4">
                    <p:embed/>
                    <p:pic>
                      <p:nvPicPr>
                        <p:cNvPr id="183302" name="Object 6">
                          <a:extLst>
                            <a:ext uri="{FF2B5EF4-FFF2-40B4-BE49-F238E27FC236}">
                              <a16:creationId xmlns:a16="http://schemas.microsoft.com/office/drawing/2014/main" id="{3C7AF5E5-6B2E-4413-BAD5-C4D8551F6B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04" name="Text Box 8">
              <a:extLst>
                <a:ext uri="{FF2B5EF4-FFF2-40B4-BE49-F238E27FC236}">
                  <a16:creationId xmlns:a16="http://schemas.microsoft.com/office/drawing/2014/main" id="{80E855E6-B499-4B4C-9FDE-E4F0B0255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28"/>
              <a:ext cx="480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длине отрезка </a:t>
              </a:r>
              <a:r>
                <a:rPr lang="en-US" altLang="ru-RU" i="1"/>
                <a:t>AC</a:t>
              </a:r>
              <a:r>
                <a:rPr lang="en-US" altLang="ru-RU"/>
                <a:t>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Оно равно</a:t>
              </a:r>
            </a:p>
          </p:txBody>
        </p:sp>
        <p:pic>
          <p:nvPicPr>
            <p:cNvPr id="183305" name="Picture 9">
              <a:extLst>
                <a:ext uri="{FF2B5EF4-FFF2-40B4-BE49-F238E27FC236}">
                  <a16:creationId xmlns:a16="http://schemas.microsoft.com/office/drawing/2014/main" id="{880E1F91-8E64-414C-84FB-5A7386B51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60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3308" name="Object 12">
              <a:extLst>
                <a:ext uri="{FF2B5EF4-FFF2-40B4-BE49-F238E27FC236}">
                  <a16:creationId xmlns:a16="http://schemas.microsoft.com/office/drawing/2014/main" id="{AB538AA7-905B-48F0-9FB3-8DED7C4419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3312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183308" name="Object 12">
                          <a:extLst>
                            <a:ext uri="{FF2B5EF4-FFF2-40B4-BE49-F238E27FC236}">
                              <a16:creationId xmlns:a16="http://schemas.microsoft.com/office/drawing/2014/main" id="{AB538AA7-905B-48F0-9FB3-8DED7C4419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312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843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6D24AC85-3E96-4F6F-8793-1965371E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BD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grpSp>
        <p:nvGrpSpPr>
          <p:cNvPr id="179203" name="Group 3">
            <a:extLst>
              <a:ext uri="{FF2B5EF4-FFF2-40B4-BE49-F238E27FC236}">
                <a16:creationId xmlns:a16="http://schemas.microsoft.com/office/drawing/2014/main" id="{1D68A0EA-3B81-4666-97A6-74BD46CF131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0"/>
            <a:ext cx="8534400" cy="1371600"/>
            <a:chOff x="192" y="2880"/>
            <a:chExt cx="5376" cy="864"/>
          </a:xfrm>
        </p:grpSpPr>
        <p:sp>
          <p:nvSpPr>
            <p:cNvPr id="179204" name="Text Box 4">
              <a:extLst>
                <a:ext uri="{FF2B5EF4-FFF2-40B4-BE49-F238E27FC236}">
                  <a16:creationId xmlns:a16="http://schemas.microsoft.com/office/drawing/2014/main" id="{C9D51509-1714-4217-A884-BFFADACCC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1.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79205" name="Text Box 5">
              <a:extLst>
                <a:ext uri="{FF2B5EF4-FFF2-40B4-BE49-F238E27FC236}">
                  <a16:creationId xmlns:a16="http://schemas.microsoft.com/office/drawing/2014/main" id="{25007E8C-3F7A-4BCD-B254-503A05319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расстоянием является длина отрезка </a:t>
              </a:r>
              <a:r>
                <a:rPr lang="en-US" altLang="ru-RU" i="1"/>
                <a:t>AB</a:t>
              </a:r>
              <a:r>
                <a:rPr lang="en-US" altLang="ru-RU"/>
                <a:t>. </a:t>
              </a:r>
              <a:r>
                <a:rPr lang="ru-RU" altLang="ru-RU"/>
                <a:t>Она равна 1.</a:t>
              </a:r>
              <a:endParaRPr lang="ru-RU" altLang="ru-RU" i="1"/>
            </a:p>
          </p:txBody>
        </p:sp>
      </p:grp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2011EF0B-A833-4AD1-B108-AABEE436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>
            <a:extLst>
              <a:ext uri="{FF2B5EF4-FFF2-40B4-BE49-F238E27FC236}">
                <a16:creationId xmlns:a16="http://schemas.microsoft.com/office/drawing/2014/main" id="{C0666114-118D-44DD-8E4B-6D7DC070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BE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0227" name="Picture 3">
            <a:extLst>
              <a:ext uri="{FF2B5EF4-FFF2-40B4-BE49-F238E27FC236}">
                <a16:creationId xmlns:a16="http://schemas.microsoft.com/office/drawing/2014/main" id="{0CFF46B2-D20B-4E90-9590-D640A79F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42" name="Group 18">
            <a:extLst>
              <a:ext uri="{FF2B5EF4-FFF2-40B4-BE49-F238E27FC236}">
                <a16:creationId xmlns:a16="http://schemas.microsoft.com/office/drawing/2014/main" id="{FC86FE43-594E-455E-B0F7-DD3F19797B3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8915400" cy="5143500"/>
            <a:chOff x="144" y="960"/>
            <a:chExt cx="5616" cy="3240"/>
          </a:xfrm>
        </p:grpSpPr>
        <p:sp>
          <p:nvSpPr>
            <p:cNvPr id="180231" name="Text Box 7">
              <a:extLst>
                <a:ext uri="{FF2B5EF4-FFF2-40B4-BE49-F238E27FC236}">
                  <a16:creationId xmlns:a16="http://schemas.microsoft.com/office/drawing/2014/main" id="{3DC6BF13-389E-44FA-B743-D9FE74044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76"/>
              <a:ext cx="5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ABE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AB = </a:t>
              </a:r>
              <a:r>
                <a:rPr lang="en-US" altLang="ru-RU"/>
                <a:t>1, </a:t>
              </a:r>
              <a:r>
                <a:rPr lang="en-US" altLang="ru-RU" i="1"/>
                <a:t>AE</a:t>
              </a:r>
              <a:r>
                <a:rPr lang="en-US" altLang="ru-RU" baseline="-25000"/>
                <a:t>1</a:t>
              </a:r>
              <a:r>
                <a:rPr lang="en-US" altLang="ru-RU"/>
                <a:t> = 2, </a:t>
              </a:r>
              <a:r>
                <a:rPr lang="en-US" altLang="ru-RU" i="1"/>
                <a:t>BE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      </a:t>
              </a:r>
            </a:p>
          </p:txBody>
        </p:sp>
        <p:pic>
          <p:nvPicPr>
            <p:cNvPr id="180232" name="Picture 8">
              <a:extLst>
                <a:ext uri="{FF2B5EF4-FFF2-40B4-BE49-F238E27FC236}">
                  <a16:creationId xmlns:a16="http://schemas.microsoft.com/office/drawing/2014/main" id="{635B6B18-5D19-46B0-B25A-09C0479B9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960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0235" name="Text Box 11">
              <a:extLst>
                <a:ext uri="{FF2B5EF4-FFF2-40B4-BE49-F238E27FC236}">
                  <a16:creationId xmlns:a16="http://schemas.microsoft.com/office/drawing/2014/main" id="{4D5F322F-3D0F-4E3F-B1A9-DA20185D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180236" name="Object 12">
              <a:extLst>
                <a:ext uri="{FF2B5EF4-FFF2-40B4-BE49-F238E27FC236}">
                  <a16:creationId xmlns:a16="http://schemas.microsoft.com/office/drawing/2014/main" id="{4BE09D9E-8DFD-4855-87C9-977B715AD4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696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85800" imgH="799920" progId="Equation.DSMT4">
                    <p:embed/>
                  </p:oleObj>
                </mc:Choice>
                <mc:Fallback>
                  <p:oleObj name="Equation" r:id="rId4" imgW="685800" imgH="79992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696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8" name="Object 14">
              <a:extLst>
                <a:ext uri="{FF2B5EF4-FFF2-40B4-BE49-F238E27FC236}">
                  <a16:creationId xmlns:a16="http://schemas.microsoft.com/office/drawing/2014/main" id="{9C731F5F-393C-43DC-A76F-5229982592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2" y="3456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799920" progId="Equation.DSMT4">
                    <p:embed/>
                  </p:oleObj>
                </mc:Choice>
                <mc:Fallback>
                  <p:oleObj name="Equation" r:id="rId6" imgW="685800" imgH="79992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456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0239" name="Text Box 15">
              <a:extLst>
                <a:ext uri="{FF2B5EF4-FFF2-40B4-BE49-F238E27FC236}">
                  <a16:creationId xmlns:a16="http://schemas.microsoft.com/office/drawing/2014/main" id="{4EEC55C3-4A24-4A60-AA63-E84094B34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504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Из подобия треугольников </a:t>
              </a:r>
              <a:r>
                <a:rPr lang="en-US" altLang="ru-RU" i="1"/>
                <a:t>ABE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 </a:t>
              </a:r>
              <a:r>
                <a:rPr lang="en-US" altLang="ru-RU" i="1"/>
                <a:t>BHA </a:t>
              </a:r>
              <a:r>
                <a:rPr lang="ru-RU" altLang="ru-RU"/>
                <a:t>находим </a:t>
              </a:r>
              <a:r>
                <a:rPr lang="en-US" altLang="ru-RU" i="1"/>
                <a:t>AH =</a:t>
              </a:r>
              <a:endParaRPr lang="ru-RU" altLang="ru-RU"/>
            </a:p>
          </p:txBody>
        </p:sp>
        <p:graphicFrame>
          <p:nvGraphicFramePr>
            <p:cNvPr id="180241" name="Object 17">
              <a:extLst>
                <a:ext uri="{FF2B5EF4-FFF2-40B4-BE49-F238E27FC236}">
                  <a16:creationId xmlns:a16="http://schemas.microsoft.com/office/drawing/2014/main" id="{8488FE6F-6127-4B0D-AA46-3432BBDC10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3216"/>
            <a:ext cx="288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200" imgH="393480" progId="Equation.DSMT4">
                    <p:embed/>
                  </p:oleObj>
                </mc:Choice>
                <mc:Fallback>
                  <p:oleObj name="Equation" r:id="rId8" imgW="457200" imgH="393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3216"/>
                          <a:ext cx="288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8076070A-47BF-4D97-B9EF-D249AD15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BF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1251" name="Picture 3">
            <a:extLst>
              <a:ext uri="{FF2B5EF4-FFF2-40B4-BE49-F238E27FC236}">
                <a16:creationId xmlns:a16="http://schemas.microsoft.com/office/drawing/2014/main" id="{CB2F3CC4-69A2-48E3-B94D-AE787C21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1267" name="Group 19">
            <a:extLst>
              <a:ext uri="{FF2B5EF4-FFF2-40B4-BE49-F238E27FC236}">
                <a16:creationId xmlns:a16="http://schemas.microsoft.com/office/drawing/2014/main" id="{9578476D-E0E5-4EF8-B426-9C05DDD5E45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58850"/>
            <a:ext cx="8915400" cy="5899150"/>
            <a:chOff x="144" y="604"/>
            <a:chExt cx="5616" cy="3716"/>
          </a:xfrm>
        </p:grpSpPr>
        <p:sp>
          <p:nvSpPr>
            <p:cNvPr id="181254" name="Text Box 6">
              <a:extLst>
                <a:ext uri="{FF2B5EF4-FFF2-40B4-BE49-F238E27FC236}">
                  <a16:creationId xmlns:a16="http://schemas.microsoft.com/office/drawing/2014/main" id="{0394EBC0-6ED3-4C2A-894B-8DBC6C64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1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181255" name="Object 7">
              <a:extLst>
                <a:ext uri="{FF2B5EF4-FFF2-40B4-BE49-F238E27FC236}">
                  <a16:creationId xmlns:a16="http://schemas.microsoft.com/office/drawing/2014/main" id="{D7E2EEB9-1043-4557-82BB-5E2A241F0F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0" y="3824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760" imgH="787320" progId="Equation.DSMT4">
                    <p:embed/>
                  </p:oleObj>
                </mc:Choice>
                <mc:Fallback>
                  <p:oleObj name="Equation" r:id="rId3" imgW="5457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3824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256" name="Text Box 8">
              <a:extLst>
                <a:ext uri="{FF2B5EF4-FFF2-40B4-BE49-F238E27FC236}">
                  <a16:creationId xmlns:a16="http://schemas.microsoft.com/office/drawing/2014/main" id="{9B1BF5B6-22D2-4703-BAAA-D3CC178F5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024"/>
              <a:ext cx="556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Обозначим     угол </a:t>
              </a:r>
              <a:r>
                <a:rPr lang="en-US" altLang="ru-RU" i="1"/>
                <a:t>ABF</a:t>
              </a:r>
              <a:r>
                <a:rPr lang="en-US" altLang="ru-RU" baseline="-25000"/>
                <a:t>1</a:t>
              </a:r>
              <a:r>
                <a:rPr lang="en-US" altLang="ru-RU"/>
                <a:t>.</a:t>
              </a:r>
              <a:r>
                <a:rPr lang="ru-RU" altLang="ru-RU"/>
                <a:t> По теореме косинусов, примененной к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ru-RU" altLang="ru-RU"/>
                <a:t> треугольнику </a:t>
              </a:r>
              <a:r>
                <a:rPr lang="en-US" altLang="ru-RU" i="1"/>
                <a:t>ABF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имеем</a:t>
              </a:r>
              <a:r>
                <a:rPr lang="en-US" altLang="ru-RU"/>
                <a:t>                  </a:t>
              </a:r>
              <a:r>
                <a:rPr lang="ru-RU" altLang="ru-RU"/>
                <a:t>Следовательно,                   и, значит</a:t>
              </a:r>
              <a:r>
                <a:rPr lang="en-US" altLang="ru-RU"/>
                <a:t>,</a:t>
              </a:r>
              <a:r>
                <a:rPr lang="ru-RU" altLang="ru-RU"/>
                <a:t> </a:t>
              </a:r>
              <a:r>
                <a:rPr lang="en-US" altLang="ru-RU" i="1"/>
                <a:t>AH = </a:t>
              </a:r>
              <a:r>
                <a:rPr lang="ru-RU" altLang="ru-RU"/>
                <a:t> </a:t>
              </a:r>
            </a:p>
          </p:txBody>
        </p:sp>
        <p:graphicFrame>
          <p:nvGraphicFramePr>
            <p:cNvPr id="181257" name="Object 9">
              <a:extLst>
                <a:ext uri="{FF2B5EF4-FFF2-40B4-BE49-F238E27FC236}">
                  <a16:creationId xmlns:a16="http://schemas.microsoft.com/office/drawing/2014/main" id="{5F3E0A54-AAC3-414C-B86E-E0E86BC5D1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3292"/>
            <a:ext cx="77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31560" imgH="723600" progId="Equation.DSMT4">
                    <p:embed/>
                  </p:oleObj>
                </mc:Choice>
                <mc:Fallback>
                  <p:oleObj name="Equation" r:id="rId5" imgW="1231560" imgH="723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292"/>
                          <a:ext cx="77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8" name="Object 10">
              <a:extLst>
                <a:ext uri="{FF2B5EF4-FFF2-40B4-BE49-F238E27FC236}">
                  <a16:creationId xmlns:a16="http://schemas.microsoft.com/office/drawing/2014/main" id="{4C9625F3-4A5C-472E-BB35-3F8BEC8C8E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3292"/>
            <a:ext cx="84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46040" imgH="787320" progId="Equation.DSMT4">
                    <p:embed/>
                  </p:oleObj>
                </mc:Choice>
                <mc:Fallback>
                  <p:oleObj name="Equation" r:id="rId7" imgW="134604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3292"/>
                          <a:ext cx="84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9" name="Object 11">
              <a:extLst>
                <a:ext uri="{FF2B5EF4-FFF2-40B4-BE49-F238E27FC236}">
                  <a16:creationId xmlns:a16="http://schemas.microsoft.com/office/drawing/2014/main" id="{9D074C03-DECC-414E-A6E2-9D19F0B10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58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5760" imgH="787320" progId="Equation.DSMT4">
                    <p:embed/>
                  </p:oleObj>
                </mc:Choice>
                <mc:Fallback>
                  <p:oleObj name="Equation" r:id="rId9" imgW="545760" imgH="7873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58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262" name="Text Box 14">
              <a:extLst>
                <a:ext uri="{FF2B5EF4-FFF2-40B4-BE49-F238E27FC236}">
                  <a16:creationId xmlns:a16="http://schemas.microsoft.com/office/drawing/2014/main" id="{C2A31763-82F6-41BB-B659-915C91952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572"/>
              <a:ext cx="55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 </a:t>
              </a:r>
              <a:r>
                <a:rPr lang="en-US" altLang="ru-RU" i="1" dirty="0"/>
                <a:t>ABF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AB = </a:t>
              </a:r>
              <a:r>
                <a:rPr lang="en-US" altLang="ru-RU" dirty="0"/>
                <a:t>1,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, </a:t>
              </a:r>
              <a:r>
                <a:rPr lang="en-US" altLang="ru-RU" i="1" dirty="0"/>
                <a:t>BF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2.</a:t>
              </a:r>
              <a:r>
                <a:rPr lang="en-US" altLang="ru-RU" i="1" dirty="0"/>
                <a:t>      </a:t>
              </a:r>
            </a:p>
          </p:txBody>
        </p:sp>
        <p:graphicFrame>
          <p:nvGraphicFramePr>
            <p:cNvPr id="181263" name="Object 15">
              <a:extLst>
                <a:ext uri="{FF2B5EF4-FFF2-40B4-BE49-F238E27FC236}">
                  <a16:creationId xmlns:a16="http://schemas.microsoft.com/office/drawing/2014/main" id="{BB6BBB62-C5D2-4E13-B2EF-B62C52EADB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281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9040" imgH="380880" progId="Equation.DSMT4">
                    <p:embed/>
                  </p:oleObj>
                </mc:Choice>
                <mc:Fallback>
                  <p:oleObj name="Equation" r:id="rId11" imgW="419040" imgH="3808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812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1264" name="Picture 16">
              <a:extLst>
                <a:ext uri="{FF2B5EF4-FFF2-40B4-BE49-F238E27FC236}">
                  <a16:creationId xmlns:a16="http://schemas.microsoft.com/office/drawing/2014/main" id="{4326E20D-D4FD-41C4-BDB7-ECA08A7DA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04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1266" name="Object 18">
              <a:extLst>
                <a:ext uri="{FF2B5EF4-FFF2-40B4-BE49-F238E27FC236}">
                  <a16:creationId xmlns:a16="http://schemas.microsoft.com/office/drawing/2014/main" id="{D84E1828-A297-4EF9-B522-05B812CE30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10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640" imgH="266400" progId="Equation.DSMT4">
                    <p:embed/>
                  </p:oleObj>
                </mc:Choice>
                <mc:Fallback>
                  <p:oleObj name="Equation" r:id="rId14" imgW="215640" imgH="2664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0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E9DAA6BF-C754-438D-898F-3B981C0D7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BC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2283" name="Picture 11">
            <a:extLst>
              <a:ext uri="{FF2B5EF4-FFF2-40B4-BE49-F238E27FC236}">
                <a16:creationId xmlns:a16="http://schemas.microsoft.com/office/drawing/2014/main" id="{2C827924-1359-481B-B560-3F258050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91" name="Group 19">
            <a:extLst>
              <a:ext uri="{FF2B5EF4-FFF2-40B4-BE49-F238E27FC236}">
                <a16:creationId xmlns:a16="http://schemas.microsoft.com/office/drawing/2014/main" id="{AE4312CA-B695-45D4-BFA6-919A8753DBC2}"/>
              </a:ext>
            </a:extLst>
          </p:cNvPr>
          <p:cNvGrpSpPr>
            <a:grpSpLocks/>
          </p:cNvGrpSpPr>
          <p:nvPr/>
        </p:nvGrpSpPr>
        <p:grpSpPr bwMode="auto">
          <a:xfrm>
            <a:off x="0" y="1168400"/>
            <a:ext cx="9144000" cy="5689600"/>
            <a:chOff x="0" y="736"/>
            <a:chExt cx="5760" cy="3584"/>
          </a:xfrm>
        </p:grpSpPr>
        <p:sp>
          <p:nvSpPr>
            <p:cNvPr id="182285" name="Text Box 13">
              <a:extLst>
                <a:ext uri="{FF2B5EF4-FFF2-40B4-BE49-F238E27FC236}">
                  <a16:creationId xmlns:a16="http://schemas.microsoft.com/office/drawing/2014/main" id="{CCB43DC3-1C4E-4C1A-9CBD-B8826C828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00"/>
              <a:ext cx="57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ABC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AB = </a:t>
              </a:r>
              <a:r>
                <a:rPr lang="en-US" altLang="ru-RU"/>
                <a:t>1, </a:t>
              </a:r>
              <a:r>
                <a:rPr lang="en-US" altLang="ru-RU" i="1"/>
                <a:t>BC</a:t>
              </a:r>
              <a:r>
                <a:rPr lang="en-US" altLang="ru-RU" baseline="-25000"/>
                <a:t>1</a:t>
              </a:r>
              <a:r>
                <a:rPr lang="en-US" altLang="ru-RU"/>
                <a:t> =      ,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/>
                <a:t> = 2.</a:t>
              </a:r>
              <a:r>
                <a:rPr lang="en-US" altLang="ru-RU" i="1"/>
                <a:t>      </a:t>
              </a:r>
            </a:p>
          </p:txBody>
        </p:sp>
        <p:graphicFrame>
          <p:nvGraphicFramePr>
            <p:cNvPr id="182286" name="Object 14">
              <a:extLst>
                <a:ext uri="{FF2B5EF4-FFF2-40B4-BE49-F238E27FC236}">
                  <a16:creationId xmlns:a16="http://schemas.microsoft.com/office/drawing/2014/main" id="{442F36B1-5A33-4982-BCDB-B547C2C493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040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19040" imgH="380880" progId="Equation.DSMT4">
                    <p:embed/>
                  </p:oleObj>
                </mc:Choice>
                <mc:Fallback>
                  <p:oleObj name="Equation" r:id="rId3" imgW="419040" imgH="3808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040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2287" name="Picture 15">
              <a:extLst>
                <a:ext uri="{FF2B5EF4-FFF2-40B4-BE49-F238E27FC236}">
                  <a16:creationId xmlns:a16="http://schemas.microsoft.com/office/drawing/2014/main" id="{B0FFD4A3-C120-4F6F-8846-D7D88698F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36"/>
              <a:ext cx="2565" cy="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2277" name="Text Box 5">
              <a:extLst>
                <a:ext uri="{FF2B5EF4-FFF2-40B4-BE49-F238E27FC236}">
                  <a16:creationId xmlns:a16="http://schemas.microsoft.com/office/drawing/2014/main" id="{E1B36404-EBD5-4194-ADC9-C66BCEF32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920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182278" name="Object 6">
              <a:extLst>
                <a:ext uri="{FF2B5EF4-FFF2-40B4-BE49-F238E27FC236}">
                  <a16:creationId xmlns:a16="http://schemas.microsoft.com/office/drawing/2014/main" id="{941B87B9-FC5B-4347-80CC-D1F6EBADE8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240" imgH="787320" progId="Equation.DSMT4">
                    <p:embed/>
                  </p:oleObj>
                </mc:Choice>
                <mc:Fallback>
                  <p:oleObj name="Equation" r:id="rId6" imgW="66024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2279" name="Text Box 7">
              <a:extLst>
                <a:ext uri="{FF2B5EF4-FFF2-40B4-BE49-F238E27FC236}">
                  <a16:creationId xmlns:a16="http://schemas.microsoft.com/office/drawing/2014/main" id="{BE94D957-1675-4635-910B-B070BA274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48"/>
              <a:ext cx="5712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Обозначим     угол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/>
                <a:t>.</a:t>
              </a:r>
              <a:r>
                <a:rPr lang="ru-RU" altLang="ru-RU"/>
                <a:t> По теореме косинусов, примененной к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ru-RU" altLang="ru-RU"/>
                <a:t> треугольнику </a:t>
              </a:r>
              <a:r>
                <a:rPr lang="en-US" altLang="ru-RU" i="1"/>
                <a:t>ABC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имеем</a:t>
              </a:r>
              <a:r>
                <a:rPr lang="en-US" altLang="ru-RU"/>
                <a:t>                       </a:t>
              </a:r>
              <a:r>
                <a:rPr lang="ru-RU" altLang="ru-RU"/>
                <a:t>Следовательно,                   и, значит</a:t>
              </a:r>
              <a:r>
                <a:rPr lang="en-US" altLang="ru-RU"/>
                <a:t>,</a:t>
              </a:r>
              <a:r>
                <a:rPr lang="ru-RU" altLang="ru-RU"/>
                <a:t> </a:t>
              </a:r>
              <a:r>
                <a:rPr lang="en-US" altLang="ru-RU" i="1"/>
                <a:t>AH = </a:t>
              </a:r>
              <a:r>
                <a:rPr lang="ru-RU" altLang="ru-RU"/>
                <a:t> </a:t>
              </a:r>
            </a:p>
          </p:txBody>
        </p:sp>
        <p:graphicFrame>
          <p:nvGraphicFramePr>
            <p:cNvPr id="182280" name="Object 8">
              <a:extLst>
                <a:ext uri="{FF2B5EF4-FFF2-40B4-BE49-F238E27FC236}">
                  <a16:creationId xmlns:a16="http://schemas.microsoft.com/office/drawing/2014/main" id="{68EFE720-BEA8-4F57-9681-ED5B6DD307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2" y="3472"/>
            <a:ext cx="101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12800" imgH="799920" progId="Equation.DSMT4">
                    <p:embed/>
                  </p:oleObj>
                </mc:Choice>
                <mc:Fallback>
                  <p:oleObj name="Equation" r:id="rId8" imgW="161280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472"/>
                          <a:ext cx="101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1" name="Object 9">
              <a:extLst>
                <a:ext uri="{FF2B5EF4-FFF2-40B4-BE49-F238E27FC236}">
                  <a16:creationId xmlns:a16="http://schemas.microsoft.com/office/drawing/2014/main" id="{A5B5A323-27D4-415F-ADFA-06D45F0A98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472"/>
            <a:ext cx="92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60160" imgH="799920" progId="Equation.DSMT4">
                    <p:embed/>
                  </p:oleObj>
                </mc:Choice>
                <mc:Fallback>
                  <p:oleObj name="Equation" r:id="rId10" imgW="146016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472"/>
                          <a:ext cx="92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2" name="Object 10">
              <a:extLst>
                <a:ext uri="{FF2B5EF4-FFF2-40B4-BE49-F238E27FC236}">
                  <a16:creationId xmlns:a16="http://schemas.microsoft.com/office/drawing/2014/main" id="{31C26F1B-16C3-4CE8-9384-241F1CF50D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8" y="3760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60240" imgH="787320" progId="Equation.DSMT4">
                    <p:embed/>
                  </p:oleObj>
                </mc:Choice>
                <mc:Fallback>
                  <p:oleObj name="Equation" r:id="rId12" imgW="66024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3760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9" name="Object 17">
              <a:extLst>
                <a:ext uri="{FF2B5EF4-FFF2-40B4-BE49-F238E27FC236}">
                  <a16:creationId xmlns:a16="http://schemas.microsoft.com/office/drawing/2014/main" id="{EAFF27BA-BD35-4F19-800A-BABC5F1CA7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3344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640" imgH="266400" progId="Equation.DSMT4">
                    <p:embed/>
                  </p:oleObj>
                </mc:Choice>
                <mc:Fallback>
                  <p:oleObj name="Equation" r:id="rId14" imgW="215640" imgH="266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344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>
            <a:extLst>
              <a:ext uri="{FF2B5EF4-FFF2-40B4-BE49-F238E27FC236}">
                <a16:creationId xmlns:a16="http://schemas.microsoft.com/office/drawing/2014/main" id="{17A6DCC9-8408-4FAD-8908-480B315C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CE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4323" name="Picture 3">
            <a:extLst>
              <a:ext uri="{FF2B5EF4-FFF2-40B4-BE49-F238E27FC236}">
                <a16:creationId xmlns:a16="http://schemas.microsoft.com/office/drawing/2014/main" id="{3F26AA23-66B8-4301-A7A6-389732F2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7193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34" name="Group 14">
            <a:extLst>
              <a:ext uri="{FF2B5EF4-FFF2-40B4-BE49-F238E27FC236}">
                <a16:creationId xmlns:a16="http://schemas.microsoft.com/office/drawing/2014/main" id="{0FDF81BA-5EBA-43D9-92C6-6536F4EF91F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00200"/>
            <a:ext cx="8382000" cy="4902200"/>
            <a:chOff x="240" y="1008"/>
            <a:chExt cx="5280" cy="3088"/>
          </a:xfrm>
        </p:grpSpPr>
        <p:pic>
          <p:nvPicPr>
            <p:cNvPr id="184326" name="Picture 6">
              <a:extLst>
                <a:ext uri="{FF2B5EF4-FFF2-40B4-BE49-F238E27FC236}">
                  <a16:creationId xmlns:a16="http://schemas.microsoft.com/office/drawing/2014/main" id="{738C5C76-EFAD-46B0-ACD3-BD3E57F0D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08"/>
              <a:ext cx="2565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27" name="Text Box 7">
              <a:extLst>
                <a:ext uri="{FF2B5EF4-FFF2-40B4-BE49-F238E27FC236}">
                  <a16:creationId xmlns:a16="http://schemas.microsoft.com/office/drawing/2014/main" id="{D4A2D43A-CE78-457F-91B0-E8C3773A6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072"/>
              <a:ext cx="528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ACE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AC = </a:t>
              </a:r>
              <a:r>
                <a:rPr lang="en-US" altLang="ru-RU"/>
                <a:t> </a:t>
              </a:r>
              <a:r>
                <a:rPr lang="en-US" altLang="ru-RU" i="1"/>
                <a:t>      , CE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AC</a:t>
              </a:r>
              <a:r>
                <a:rPr lang="en-US" altLang="ru-RU" baseline="-25000"/>
                <a:t>1 </a:t>
              </a:r>
              <a:r>
                <a:rPr lang="en-US" altLang="ru-RU"/>
                <a:t>=</a:t>
              </a:r>
              <a:r>
                <a:rPr lang="en-US" altLang="ru-RU" i="1"/>
                <a:t> </a:t>
              </a:r>
              <a:r>
                <a:rPr lang="en-US" altLang="ru-RU"/>
                <a:t>2.</a:t>
              </a:r>
              <a:r>
                <a:rPr lang="en-US" altLang="ru-RU" i="1"/>
                <a:t> </a:t>
              </a:r>
            </a:p>
          </p:txBody>
        </p:sp>
        <p:sp>
          <p:nvSpPr>
            <p:cNvPr id="184328" name="Text Box 8">
              <a:extLst>
                <a:ext uri="{FF2B5EF4-FFF2-40B4-BE49-F238E27FC236}">
                  <a16:creationId xmlns:a16="http://schemas.microsoft.com/office/drawing/2014/main" id="{95360333-31A4-4FCB-BA96-A96FAB93C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         .</a:t>
              </a:r>
              <a:r>
                <a:rPr lang="ru-RU" altLang="ru-RU">
                  <a:solidFill>
                    <a:srgbClr val="FF0000"/>
                  </a:solidFill>
                </a:rPr>
                <a:t>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184329" name="Object 9">
              <a:extLst>
                <a:ext uri="{FF2B5EF4-FFF2-40B4-BE49-F238E27FC236}">
                  <a16:creationId xmlns:a16="http://schemas.microsoft.com/office/drawing/2014/main" id="{7E6F250E-73E2-4BFA-A44D-0B0E6D041B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600"/>
            <a:ext cx="3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480" imgH="787320" progId="Equation.DSMT4">
                    <p:embed/>
                  </p:oleObj>
                </mc:Choice>
                <mc:Fallback>
                  <p:oleObj name="Equation" r:id="rId4" imgW="60948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600"/>
                          <a:ext cx="3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30" name="Text Box 10">
              <a:extLst>
                <a:ext uri="{FF2B5EF4-FFF2-40B4-BE49-F238E27FC236}">
                  <a16:creationId xmlns:a16="http://schemas.microsoft.com/office/drawing/2014/main" id="{05C6F947-7588-47F9-9F14-14831EBC9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6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i="1"/>
                <a:t>AH =          .</a:t>
              </a:r>
              <a:endParaRPr lang="ru-RU" altLang="ru-RU"/>
            </a:p>
          </p:txBody>
        </p:sp>
        <p:graphicFrame>
          <p:nvGraphicFramePr>
            <p:cNvPr id="184331" name="Object 11">
              <a:extLst>
                <a:ext uri="{FF2B5EF4-FFF2-40B4-BE49-F238E27FC236}">
                  <a16:creationId xmlns:a16="http://schemas.microsoft.com/office/drawing/2014/main" id="{1057FCC9-B3E6-4EBC-8553-192BF51C98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12" y="3600"/>
            <a:ext cx="3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480" imgH="787320" progId="Equation.DSMT4">
                    <p:embed/>
                  </p:oleObj>
                </mc:Choice>
                <mc:Fallback>
                  <p:oleObj name="Equation" r:id="rId6" imgW="609480" imgH="7873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600"/>
                          <a:ext cx="3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33" name="Object 13">
              <a:extLst>
                <a:ext uri="{FF2B5EF4-FFF2-40B4-BE49-F238E27FC236}">
                  <a16:creationId xmlns:a16="http://schemas.microsoft.com/office/drawing/2014/main" id="{2C06EAF6-AD00-4FBD-B5BD-33D2F51849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331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80" imgH="393480" progId="Equation.DSMT4">
                    <p:embed/>
                  </p:oleObj>
                </mc:Choice>
                <mc:Fallback>
                  <p:oleObj name="Equation" r:id="rId8" imgW="406080" imgH="39348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31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1027">
            <a:extLst>
              <a:ext uri="{FF2B5EF4-FFF2-40B4-BE49-F238E27FC236}">
                <a16:creationId xmlns:a16="http://schemas.microsoft.com/office/drawing/2014/main" id="{63079E9A-7E39-49B7-BE09-45906246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4. Треугольник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– произвольный. </a:t>
            </a:r>
            <a:endParaRPr lang="ru-RU" altLang="ru-RU" dirty="0"/>
          </a:p>
          <a:p>
            <a:pPr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Пусть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 = c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 = 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 = a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                    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 теореме косинусов имеет место равенство </a:t>
            </a:r>
            <a:r>
              <a:rPr lang="ru-RU" altLang="ru-RU" dirty="0"/>
              <a:t>                                               </a:t>
            </a:r>
            <a:r>
              <a:rPr lang="ru-RU" altLang="ru-RU" dirty="0">
                <a:cs typeface="Times New Roman" panose="02020603050405020304" pitchFamily="18" charset="0"/>
              </a:rPr>
              <a:t>Откуда  </a:t>
            </a:r>
            <a:r>
              <a:rPr lang="ru-RU" altLang="ru-RU" dirty="0"/>
              <a:t>                                  			</a:t>
            </a:r>
            <a:r>
              <a:rPr lang="ru-RU" altLang="ru-RU" dirty="0">
                <a:cs typeface="Times New Roman" panose="02020603050405020304" pitchFamily="18" charset="0"/>
              </a:rPr>
              <a:t>Зная косинус угла, можно найти его синус</a:t>
            </a:r>
            <a:r>
              <a:rPr lang="ru-RU" altLang="ru-RU" dirty="0"/>
              <a:t>                                		        </a:t>
            </a:r>
            <a:r>
              <a:rPr lang="ru-RU" altLang="ru-RU" dirty="0">
                <a:cs typeface="Times New Roman" panose="02020603050405020304" pitchFamily="18" charset="0"/>
              </a:rPr>
              <a:t>а зная синус , можно найти высоту </a:t>
            </a:r>
          </a:p>
        </p:txBody>
      </p:sp>
      <p:sp>
        <p:nvSpPr>
          <p:cNvPr id="194564" name="Rectangle 1028">
            <a:extLst>
              <a:ext uri="{FF2B5EF4-FFF2-40B4-BE49-F238E27FC236}">
                <a16:creationId xmlns:a16="http://schemas.microsoft.com/office/drawing/2014/main" id="{32335D1D-32C0-4DAB-B102-12701B4FD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565" name="Rectangle 1029">
            <a:extLst>
              <a:ext uri="{FF2B5EF4-FFF2-40B4-BE49-F238E27FC236}">
                <a16:creationId xmlns:a16="http://schemas.microsoft.com/office/drawing/2014/main" id="{D0F6D81A-D4B3-4D2D-A088-93C39C8B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566" name="Rectangle 1030">
            <a:extLst>
              <a:ext uri="{FF2B5EF4-FFF2-40B4-BE49-F238E27FC236}">
                <a16:creationId xmlns:a16="http://schemas.microsoft.com/office/drawing/2014/main" id="{E181D359-0A23-4E3F-8A59-151643E2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94572" name="Object 1036">
            <a:extLst>
              <a:ext uri="{FF2B5EF4-FFF2-40B4-BE49-F238E27FC236}">
                <a16:creationId xmlns:a16="http://schemas.microsoft.com/office/drawing/2014/main" id="{2841FD5A-4E6F-4267-B16D-42DA48A3E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219200"/>
          <a:ext cx="14668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15640" progId="Equation.DSMT4">
                  <p:embed/>
                </p:oleObj>
              </mc:Choice>
              <mc:Fallback>
                <p:oleObj name="Equation" r:id="rId3" imgW="799920" imgH="215640" progId="Equation.DSMT4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19200"/>
                        <a:ext cx="14668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3" name="Object 1037">
            <a:extLst>
              <a:ext uri="{FF2B5EF4-FFF2-40B4-BE49-F238E27FC236}">
                <a16:creationId xmlns:a16="http://schemas.microsoft.com/office/drawing/2014/main" id="{5F274FA5-B30A-4D59-844C-2C6AC6BA7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676400"/>
          <a:ext cx="32893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53800" progId="Equation.DSMT4">
                  <p:embed/>
                </p:oleObj>
              </mc:Choice>
              <mc:Fallback>
                <p:oleObj name="Equation" r:id="rId5" imgW="1701720" imgH="253800" progId="Equation.DSMT4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32893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4" name="Object 1038">
            <a:extLst>
              <a:ext uri="{FF2B5EF4-FFF2-40B4-BE49-F238E27FC236}">
                <a16:creationId xmlns:a16="http://schemas.microsoft.com/office/drawing/2014/main" id="{CEC77CC2-D5C3-4A96-965E-A58DFE04A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057400"/>
          <a:ext cx="25908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482400" progId="Equation.DSMT4">
                  <p:embed/>
                </p:oleObj>
              </mc:Choice>
              <mc:Fallback>
                <p:oleObj name="Equation" r:id="rId7" imgW="1460160" imgH="4824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5908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5" name="Object 1039">
            <a:extLst>
              <a:ext uri="{FF2B5EF4-FFF2-40B4-BE49-F238E27FC236}">
                <a16:creationId xmlns:a16="http://schemas.microsoft.com/office/drawing/2014/main" id="{4C8FA6C1-82D8-4597-BD17-3FDBA98EF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819400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304560" progId="Equation.DSMT4">
                  <p:embed/>
                </p:oleObj>
              </mc:Choice>
              <mc:Fallback>
                <p:oleObj name="Equation" r:id="rId9" imgW="1371600" imgH="304560" progId="Equation.DSMT4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19400"/>
                        <a:ext cx="228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6" name="Object 1040">
            <a:extLst>
              <a:ext uri="{FF2B5EF4-FFF2-40B4-BE49-F238E27FC236}">
                <a16:creationId xmlns:a16="http://schemas.microsoft.com/office/drawing/2014/main" id="{48BBCBF2-656B-409D-812B-EFF1B8C141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2819400"/>
          <a:ext cx="1981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520" imgH="215640" progId="Equation.DSMT4">
                  <p:embed/>
                </p:oleObj>
              </mc:Choice>
              <mc:Fallback>
                <p:oleObj name="Equation" r:id="rId11" imgW="1028520" imgH="215640" progId="Equation.DSMT4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19400"/>
                        <a:ext cx="19812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8" name="Rectangle 1042">
            <a:extLst>
              <a:ext uri="{FF2B5EF4-FFF2-40B4-BE49-F238E27FC236}">
                <a16:creationId xmlns:a16="http://schemas.microsoft.com/office/drawing/2014/main" id="{A75AB153-698C-4389-87D2-8E2C2233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94577" name="Picture 1041">
            <a:extLst>
              <a:ext uri="{FF2B5EF4-FFF2-40B4-BE49-F238E27FC236}">
                <a16:creationId xmlns:a16="http://schemas.microsoft.com/office/drawing/2014/main" id="{ED16ABF7-65C4-446A-89BE-3B7A2604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9718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>
                <a16:creationId xmlns:a16="http://schemas.microsoft.com/office/drawing/2014/main" id="{45D15AC5-9C5E-481F-A63D-697EC2D1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CF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5347" name="Picture 3">
            <a:extLst>
              <a:ext uri="{FF2B5EF4-FFF2-40B4-BE49-F238E27FC236}">
                <a16:creationId xmlns:a16="http://schemas.microsoft.com/office/drawing/2014/main" id="{70E593EC-7A7E-499E-A09F-4E10A9C9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364" name="Group 20">
            <a:extLst>
              <a:ext uri="{FF2B5EF4-FFF2-40B4-BE49-F238E27FC236}">
                <a16:creationId xmlns:a16="http://schemas.microsoft.com/office/drawing/2014/main" id="{870E3B04-4E5F-4F54-BE01-2C57500450F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71600"/>
            <a:ext cx="8763000" cy="5295900"/>
            <a:chOff x="96" y="864"/>
            <a:chExt cx="5520" cy="3336"/>
          </a:xfrm>
        </p:grpSpPr>
        <p:sp>
          <p:nvSpPr>
            <p:cNvPr id="185350" name="Text Box 6">
              <a:extLst>
                <a:ext uri="{FF2B5EF4-FFF2-40B4-BE49-F238E27FC236}">
                  <a16:creationId xmlns:a16="http://schemas.microsoft.com/office/drawing/2014/main" id="{CF49C2FD-0F97-4036-B066-1A1399281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85351" name="Text Box 7">
              <a:extLst>
                <a:ext uri="{FF2B5EF4-FFF2-40B4-BE49-F238E27FC236}">
                  <a16:creationId xmlns:a16="http://schemas.microsoft.com/office/drawing/2014/main" id="{4177DF17-C287-4907-8CE3-801EFBE19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408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Из подобия треугольников </a:t>
              </a:r>
              <a:r>
                <a:rPr lang="en-US" altLang="ru-RU" i="1"/>
                <a:t>ACF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 </a:t>
              </a:r>
              <a:r>
                <a:rPr lang="en-US" altLang="ru-RU" i="1"/>
                <a:t>HAF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находим </a:t>
              </a:r>
              <a:r>
                <a:rPr lang="en-US" altLang="ru-RU" i="1"/>
                <a:t>AH = </a:t>
              </a:r>
              <a:endParaRPr lang="ru-RU" altLang="ru-RU"/>
            </a:p>
          </p:txBody>
        </p:sp>
        <p:graphicFrame>
          <p:nvGraphicFramePr>
            <p:cNvPr id="185352" name="Object 8">
              <a:extLst>
                <a:ext uri="{FF2B5EF4-FFF2-40B4-BE49-F238E27FC236}">
                  <a16:creationId xmlns:a16="http://schemas.microsoft.com/office/drawing/2014/main" id="{CF858090-5C60-4918-9051-F2871AA6D3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312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85800" imgH="799920" progId="Equation.DSMT4">
                    <p:embed/>
                  </p:oleObj>
                </mc:Choice>
                <mc:Fallback>
                  <p:oleObj name="Equation" r:id="rId3" imgW="68580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312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53" name="Object 9">
              <a:extLst>
                <a:ext uri="{FF2B5EF4-FFF2-40B4-BE49-F238E27FC236}">
                  <a16:creationId xmlns:a16="http://schemas.microsoft.com/office/drawing/2014/main" id="{D9165DD5-A00A-40BF-ABA9-B3178E7D51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696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85800" imgH="799920" progId="Equation.DSMT4">
                    <p:embed/>
                  </p:oleObj>
                </mc:Choice>
                <mc:Fallback>
                  <p:oleObj name="Equation" r:id="rId5" imgW="68580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696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5358" name="Picture 14">
              <a:extLst>
                <a:ext uri="{FF2B5EF4-FFF2-40B4-BE49-F238E27FC236}">
                  <a16:creationId xmlns:a16="http://schemas.microsoft.com/office/drawing/2014/main" id="{D1D64EFE-D38F-422D-BEFB-C9A390767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64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5359" name="Text Box 15">
              <a:extLst>
                <a:ext uri="{FF2B5EF4-FFF2-40B4-BE49-F238E27FC236}">
                  <a16:creationId xmlns:a16="http://schemas.microsoft.com/office/drawing/2014/main" id="{1DE7EF7B-3F65-48D2-AAF6-CD7105265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32"/>
              <a:ext cx="54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ACF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AC =</a:t>
              </a:r>
              <a:r>
                <a:rPr lang="en-US" altLang="ru-RU"/>
                <a:t> </a:t>
              </a:r>
              <a:r>
                <a:rPr lang="en-US" altLang="ru-RU" i="1"/>
                <a:t>      </a:t>
              </a:r>
              <a:r>
                <a:rPr lang="en-US" altLang="ru-RU"/>
                <a:t>,</a:t>
              </a:r>
              <a:r>
                <a:rPr lang="en-US" altLang="ru-RU" i="1"/>
                <a:t> AF</a:t>
              </a:r>
              <a:r>
                <a:rPr lang="en-US" altLang="ru-RU" baseline="-25000"/>
                <a:t>1</a:t>
              </a:r>
              <a:r>
                <a:rPr lang="en-US" altLang="ru-RU"/>
                <a:t> =       , </a:t>
              </a:r>
              <a:r>
                <a:rPr lang="en-US" altLang="ru-RU" i="1"/>
                <a:t>CF</a:t>
              </a:r>
              <a:r>
                <a:rPr lang="en-US" altLang="ru-RU" baseline="-25000"/>
                <a:t>1</a:t>
              </a:r>
              <a:r>
                <a:rPr lang="en-US" altLang="ru-RU"/>
                <a:t> =       .</a:t>
              </a:r>
              <a:r>
                <a:rPr lang="en-US" altLang="ru-RU" i="1"/>
                <a:t> </a:t>
              </a:r>
            </a:p>
          </p:txBody>
        </p:sp>
        <p:graphicFrame>
          <p:nvGraphicFramePr>
            <p:cNvPr id="185361" name="Object 17">
              <a:extLst>
                <a:ext uri="{FF2B5EF4-FFF2-40B4-BE49-F238E27FC236}">
                  <a16:creationId xmlns:a16="http://schemas.microsoft.com/office/drawing/2014/main" id="{B24F5F4D-AFF8-4BC8-8294-3556E4F8F1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307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80" imgH="393480" progId="Equation.DSMT4">
                    <p:embed/>
                  </p:oleObj>
                </mc:Choice>
                <mc:Fallback>
                  <p:oleObj name="Equation" r:id="rId8" imgW="406080" imgH="393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07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62" name="Object 18">
              <a:extLst>
                <a:ext uri="{FF2B5EF4-FFF2-40B4-BE49-F238E27FC236}">
                  <a16:creationId xmlns:a16="http://schemas.microsoft.com/office/drawing/2014/main" id="{D5E18AEE-3FA6-4C38-B3A3-F6F996900B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2" y="307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19040" imgH="380880" progId="Equation.DSMT4">
                    <p:embed/>
                  </p:oleObj>
                </mc:Choice>
                <mc:Fallback>
                  <p:oleObj name="Equation" r:id="rId10" imgW="419040" imgH="3808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072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63" name="Object 19">
              <a:extLst>
                <a:ext uri="{FF2B5EF4-FFF2-40B4-BE49-F238E27FC236}">
                  <a16:creationId xmlns:a16="http://schemas.microsoft.com/office/drawing/2014/main" id="{84E3BFB9-1552-4D9A-BB02-10FFAA53AB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07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06080" imgH="393480" progId="Equation.DSMT4">
                    <p:embed/>
                  </p:oleObj>
                </mc:Choice>
                <mc:Fallback>
                  <p:oleObj name="Equation" r:id="rId12" imgW="406080" imgH="3934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07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DB3DB47E-A7CA-487C-9956-B310B7854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прям</a:t>
            </a:r>
            <a:r>
              <a:rPr lang="ru-RU" altLang="ru-RU"/>
              <a:t>ой</a:t>
            </a:r>
            <a:r>
              <a:rPr lang="en-US" altLang="ru-RU"/>
              <a:t> </a:t>
            </a:r>
            <a:r>
              <a:rPr lang="en-US" altLang="ru-RU" i="1"/>
              <a:t>CB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186371" name="Picture 3">
            <a:extLst>
              <a:ext uri="{FF2B5EF4-FFF2-40B4-BE49-F238E27FC236}">
                <a16:creationId xmlns:a16="http://schemas.microsoft.com/office/drawing/2014/main" id="{A0FA0DC8-8F43-4B57-AA70-538CCD41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6392" name="Group 24">
            <a:extLst>
              <a:ext uri="{FF2B5EF4-FFF2-40B4-BE49-F238E27FC236}">
                <a16:creationId xmlns:a16="http://schemas.microsoft.com/office/drawing/2014/main" id="{F2E31A2B-194D-4BD3-9EA5-0B3E72FC3448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09800"/>
            <a:ext cx="5334000" cy="2844800"/>
            <a:chOff x="2400" y="1392"/>
            <a:chExt cx="3360" cy="1792"/>
          </a:xfrm>
        </p:grpSpPr>
        <p:sp>
          <p:nvSpPr>
            <p:cNvPr id="186378" name="Text Box 10">
              <a:extLst>
                <a:ext uri="{FF2B5EF4-FFF2-40B4-BE49-F238E27FC236}">
                  <a16:creationId xmlns:a16="http://schemas.microsoft.com/office/drawing/2014/main" id="{831C1A20-DC41-4AC5-9665-C0FACB8D0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392"/>
              <a:ext cx="3360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Высота </a:t>
              </a:r>
              <a:r>
                <a:rPr lang="en-US" altLang="ru-RU" i="1"/>
                <a:t>BG </a:t>
              </a:r>
              <a:r>
                <a:rPr lang="ru-RU" altLang="ru-RU"/>
                <a:t>этого треугольника равна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       Его площадь равна </a:t>
              </a:r>
            </a:p>
            <a:p>
              <a:pPr>
                <a:spcBef>
                  <a:spcPct val="50000"/>
                </a:spcBef>
              </a:pP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ru-RU" altLang="ru-RU"/>
                <a:t>С другой стороны, эта площадь равна</a:t>
              </a:r>
            </a:p>
          </p:txBody>
        </p:sp>
        <p:graphicFrame>
          <p:nvGraphicFramePr>
            <p:cNvPr id="186379" name="Object 11">
              <a:extLst>
                <a:ext uri="{FF2B5EF4-FFF2-40B4-BE49-F238E27FC236}">
                  <a16:creationId xmlns:a16="http://schemas.microsoft.com/office/drawing/2014/main" id="{D846CB1D-4AF5-478B-A11F-7175DC053D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1632"/>
            <a:ext cx="33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0" imgH="787320" progId="Equation.DSMT4">
                    <p:embed/>
                  </p:oleObj>
                </mc:Choice>
                <mc:Fallback>
                  <p:oleObj name="Equation" r:id="rId3" imgW="533160" imgH="7873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632"/>
                          <a:ext cx="33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80" name="Object 12">
              <a:extLst>
                <a:ext uri="{FF2B5EF4-FFF2-40B4-BE49-F238E27FC236}">
                  <a16:creationId xmlns:a16="http://schemas.microsoft.com/office/drawing/2014/main" id="{F70CD733-AE33-4C6F-A1C4-B4A536FE8E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2016"/>
            <a:ext cx="142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60440" imgH="787320" progId="Equation.DSMT4">
                    <p:embed/>
                  </p:oleObj>
                </mc:Choice>
                <mc:Fallback>
                  <p:oleObj name="Equation" r:id="rId5" imgW="2260440" imgH="78732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016"/>
                          <a:ext cx="142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81" name="Object 13">
              <a:extLst>
                <a:ext uri="{FF2B5EF4-FFF2-40B4-BE49-F238E27FC236}">
                  <a16:creationId xmlns:a16="http://schemas.microsoft.com/office/drawing/2014/main" id="{F1A7B777-6D7F-4518-88C6-3780CB2E31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2688"/>
            <a:ext cx="173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55800" imgH="787320" progId="Equation.DSMT4">
                    <p:embed/>
                  </p:oleObj>
                </mc:Choice>
                <mc:Fallback>
                  <p:oleObj name="Equation" r:id="rId7" imgW="2755800" imgH="78732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688"/>
                          <a:ext cx="173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6393" name="Group 25">
            <a:extLst>
              <a:ext uri="{FF2B5EF4-FFF2-40B4-BE49-F238E27FC236}">
                <a16:creationId xmlns:a16="http://schemas.microsoft.com/office/drawing/2014/main" id="{7BAAE2CB-821C-41CB-AB07-458861790F9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6248400" cy="1473200"/>
            <a:chOff x="240" y="3216"/>
            <a:chExt cx="3936" cy="928"/>
          </a:xfrm>
        </p:grpSpPr>
        <p:sp>
          <p:nvSpPr>
            <p:cNvPr id="186383" name="Text Box 15">
              <a:extLst>
                <a:ext uri="{FF2B5EF4-FFF2-40B4-BE49-F238E27FC236}">
                  <a16:creationId xmlns:a16="http://schemas.microsoft.com/office/drawing/2014/main" id="{A156D2DB-C2B3-4DF2-9058-6023AF952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186384" name="Object 16">
              <a:extLst>
                <a:ext uri="{FF2B5EF4-FFF2-40B4-BE49-F238E27FC236}">
                  <a16:creationId xmlns:a16="http://schemas.microsoft.com/office/drawing/2014/main" id="{0C1AA9BB-4A60-45C5-B40A-4AE0603C23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0" y="3648"/>
            <a:ext cx="43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85800" imgH="787320" progId="Equation.DSMT4">
                    <p:embed/>
                  </p:oleObj>
                </mc:Choice>
                <mc:Fallback>
                  <p:oleObj name="Equation" r:id="rId9" imgW="685800" imgH="78732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3648"/>
                          <a:ext cx="43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385" name="Text Box 17">
              <a:extLst>
                <a:ext uri="{FF2B5EF4-FFF2-40B4-BE49-F238E27FC236}">
                  <a16:creationId xmlns:a16="http://schemas.microsoft.com/office/drawing/2014/main" id="{42FBB2E5-6540-4838-BD5C-408ECB3C2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12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Приравнивая площади, получим </a:t>
              </a:r>
            </a:p>
          </p:txBody>
        </p:sp>
        <p:graphicFrame>
          <p:nvGraphicFramePr>
            <p:cNvPr id="186386" name="Object 18">
              <a:extLst>
                <a:ext uri="{FF2B5EF4-FFF2-40B4-BE49-F238E27FC236}">
                  <a16:creationId xmlns:a16="http://schemas.microsoft.com/office/drawing/2014/main" id="{C5FEFFD4-A988-4E38-82F3-A967516C95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3216"/>
            <a:ext cx="92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60160" imgH="787320" progId="Equation.DSMT4">
                    <p:embed/>
                  </p:oleObj>
                </mc:Choice>
                <mc:Fallback>
                  <p:oleObj name="Equation" r:id="rId11" imgW="1460160" imgH="78732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216"/>
                          <a:ext cx="92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6391" name="Group 23">
            <a:extLst>
              <a:ext uri="{FF2B5EF4-FFF2-40B4-BE49-F238E27FC236}">
                <a16:creationId xmlns:a16="http://schemas.microsoft.com/office/drawing/2014/main" id="{00AED329-7A0F-41DF-A111-D6F4A8C34A45}"/>
              </a:ext>
            </a:extLst>
          </p:cNvPr>
          <p:cNvGrpSpPr>
            <a:grpSpLocks/>
          </p:cNvGrpSpPr>
          <p:nvPr/>
        </p:nvGrpSpPr>
        <p:grpSpPr bwMode="auto">
          <a:xfrm>
            <a:off x="0" y="1066800"/>
            <a:ext cx="9144000" cy="3336925"/>
            <a:chOff x="0" y="672"/>
            <a:chExt cx="5760" cy="2102"/>
          </a:xfrm>
        </p:grpSpPr>
        <p:pic>
          <p:nvPicPr>
            <p:cNvPr id="186376" name="Picture 8">
              <a:extLst>
                <a:ext uri="{FF2B5EF4-FFF2-40B4-BE49-F238E27FC236}">
                  <a16:creationId xmlns:a16="http://schemas.microsoft.com/office/drawing/2014/main" id="{1530CDFC-4960-410E-9021-A5A8EC53F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6374" name="Text Box 6">
              <a:extLst>
                <a:ext uri="{FF2B5EF4-FFF2-40B4-BE49-F238E27FC236}">
                  <a16:creationId xmlns:a16="http://schemas.microsoft.com/office/drawing/2014/main" id="{91D0D4AB-571D-4258-B866-F4BA68DE4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672"/>
              <a:ext cx="33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ACA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AC =</a:t>
              </a:r>
              <a:r>
                <a:rPr lang="en-US" altLang="ru-RU"/>
                <a:t> </a:t>
              </a:r>
              <a:r>
                <a:rPr lang="en-US" altLang="ru-RU" i="1"/>
                <a:t>      </a:t>
              </a:r>
              <a:r>
                <a:rPr lang="en-US" altLang="ru-RU"/>
                <a:t>,</a:t>
              </a:r>
              <a:r>
                <a:rPr lang="en-US" altLang="ru-RU" i="1"/>
                <a:t> AB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CB</a:t>
              </a:r>
              <a:r>
                <a:rPr lang="en-US" altLang="ru-RU" baseline="-25000"/>
                <a:t>1</a:t>
              </a:r>
              <a:r>
                <a:rPr lang="en-US" altLang="ru-RU"/>
                <a:t> =       .</a:t>
              </a:r>
              <a:r>
                <a:rPr lang="en-US" altLang="ru-RU" i="1"/>
                <a:t> </a:t>
              </a:r>
            </a:p>
          </p:txBody>
        </p:sp>
        <p:graphicFrame>
          <p:nvGraphicFramePr>
            <p:cNvPr id="186388" name="Object 20">
              <a:extLst>
                <a:ext uri="{FF2B5EF4-FFF2-40B4-BE49-F238E27FC236}">
                  <a16:creationId xmlns:a16="http://schemas.microsoft.com/office/drawing/2014/main" id="{3E8FEE15-3B5B-4CFC-8B7D-C0E52A2260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115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06080" imgH="393480" progId="Equation.DSMT4">
                    <p:embed/>
                  </p:oleObj>
                </mc:Choice>
                <mc:Fallback>
                  <p:oleObj name="Equation" r:id="rId14" imgW="406080" imgH="3934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5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89" name="Object 21">
              <a:extLst>
                <a:ext uri="{FF2B5EF4-FFF2-40B4-BE49-F238E27FC236}">
                  <a16:creationId xmlns:a16="http://schemas.microsoft.com/office/drawing/2014/main" id="{EB8EDB9D-6E37-423C-A5F5-DC7728B16E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115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19040" imgH="380880" progId="Equation.DSMT4">
                    <p:embed/>
                  </p:oleObj>
                </mc:Choice>
                <mc:Fallback>
                  <p:oleObj name="Equation" r:id="rId16" imgW="419040" imgH="380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1152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329AB9D-4620-4B80-86B4-AAF44E9BF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РАССТОЯНИЕ ОТ ТОЧКИ ДО ПЛОСКОСТИ</a:t>
            </a:r>
          </a:p>
        </p:txBody>
      </p:sp>
      <p:sp>
        <p:nvSpPr>
          <p:cNvPr id="203779" name="Text Box 3">
            <a:extLst>
              <a:ext uri="{FF2B5EF4-FFF2-40B4-BE49-F238E27FC236}">
                <a16:creationId xmlns:a16="http://schemas.microsoft.com/office/drawing/2014/main" id="{C50A1E3C-DDBD-453B-A52A-38EC779E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063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Расстоянием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до плоскости в пространстве называется длина перпендикуляра, опущенного из данной точки на данную плоскость.</a:t>
            </a:r>
          </a:p>
        </p:txBody>
      </p:sp>
      <p:pic>
        <p:nvPicPr>
          <p:cNvPr id="203780" name="Picture 4">
            <a:extLst>
              <a:ext uri="{FF2B5EF4-FFF2-40B4-BE49-F238E27FC236}">
                <a16:creationId xmlns:a16="http://schemas.microsoft.com/office/drawing/2014/main" id="{76682272-1840-4D64-8829-9B9E17D5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1255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329AB9D-4620-4B80-86B4-AAF44E9BF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68288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Построение перпендикуляра к плоскости</a:t>
            </a:r>
          </a:p>
        </p:txBody>
      </p:sp>
      <p:sp>
        <p:nvSpPr>
          <p:cNvPr id="203779" name="Text Box 3">
            <a:extLst>
              <a:ext uri="{FF2B5EF4-FFF2-40B4-BE49-F238E27FC236}">
                <a16:creationId xmlns:a16="http://schemas.microsoft.com/office/drawing/2014/main" id="{C50A1E3C-DDBD-453B-A52A-38EC779E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27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Предложите способ построения перпендикуляра, опущенного из данной точки на данную плоскость.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3E02980-A738-44A8-A371-7478BF3C4570}"/>
              </a:ext>
            </a:extLst>
          </p:cNvPr>
          <p:cNvGrpSpPr/>
          <p:nvPr/>
        </p:nvGrpSpPr>
        <p:grpSpPr>
          <a:xfrm>
            <a:off x="0" y="1629229"/>
            <a:ext cx="8839200" cy="4903768"/>
            <a:chOff x="0" y="1629229"/>
            <a:chExt cx="8839200" cy="4903768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E5790017-93C7-46BD-98F7-13EF08E21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29229"/>
              <a:ext cx="883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</a:t>
              </a:r>
              <a:r>
                <a:rPr lang="en-US" altLang="ru-RU" dirty="0"/>
                <a:t>1. </a:t>
              </a:r>
              <a:r>
                <a:rPr lang="ru-RU" altLang="ru-RU" dirty="0"/>
                <a:t>Способ, аналогичный способу построения перпендикуляра, опущенного из данной точки к данной прямой.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AF07BD6-E061-4937-8C5F-9D065D45D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2636912"/>
              <a:ext cx="4608512" cy="389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4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5790017-93C7-46BD-98F7-13EF08E2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36" y="18864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dirty="0"/>
              <a:t>2. </a:t>
            </a:r>
            <a:r>
              <a:rPr lang="ru-RU" altLang="ru-RU" dirty="0"/>
              <a:t>Способ, основанный на теореме о трёх перпендикулярах.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D214F-350B-452D-9024-7489E26F2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735040"/>
            <a:ext cx="4427222" cy="33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Text Box 3">
            <a:extLst>
              <a:ext uri="{FF2B5EF4-FFF2-40B4-BE49-F238E27FC236}">
                <a16:creationId xmlns:a16="http://schemas.microsoft.com/office/drawing/2014/main" id="{DE7B9B16-060A-4EB0-A8D6-C2305BE6C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Иногда основание перпендикуляра, опущенного из точки на плоскость, не попадает на участок плоскости, изображенный на рисунке. В этом случае можно воспользоваться тем, что расстояние от точки до плоскости равно расстоянию от прямой, проходящей через данную точку и параллельной данной плоскости, до этой плоскости. При этом перпендикуляр, опущенный из любой точки этой прямой на данную плоскость, будет равен расстоянию от исходной точки до плоскости.</a:t>
            </a:r>
          </a:p>
        </p:txBody>
      </p:sp>
      <p:pic>
        <p:nvPicPr>
          <p:cNvPr id="205828" name="Picture 4">
            <a:extLst>
              <a:ext uri="{FF2B5EF4-FFF2-40B4-BE49-F238E27FC236}">
                <a16:creationId xmlns:a16="http://schemas.microsoft.com/office/drawing/2014/main" id="{03565504-1728-490E-ABDF-84BB61A1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42106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3">
            <a:extLst>
              <a:ext uri="{FF2B5EF4-FFF2-40B4-BE49-F238E27FC236}">
                <a16:creationId xmlns:a16="http://schemas.microsoft.com/office/drawing/2014/main" id="{D3ABAC9A-5EE2-4B21-A651-B0381F11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Расстояние от точки до плоскости равно также расстоянию между параллельными плоскостями, одна из которых – данная плоскость, а другая проходит через данную точку. При этом перпендикуляр, опущенный из любой точки этой плоскости на данную плоскость, будет равен расстоянию от исходной точки до плоскости.</a:t>
            </a:r>
          </a:p>
        </p:txBody>
      </p:sp>
      <p:pic>
        <p:nvPicPr>
          <p:cNvPr id="207876" name="Picture 4">
            <a:extLst>
              <a:ext uri="{FF2B5EF4-FFF2-40B4-BE49-F238E27FC236}">
                <a16:creationId xmlns:a16="http://schemas.microsoft.com/office/drawing/2014/main" id="{9394C29F-ADA4-4823-BCA7-832703EF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93382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>
            <a:extLst>
              <a:ext uri="{FF2B5EF4-FFF2-40B4-BE49-F238E27FC236}">
                <a16:creationId xmlns:a16="http://schemas.microsoft.com/office/drawing/2014/main" id="{6E2DB2C2-59EB-4F04-8C0B-A800CBAC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до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плоскости </a:t>
            </a:r>
            <a:r>
              <a:rPr lang="en-US" altLang="ru-RU" sz="2800" i="1">
                <a:cs typeface="Times New Roman" panose="02020603050405020304" pitchFamily="18" charset="0"/>
              </a:rPr>
              <a:t>BCC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ru-RU" altLang="ru-RU" sz="2800" i="1"/>
              <a:t>.</a:t>
            </a: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6081DAF6-898E-46D0-8347-C1B6ED44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209924" name="Picture 4">
            <a:extLst>
              <a:ext uri="{FF2B5EF4-FFF2-40B4-BE49-F238E27FC236}">
                <a16:creationId xmlns:a16="http://schemas.microsoft.com/office/drawing/2014/main" id="{4254F0EE-7DC8-4978-A3E0-4875413A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5" name="Rectangle 5">
            <a:extLst>
              <a:ext uri="{FF2B5EF4-FFF2-40B4-BE49-F238E27FC236}">
                <a16:creationId xmlns:a16="http://schemas.microsoft.com/office/drawing/2014/main" id="{6A681B81-FB3B-4C98-9184-655060898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Куб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>
            <a:extLst>
              <a:ext uri="{FF2B5EF4-FFF2-40B4-BE49-F238E27FC236}">
                <a16:creationId xmlns:a16="http://schemas.microsoft.com/office/drawing/2014/main" id="{7D53827C-88B6-4B19-93AD-9C6DE9DC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3725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BB</a:t>
            </a:r>
            <a:r>
              <a:rPr lang="ru-RU" altLang="ru-RU" sz="2800" baseline="-25000"/>
              <a:t>1</a:t>
            </a:r>
            <a:r>
              <a:rPr lang="en-US" altLang="ru-RU" sz="2800" i="1"/>
              <a:t>D</a:t>
            </a:r>
            <a:r>
              <a:rPr lang="en-US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216067" name="Picture 3">
            <a:extLst>
              <a:ext uri="{FF2B5EF4-FFF2-40B4-BE49-F238E27FC236}">
                <a16:creationId xmlns:a16="http://schemas.microsoft.com/office/drawing/2014/main" id="{F697D359-5B37-43D2-91A0-21A7B559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1336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6068" name="Group 4">
            <a:extLst>
              <a:ext uri="{FF2B5EF4-FFF2-40B4-BE49-F238E27FC236}">
                <a16:creationId xmlns:a16="http://schemas.microsoft.com/office/drawing/2014/main" id="{6561E156-F3CA-45CB-BC2F-75E4C424143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794250"/>
            <a:ext cx="5943600" cy="914400"/>
            <a:chOff x="432" y="3020"/>
            <a:chExt cx="3744" cy="576"/>
          </a:xfrm>
        </p:grpSpPr>
        <p:sp>
          <p:nvSpPr>
            <p:cNvPr id="216069" name="Text Box 5">
              <a:extLst>
                <a:ext uri="{FF2B5EF4-FFF2-40B4-BE49-F238E27FC236}">
                  <a16:creationId xmlns:a16="http://schemas.microsoft.com/office/drawing/2014/main" id="{A8485A83-10EA-4A8A-BBCC-7490ED78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16070" name="Object 6">
              <a:extLst>
                <a:ext uri="{FF2B5EF4-FFF2-40B4-BE49-F238E27FC236}">
                  <a16:creationId xmlns:a16="http://schemas.microsoft.com/office/drawing/2014/main" id="{BCFB0D85-87F5-4DE1-B2AB-EC2F3C5D8F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24" y="3020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080" imgH="914400" progId="Equation.DSMT4">
                    <p:embed/>
                  </p:oleObj>
                </mc:Choice>
                <mc:Fallback>
                  <p:oleObj name="Equation" r:id="rId4" imgW="62208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4" y="3020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>
            <a:extLst>
              <a:ext uri="{FF2B5EF4-FFF2-40B4-BE49-F238E27FC236}">
                <a16:creationId xmlns:a16="http://schemas.microsoft.com/office/drawing/2014/main" id="{C6785EAD-51C9-422A-9992-A5458005A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BDA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222211" name="Picture 3">
            <a:extLst>
              <a:ext uri="{FF2B5EF4-FFF2-40B4-BE49-F238E27FC236}">
                <a16:creationId xmlns:a16="http://schemas.microsoft.com/office/drawing/2014/main" id="{8030EADF-4CFD-44CE-B3B7-EDC3E0D5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2212" name="Group 4">
            <a:extLst>
              <a:ext uri="{FF2B5EF4-FFF2-40B4-BE49-F238E27FC236}">
                <a16:creationId xmlns:a16="http://schemas.microsoft.com/office/drawing/2014/main" id="{853AAB43-A16E-4817-9F01-DCB1203E2D2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76400"/>
            <a:ext cx="8686800" cy="4656138"/>
            <a:chOff x="192" y="1056"/>
            <a:chExt cx="5472" cy="2933"/>
          </a:xfrm>
        </p:grpSpPr>
        <p:sp>
          <p:nvSpPr>
            <p:cNvPr id="222213" name="Text Box 5">
              <a:extLst>
                <a:ext uri="{FF2B5EF4-FFF2-40B4-BE49-F238E27FC236}">
                  <a16:creationId xmlns:a16="http://schemas.microsoft.com/office/drawing/2014/main" id="{29495BC8-6B44-4A8C-9F43-6750E5B87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41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22214" name="Object 6">
              <a:extLst>
                <a:ext uri="{FF2B5EF4-FFF2-40B4-BE49-F238E27FC236}">
                  <a16:creationId xmlns:a16="http://schemas.microsoft.com/office/drawing/2014/main" id="{27BAF236-01CA-4021-8FD9-6E5B023084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8" y="3264"/>
            <a:ext cx="37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880" imgH="927000" progId="Equation.DSMT4">
                    <p:embed/>
                  </p:oleObj>
                </mc:Choice>
                <mc:Fallback>
                  <p:oleObj name="Equation" r:id="rId4" imgW="59688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" y="3264"/>
                          <a:ext cx="37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2215" name="Text Box 7">
              <a:extLst>
                <a:ext uri="{FF2B5EF4-FFF2-40B4-BE49-F238E27FC236}">
                  <a16:creationId xmlns:a16="http://schemas.microsoft.com/office/drawing/2014/main" id="{0520F974-77B4-4C28-B629-522A13AC6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056"/>
              <a:ext cx="2976" cy="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Диагональ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куба перпендикулярна плоскости </a:t>
              </a:r>
              <a:r>
                <a:rPr lang="en-US" altLang="ru-RU" i="1"/>
                <a:t>BDA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Обозначим </a:t>
              </a:r>
              <a:r>
                <a:rPr lang="en-US" altLang="ru-RU" i="1"/>
                <a:t>O </a:t>
              </a:r>
              <a:r>
                <a:rPr lang="ru-RU" altLang="ru-RU" i="1"/>
                <a:t>- </a:t>
              </a:r>
              <a:r>
                <a:rPr lang="ru-RU" altLang="ru-RU"/>
                <a:t>центр грани </a:t>
              </a:r>
              <a:r>
                <a:rPr lang="en-US" altLang="ru-RU" i="1"/>
                <a:t>ABCD</a:t>
              </a:r>
              <a:r>
                <a:rPr lang="ru-RU" altLang="ru-RU"/>
                <a:t>, </a:t>
              </a:r>
              <a:r>
                <a:rPr lang="en-US" altLang="ru-RU" i="1"/>
                <a:t>E </a:t>
              </a:r>
              <a:r>
                <a:rPr lang="ru-RU" altLang="ru-RU"/>
                <a:t> - точка пересечения </a:t>
              </a:r>
              <a:r>
                <a:rPr lang="en-US" altLang="ru-RU" i="1"/>
                <a:t>AC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 плоскости </a:t>
              </a:r>
              <a:r>
                <a:rPr lang="en-US" altLang="ru-RU" i="1"/>
                <a:t>BDA</a:t>
              </a:r>
              <a:r>
                <a:rPr lang="en-US" altLang="ru-RU" baseline="-25000"/>
                <a:t>1</a:t>
              </a:r>
              <a:r>
                <a:rPr lang="ru-RU" altLang="ru-RU"/>
                <a:t>. Длина отрезка </a:t>
              </a:r>
              <a:r>
                <a:rPr lang="en-US" altLang="ru-RU" i="1"/>
                <a:t>AE </a:t>
              </a:r>
              <a:r>
                <a:rPr lang="ru-RU" altLang="ru-RU"/>
                <a:t>будет искомым расстоянием.</a:t>
              </a:r>
              <a:r>
                <a:rPr lang="en-US" altLang="ru-RU" i="1"/>
                <a:t> </a:t>
              </a:r>
              <a:r>
                <a:rPr lang="ru-RU" altLang="ru-RU"/>
                <a:t>В прямоугольном треугольнике </a:t>
              </a:r>
              <a:r>
                <a:rPr lang="en-US" altLang="ru-RU" i="1"/>
                <a:t>AOA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имеем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 = 1; </a:t>
              </a:r>
              <a:r>
                <a:rPr lang="en-US" altLang="ru-RU" i="1"/>
                <a:t>AO =       </a:t>
              </a:r>
              <a:r>
                <a:rPr lang="en-US" altLang="ru-RU"/>
                <a:t>; </a:t>
              </a:r>
              <a:r>
                <a:rPr lang="en-US" altLang="ru-RU" i="1"/>
                <a:t>OA</a:t>
              </a:r>
              <a:r>
                <a:rPr lang="en-US" altLang="ru-RU" baseline="-25000"/>
                <a:t>1</a:t>
              </a:r>
              <a:r>
                <a:rPr lang="en-US" altLang="ru-RU" i="1"/>
                <a:t> =        </a:t>
              </a:r>
              <a:r>
                <a:rPr lang="en-US" altLang="ru-RU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 </a:t>
              </a:r>
              <a:r>
                <a:rPr lang="en-US" altLang="ru-RU" i="1"/>
                <a:t>AE =  </a:t>
              </a:r>
            </a:p>
            <a:p>
              <a:pPr>
                <a:spcBef>
                  <a:spcPct val="50000"/>
                </a:spcBef>
              </a:pPr>
              <a:endParaRPr lang="ru-RU" altLang="ru-RU"/>
            </a:p>
          </p:txBody>
        </p:sp>
        <p:graphicFrame>
          <p:nvGraphicFramePr>
            <p:cNvPr id="222216" name="Object 8">
              <a:extLst>
                <a:ext uri="{FF2B5EF4-FFF2-40B4-BE49-F238E27FC236}">
                  <a16:creationId xmlns:a16="http://schemas.microsoft.com/office/drawing/2014/main" id="{555BA2E8-1D84-4B92-8FC9-933240D0A2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880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800" imgH="787320" progId="Equation.DSMT4">
                    <p:embed/>
                  </p:oleObj>
                </mc:Choice>
                <mc:Fallback>
                  <p:oleObj name="Equation" r:id="rId6" imgW="46980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880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17" name="Object 9">
              <a:extLst>
                <a:ext uri="{FF2B5EF4-FFF2-40B4-BE49-F238E27FC236}">
                  <a16:creationId xmlns:a16="http://schemas.microsoft.com/office/drawing/2014/main" id="{06085810-1DEB-4073-9A7A-32F3F495F7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48" y="2880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69800" imgH="787320" progId="Equation.DSMT4">
                    <p:embed/>
                  </p:oleObj>
                </mc:Choice>
                <mc:Fallback>
                  <p:oleObj name="Equation" r:id="rId8" imgW="46980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880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18" name="Object 10">
              <a:extLst>
                <a:ext uri="{FF2B5EF4-FFF2-40B4-BE49-F238E27FC236}">
                  <a16:creationId xmlns:a16="http://schemas.microsoft.com/office/drawing/2014/main" id="{808D3477-6A67-451F-A330-4143D325A8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3264"/>
            <a:ext cx="330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20560" imgH="799920" progId="Equation.DSMT4">
                    <p:embed/>
                  </p:oleObj>
                </mc:Choice>
                <mc:Fallback>
                  <p:oleObj name="Equation" r:id="rId10" imgW="52056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3264"/>
                          <a:ext cx="330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2219" name="Picture 11">
              <a:extLst>
                <a:ext uri="{FF2B5EF4-FFF2-40B4-BE49-F238E27FC236}">
                  <a16:creationId xmlns:a16="http://schemas.microsoft.com/office/drawing/2014/main" id="{7674FEAC-5536-4A20-A2EC-2750EDF3D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02EAF214-3D41-4BDE-A197-3FF3AD65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до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прямой </a:t>
            </a:r>
            <a:r>
              <a:rPr lang="en-US" altLang="ru-RU" sz="2800" i="1">
                <a:cs typeface="Times New Roman" panose="02020603050405020304" pitchFamily="18" charset="0"/>
              </a:rPr>
              <a:t>BC</a:t>
            </a:r>
            <a:r>
              <a:rPr lang="ru-RU" altLang="ru-RU" sz="2800" i="1"/>
              <a:t>.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A0D4A769-3C97-489A-9080-8319E6E9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3BDB8D71-44C6-4AC0-8836-66F911A6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C993B51C-D9DE-45B9-96BF-7CF19A244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Куб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>
            <a:extLst>
              <a:ext uri="{FF2B5EF4-FFF2-40B4-BE49-F238E27FC236}">
                <a16:creationId xmlns:a16="http://schemas.microsoft.com/office/drawing/2014/main" id="{1A3953A3-8F22-4634-A80C-683A59AD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CB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224259" name="Picture 3">
            <a:extLst>
              <a:ext uri="{FF2B5EF4-FFF2-40B4-BE49-F238E27FC236}">
                <a16:creationId xmlns:a16="http://schemas.microsoft.com/office/drawing/2014/main" id="{DBECF497-394A-4874-8C3E-DCDABBA1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4260" name="Group 4">
            <a:extLst>
              <a:ext uri="{FF2B5EF4-FFF2-40B4-BE49-F238E27FC236}">
                <a16:creationId xmlns:a16="http://schemas.microsoft.com/office/drawing/2014/main" id="{F4E22677-28DB-471D-BEFE-2B630906D4F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8763000" cy="3975100"/>
            <a:chOff x="144" y="1152"/>
            <a:chExt cx="5520" cy="2504"/>
          </a:xfrm>
        </p:grpSpPr>
        <p:sp>
          <p:nvSpPr>
            <p:cNvPr id="224261" name="Text Box 5">
              <a:extLst>
                <a:ext uri="{FF2B5EF4-FFF2-40B4-BE49-F238E27FC236}">
                  <a16:creationId xmlns:a16="http://schemas.microsoft.com/office/drawing/2014/main" id="{1AEE8AC4-808B-4B75-A90D-88A9FF304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24262" name="Object 6">
              <a:extLst>
                <a:ext uri="{FF2B5EF4-FFF2-40B4-BE49-F238E27FC236}">
                  <a16:creationId xmlns:a16="http://schemas.microsoft.com/office/drawing/2014/main" id="{598A2208-387B-4B1A-8394-AEF4B3B832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0" y="3072"/>
            <a:ext cx="49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320" imgH="927000" progId="Equation.DSMT4">
                    <p:embed/>
                  </p:oleObj>
                </mc:Choice>
                <mc:Fallback>
                  <p:oleObj name="Equation" r:id="rId4" imgW="78732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0" y="3072"/>
                          <a:ext cx="49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3" name="Text Box 7">
              <a:extLst>
                <a:ext uri="{FF2B5EF4-FFF2-40B4-BE49-F238E27FC236}">
                  <a16:creationId xmlns:a16="http://schemas.microsoft.com/office/drawing/2014/main" id="{0B018F31-2FB9-41A7-ABBB-005BFDD1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152"/>
              <a:ext cx="3120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Плоскость </a:t>
              </a:r>
              <a:r>
                <a:rPr lang="en-US" altLang="ru-RU" i="1"/>
                <a:t>CB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параллельна плоскости </a:t>
              </a:r>
              <a:r>
                <a:rPr lang="en-US" altLang="ru-RU" i="1"/>
                <a:t>BDA</a:t>
              </a:r>
              <a:r>
                <a:rPr lang="en-US" altLang="ru-RU" baseline="-25000"/>
                <a:t>1</a:t>
              </a:r>
              <a:r>
                <a:rPr lang="ru-RU" altLang="ru-RU"/>
                <a:t>, и отстоит от вершины 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на расстояние      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(см. предыдущую задачу). Учитывая, что длина диагонали куба равна       , получим, что искомое расстояние </a:t>
              </a:r>
              <a:r>
                <a:rPr lang="en-US" altLang="ru-RU" i="1"/>
                <a:t>AF</a:t>
              </a:r>
              <a:r>
                <a:rPr lang="ru-RU" altLang="ru-RU"/>
                <a:t> равно</a:t>
              </a:r>
              <a:r>
                <a:rPr lang="en-US" altLang="ru-RU"/>
                <a:t>        .</a:t>
              </a:r>
              <a:endParaRPr lang="ru-RU" altLang="ru-RU"/>
            </a:p>
          </p:txBody>
        </p:sp>
        <p:graphicFrame>
          <p:nvGraphicFramePr>
            <p:cNvPr id="224264" name="Object 8">
              <a:extLst>
                <a:ext uri="{FF2B5EF4-FFF2-40B4-BE49-F238E27FC236}">
                  <a16:creationId xmlns:a16="http://schemas.microsoft.com/office/drawing/2014/main" id="{88CFAC8D-466F-4885-9993-10FC5E528B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2784"/>
            <a:ext cx="387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480" imgH="799920" progId="Equation.DSMT4">
                    <p:embed/>
                  </p:oleObj>
                </mc:Choice>
                <mc:Fallback>
                  <p:oleObj name="Equation" r:id="rId6" imgW="60948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784"/>
                          <a:ext cx="387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265" name="Object 9">
              <a:extLst>
                <a:ext uri="{FF2B5EF4-FFF2-40B4-BE49-F238E27FC236}">
                  <a16:creationId xmlns:a16="http://schemas.microsoft.com/office/drawing/2014/main" id="{95854FE9-B4A3-41C3-99EB-9BB16005EB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1824"/>
            <a:ext cx="330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20560" imgH="799920" progId="Equation.DSMT4">
                    <p:embed/>
                  </p:oleObj>
                </mc:Choice>
                <mc:Fallback>
                  <p:oleObj name="Equation" r:id="rId8" imgW="52056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824"/>
                          <a:ext cx="330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266" name="Object 10">
              <a:extLst>
                <a:ext uri="{FF2B5EF4-FFF2-40B4-BE49-F238E27FC236}">
                  <a16:creationId xmlns:a16="http://schemas.microsoft.com/office/drawing/2014/main" id="{7934C25F-2774-4654-BB6B-950859E60C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2640"/>
            <a:ext cx="257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06080" imgH="393480" progId="Equation.DSMT4">
                    <p:embed/>
                  </p:oleObj>
                </mc:Choice>
                <mc:Fallback>
                  <p:oleObj name="Equation" r:id="rId10" imgW="40608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640"/>
                          <a:ext cx="257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4267" name="Picture 11">
              <a:extLst>
                <a:ext uri="{FF2B5EF4-FFF2-40B4-BE49-F238E27FC236}">
                  <a16:creationId xmlns:a16="http://schemas.microsoft.com/office/drawing/2014/main" id="{E095861E-9273-46A2-A369-B18DCF79E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>
            <a:extLst>
              <a:ext uri="{FF2B5EF4-FFF2-40B4-BE49-F238E27FC236}">
                <a16:creationId xmlns:a16="http://schemas.microsoft.com/office/drawing/2014/main" id="{50B05690-3EBF-4E63-8E3D-2745B0A2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лоскости, проходящей через вершины </a:t>
            </a:r>
            <a:r>
              <a:rPr lang="en-US" altLang="ru-RU" sz="2800" i="1"/>
              <a:t>C</a:t>
            </a:r>
            <a:r>
              <a:rPr lang="en-US" altLang="ru-RU" sz="2800"/>
              <a:t>, </a:t>
            </a:r>
            <a:r>
              <a:rPr lang="en-US" altLang="ru-RU" sz="2800" i="1"/>
              <a:t>A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середину ребра </a:t>
            </a:r>
            <a:r>
              <a:rPr lang="en-US" altLang="ru-RU" sz="2800" i="1"/>
              <a:t>BB</a:t>
            </a:r>
            <a:r>
              <a:rPr lang="en-US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226308" name="Picture 4">
            <a:extLst>
              <a:ext uri="{FF2B5EF4-FFF2-40B4-BE49-F238E27FC236}">
                <a16:creationId xmlns:a16="http://schemas.microsoft.com/office/drawing/2014/main" id="{CDE2D9FB-4AB8-4249-8B01-299E381A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40836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6309" name="Group 5">
            <a:extLst>
              <a:ext uri="{FF2B5EF4-FFF2-40B4-BE49-F238E27FC236}">
                <a16:creationId xmlns:a16="http://schemas.microsoft.com/office/drawing/2014/main" id="{8BD4DF0E-C946-47F6-AD0E-C37A70746CD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0"/>
            <a:ext cx="8991600" cy="3813175"/>
            <a:chOff x="96" y="1440"/>
            <a:chExt cx="5664" cy="2402"/>
          </a:xfrm>
        </p:grpSpPr>
        <p:sp>
          <p:nvSpPr>
            <p:cNvPr id="226310" name="Text Box 6">
              <a:extLst>
                <a:ext uri="{FF2B5EF4-FFF2-40B4-BE49-F238E27FC236}">
                  <a16:creationId xmlns:a16="http://schemas.microsoft.com/office/drawing/2014/main" id="{831B6353-9E21-4EFB-9B48-A4515242A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354"/>
              <a:ext cx="2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26311" name="Object 7">
              <a:extLst>
                <a:ext uri="{FF2B5EF4-FFF2-40B4-BE49-F238E27FC236}">
                  <a16:creationId xmlns:a16="http://schemas.microsoft.com/office/drawing/2014/main" id="{ED0341BC-CD75-454C-96BA-044B41CA7F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72" y="3258"/>
            <a:ext cx="39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080" imgH="927000" progId="Equation.DSMT4">
                    <p:embed/>
                  </p:oleObj>
                </mc:Choice>
                <mc:Fallback>
                  <p:oleObj name="Equation" r:id="rId4" imgW="622080" imgH="9270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2" y="3258"/>
                          <a:ext cx="39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312" name="Text Box 8">
              <a:extLst>
                <a:ext uri="{FF2B5EF4-FFF2-40B4-BE49-F238E27FC236}">
                  <a16:creationId xmlns:a16="http://schemas.microsoft.com/office/drawing/2014/main" id="{2FB9C649-84C7-411B-89E5-7D9C580BA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82"/>
              <a:ext cx="345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 Сечением куба данной плоскостью является ромб </a:t>
              </a:r>
              <a:r>
                <a:rPr lang="en-US" altLang="ru-RU" i="1"/>
                <a:t>CEA</a:t>
              </a:r>
              <a:r>
                <a:rPr lang="en-US" altLang="ru-RU" baseline="-25000"/>
                <a:t>1</a:t>
              </a:r>
              <a:r>
                <a:rPr lang="en-US" altLang="ru-RU" i="1"/>
                <a:t>F</a:t>
              </a:r>
              <a:r>
                <a:rPr lang="en-US" altLang="ru-RU"/>
                <a:t>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ACA</a:t>
              </a:r>
              <a:r>
                <a:rPr lang="en-US" altLang="ru-RU" baseline="-25000"/>
                <a:t>1</a:t>
              </a:r>
              <a:r>
                <a:rPr lang="en-US" altLang="ru-RU"/>
                <a:t>.</a:t>
              </a:r>
              <a:r>
                <a:rPr lang="en-US" altLang="ru-RU" i="1"/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AC =         </a:t>
              </a:r>
              <a:r>
                <a:rPr lang="en-US" altLang="ru-RU"/>
                <a:t>, </a:t>
              </a:r>
              <a:r>
                <a:rPr lang="en-US" altLang="ru-RU" i="1"/>
                <a:t>CA</a:t>
              </a:r>
              <a:r>
                <a:rPr lang="en-US" altLang="ru-RU" baseline="-25000"/>
                <a:t>1</a:t>
              </a:r>
              <a:r>
                <a:rPr lang="en-US" altLang="ru-RU"/>
                <a:t> =        . </a:t>
              </a:r>
              <a:r>
                <a:rPr lang="en-US" altLang="ru-RU" i="1"/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 </a:t>
              </a:r>
              <a:r>
                <a:rPr lang="en-US" altLang="ru-RU" i="1"/>
                <a:t>AH =        .</a:t>
              </a:r>
              <a:endParaRPr lang="ru-RU" altLang="ru-RU"/>
            </a:p>
          </p:txBody>
        </p:sp>
        <p:graphicFrame>
          <p:nvGraphicFramePr>
            <p:cNvPr id="226313" name="Object 9">
              <a:extLst>
                <a:ext uri="{FF2B5EF4-FFF2-40B4-BE49-F238E27FC236}">
                  <a16:creationId xmlns:a16="http://schemas.microsoft.com/office/drawing/2014/main" id="{B9F37E61-DEDA-442C-B22A-A1E0993CA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2" y="2778"/>
            <a:ext cx="298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800" imgH="799920" progId="Equation.DSMT4">
                    <p:embed/>
                  </p:oleObj>
                </mc:Choice>
                <mc:Fallback>
                  <p:oleObj name="Equation" r:id="rId6" imgW="46980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2" y="2778"/>
                          <a:ext cx="298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6314" name="Object 10">
              <a:extLst>
                <a:ext uri="{FF2B5EF4-FFF2-40B4-BE49-F238E27FC236}">
                  <a16:creationId xmlns:a16="http://schemas.microsoft.com/office/drawing/2014/main" id="{F2F9A0FD-646E-40DE-B70E-A331869289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538"/>
            <a:ext cx="257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80" imgH="393480" progId="Equation.DSMT4">
                    <p:embed/>
                  </p:oleObj>
                </mc:Choice>
                <mc:Fallback>
                  <p:oleObj name="Equation" r:id="rId8" imgW="40608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538"/>
                          <a:ext cx="257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6315" name="Picture 11">
              <a:extLst>
                <a:ext uri="{FF2B5EF4-FFF2-40B4-BE49-F238E27FC236}">
                  <a16:creationId xmlns:a16="http://schemas.microsoft.com/office/drawing/2014/main" id="{64A741A0-90D5-42C9-B766-1BD2117B8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0"/>
              <a:ext cx="2147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6316" name="Object 12">
              <a:extLst>
                <a:ext uri="{FF2B5EF4-FFF2-40B4-BE49-F238E27FC236}">
                  <a16:creationId xmlns:a16="http://schemas.microsoft.com/office/drawing/2014/main" id="{94760B04-2017-414E-8978-7279B20EF9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0" y="2542"/>
            <a:ext cx="265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9040" imgH="380880" progId="Equation.DSMT4">
                    <p:embed/>
                  </p:oleObj>
                </mc:Choice>
                <mc:Fallback>
                  <p:oleObj name="Equation" r:id="rId11" imgW="419040" imgH="38088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" y="2542"/>
                          <a:ext cx="265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>
            <a:extLst>
              <a:ext uri="{FF2B5EF4-FFF2-40B4-BE49-F238E27FC236}">
                <a16:creationId xmlns:a16="http://schemas.microsoft.com/office/drawing/2014/main" id="{A5B139C2-CD61-496C-9B8B-FB55A0F2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 точки </a:t>
            </a:r>
            <a:r>
              <a:rPr lang="en-US" altLang="ru-RU" sz="2800" i="1"/>
              <a:t>A</a:t>
            </a:r>
            <a:r>
              <a:rPr lang="ru-RU" altLang="ru-RU" sz="2800" i="1"/>
              <a:t>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 </a:t>
            </a:r>
            <a:r>
              <a:rPr lang="en-US" altLang="ru-RU" sz="2800" i="1"/>
              <a:t>BC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i="1"/>
              <a:t>.</a:t>
            </a:r>
          </a:p>
        </p:txBody>
      </p:sp>
      <p:pic>
        <p:nvPicPr>
          <p:cNvPr id="228355" name="Picture 3">
            <a:extLst>
              <a:ext uri="{FF2B5EF4-FFF2-40B4-BE49-F238E27FC236}">
                <a16:creationId xmlns:a16="http://schemas.microsoft.com/office/drawing/2014/main" id="{1EF33FAE-45E1-4C09-A63A-CE144BA3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8356" name="Group 4">
            <a:extLst>
              <a:ext uri="{FF2B5EF4-FFF2-40B4-BE49-F238E27FC236}">
                <a16:creationId xmlns:a16="http://schemas.microsoft.com/office/drawing/2014/main" id="{53D489F7-7E68-4540-A1E7-C560C564CAA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686800" cy="4656138"/>
            <a:chOff x="144" y="1056"/>
            <a:chExt cx="5472" cy="2933"/>
          </a:xfrm>
        </p:grpSpPr>
        <p:sp>
          <p:nvSpPr>
            <p:cNvPr id="228357" name="Text Box 5">
              <a:extLst>
                <a:ext uri="{FF2B5EF4-FFF2-40B4-BE49-F238E27FC236}">
                  <a16:creationId xmlns:a16="http://schemas.microsoft.com/office/drawing/2014/main" id="{0C8564E3-AD06-4976-ACD4-4A44580B1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1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28358" name="Object 6">
              <a:extLst>
                <a:ext uri="{FF2B5EF4-FFF2-40B4-BE49-F238E27FC236}">
                  <a16:creationId xmlns:a16="http://schemas.microsoft.com/office/drawing/2014/main" id="{E580CE59-AA0C-42AF-A508-3C24900C2F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216"/>
            <a:ext cx="37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880" imgH="927000" progId="Equation.DSMT4">
                    <p:embed/>
                  </p:oleObj>
                </mc:Choice>
                <mc:Fallback>
                  <p:oleObj name="Equation" r:id="rId4" imgW="59688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216"/>
                          <a:ext cx="37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359" name="Text Box 7">
              <a:extLst>
                <a:ext uri="{FF2B5EF4-FFF2-40B4-BE49-F238E27FC236}">
                  <a16:creationId xmlns:a16="http://schemas.microsoft.com/office/drawing/2014/main" id="{E02F4AF0-1DE4-4D55-8BBA-9F246B29F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056"/>
              <a:ext cx="2976" cy="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Обозначим </a:t>
              </a:r>
              <a:r>
                <a:rPr lang="en-US" altLang="ru-RU" i="1"/>
                <a:t>O </a:t>
              </a:r>
              <a:r>
                <a:rPr lang="ru-RU" altLang="ru-RU"/>
                <a:t>и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– центры граней куба. Прямая </a:t>
              </a:r>
              <a:r>
                <a:rPr lang="en-US" altLang="ru-RU" i="1"/>
                <a:t>AO</a:t>
              </a:r>
              <a:r>
                <a:rPr lang="en-US" altLang="ru-RU" baseline="-25000"/>
                <a:t>1</a:t>
              </a:r>
              <a:r>
                <a:rPr lang="ru-RU" altLang="ru-RU"/>
                <a:t> параллельна плоскости </a:t>
              </a:r>
              <a:r>
                <a:rPr lang="en-US" altLang="ru-RU" i="1"/>
                <a:t>BC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/>
                <a:t> </a:t>
              </a:r>
              <a:r>
                <a:rPr lang="ru-RU" altLang="ru-RU"/>
                <a:t>и, следовательно, расстояние от точки </a:t>
              </a:r>
              <a:r>
                <a:rPr lang="en-US" altLang="ru-RU" i="1"/>
                <a:t>A </a:t>
              </a:r>
              <a:r>
                <a:rPr lang="ru-RU" altLang="ru-RU"/>
                <a:t>до плоскости </a:t>
              </a:r>
              <a:r>
                <a:rPr lang="en-US" altLang="ru-RU" i="1"/>
                <a:t>BC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en-US" altLang="ru-RU"/>
                <a:t> </a:t>
              </a:r>
              <a:r>
                <a:rPr lang="ru-RU" altLang="ru-RU"/>
                <a:t>равно расстоянию от точки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до этой плоскости, т.е. высоте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 i="1"/>
                <a:t>E</a:t>
              </a:r>
              <a:r>
                <a:rPr lang="en-US" altLang="ru-RU" baseline="-25000"/>
                <a:t> </a:t>
              </a:r>
              <a:r>
                <a:rPr lang="ru-RU" altLang="ru-RU"/>
                <a:t>треугольника </a:t>
              </a:r>
              <a:r>
                <a:rPr lang="en-US" altLang="ru-RU" i="1"/>
                <a:t>OO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OO</a:t>
              </a:r>
              <a:r>
                <a:rPr lang="en-US" altLang="ru-RU" baseline="-25000"/>
                <a:t>1</a:t>
              </a:r>
              <a:r>
                <a:rPr lang="en-US" altLang="ru-RU"/>
                <a:t> = 1;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 i="1"/>
                <a:t>C =       </a:t>
              </a:r>
              <a:r>
                <a:rPr lang="en-US" altLang="ru-RU"/>
                <a:t>; </a:t>
              </a:r>
              <a:r>
                <a:rPr lang="en-US" altLang="ru-RU" i="1"/>
                <a:t>OC</a:t>
              </a:r>
              <a:r>
                <a:rPr lang="en-US" altLang="ru-RU" baseline="-25000"/>
                <a:t>1</a:t>
              </a:r>
              <a:r>
                <a:rPr lang="en-US" altLang="ru-RU" i="1"/>
                <a:t> =        </a:t>
              </a:r>
              <a:r>
                <a:rPr lang="en-US" altLang="ru-RU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 i="1"/>
                <a:t>E =  </a:t>
              </a:r>
            </a:p>
            <a:p>
              <a:pPr>
                <a:spcBef>
                  <a:spcPct val="50000"/>
                </a:spcBef>
              </a:pPr>
              <a:endParaRPr lang="ru-RU" altLang="ru-RU"/>
            </a:p>
          </p:txBody>
        </p:sp>
        <p:graphicFrame>
          <p:nvGraphicFramePr>
            <p:cNvPr id="228360" name="Object 8">
              <a:extLst>
                <a:ext uri="{FF2B5EF4-FFF2-40B4-BE49-F238E27FC236}">
                  <a16:creationId xmlns:a16="http://schemas.microsoft.com/office/drawing/2014/main" id="{53584644-C9F0-4210-A62B-A91125F468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2928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800" imgH="787320" progId="Equation.DSMT4">
                    <p:embed/>
                  </p:oleObj>
                </mc:Choice>
                <mc:Fallback>
                  <p:oleObj name="Equation" r:id="rId6" imgW="46980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2928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361" name="Object 9">
              <a:extLst>
                <a:ext uri="{FF2B5EF4-FFF2-40B4-BE49-F238E27FC236}">
                  <a16:creationId xmlns:a16="http://schemas.microsoft.com/office/drawing/2014/main" id="{798055EB-B0B7-4BAC-8005-1A4D7EBED4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2880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69800" imgH="787320" progId="Equation.DSMT4">
                    <p:embed/>
                  </p:oleObj>
                </mc:Choice>
                <mc:Fallback>
                  <p:oleObj name="Equation" r:id="rId8" imgW="46980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2880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362" name="Object 10">
              <a:extLst>
                <a:ext uri="{FF2B5EF4-FFF2-40B4-BE49-F238E27FC236}">
                  <a16:creationId xmlns:a16="http://schemas.microsoft.com/office/drawing/2014/main" id="{7DCC278D-A72A-4834-8D4A-6F5F45061E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3264"/>
            <a:ext cx="330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20560" imgH="799920" progId="Equation.DSMT4">
                    <p:embed/>
                  </p:oleObj>
                </mc:Choice>
                <mc:Fallback>
                  <p:oleObj name="Equation" r:id="rId10" imgW="52056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264"/>
                          <a:ext cx="330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8363" name="Picture 11">
              <a:extLst>
                <a:ext uri="{FF2B5EF4-FFF2-40B4-BE49-F238E27FC236}">
                  <a16:creationId xmlns:a16="http://schemas.microsoft.com/office/drawing/2014/main" id="{3A53E366-E050-4070-8C9A-A4FAC04BA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>
            <a:extLst>
              <a:ext uri="{FF2B5EF4-FFF2-40B4-BE49-F238E27FC236}">
                <a16:creationId xmlns:a16="http://schemas.microsoft.com/office/drawing/2014/main" id="{33CE9EB3-B362-46FF-970D-3F48E3B9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 точки </a:t>
            </a:r>
            <a:r>
              <a:rPr lang="en-US" altLang="ru-RU" sz="2800" i="1"/>
              <a:t>A</a:t>
            </a:r>
            <a:r>
              <a:rPr lang="ru-RU" altLang="ru-RU" sz="2800" i="1"/>
              <a:t>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 </a:t>
            </a:r>
            <a:r>
              <a:rPr lang="en-US" altLang="ru-RU" sz="2800" i="1"/>
              <a:t>BA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230403" name="Picture 3">
            <a:extLst>
              <a:ext uri="{FF2B5EF4-FFF2-40B4-BE49-F238E27FC236}">
                <a16:creationId xmlns:a16="http://schemas.microsoft.com/office/drawing/2014/main" id="{99294423-12EC-43AC-A195-05144C87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0404" name="Group 4">
            <a:extLst>
              <a:ext uri="{FF2B5EF4-FFF2-40B4-BE49-F238E27FC236}">
                <a16:creationId xmlns:a16="http://schemas.microsoft.com/office/drawing/2014/main" id="{9C13CC0D-6AA9-4C3D-932E-31AEB5BAA06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76400"/>
            <a:ext cx="8686800" cy="4203700"/>
            <a:chOff x="192" y="1056"/>
            <a:chExt cx="5472" cy="2648"/>
          </a:xfrm>
        </p:grpSpPr>
        <p:sp>
          <p:nvSpPr>
            <p:cNvPr id="230405" name="Text Box 5">
              <a:extLst>
                <a:ext uri="{FF2B5EF4-FFF2-40B4-BE49-F238E27FC236}">
                  <a16:creationId xmlns:a16="http://schemas.microsoft.com/office/drawing/2014/main" id="{207EED8B-5FDC-4029-9567-56732FBEF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21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30406" name="Object 6">
              <a:extLst>
                <a:ext uri="{FF2B5EF4-FFF2-40B4-BE49-F238E27FC236}">
                  <a16:creationId xmlns:a16="http://schemas.microsoft.com/office/drawing/2014/main" id="{57A3EAFE-F39D-4E1E-880C-00779DDBF6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3120"/>
            <a:ext cx="37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880" imgH="927000" progId="Equation.DSMT4">
                    <p:embed/>
                  </p:oleObj>
                </mc:Choice>
                <mc:Fallback>
                  <p:oleObj name="Equation" r:id="rId4" imgW="59688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120"/>
                          <a:ext cx="37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407" name="Text Box 7">
              <a:extLst>
                <a:ext uri="{FF2B5EF4-FFF2-40B4-BE49-F238E27FC236}">
                  <a16:creationId xmlns:a16="http://schemas.microsoft.com/office/drawing/2014/main" id="{0BBD1EFA-85C7-4964-9A4F-03D513A98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056"/>
              <a:ext cx="297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Прямая </a:t>
              </a:r>
              <a:r>
                <a:rPr lang="en-US" altLang="ru-RU" i="1"/>
                <a:t>AC </a:t>
              </a:r>
              <a:r>
                <a:rPr lang="ru-RU" altLang="ru-RU"/>
                <a:t>параллельна плоскости </a:t>
              </a:r>
              <a:r>
                <a:rPr lang="en-US" altLang="ru-RU" i="1"/>
                <a:t>BA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Следовательно, искомое расстояние равно расстоянию от центра </a:t>
              </a:r>
              <a:r>
                <a:rPr lang="en-US" altLang="ru-RU" i="1"/>
                <a:t>O </a:t>
              </a:r>
              <a:r>
                <a:rPr lang="ru-RU" altLang="ru-RU"/>
                <a:t>грани </a:t>
              </a:r>
              <a:r>
                <a:rPr lang="en-US" altLang="ru-RU" i="1"/>
                <a:t>ABCD </a:t>
              </a:r>
              <a:r>
                <a:rPr lang="ru-RU" altLang="ru-RU"/>
                <a:t>куба до плоскости </a:t>
              </a:r>
              <a:r>
                <a:rPr lang="en-US" altLang="ru-RU" i="1"/>
                <a:t>BA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/>
                <a:t>.</a:t>
              </a:r>
              <a:r>
                <a:rPr lang="ru-RU" altLang="ru-RU"/>
                <a:t> Из предыдущей задачи следует, что это расстояние равно</a:t>
              </a:r>
            </a:p>
          </p:txBody>
        </p:sp>
        <p:graphicFrame>
          <p:nvGraphicFramePr>
            <p:cNvPr id="230408" name="Object 8">
              <a:extLst>
                <a:ext uri="{FF2B5EF4-FFF2-40B4-BE49-F238E27FC236}">
                  <a16:creationId xmlns:a16="http://schemas.microsoft.com/office/drawing/2014/main" id="{B537CC80-3BD2-47D0-A35D-0C1E6F4B24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48" y="2448"/>
            <a:ext cx="330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560" imgH="799920" progId="Equation.DSMT4">
                    <p:embed/>
                  </p:oleObj>
                </mc:Choice>
                <mc:Fallback>
                  <p:oleObj name="Equation" r:id="rId6" imgW="52056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448"/>
                          <a:ext cx="330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0409" name="Picture 9">
              <a:extLst>
                <a:ext uri="{FF2B5EF4-FFF2-40B4-BE49-F238E27FC236}">
                  <a16:creationId xmlns:a16="http://schemas.microsoft.com/office/drawing/2014/main" id="{80C3193A-ED85-4210-B610-0B6C9EB6C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>
            <a:extLst>
              <a:ext uri="{FF2B5EF4-FFF2-40B4-BE49-F238E27FC236}">
                <a16:creationId xmlns:a16="http://schemas.microsoft.com/office/drawing/2014/main" id="{72401D2E-ED98-4260-9E09-3A9C01279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 точки </a:t>
            </a:r>
            <a:r>
              <a:rPr lang="en-US" altLang="ru-RU" sz="2800" i="1"/>
              <a:t>A</a:t>
            </a:r>
            <a:r>
              <a:rPr lang="ru-RU" altLang="ru-RU" sz="2800" i="1"/>
              <a:t>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лоскости, проходящей через вершины </a:t>
            </a:r>
            <a:r>
              <a:rPr lang="en-US" altLang="ru-RU" sz="2800" i="1"/>
              <a:t>C</a:t>
            </a:r>
            <a:r>
              <a:rPr lang="en-US" altLang="ru-RU" sz="2800"/>
              <a:t>, </a:t>
            </a:r>
            <a:r>
              <a:rPr lang="en-US" altLang="ru-RU" sz="2800" i="1"/>
              <a:t>B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середину ребра </a:t>
            </a:r>
            <a:r>
              <a:rPr lang="en-US" altLang="ru-RU" sz="2800" i="1"/>
              <a:t>DD</a:t>
            </a:r>
            <a:r>
              <a:rPr lang="en-US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232452" name="Picture 4">
            <a:extLst>
              <a:ext uri="{FF2B5EF4-FFF2-40B4-BE49-F238E27FC236}">
                <a16:creationId xmlns:a16="http://schemas.microsoft.com/office/drawing/2014/main" id="{4FE14502-A0C5-44DE-8159-21E69117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40836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2453" name="Group 5">
            <a:extLst>
              <a:ext uri="{FF2B5EF4-FFF2-40B4-BE49-F238E27FC236}">
                <a16:creationId xmlns:a16="http://schemas.microsoft.com/office/drawing/2014/main" id="{0498B96E-6B2A-4F7A-8CC2-8F6A6D9D821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057400"/>
            <a:ext cx="8991600" cy="4252913"/>
            <a:chOff x="96" y="1296"/>
            <a:chExt cx="5664" cy="2679"/>
          </a:xfrm>
        </p:grpSpPr>
        <p:sp>
          <p:nvSpPr>
            <p:cNvPr id="232454" name="Text Box 6">
              <a:extLst>
                <a:ext uri="{FF2B5EF4-FFF2-40B4-BE49-F238E27FC236}">
                  <a16:creationId xmlns:a16="http://schemas.microsoft.com/office/drawing/2014/main" id="{62B04E04-712B-46A3-AF3F-BCC18CCCA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648"/>
              <a:ext cx="16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/>
                <a:t>1.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sp>
          <p:nvSpPr>
            <p:cNvPr id="232455" name="Text Box 7">
              <a:extLst>
                <a:ext uri="{FF2B5EF4-FFF2-40B4-BE49-F238E27FC236}">
                  <a16:creationId xmlns:a16="http://schemas.microsoft.com/office/drawing/2014/main" id="{563814B2-1926-4DBD-AAB3-92907E316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296"/>
              <a:ext cx="3504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Сечением куба данной плоскостью является равнобедренная трапеция </a:t>
              </a:r>
              <a:r>
                <a:rPr lang="en-US" altLang="ru-RU" i="1"/>
                <a:t>CEFB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Плоскость </a:t>
              </a:r>
              <a:r>
                <a:rPr lang="en-US" altLang="ru-RU" i="1"/>
                <a:t>ABC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перпендикулярна плоскости </a:t>
              </a:r>
              <a:r>
                <a:rPr lang="en-US" altLang="ru-RU" i="1"/>
                <a:t>CEF</a:t>
              </a:r>
              <a:r>
                <a:rPr lang="en-US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APQ</a:t>
              </a:r>
              <a:r>
                <a:rPr lang="en-US" altLang="ru-RU"/>
                <a:t>. </a:t>
              </a:r>
              <a:r>
                <a:rPr lang="ru-RU" altLang="ru-RU"/>
                <a:t>Имеем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AP =        </a:t>
              </a:r>
              <a:r>
                <a:rPr lang="en-US" altLang="ru-RU"/>
                <a:t>, </a:t>
              </a:r>
              <a:r>
                <a:rPr lang="en-US" altLang="ru-RU" i="1"/>
                <a:t>AQ =</a:t>
              </a:r>
              <a:r>
                <a:rPr lang="en-US" altLang="ru-RU"/>
                <a:t>         ,</a:t>
              </a:r>
              <a:r>
                <a:rPr lang="en-US" altLang="ru-RU" i="1"/>
                <a:t> PQ =</a:t>
              </a:r>
              <a:r>
                <a:rPr lang="en-US" altLang="ru-RU"/>
                <a:t>         .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 высота </a:t>
              </a:r>
              <a:r>
                <a:rPr lang="en-US" altLang="ru-RU" i="1"/>
                <a:t>AH </a:t>
              </a:r>
              <a:r>
                <a:rPr lang="ru-RU" altLang="ru-RU"/>
                <a:t>равна высоте </a:t>
              </a:r>
              <a:r>
                <a:rPr lang="en-US" altLang="ru-RU" i="1"/>
                <a:t>PG </a:t>
              </a:r>
              <a:r>
                <a:rPr lang="ru-RU" altLang="ru-RU"/>
                <a:t>треугольника </a:t>
              </a:r>
              <a:r>
                <a:rPr lang="en-US" altLang="ru-RU" i="1"/>
                <a:t>APQ </a:t>
              </a:r>
              <a:r>
                <a:rPr lang="ru-RU" altLang="ru-RU"/>
                <a:t>и равна 1.</a:t>
              </a:r>
              <a:endParaRPr lang="ru-RU" altLang="ru-RU" i="1"/>
            </a:p>
          </p:txBody>
        </p:sp>
        <p:graphicFrame>
          <p:nvGraphicFramePr>
            <p:cNvPr id="232456" name="Object 8">
              <a:extLst>
                <a:ext uri="{FF2B5EF4-FFF2-40B4-BE49-F238E27FC236}">
                  <a16:creationId xmlns:a16="http://schemas.microsoft.com/office/drawing/2014/main" id="{F6D81929-476A-40B5-9A25-122DF95F25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5" y="2683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800" imgH="787320" progId="Equation.DSMT4">
                    <p:embed/>
                  </p:oleObj>
                </mc:Choice>
                <mc:Fallback>
                  <p:oleObj name="Equation" r:id="rId4" imgW="46980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2683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2457" name="Object 9">
              <a:extLst>
                <a:ext uri="{FF2B5EF4-FFF2-40B4-BE49-F238E27FC236}">
                  <a16:creationId xmlns:a16="http://schemas.microsoft.com/office/drawing/2014/main" id="{E79A6A2B-2BFD-45BD-96D4-1A584017BE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52" y="2683"/>
            <a:ext cx="386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480" imgH="787320" progId="Equation.DSMT4">
                    <p:embed/>
                  </p:oleObj>
                </mc:Choice>
                <mc:Fallback>
                  <p:oleObj name="Equation" r:id="rId6" imgW="60948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683"/>
                          <a:ext cx="386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2458" name="Object 10">
              <a:extLst>
                <a:ext uri="{FF2B5EF4-FFF2-40B4-BE49-F238E27FC236}">
                  <a16:creationId xmlns:a16="http://schemas.microsoft.com/office/drawing/2014/main" id="{575D45A5-EB90-4A85-AABC-994D873BFC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2683"/>
            <a:ext cx="386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09480" imgH="787320" progId="Equation.DSMT4">
                    <p:embed/>
                  </p:oleObj>
                </mc:Choice>
                <mc:Fallback>
                  <p:oleObj name="Equation" r:id="rId8" imgW="609480" imgH="787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683"/>
                          <a:ext cx="386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2459" name="Picture 11">
              <a:extLst>
                <a:ext uri="{FF2B5EF4-FFF2-40B4-BE49-F238E27FC236}">
                  <a16:creationId xmlns:a16="http://schemas.microsoft.com/office/drawing/2014/main" id="{8AE2559B-E0D3-45AD-8A73-BF54BD5BF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96"/>
              <a:ext cx="2147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>
            <a:extLst>
              <a:ext uri="{FF2B5EF4-FFF2-40B4-BE49-F238E27FC236}">
                <a16:creationId xmlns:a16="http://schemas.microsoft.com/office/drawing/2014/main" id="{33FF9BF3-18C6-460B-B462-DC3F55BA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9112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В </a:t>
            </a:r>
            <a:r>
              <a:rPr lang="ru-RU" altLang="ru-RU" sz="2800" dirty="0"/>
              <a:t>правильном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D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ABC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34499" name="Picture 3">
            <a:extLst>
              <a:ext uri="{FF2B5EF4-FFF2-40B4-BE49-F238E27FC236}">
                <a16:creationId xmlns:a16="http://schemas.microsoft.com/office/drawing/2014/main" id="{883C780F-13CE-4E7C-B114-8618F7AB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486136"/>
            <a:ext cx="3289300" cy="30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4500" name="Group 4">
            <a:extLst>
              <a:ext uri="{FF2B5EF4-FFF2-40B4-BE49-F238E27FC236}">
                <a16:creationId xmlns:a16="http://schemas.microsoft.com/office/drawing/2014/main" id="{89957B84-5159-46E2-8EF9-09E3D34C817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485900"/>
            <a:ext cx="7848600" cy="5175250"/>
            <a:chOff x="384" y="936"/>
            <a:chExt cx="4944" cy="3260"/>
          </a:xfrm>
        </p:grpSpPr>
        <p:sp>
          <p:nvSpPr>
            <p:cNvPr id="234501" name="Text Box 5">
              <a:extLst>
                <a:ext uri="{FF2B5EF4-FFF2-40B4-BE49-F238E27FC236}">
                  <a16:creationId xmlns:a16="http://schemas.microsoft.com/office/drawing/2014/main" id="{B04C2416-44C0-4C40-83EB-D9CCC9689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" y="379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34502" name="Object 6">
              <a:extLst>
                <a:ext uri="{FF2B5EF4-FFF2-40B4-BE49-F238E27FC236}">
                  <a16:creationId xmlns:a16="http://schemas.microsoft.com/office/drawing/2014/main" id="{BDF6D630-A1D4-4F71-B772-9E91BFEF8A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0" y="3692"/>
            <a:ext cx="34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760" imgH="799920" progId="Equation.DSMT4">
                    <p:embed/>
                  </p:oleObj>
                </mc:Choice>
                <mc:Fallback>
                  <p:oleObj name="Equation" r:id="rId4" imgW="545760" imgH="7999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692"/>
                          <a:ext cx="34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503" name="Text Box 7">
              <a:extLst>
                <a:ext uri="{FF2B5EF4-FFF2-40B4-BE49-F238E27FC236}">
                  <a16:creationId xmlns:a16="http://schemas.microsoft.com/office/drawing/2014/main" id="{DC2FAA13-6ECB-47D9-9E63-A884EC9F0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832"/>
              <a:ext cx="494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Обозначим </a:t>
              </a:r>
              <a:r>
                <a:rPr lang="en-US" altLang="ru-RU" i="1"/>
                <a:t>E </a:t>
              </a:r>
              <a:r>
                <a:rPr lang="ru-RU" altLang="ru-RU"/>
                <a:t>середину </a:t>
              </a:r>
              <a:r>
                <a:rPr lang="en-US" altLang="ru-RU" i="1"/>
                <a:t>BC</a:t>
              </a:r>
              <a:r>
                <a:rPr lang="en-US" altLang="ru-RU"/>
                <a:t>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DH </a:t>
              </a:r>
              <a:r>
                <a:rPr lang="ru-RU" altLang="ru-RU"/>
                <a:t>треугольника</a:t>
              </a:r>
              <a:r>
                <a:rPr lang="en-US" altLang="ru-RU"/>
                <a:t> </a:t>
              </a:r>
              <a:r>
                <a:rPr lang="en-US" altLang="ru-RU" i="1"/>
                <a:t>ADE</a:t>
              </a:r>
              <a:r>
                <a:rPr lang="en-US" altLang="ru-RU"/>
                <a:t>, </a:t>
              </a:r>
              <a:r>
                <a:rPr lang="ru-RU" altLang="ru-RU"/>
                <a:t>для которого </a:t>
              </a:r>
              <a:r>
                <a:rPr lang="en-US" altLang="ru-RU" i="1"/>
                <a:t>DE = 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     , HE =         .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DH = </a:t>
              </a:r>
              <a:endParaRPr lang="ru-RU" altLang="ru-RU"/>
            </a:p>
          </p:txBody>
        </p:sp>
        <p:graphicFrame>
          <p:nvGraphicFramePr>
            <p:cNvPr id="234504" name="Object 8">
              <a:extLst>
                <a:ext uri="{FF2B5EF4-FFF2-40B4-BE49-F238E27FC236}">
                  <a16:creationId xmlns:a16="http://schemas.microsoft.com/office/drawing/2014/main" id="{1F078618-5447-4296-AD9D-C7F4A3336E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" y="3312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787320" progId="Equation.DSMT4">
                    <p:embed/>
                  </p:oleObj>
                </mc:Choice>
                <mc:Fallback>
                  <p:oleObj name="Equation" r:id="rId6" imgW="444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312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4505" name="Picture 9">
              <a:extLst>
                <a:ext uri="{FF2B5EF4-FFF2-40B4-BE49-F238E27FC236}">
                  <a16:creationId xmlns:a16="http://schemas.microsoft.com/office/drawing/2014/main" id="{22515197-C1F3-4636-B52B-53BDD53FF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36"/>
              <a:ext cx="2072" cy="1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34506" name="Object 10">
              <a:extLst>
                <a:ext uri="{FF2B5EF4-FFF2-40B4-BE49-F238E27FC236}">
                  <a16:creationId xmlns:a16="http://schemas.microsoft.com/office/drawing/2014/main" id="{18A90794-9CC3-4AAB-B5CF-63805ACA5B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3312"/>
            <a:ext cx="34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5760" imgH="799920" progId="Equation.DSMT4">
                    <p:embed/>
                  </p:oleObj>
                </mc:Choice>
                <mc:Fallback>
                  <p:oleObj name="Equation" r:id="rId9" imgW="54576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12"/>
                          <a:ext cx="34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507" name="Object 11">
              <a:extLst>
                <a:ext uri="{FF2B5EF4-FFF2-40B4-BE49-F238E27FC236}">
                  <a16:creationId xmlns:a16="http://schemas.microsoft.com/office/drawing/2014/main" id="{40CC850D-D21F-4BD7-ACB6-25BC8B571B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3308"/>
            <a:ext cx="28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240" imgH="799920" progId="Equation.DSMT4">
                    <p:embed/>
                  </p:oleObj>
                </mc:Choice>
                <mc:Fallback>
                  <p:oleObj name="Equation" r:id="rId11" imgW="44424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308"/>
                          <a:ext cx="28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508" name="Rectangle 12">
            <a:extLst>
              <a:ext uri="{FF2B5EF4-FFF2-40B4-BE49-F238E27FC236}">
                <a16:creationId xmlns:a16="http://schemas.microsoft.com/office/drawing/2014/main" id="{EAEF4524-683A-494B-805E-B00759C61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Пирамида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>
            <a:extLst>
              <a:ext uri="{FF2B5EF4-FFF2-40B4-BE49-F238E27FC236}">
                <a16:creationId xmlns:a16="http://schemas.microsoft.com/office/drawing/2014/main" id="{2B24E7FC-17D0-4E95-9ECF-5A1D658C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S</a:t>
            </a:r>
            <a:r>
              <a:rPr lang="ru-RU" altLang="ru-RU" sz="2800"/>
              <a:t> до плоскости </a:t>
            </a:r>
            <a:r>
              <a:rPr lang="en-US" altLang="ru-RU" sz="2800" i="1"/>
              <a:t>ABC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238595" name="Picture 3">
            <a:extLst>
              <a:ext uri="{FF2B5EF4-FFF2-40B4-BE49-F238E27FC236}">
                <a16:creationId xmlns:a16="http://schemas.microsoft.com/office/drawing/2014/main" id="{63F3CCA2-A909-4AC9-B7E4-BE778B38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8596" name="Group 4">
            <a:extLst>
              <a:ext uri="{FF2B5EF4-FFF2-40B4-BE49-F238E27FC236}">
                <a16:creationId xmlns:a16="http://schemas.microsoft.com/office/drawing/2014/main" id="{B64A892D-E5F0-4330-A4D1-D49B7B08A89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76400"/>
            <a:ext cx="8839200" cy="4978400"/>
            <a:chOff x="192" y="1056"/>
            <a:chExt cx="5568" cy="3136"/>
          </a:xfrm>
        </p:grpSpPr>
        <p:sp>
          <p:nvSpPr>
            <p:cNvPr id="238597" name="Text Box 5">
              <a:extLst>
                <a:ext uri="{FF2B5EF4-FFF2-40B4-BE49-F238E27FC236}">
                  <a16:creationId xmlns:a16="http://schemas.microsoft.com/office/drawing/2014/main" id="{4669F38D-D399-4079-8822-DBB13E00F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79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38598" name="Text Box 6">
              <a:extLst>
                <a:ext uri="{FF2B5EF4-FFF2-40B4-BE49-F238E27FC236}">
                  <a16:creationId xmlns:a16="http://schemas.microsoft.com/office/drawing/2014/main" id="{CE21EE9F-F914-4D38-AB40-6744F0964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5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SO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SAC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SA = SC = </a:t>
              </a:r>
              <a:r>
                <a:rPr lang="en-US" altLang="ru-RU"/>
                <a:t>1, </a:t>
              </a:r>
              <a:r>
                <a:rPr lang="en-US" altLang="ru-RU" i="1"/>
                <a:t>AC =       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SO = </a:t>
              </a:r>
              <a:endParaRPr lang="ru-RU" altLang="ru-RU"/>
            </a:p>
          </p:txBody>
        </p:sp>
        <p:graphicFrame>
          <p:nvGraphicFramePr>
            <p:cNvPr id="238599" name="Object 7">
              <a:extLst>
                <a:ext uri="{FF2B5EF4-FFF2-40B4-BE49-F238E27FC236}">
                  <a16:creationId xmlns:a16="http://schemas.microsoft.com/office/drawing/2014/main" id="{7C200E9E-07EF-41D2-A9AD-33BC229798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3408"/>
            <a:ext cx="29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800" imgH="380880" progId="Equation.DSMT4">
                    <p:embed/>
                  </p:oleObj>
                </mc:Choice>
                <mc:Fallback>
                  <p:oleObj name="Equation" r:id="rId4" imgW="469800" imgH="3808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408"/>
                          <a:ext cx="29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8600" name="Object 8">
              <a:extLst>
                <a:ext uri="{FF2B5EF4-FFF2-40B4-BE49-F238E27FC236}">
                  <a16:creationId xmlns:a16="http://schemas.microsoft.com/office/drawing/2014/main" id="{6EFFC98A-5DA3-4AC7-8073-E089E67B30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8" y="3696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45760" imgH="787320" progId="Equation.DSMT4">
                    <p:embed/>
                  </p:oleObj>
                </mc:Choice>
                <mc:Fallback>
                  <p:oleObj name="Equation" r:id="rId6" imgW="54576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" y="3696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8601" name="Object 9">
              <a:extLst>
                <a:ext uri="{FF2B5EF4-FFF2-40B4-BE49-F238E27FC236}">
                  <a16:creationId xmlns:a16="http://schemas.microsoft.com/office/drawing/2014/main" id="{A2AA61E8-6E8E-42F3-AF06-DBB82EC665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2" y="336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760" imgH="787320" progId="Equation.DSMT4">
                    <p:embed/>
                  </p:oleObj>
                </mc:Choice>
                <mc:Fallback>
                  <p:oleObj name="Equation" r:id="rId8" imgW="54576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336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8602" name="Picture 10">
              <a:extLst>
                <a:ext uri="{FF2B5EF4-FFF2-40B4-BE49-F238E27FC236}">
                  <a16:creationId xmlns:a16="http://schemas.microsoft.com/office/drawing/2014/main" id="{77361EED-1E01-4AFE-A411-C3638A540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DCD6F6B6-E251-4AD6-8F88-F3E45FC6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точки </a:t>
            </a:r>
            <a:r>
              <a:rPr lang="en-US" altLang="ru-RU" sz="2800" i="1"/>
              <a:t>A</a:t>
            </a:r>
            <a:r>
              <a:rPr lang="ru-RU" altLang="ru-RU" sz="2800"/>
              <a:t> до плоскости </a:t>
            </a:r>
            <a:r>
              <a:rPr lang="en-US" altLang="ru-RU" sz="2800" i="1"/>
              <a:t>SBC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240643" name="Picture 3">
            <a:extLst>
              <a:ext uri="{FF2B5EF4-FFF2-40B4-BE49-F238E27FC236}">
                <a16:creationId xmlns:a16="http://schemas.microsoft.com/office/drawing/2014/main" id="{A81FA8C3-EC57-4D2C-9CF8-892FB908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0644" name="Group 4">
            <a:extLst>
              <a:ext uri="{FF2B5EF4-FFF2-40B4-BE49-F238E27FC236}">
                <a16:creationId xmlns:a16="http://schemas.microsoft.com/office/drawing/2014/main" id="{1B526017-E814-4B30-B93F-36835364939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33500"/>
            <a:ext cx="8839200" cy="5524500"/>
            <a:chOff x="192" y="840"/>
            <a:chExt cx="5568" cy="3480"/>
          </a:xfrm>
        </p:grpSpPr>
        <p:sp>
          <p:nvSpPr>
            <p:cNvPr id="240645" name="Text Box 5">
              <a:extLst>
                <a:ext uri="{FF2B5EF4-FFF2-40B4-BE49-F238E27FC236}">
                  <a16:creationId xmlns:a16="http://schemas.microsoft.com/office/drawing/2014/main" id="{2A910458-25B3-4B2D-A430-74BFF9C41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1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40646" name="Text Box 6">
              <a:extLst>
                <a:ext uri="{FF2B5EF4-FFF2-40B4-BE49-F238E27FC236}">
                  <a16:creationId xmlns:a16="http://schemas.microsoft.com/office/drawing/2014/main" id="{0AF26B02-7540-4AAD-9FB3-B12B51D71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52"/>
              <a:ext cx="556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Обозначим </a:t>
              </a:r>
              <a:r>
                <a:rPr lang="en-US" altLang="ru-RU" i="1"/>
                <a:t>E</a:t>
              </a:r>
              <a:r>
                <a:rPr lang="en-US" altLang="ru-RU"/>
                <a:t>, </a:t>
              </a:r>
              <a:r>
                <a:rPr lang="en-US" altLang="ru-RU" i="1"/>
                <a:t>F</a:t>
              </a:r>
              <a:r>
                <a:rPr lang="en-US" altLang="ru-RU"/>
                <a:t> </a:t>
              </a:r>
              <a:r>
                <a:rPr lang="ru-RU" altLang="ru-RU"/>
                <a:t>– середины ребер </a:t>
              </a:r>
              <a:r>
                <a:rPr lang="en-US" altLang="ru-RU" i="1"/>
                <a:t>AD</a:t>
              </a:r>
              <a:r>
                <a:rPr lang="en-US" altLang="ru-RU"/>
                <a:t>, </a:t>
              </a:r>
              <a:r>
                <a:rPr lang="en-US" altLang="ru-RU" i="1"/>
                <a:t>BC</a:t>
              </a:r>
              <a:r>
                <a:rPr lang="en-US" altLang="ru-RU"/>
                <a:t>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EH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SEF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SE = SF =       </a:t>
              </a:r>
              <a:r>
                <a:rPr lang="en-US" altLang="ru-RU"/>
                <a:t>, </a:t>
              </a:r>
              <a:r>
                <a:rPr lang="en-US" altLang="ru-RU" i="1"/>
                <a:t>EF = </a:t>
              </a:r>
              <a:r>
                <a:rPr lang="en-US" altLang="ru-RU"/>
                <a:t>1.</a:t>
              </a:r>
              <a:r>
                <a:rPr lang="en-US" altLang="ru-RU" i="1"/>
                <a:t> </a:t>
              </a:r>
              <a:r>
                <a:rPr lang="ru-RU" altLang="ru-RU"/>
                <a:t>Откуда, </a:t>
              </a:r>
              <a:r>
                <a:rPr lang="en-US" altLang="ru-RU" i="1"/>
                <a:t>EH = </a:t>
              </a:r>
              <a:endParaRPr lang="ru-RU" altLang="ru-RU"/>
            </a:p>
          </p:txBody>
        </p:sp>
        <p:graphicFrame>
          <p:nvGraphicFramePr>
            <p:cNvPr id="240647" name="Object 7">
              <a:extLst>
                <a:ext uri="{FF2B5EF4-FFF2-40B4-BE49-F238E27FC236}">
                  <a16:creationId xmlns:a16="http://schemas.microsoft.com/office/drawing/2014/main" id="{3A619A34-9851-49E7-9BA3-0217A43D07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816"/>
            <a:ext cx="34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760" imgH="799920" progId="Equation.DSMT4">
                    <p:embed/>
                  </p:oleObj>
                </mc:Choice>
                <mc:Fallback>
                  <p:oleObj name="Equation" r:id="rId4" imgW="545760" imgH="7999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816"/>
                          <a:ext cx="34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48" name="Object 8">
              <a:extLst>
                <a:ext uri="{FF2B5EF4-FFF2-40B4-BE49-F238E27FC236}">
                  <a16:creationId xmlns:a16="http://schemas.microsoft.com/office/drawing/2014/main" id="{BA9CFBC4-E7CB-49FA-A57D-750A8316B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6" y="3432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787320" progId="Equation.DSMT4">
                    <p:embed/>
                  </p:oleObj>
                </mc:Choice>
                <mc:Fallback>
                  <p:oleObj name="Equation" r:id="rId6" imgW="444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6" y="3432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49" name="Object 9">
              <a:extLst>
                <a:ext uri="{FF2B5EF4-FFF2-40B4-BE49-F238E27FC236}">
                  <a16:creationId xmlns:a16="http://schemas.microsoft.com/office/drawing/2014/main" id="{C441E51B-6C11-4D7C-96BE-0B1F730DF4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0" y="3428"/>
            <a:ext cx="34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760" imgH="799920" progId="Equation.DSMT4">
                    <p:embed/>
                  </p:oleObj>
                </mc:Choice>
                <mc:Fallback>
                  <p:oleObj name="Equation" r:id="rId8" imgW="54576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0" y="3428"/>
                          <a:ext cx="34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0650" name="Picture 10">
              <a:extLst>
                <a:ext uri="{FF2B5EF4-FFF2-40B4-BE49-F238E27FC236}">
                  <a16:creationId xmlns:a16="http://schemas.microsoft.com/office/drawing/2014/main" id="{3CF7F033-7DFA-4F1D-B2D9-40ADB50AF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4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>
            <a:extLst>
              <a:ext uri="{FF2B5EF4-FFF2-40B4-BE49-F238E27FC236}">
                <a16:creationId xmlns:a16="http://schemas.microsoft.com/office/drawing/2014/main" id="{A22E4881-40F0-4145-9994-C87F4C9D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точки </a:t>
            </a:r>
            <a:r>
              <a:rPr lang="en-US" altLang="ru-RU" sz="2800" i="1"/>
              <a:t>A</a:t>
            </a:r>
            <a:r>
              <a:rPr lang="ru-RU" altLang="ru-RU" sz="2800"/>
              <a:t> до плоскости </a:t>
            </a:r>
            <a:r>
              <a:rPr lang="en-US" altLang="ru-RU" sz="2800" i="1"/>
              <a:t>SBD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242691" name="Picture 3">
            <a:extLst>
              <a:ext uri="{FF2B5EF4-FFF2-40B4-BE49-F238E27FC236}">
                <a16:creationId xmlns:a16="http://schemas.microsoft.com/office/drawing/2014/main" id="{53691BB3-253C-4A2F-976F-83E0A42D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2692" name="Group 4">
            <a:extLst>
              <a:ext uri="{FF2B5EF4-FFF2-40B4-BE49-F238E27FC236}">
                <a16:creationId xmlns:a16="http://schemas.microsoft.com/office/drawing/2014/main" id="{1B93FCD8-5739-4EB9-9812-F63C9BC0905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447800"/>
            <a:ext cx="5562600" cy="4679950"/>
            <a:chOff x="384" y="672"/>
            <a:chExt cx="3504" cy="2948"/>
          </a:xfrm>
        </p:grpSpPr>
        <p:sp>
          <p:nvSpPr>
            <p:cNvPr id="242693" name="Text Box 5">
              <a:extLst>
                <a:ext uri="{FF2B5EF4-FFF2-40B4-BE49-F238E27FC236}">
                  <a16:creationId xmlns:a16="http://schemas.microsoft.com/office/drawing/2014/main" id="{4E3700C9-A519-4D95-B73E-21B342630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1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42694" name="Object 6">
              <a:extLst>
                <a:ext uri="{FF2B5EF4-FFF2-40B4-BE49-F238E27FC236}">
                  <a16:creationId xmlns:a16="http://schemas.microsoft.com/office/drawing/2014/main" id="{880D2C69-5F72-46E8-834B-D52F9195C8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124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760" imgH="787320" progId="Equation.DSMT4">
                    <p:embed/>
                  </p:oleObj>
                </mc:Choice>
                <mc:Fallback>
                  <p:oleObj name="Equation" r:id="rId4" imgW="54576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124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2695" name="Picture 7">
              <a:extLst>
                <a:ext uri="{FF2B5EF4-FFF2-40B4-BE49-F238E27FC236}">
                  <a16:creationId xmlns:a16="http://schemas.microsoft.com/office/drawing/2014/main" id="{2E987C98-850B-482A-B22E-8A89DD9EC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72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>
            <a:extLst>
              <a:ext uri="{FF2B5EF4-FFF2-40B4-BE49-F238E27FC236}">
                <a16:creationId xmlns:a16="http://schemas.microsoft.com/office/drawing/2014/main" id="{DA38819A-B81B-4138-91B7-7A4B192F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правильной </a:t>
            </a:r>
            <a:r>
              <a:rPr lang="en-US" altLang="ru-RU" sz="2800"/>
              <a:t>6-</a:t>
            </a:r>
            <a:r>
              <a:rPr lang="ru-RU" altLang="ru-RU" sz="2800"/>
              <a:t>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SABCDEF</a:t>
            </a:r>
            <a:r>
              <a:rPr lang="ru-RU" altLang="ru-RU" sz="2800"/>
              <a:t>,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расстояние от вершины </a:t>
            </a:r>
            <a:r>
              <a:rPr lang="en-US" altLang="ru-RU" sz="2800" i="1"/>
              <a:t>S</a:t>
            </a:r>
            <a:r>
              <a:rPr lang="ru-RU" altLang="ru-RU" sz="2800"/>
              <a:t> до плоскости </a:t>
            </a:r>
            <a:r>
              <a:rPr lang="en-US" altLang="ru-RU" sz="2800" i="1"/>
              <a:t>ABC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244739" name="Picture 3">
            <a:extLst>
              <a:ext uri="{FF2B5EF4-FFF2-40B4-BE49-F238E27FC236}">
                <a16:creationId xmlns:a16="http://schemas.microsoft.com/office/drawing/2014/main" id="{97F2ADD9-DB58-495E-A20A-C8654269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33788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4740" name="Group 4">
            <a:extLst>
              <a:ext uri="{FF2B5EF4-FFF2-40B4-BE49-F238E27FC236}">
                <a16:creationId xmlns:a16="http://schemas.microsoft.com/office/drawing/2014/main" id="{CBBF5095-6EB5-4601-8A89-8600ED45A64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7010400" cy="4572000"/>
            <a:chOff x="672" y="1248"/>
            <a:chExt cx="4416" cy="2880"/>
          </a:xfrm>
        </p:grpSpPr>
        <p:sp>
          <p:nvSpPr>
            <p:cNvPr id="244741" name="Text Box 5">
              <a:extLst>
                <a:ext uri="{FF2B5EF4-FFF2-40B4-BE49-F238E27FC236}">
                  <a16:creationId xmlns:a16="http://schemas.microsoft.com/office/drawing/2014/main" id="{E0E6D479-5C78-4128-954B-2D5209393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44742" name="Text Box 6">
              <a:extLst>
                <a:ext uri="{FF2B5EF4-FFF2-40B4-BE49-F238E27FC236}">
                  <a16:creationId xmlns:a16="http://schemas.microsoft.com/office/drawing/2014/main" id="{F9F43E88-1BC2-4F77-8337-E492D5AE3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264"/>
              <a:ext cx="44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SO </a:t>
              </a:r>
              <a:r>
                <a:rPr lang="ru-RU" altLang="ru-RU"/>
                <a:t>равностороннего</a:t>
              </a:r>
              <a:r>
                <a:rPr lang="en-US" altLang="ru-RU" i="1"/>
                <a:t>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SAD.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244743" name="Object 7">
              <a:extLst>
                <a:ext uri="{FF2B5EF4-FFF2-40B4-BE49-F238E27FC236}">
                  <a16:creationId xmlns:a16="http://schemas.microsoft.com/office/drawing/2014/main" id="{06113B42-EEE1-429F-93E7-61A4D964C2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6" y="3504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240" imgH="393480" progId="Equation.DSMT4">
                    <p:embed/>
                  </p:oleObj>
                </mc:Choice>
                <mc:Fallback>
                  <p:oleObj name="Equation" r:id="rId4" imgW="44424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504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4744" name="Object 8">
              <a:extLst>
                <a:ext uri="{FF2B5EF4-FFF2-40B4-BE49-F238E27FC236}">
                  <a16:creationId xmlns:a16="http://schemas.microsoft.com/office/drawing/2014/main" id="{B50D84C1-9701-49E6-850C-95BCCC614B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4" y="3868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" y="3868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4745" name="Picture 9">
              <a:extLst>
                <a:ext uri="{FF2B5EF4-FFF2-40B4-BE49-F238E27FC236}">
                  <a16:creationId xmlns:a16="http://schemas.microsoft.com/office/drawing/2014/main" id="{9AEBE9D9-C592-430C-A64C-790A82545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7CECA7BB-97D5-4BCB-98D8-7E690B7B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прям</a:t>
            </a:r>
            <a:r>
              <a:rPr lang="ru-RU" altLang="ru-RU" sz="2800"/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BC</a:t>
            </a:r>
            <a:r>
              <a:rPr lang="ru-RU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CBF2FE04-DADE-4DC8-874C-DAC4A7C1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B45A47EA-9C43-4B63-9C0E-08492895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>
            <a:extLst>
              <a:ext uri="{FF2B5EF4-FFF2-40B4-BE49-F238E27FC236}">
                <a16:creationId xmlns:a16="http://schemas.microsoft.com/office/drawing/2014/main" id="{C1BB968A-8ADD-46F4-90D0-246D49DA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</a:t>
            </a:r>
            <a:r>
              <a:rPr lang="en-US" altLang="ru-RU" dirty="0"/>
              <a:t>6-</a:t>
            </a:r>
            <a:r>
              <a:rPr lang="ru-RU" altLang="ru-RU" dirty="0"/>
              <a:t>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ребра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ребра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SBE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246787" name="Picture 3">
            <a:extLst>
              <a:ext uri="{FF2B5EF4-FFF2-40B4-BE49-F238E27FC236}">
                <a16:creationId xmlns:a16="http://schemas.microsoft.com/office/drawing/2014/main" id="{F7732605-27BB-4F4E-AE59-183D129F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6788" name="Group 4">
            <a:extLst>
              <a:ext uri="{FF2B5EF4-FFF2-40B4-BE49-F238E27FC236}">
                <a16:creationId xmlns:a16="http://schemas.microsoft.com/office/drawing/2014/main" id="{9D28B3F0-C78C-4947-A59C-4F0A8EA6A111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447800"/>
            <a:ext cx="5818188" cy="4368800"/>
            <a:chOff x="400" y="912"/>
            <a:chExt cx="3665" cy="2752"/>
          </a:xfrm>
        </p:grpSpPr>
        <p:sp>
          <p:nvSpPr>
            <p:cNvPr id="246789" name="Text Box 5">
              <a:extLst>
                <a:ext uri="{FF2B5EF4-FFF2-40B4-BE49-F238E27FC236}">
                  <a16:creationId xmlns:a16="http://schemas.microsoft.com/office/drawing/2014/main" id="{6EA360FF-ED7C-4E3C-9F91-2C11E77EF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32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46790" name="Object 6">
              <a:extLst>
                <a:ext uri="{FF2B5EF4-FFF2-40B4-BE49-F238E27FC236}">
                  <a16:creationId xmlns:a16="http://schemas.microsoft.com/office/drawing/2014/main" id="{A8863C83-9199-4598-A8B3-5D27A18D79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316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16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6791" name="Picture 7">
              <a:extLst>
                <a:ext uri="{FF2B5EF4-FFF2-40B4-BE49-F238E27FC236}">
                  <a16:creationId xmlns:a16="http://schemas.microsoft.com/office/drawing/2014/main" id="{95DAC11C-DD55-49EE-9F4F-08065945B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1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>
            <a:extLst>
              <a:ext uri="{FF2B5EF4-FFF2-40B4-BE49-F238E27FC236}">
                <a16:creationId xmlns:a16="http://schemas.microsoft.com/office/drawing/2014/main" id="{4FACB3A4-C704-4381-84A6-29AD6682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7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</a:t>
            </a:r>
            <a:r>
              <a:rPr lang="en-US" altLang="ru-RU" dirty="0"/>
              <a:t>6-</a:t>
            </a:r>
            <a:r>
              <a:rPr lang="ru-RU" altLang="ru-RU" dirty="0"/>
              <a:t>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ребра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ребра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SCE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248835" name="Picture 3">
            <a:extLst>
              <a:ext uri="{FF2B5EF4-FFF2-40B4-BE49-F238E27FC236}">
                <a16:creationId xmlns:a16="http://schemas.microsoft.com/office/drawing/2014/main" id="{AA8DF76F-DC79-4443-A080-4F68782E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8836" name="Group 4">
            <a:extLst>
              <a:ext uri="{FF2B5EF4-FFF2-40B4-BE49-F238E27FC236}">
                <a16:creationId xmlns:a16="http://schemas.microsoft.com/office/drawing/2014/main" id="{55AF9F00-2A00-48AE-ABE3-A03DD5E4057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8763000" cy="5321300"/>
            <a:chOff x="96" y="912"/>
            <a:chExt cx="5520" cy="3352"/>
          </a:xfrm>
        </p:grpSpPr>
        <p:sp>
          <p:nvSpPr>
            <p:cNvPr id="248837" name="Text Box 5">
              <a:extLst>
                <a:ext uri="{FF2B5EF4-FFF2-40B4-BE49-F238E27FC236}">
                  <a16:creationId xmlns:a16="http://schemas.microsoft.com/office/drawing/2014/main" id="{2B86265A-CD2D-46F4-91AF-7D1E0FF78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48838" name="Text Box 6">
              <a:extLst>
                <a:ext uri="{FF2B5EF4-FFF2-40B4-BE49-F238E27FC236}">
                  <a16:creationId xmlns:a16="http://schemas.microsoft.com/office/drawing/2014/main" id="{B7C25B40-F7A2-4AD4-99A9-BEC7C5FB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520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Обозначим </a:t>
              </a:r>
              <a:r>
                <a:rPr lang="en-US" altLang="ru-RU" i="1"/>
                <a:t>G </a:t>
              </a:r>
              <a:r>
                <a:rPr lang="ru-RU" altLang="ru-RU"/>
                <a:t>точку пересечения </a:t>
              </a:r>
              <a:r>
                <a:rPr lang="en-US" altLang="ru-RU" i="1"/>
                <a:t>AD </a:t>
              </a:r>
              <a:r>
                <a:rPr lang="ru-RU" altLang="ru-RU"/>
                <a:t>и </a:t>
              </a:r>
              <a:r>
                <a:rPr lang="en-US" altLang="ru-RU" i="1"/>
                <a:t>CE</a:t>
              </a:r>
              <a:r>
                <a:rPr lang="ru-RU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SAG</a:t>
              </a:r>
              <a:r>
                <a:rPr lang="ru-RU" altLang="ru-RU"/>
                <a:t>, в котором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SA = </a:t>
              </a:r>
              <a:r>
                <a:rPr lang="en-US" altLang="ru-RU"/>
                <a:t>2, </a:t>
              </a:r>
              <a:r>
                <a:rPr lang="en-US" altLang="ru-RU" i="1"/>
                <a:t>SG =        </a:t>
              </a:r>
              <a:r>
                <a:rPr lang="en-US" altLang="ru-RU"/>
                <a:t>, </a:t>
              </a:r>
              <a:r>
                <a:rPr lang="en-US" altLang="ru-RU" i="1"/>
                <a:t>AG =     </a:t>
              </a:r>
              <a:r>
                <a:rPr lang="en-US" altLang="ru-RU"/>
                <a:t>, </a:t>
              </a:r>
              <a:r>
                <a:rPr lang="en-US" altLang="ru-RU" i="1"/>
                <a:t>SO =        </a:t>
              </a:r>
              <a:r>
                <a:rPr lang="ru-RU" altLang="ru-RU"/>
                <a:t>Откуда </a:t>
              </a:r>
              <a:r>
                <a:rPr lang="en-US" altLang="ru-RU" i="1"/>
                <a:t>AH = </a:t>
              </a:r>
              <a:endParaRPr lang="ru-RU" altLang="ru-RU"/>
            </a:p>
          </p:txBody>
        </p:sp>
        <p:graphicFrame>
          <p:nvGraphicFramePr>
            <p:cNvPr id="248839" name="Object 7">
              <a:extLst>
                <a:ext uri="{FF2B5EF4-FFF2-40B4-BE49-F238E27FC236}">
                  <a16:creationId xmlns:a16="http://schemas.microsoft.com/office/drawing/2014/main" id="{15FA68E7-E33E-42C7-98F8-FFB82B458F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88" y="3388"/>
            <a:ext cx="3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787320" progId="Equation.DSMT4">
                    <p:embed/>
                  </p:oleObj>
                </mc:Choice>
                <mc:Fallback>
                  <p:oleObj name="Equation" r:id="rId4" imgW="58392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388"/>
                          <a:ext cx="3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40" name="Object 8">
              <a:extLst>
                <a:ext uri="{FF2B5EF4-FFF2-40B4-BE49-F238E27FC236}">
                  <a16:creationId xmlns:a16="http://schemas.microsoft.com/office/drawing/2014/main" id="{36EB1FE5-D781-4184-ACAB-96ED62E833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3504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504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8841" name="Picture 9">
              <a:extLst>
                <a:ext uri="{FF2B5EF4-FFF2-40B4-BE49-F238E27FC236}">
                  <a16:creationId xmlns:a16="http://schemas.microsoft.com/office/drawing/2014/main" id="{703228DA-FC08-4B89-BC89-FB951153E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91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48842" name="Object 10">
              <a:extLst>
                <a:ext uri="{FF2B5EF4-FFF2-40B4-BE49-F238E27FC236}">
                  <a16:creationId xmlns:a16="http://schemas.microsoft.com/office/drawing/2014/main" id="{2AB0B6D7-6DC6-4597-8448-1F753370CE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3408"/>
            <a:ext cx="1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200" imgH="723600" progId="Equation.DSMT4">
                    <p:embed/>
                  </p:oleObj>
                </mc:Choice>
                <mc:Fallback>
                  <p:oleObj name="Equation" r:id="rId9" imgW="241200" imgH="723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408"/>
                          <a:ext cx="1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43" name="Object 11">
              <a:extLst>
                <a:ext uri="{FF2B5EF4-FFF2-40B4-BE49-F238E27FC236}">
                  <a16:creationId xmlns:a16="http://schemas.microsoft.com/office/drawing/2014/main" id="{570F594E-23A6-4FD3-8CAF-6A4D687509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2" y="3404"/>
            <a:ext cx="52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25480" imgH="799920" progId="Equation.DSMT4">
                    <p:embed/>
                  </p:oleObj>
                </mc:Choice>
                <mc:Fallback>
                  <p:oleObj name="Equation" r:id="rId11" imgW="82548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" y="3404"/>
                          <a:ext cx="52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44" name="Object 12">
              <a:extLst>
                <a:ext uri="{FF2B5EF4-FFF2-40B4-BE49-F238E27FC236}">
                  <a16:creationId xmlns:a16="http://schemas.microsoft.com/office/drawing/2014/main" id="{99F273E1-BE93-4AAA-8DAC-0113A58A78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760"/>
            <a:ext cx="52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25480" imgH="799920" progId="Equation.DSMT4">
                    <p:embed/>
                  </p:oleObj>
                </mc:Choice>
                <mc:Fallback>
                  <p:oleObj name="Equation" r:id="rId13" imgW="825480" imgH="79992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760"/>
                          <a:ext cx="52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>
            <a:extLst>
              <a:ext uri="{FF2B5EF4-FFF2-40B4-BE49-F238E27FC236}">
                <a16:creationId xmlns:a16="http://schemas.microsoft.com/office/drawing/2014/main" id="{A5A39BC5-E664-4375-A591-310F3521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</a:t>
            </a:r>
            <a:r>
              <a:rPr lang="en-US" altLang="ru-RU" dirty="0"/>
              <a:t>6-</a:t>
            </a:r>
            <a:r>
              <a:rPr lang="ru-RU" altLang="ru-RU" dirty="0"/>
              <a:t>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ребра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ребра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SBF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250884" name="Picture 4">
            <a:extLst>
              <a:ext uri="{FF2B5EF4-FFF2-40B4-BE49-F238E27FC236}">
                <a16:creationId xmlns:a16="http://schemas.microsoft.com/office/drawing/2014/main" id="{72E34DB4-C7AB-44CE-A732-3BA83609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1305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0885" name="Group 5">
            <a:extLst>
              <a:ext uri="{FF2B5EF4-FFF2-40B4-BE49-F238E27FC236}">
                <a16:creationId xmlns:a16="http://schemas.microsoft.com/office/drawing/2014/main" id="{1A6E6525-D820-43B4-8474-60DC0E093EE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763000" cy="5168900"/>
            <a:chOff x="96" y="1008"/>
            <a:chExt cx="5520" cy="3256"/>
          </a:xfrm>
        </p:grpSpPr>
        <p:sp>
          <p:nvSpPr>
            <p:cNvPr id="250886" name="Text Box 6">
              <a:extLst>
                <a:ext uri="{FF2B5EF4-FFF2-40B4-BE49-F238E27FC236}">
                  <a16:creationId xmlns:a16="http://schemas.microsoft.com/office/drawing/2014/main" id="{8C323E77-13DB-45C2-8186-C2A12D8B4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50887" name="Text Box 7">
              <a:extLst>
                <a:ext uri="{FF2B5EF4-FFF2-40B4-BE49-F238E27FC236}">
                  <a16:creationId xmlns:a16="http://schemas.microsoft.com/office/drawing/2014/main" id="{46E95E91-CDE2-47D3-959C-181083E07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520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Обозначим </a:t>
              </a:r>
              <a:r>
                <a:rPr lang="en-US" altLang="ru-RU" i="1"/>
                <a:t>G </a:t>
              </a:r>
              <a:r>
                <a:rPr lang="ru-RU" altLang="ru-RU"/>
                <a:t>точку пересечения </a:t>
              </a:r>
              <a:r>
                <a:rPr lang="en-US" altLang="ru-RU" i="1"/>
                <a:t>AD </a:t>
              </a:r>
              <a:r>
                <a:rPr lang="ru-RU" altLang="ru-RU"/>
                <a:t>и </a:t>
              </a:r>
              <a:r>
                <a:rPr lang="en-US" altLang="ru-RU" i="1"/>
                <a:t>BF</a:t>
              </a:r>
              <a:r>
                <a:rPr lang="ru-RU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SAG</a:t>
              </a:r>
              <a:r>
                <a:rPr lang="ru-RU" altLang="ru-RU"/>
                <a:t>, в котором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SA = </a:t>
              </a:r>
              <a:r>
                <a:rPr lang="en-US" altLang="ru-RU"/>
                <a:t>2, </a:t>
              </a:r>
              <a:r>
                <a:rPr lang="en-US" altLang="ru-RU" i="1"/>
                <a:t>SG =        </a:t>
              </a:r>
              <a:r>
                <a:rPr lang="en-US" altLang="ru-RU"/>
                <a:t>, </a:t>
              </a:r>
              <a:r>
                <a:rPr lang="en-US" altLang="ru-RU" i="1"/>
                <a:t>AG =     </a:t>
              </a:r>
              <a:r>
                <a:rPr lang="en-US" altLang="ru-RU"/>
                <a:t>, </a:t>
              </a:r>
              <a:r>
                <a:rPr lang="en-US" altLang="ru-RU" i="1"/>
                <a:t>SO =        </a:t>
              </a:r>
              <a:r>
                <a:rPr lang="ru-RU" altLang="ru-RU"/>
                <a:t>Откуда </a:t>
              </a:r>
              <a:r>
                <a:rPr lang="en-US" altLang="ru-RU" i="1"/>
                <a:t>AH = </a:t>
              </a:r>
              <a:endParaRPr lang="ru-RU" altLang="ru-RU"/>
            </a:p>
          </p:txBody>
        </p:sp>
        <p:graphicFrame>
          <p:nvGraphicFramePr>
            <p:cNvPr id="250888" name="Object 8">
              <a:extLst>
                <a:ext uri="{FF2B5EF4-FFF2-40B4-BE49-F238E27FC236}">
                  <a16:creationId xmlns:a16="http://schemas.microsoft.com/office/drawing/2014/main" id="{599B3033-D7D2-40A4-AD33-C083DADBCB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88" y="3388"/>
            <a:ext cx="3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787320" progId="Equation.DSMT4">
                    <p:embed/>
                  </p:oleObj>
                </mc:Choice>
                <mc:Fallback>
                  <p:oleObj name="Equation" r:id="rId4" imgW="58392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388"/>
                          <a:ext cx="3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889" name="Object 9">
              <a:extLst>
                <a:ext uri="{FF2B5EF4-FFF2-40B4-BE49-F238E27FC236}">
                  <a16:creationId xmlns:a16="http://schemas.microsoft.com/office/drawing/2014/main" id="{C77D340E-87CE-471E-A8D3-E7F1AD2A86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3504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393480" progId="Equation.DSMT4">
                    <p:embed/>
                  </p:oleObj>
                </mc:Choice>
                <mc:Fallback>
                  <p:oleObj name="Equation" r:id="rId6" imgW="444240" imgH="393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504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890" name="Object 10">
              <a:extLst>
                <a:ext uri="{FF2B5EF4-FFF2-40B4-BE49-F238E27FC236}">
                  <a16:creationId xmlns:a16="http://schemas.microsoft.com/office/drawing/2014/main" id="{8535F59C-75D3-4897-AAE6-D8A16C2C35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3408"/>
            <a:ext cx="1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1200" imgH="723600" progId="Equation.DSMT4">
                    <p:embed/>
                  </p:oleObj>
                </mc:Choice>
                <mc:Fallback>
                  <p:oleObj name="Equation" r:id="rId8" imgW="241200" imgH="723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408"/>
                          <a:ext cx="1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891" name="Object 11">
              <a:extLst>
                <a:ext uri="{FF2B5EF4-FFF2-40B4-BE49-F238E27FC236}">
                  <a16:creationId xmlns:a16="http://schemas.microsoft.com/office/drawing/2014/main" id="{02B93467-73E0-4501-BFC3-1A2E1864D1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6" y="3404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85800" imgH="799920" progId="Equation.DSMT4">
                    <p:embed/>
                  </p:oleObj>
                </mc:Choice>
                <mc:Fallback>
                  <p:oleObj name="Equation" r:id="rId10" imgW="68580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3404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892" name="Object 12">
              <a:extLst>
                <a:ext uri="{FF2B5EF4-FFF2-40B4-BE49-F238E27FC236}">
                  <a16:creationId xmlns:a16="http://schemas.microsoft.com/office/drawing/2014/main" id="{EE8B7379-B90A-45E0-80CB-B96A94448D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2" y="3760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85800" imgH="799920" progId="Equation.DSMT4">
                    <p:embed/>
                  </p:oleObj>
                </mc:Choice>
                <mc:Fallback>
                  <p:oleObj name="Equation" r:id="rId12" imgW="685800" imgH="79992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3760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0893" name="Picture 13">
              <a:extLst>
                <a:ext uri="{FF2B5EF4-FFF2-40B4-BE49-F238E27FC236}">
                  <a16:creationId xmlns:a16="http://schemas.microsoft.com/office/drawing/2014/main" id="{1BCDDB2C-21BD-4D4C-8B0C-CF7042834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1972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>
            <a:extLst>
              <a:ext uri="{FF2B5EF4-FFF2-40B4-BE49-F238E27FC236}">
                <a16:creationId xmlns:a16="http://schemas.microsoft.com/office/drawing/2014/main" id="{019CE849-E65C-457D-AE51-AF74E892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</a:t>
            </a:r>
            <a:r>
              <a:rPr lang="en-US" altLang="ru-RU" dirty="0"/>
              <a:t>6-</a:t>
            </a:r>
            <a:r>
              <a:rPr lang="ru-RU" altLang="ru-RU" dirty="0"/>
              <a:t>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ребра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ребра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SBC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252931" name="Picture 3">
            <a:extLst>
              <a:ext uri="{FF2B5EF4-FFF2-40B4-BE49-F238E27FC236}">
                <a16:creationId xmlns:a16="http://schemas.microsoft.com/office/drawing/2014/main" id="{DDC4B825-DB45-4D49-A75D-A5E465B0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2932" name="Group 4">
            <a:extLst>
              <a:ext uri="{FF2B5EF4-FFF2-40B4-BE49-F238E27FC236}">
                <a16:creationId xmlns:a16="http://schemas.microsoft.com/office/drawing/2014/main" id="{701258DE-E917-467B-B31F-990595CB9DC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00200"/>
            <a:ext cx="8534400" cy="5257800"/>
            <a:chOff x="240" y="1008"/>
            <a:chExt cx="5376" cy="3312"/>
          </a:xfrm>
        </p:grpSpPr>
        <p:sp>
          <p:nvSpPr>
            <p:cNvPr id="252933" name="Text Box 5">
              <a:extLst>
                <a:ext uri="{FF2B5EF4-FFF2-40B4-BE49-F238E27FC236}">
                  <a16:creationId xmlns:a16="http://schemas.microsoft.com/office/drawing/2014/main" id="{C515F0C7-8831-4B60-9259-A8721056C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93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52934" name="Text Box 6">
              <a:extLst>
                <a:ext uri="{FF2B5EF4-FFF2-40B4-BE49-F238E27FC236}">
                  <a16:creationId xmlns:a16="http://schemas.microsoft.com/office/drawing/2014/main" id="{393EE80E-A628-46A6-8397-CFA63FABD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024"/>
              <a:ext cx="537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Пусть </a:t>
              </a:r>
              <a:r>
                <a:rPr lang="en-US" altLang="ru-RU" i="1"/>
                <a:t>O </a:t>
              </a:r>
              <a:r>
                <a:rPr lang="ru-RU" altLang="ru-RU"/>
                <a:t>– центр основания, </a:t>
              </a:r>
              <a:r>
                <a:rPr lang="en-US" altLang="ru-RU" i="1"/>
                <a:t>G</a:t>
              </a:r>
              <a:r>
                <a:rPr lang="ru-RU" altLang="ru-RU"/>
                <a:t> – середина ребра </a:t>
              </a:r>
              <a:r>
                <a:rPr lang="en-US" altLang="ru-RU" i="1"/>
                <a:t>BC</a:t>
              </a:r>
              <a:r>
                <a:rPr lang="ru-RU" altLang="ru-RU" i="1"/>
                <a:t>.</a:t>
              </a:r>
              <a:r>
                <a:rPr lang="ru-RU" altLang="ru-RU"/>
                <a:t> Искомое расстояние равно высоте </a:t>
              </a:r>
              <a:r>
                <a:rPr lang="en-US" altLang="ru-RU" i="1"/>
                <a:t>OH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SOG</a:t>
              </a:r>
              <a:r>
                <a:rPr lang="en-US" altLang="ru-RU"/>
                <a:t>, </a:t>
              </a:r>
              <a:r>
                <a:rPr lang="ru-RU" altLang="ru-RU"/>
                <a:t>в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котором </a:t>
              </a:r>
              <a:r>
                <a:rPr lang="en-US" altLang="ru-RU" i="1"/>
                <a:t>SO =       </a:t>
              </a:r>
              <a:r>
                <a:rPr lang="en-US" altLang="ru-RU"/>
                <a:t>, </a:t>
              </a:r>
              <a:r>
                <a:rPr lang="en-US" altLang="ru-RU" i="1"/>
                <a:t>OG =      </a:t>
              </a:r>
              <a:r>
                <a:rPr lang="en-US" altLang="ru-RU"/>
                <a:t>, </a:t>
              </a:r>
              <a:r>
                <a:rPr lang="en-US" altLang="ru-RU" i="1"/>
                <a:t>SG =          </a:t>
              </a:r>
              <a:r>
                <a:rPr lang="ru-RU" altLang="ru-RU"/>
                <a:t>Откуда </a:t>
              </a:r>
              <a:r>
                <a:rPr lang="en-US" altLang="ru-RU" i="1"/>
                <a:t>OH = </a:t>
              </a:r>
              <a:endParaRPr lang="ru-RU" altLang="ru-RU"/>
            </a:p>
          </p:txBody>
        </p:sp>
        <p:graphicFrame>
          <p:nvGraphicFramePr>
            <p:cNvPr id="252935" name="Object 7">
              <a:extLst>
                <a:ext uri="{FF2B5EF4-FFF2-40B4-BE49-F238E27FC236}">
                  <a16:creationId xmlns:a16="http://schemas.microsoft.com/office/drawing/2014/main" id="{A4B15E09-B866-4D78-9300-48A34C90A0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3600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240" imgH="393480" progId="Equation.DSMT4">
                    <p:embed/>
                  </p:oleObj>
                </mc:Choice>
                <mc:Fallback>
                  <p:oleObj name="Equation" r:id="rId4" imgW="44424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00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936" name="Object 8">
              <a:extLst>
                <a:ext uri="{FF2B5EF4-FFF2-40B4-BE49-F238E27FC236}">
                  <a16:creationId xmlns:a16="http://schemas.microsoft.com/office/drawing/2014/main" id="{AFD32750-D00B-4300-A6AB-6C80B9452F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2" y="3476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787320" progId="Equation.DSMT4">
                    <p:embed/>
                  </p:oleObj>
                </mc:Choice>
                <mc:Fallback>
                  <p:oleObj name="Equation" r:id="rId6" imgW="444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476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937" name="Object 9">
              <a:extLst>
                <a:ext uri="{FF2B5EF4-FFF2-40B4-BE49-F238E27FC236}">
                  <a16:creationId xmlns:a16="http://schemas.microsoft.com/office/drawing/2014/main" id="{9C2B8968-61A8-4359-AD78-3A45EFD9A5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350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0240" imgH="787320" progId="Equation.DSMT4">
                    <p:embed/>
                  </p:oleObj>
                </mc:Choice>
                <mc:Fallback>
                  <p:oleObj name="Equation" r:id="rId8" imgW="66024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50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938" name="Object 10">
              <a:extLst>
                <a:ext uri="{FF2B5EF4-FFF2-40B4-BE49-F238E27FC236}">
                  <a16:creationId xmlns:a16="http://schemas.microsoft.com/office/drawing/2014/main" id="{8E1703DE-53A3-4CEF-B0ED-6F4A0EEC0A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500"/>
            <a:ext cx="41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60240" imgH="799920" progId="Equation.DSMT4">
                    <p:embed/>
                  </p:oleObj>
                </mc:Choice>
                <mc:Fallback>
                  <p:oleObj name="Equation" r:id="rId10" imgW="66024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500"/>
                          <a:ext cx="41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939" name="Object 11">
              <a:extLst>
                <a:ext uri="{FF2B5EF4-FFF2-40B4-BE49-F238E27FC236}">
                  <a16:creationId xmlns:a16="http://schemas.microsoft.com/office/drawing/2014/main" id="{9D9B1890-7018-483D-B7B7-E1EDE76372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2" y="3816"/>
            <a:ext cx="41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60240" imgH="799920" progId="Equation.DSMT4">
                    <p:embed/>
                  </p:oleObj>
                </mc:Choice>
                <mc:Fallback>
                  <p:oleObj name="Equation" r:id="rId12" imgW="660240" imgH="7999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2" y="3816"/>
                          <a:ext cx="41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2940" name="Picture 12">
              <a:extLst>
                <a:ext uri="{FF2B5EF4-FFF2-40B4-BE49-F238E27FC236}">
                  <a16:creationId xmlns:a16="http://schemas.microsoft.com/office/drawing/2014/main" id="{2BA029E5-8458-41CE-95A9-1935BC51B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>
            <a:extLst>
              <a:ext uri="{FF2B5EF4-FFF2-40B4-BE49-F238E27FC236}">
                <a16:creationId xmlns:a16="http://schemas.microsoft.com/office/drawing/2014/main" id="{0D6A6335-E211-4978-9CA4-97A40BB92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</a:t>
            </a:r>
            <a:r>
              <a:rPr lang="en-US" altLang="ru-RU"/>
              <a:t>6-</a:t>
            </a:r>
            <a:r>
              <a:rPr lang="ru-RU" altLang="ru-RU"/>
              <a:t>ой пирамиде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SABCDEF</a:t>
            </a:r>
            <a:r>
              <a:rPr lang="ru-RU" altLang="ru-RU"/>
              <a:t>, боковые ребра которой равны 2,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а ребра основания – 1, н</a:t>
            </a:r>
            <a:r>
              <a:rPr lang="ru-RU" altLang="ru-RU">
                <a:cs typeface="Times New Roman" panose="02020603050405020304" pitchFamily="18" charset="0"/>
              </a:rPr>
              <a:t>айдите </a:t>
            </a:r>
            <a:r>
              <a:rPr lang="ru-RU" altLang="ru-RU"/>
              <a:t>расстояние от точки </a:t>
            </a:r>
            <a:r>
              <a:rPr lang="en-US" altLang="ru-RU" i="1"/>
              <a:t>A</a:t>
            </a:r>
            <a:r>
              <a:rPr lang="ru-RU" altLang="ru-RU"/>
              <a:t> до плоскости </a:t>
            </a:r>
            <a:r>
              <a:rPr lang="en-US" altLang="ru-RU" i="1"/>
              <a:t>SCD</a:t>
            </a:r>
            <a:r>
              <a:rPr lang="en-US" altLang="ru-RU">
                <a:cs typeface="Times New Roman" panose="02020603050405020304" pitchFamily="18" charset="0"/>
              </a:rPr>
              <a:t>.</a:t>
            </a:r>
            <a:endParaRPr lang="ru-RU" altLang="ru-RU" i="1"/>
          </a:p>
        </p:txBody>
      </p:sp>
      <p:pic>
        <p:nvPicPr>
          <p:cNvPr id="254979" name="Picture 3">
            <a:extLst>
              <a:ext uri="{FF2B5EF4-FFF2-40B4-BE49-F238E27FC236}">
                <a16:creationId xmlns:a16="http://schemas.microsoft.com/office/drawing/2014/main" id="{76F4FC1C-4822-4522-AD3E-98F54B81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4980" name="Group 4">
            <a:extLst>
              <a:ext uri="{FF2B5EF4-FFF2-40B4-BE49-F238E27FC236}">
                <a16:creationId xmlns:a16="http://schemas.microsoft.com/office/drawing/2014/main" id="{852F6E1F-13B9-44A9-B871-750AB9030CB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8534400" cy="5257800"/>
            <a:chOff x="240" y="912"/>
            <a:chExt cx="5376" cy="3312"/>
          </a:xfrm>
        </p:grpSpPr>
        <p:sp>
          <p:nvSpPr>
            <p:cNvPr id="254981" name="Text Box 5">
              <a:extLst>
                <a:ext uri="{FF2B5EF4-FFF2-40B4-BE49-F238E27FC236}">
                  <a16:creationId xmlns:a16="http://schemas.microsoft.com/office/drawing/2014/main" id="{B6BD9888-0FFC-4205-A1E3-B9EED6E78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54982" name="Text Box 6">
              <a:extLst>
                <a:ext uri="{FF2B5EF4-FFF2-40B4-BE49-F238E27FC236}">
                  <a16:creationId xmlns:a16="http://schemas.microsoft.com/office/drawing/2014/main" id="{253F69DC-90BF-4EEB-9B25-BD18ED203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537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Пусть </a:t>
              </a:r>
              <a:r>
                <a:rPr lang="en-US" altLang="ru-RU" i="1"/>
                <a:t>P</a:t>
              </a:r>
              <a:r>
                <a:rPr lang="en-US" altLang="ru-RU"/>
                <a:t>, </a:t>
              </a:r>
              <a:r>
                <a:rPr lang="en-US" altLang="ru-RU" i="1"/>
                <a:t>Q </a:t>
              </a:r>
              <a:r>
                <a:rPr lang="ru-RU" altLang="ru-RU"/>
                <a:t>– середины ребер </a:t>
              </a:r>
              <a:r>
                <a:rPr lang="en-US" altLang="ru-RU" i="1"/>
                <a:t>AF</a:t>
              </a:r>
              <a:r>
                <a:rPr lang="en-US" altLang="ru-RU"/>
                <a:t>, </a:t>
              </a:r>
              <a:r>
                <a:rPr lang="en-US" altLang="ru-RU" i="1"/>
                <a:t>CD</a:t>
              </a:r>
              <a:r>
                <a:rPr lang="ru-RU" altLang="ru-RU" i="1"/>
                <a:t>.</a:t>
              </a:r>
              <a:r>
                <a:rPr lang="ru-RU" altLang="ru-RU"/>
                <a:t> Искомое расстояние равно высоте </a:t>
              </a:r>
              <a:r>
                <a:rPr lang="en-US" altLang="ru-RU" i="1"/>
                <a:t>PH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SPQ</a:t>
              </a:r>
              <a:r>
                <a:rPr lang="en-US" altLang="ru-RU"/>
                <a:t>, </a:t>
              </a:r>
              <a:r>
                <a:rPr lang="ru-RU" altLang="ru-RU"/>
                <a:t>в</a:t>
              </a:r>
              <a:r>
                <a:rPr lang="en-US" altLang="ru-RU"/>
                <a:t> </a:t>
              </a:r>
              <a:r>
                <a:rPr lang="ru-RU" altLang="ru-RU"/>
                <a:t>котором 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PQ = SO =       </a:t>
              </a:r>
              <a:r>
                <a:rPr lang="en-US" altLang="ru-RU"/>
                <a:t>, </a:t>
              </a:r>
              <a:r>
                <a:rPr lang="en-US" altLang="ru-RU" i="1"/>
                <a:t>SP = SQ =         </a:t>
              </a:r>
              <a:r>
                <a:rPr lang="en-US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Откуда </a:t>
              </a:r>
              <a:r>
                <a:rPr lang="en-US" altLang="ru-RU" i="1"/>
                <a:t>PH = </a:t>
              </a:r>
              <a:endParaRPr lang="ru-RU" altLang="ru-RU"/>
            </a:p>
          </p:txBody>
        </p:sp>
        <p:graphicFrame>
          <p:nvGraphicFramePr>
            <p:cNvPr id="254983" name="Object 7">
              <a:extLst>
                <a:ext uri="{FF2B5EF4-FFF2-40B4-BE49-F238E27FC236}">
                  <a16:creationId xmlns:a16="http://schemas.microsoft.com/office/drawing/2014/main" id="{7BE65930-6D05-43AC-BF67-D2D9A08EB6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504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080" imgH="393480" progId="Equation.DSMT4">
                    <p:embed/>
                  </p:oleObj>
                </mc:Choice>
                <mc:Fallback>
                  <p:oleObj name="Equation" r:id="rId4" imgW="40608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504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984" name="Object 8">
              <a:extLst>
                <a:ext uri="{FF2B5EF4-FFF2-40B4-BE49-F238E27FC236}">
                  <a16:creationId xmlns:a16="http://schemas.microsoft.com/office/drawing/2014/main" id="{3AF74879-7248-4F76-8A32-9E92655E9F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3408"/>
            <a:ext cx="3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83920" imgH="787320" progId="Equation.DSMT4">
                    <p:embed/>
                  </p:oleObj>
                </mc:Choice>
                <mc:Fallback>
                  <p:oleObj name="Equation" r:id="rId6" imgW="58392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408"/>
                          <a:ext cx="3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985" name="Object 9">
              <a:extLst>
                <a:ext uri="{FF2B5EF4-FFF2-40B4-BE49-F238E27FC236}">
                  <a16:creationId xmlns:a16="http://schemas.microsoft.com/office/drawing/2014/main" id="{FFED0CFD-F5ED-4FFF-8453-7F7659BE9C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4" y="3408"/>
            <a:ext cx="5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12520" imgH="799920" progId="Equation.DSMT4">
                    <p:embed/>
                  </p:oleObj>
                </mc:Choice>
                <mc:Fallback>
                  <p:oleObj name="Equation" r:id="rId8" imgW="81252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" y="3408"/>
                          <a:ext cx="5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986" name="Object 10">
              <a:extLst>
                <a:ext uri="{FF2B5EF4-FFF2-40B4-BE49-F238E27FC236}">
                  <a16:creationId xmlns:a16="http://schemas.microsoft.com/office/drawing/2014/main" id="{3FB6431D-8381-4DAC-A370-AAD26BB856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4" y="3720"/>
            <a:ext cx="5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12520" imgH="799920" progId="Equation.DSMT4">
                    <p:embed/>
                  </p:oleObj>
                </mc:Choice>
                <mc:Fallback>
                  <p:oleObj name="Equation" r:id="rId10" imgW="81252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" y="3720"/>
                          <a:ext cx="5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4987" name="Picture 11">
              <a:extLst>
                <a:ext uri="{FF2B5EF4-FFF2-40B4-BE49-F238E27FC236}">
                  <a16:creationId xmlns:a16="http://schemas.microsoft.com/office/drawing/2014/main" id="{BE6F42D9-7E38-41D1-A076-AC6704FA2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>
            <a:extLst>
              <a:ext uri="{FF2B5EF4-FFF2-40B4-BE49-F238E27FC236}">
                <a16:creationId xmlns:a16="http://schemas.microsoft.com/office/drawing/2014/main" id="{3EBCAB00-55FE-46F9-BCE8-70006670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</a:t>
            </a:r>
            <a:r>
              <a:rPr lang="en-US" altLang="ru-RU" dirty="0"/>
              <a:t>6-</a:t>
            </a:r>
            <a:r>
              <a:rPr lang="ru-RU" altLang="ru-RU" dirty="0"/>
              <a:t>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ребра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ребра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SBD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257027" name="Picture 3">
            <a:extLst>
              <a:ext uri="{FF2B5EF4-FFF2-40B4-BE49-F238E27FC236}">
                <a16:creationId xmlns:a16="http://schemas.microsoft.com/office/drawing/2014/main" id="{73E0CCB9-FC75-405A-A023-478CB5F6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028" name="Group 4">
            <a:extLst>
              <a:ext uri="{FF2B5EF4-FFF2-40B4-BE49-F238E27FC236}">
                <a16:creationId xmlns:a16="http://schemas.microsoft.com/office/drawing/2014/main" id="{3399FF2E-F531-4D5F-A928-4F72BE6CDED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8534400" cy="5257800"/>
            <a:chOff x="240" y="912"/>
            <a:chExt cx="5376" cy="3312"/>
          </a:xfrm>
        </p:grpSpPr>
        <p:sp>
          <p:nvSpPr>
            <p:cNvPr id="257029" name="Text Box 5">
              <a:extLst>
                <a:ext uri="{FF2B5EF4-FFF2-40B4-BE49-F238E27FC236}">
                  <a16:creationId xmlns:a16="http://schemas.microsoft.com/office/drawing/2014/main" id="{6413D8AE-8523-424E-9C72-2CAE30AFA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57030" name="Text Box 6">
              <a:extLst>
                <a:ext uri="{FF2B5EF4-FFF2-40B4-BE49-F238E27FC236}">
                  <a16:creationId xmlns:a16="http://schemas.microsoft.com/office/drawing/2014/main" id="{456DDD69-40EF-4A18-A2F9-00D0ED205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537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Пусть </a:t>
              </a:r>
              <a:r>
                <a:rPr lang="en-US" altLang="ru-RU" i="1"/>
                <a:t>P</a:t>
              </a:r>
              <a:r>
                <a:rPr lang="en-US" altLang="ru-RU"/>
                <a:t>, </a:t>
              </a:r>
              <a:r>
                <a:rPr lang="en-US" altLang="ru-RU" i="1"/>
                <a:t>Q </a:t>
              </a:r>
              <a:r>
                <a:rPr lang="ru-RU" altLang="ru-RU"/>
                <a:t>– середины отрезков </a:t>
              </a:r>
              <a:r>
                <a:rPr lang="en-US" altLang="ru-RU" i="1"/>
                <a:t>AE</a:t>
              </a:r>
              <a:r>
                <a:rPr lang="en-US" altLang="ru-RU"/>
                <a:t>, </a:t>
              </a:r>
              <a:r>
                <a:rPr lang="en-US" altLang="ru-RU" i="1"/>
                <a:t>BD</a:t>
              </a:r>
              <a:r>
                <a:rPr lang="ru-RU" altLang="ru-RU" i="1"/>
                <a:t>.</a:t>
              </a:r>
              <a:r>
                <a:rPr lang="ru-RU" altLang="ru-RU"/>
                <a:t> Искомое расстояние равно высоте </a:t>
              </a:r>
              <a:r>
                <a:rPr lang="en-US" altLang="ru-RU" i="1"/>
                <a:t>PH </a:t>
              </a:r>
              <a:r>
                <a:rPr lang="ru-RU" altLang="ru-RU"/>
                <a:t>треугольника </a:t>
              </a:r>
              <a:r>
                <a:rPr lang="en-US" altLang="ru-RU" i="1"/>
                <a:t>SPQ</a:t>
              </a:r>
              <a:r>
                <a:rPr lang="en-US" altLang="ru-RU"/>
                <a:t>, </a:t>
              </a:r>
              <a:r>
                <a:rPr lang="ru-RU" altLang="ru-RU"/>
                <a:t>в</a:t>
              </a:r>
              <a:r>
                <a:rPr lang="en-US" altLang="ru-RU"/>
                <a:t> </a:t>
              </a:r>
              <a:r>
                <a:rPr lang="ru-RU" altLang="ru-RU"/>
                <a:t>котором </a:t>
              </a:r>
              <a:endParaRPr lang="en-US" altLang="ru-RU"/>
            </a:p>
            <a:p>
              <a:pPr>
                <a:spcBef>
                  <a:spcPct val="50000"/>
                </a:spcBef>
              </a:pPr>
              <a:r>
                <a:rPr lang="en-US" altLang="ru-RU" i="1"/>
                <a:t>PQ = </a:t>
              </a:r>
              <a:r>
                <a:rPr lang="en-US" altLang="ru-RU"/>
                <a:t>1, </a:t>
              </a:r>
              <a:r>
                <a:rPr lang="en-US" altLang="ru-RU" i="1"/>
                <a:t>SP = SQ =         </a:t>
              </a:r>
              <a:r>
                <a:rPr lang="en-US" altLang="ru-RU"/>
                <a:t>, </a:t>
              </a:r>
              <a:r>
                <a:rPr lang="en-US" altLang="ru-RU" i="1"/>
                <a:t>SO =        </a:t>
              </a:r>
              <a:r>
                <a:rPr lang="ru-RU" altLang="ru-RU"/>
                <a:t>Откуда </a:t>
              </a:r>
              <a:r>
                <a:rPr lang="en-US" altLang="ru-RU" i="1"/>
                <a:t>PH = </a:t>
              </a:r>
              <a:endParaRPr lang="ru-RU" altLang="ru-RU"/>
            </a:p>
          </p:txBody>
        </p:sp>
        <p:graphicFrame>
          <p:nvGraphicFramePr>
            <p:cNvPr id="257031" name="Object 7">
              <a:extLst>
                <a:ext uri="{FF2B5EF4-FFF2-40B4-BE49-F238E27FC236}">
                  <a16:creationId xmlns:a16="http://schemas.microsoft.com/office/drawing/2014/main" id="{839B7A3C-39FF-4FF2-A092-F32D5442DB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3408"/>
            <a:ext cx="3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787320" progId="Equation.DSMT4">
                    <p:embed/>
                  </p:oleObj>
                </mc:Choice>
                <mc:Fallback>
                  <p:oleObj name="Equation" r:id="rId4" imgW="58392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408"/>
                          <a:ext cx="3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032" name="Object 8">
              <a:extLst>
                <a:ext uri="{FF2B5EF4-FFF2-40B4-BE49-F238E27FC236}">
                  <a16:creationId xmlns:a16="http://schemas.microsoft.com/office/drawing/2014/main" id="{24A45F77-75AE-481F-8663-9BF46BB76B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8" y="3408"/>
            <a:ext cx="53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50680" imgH="799920" progId="Equation.DSMT4">
                    <p:embed/>
                  </p:oleObj>
                </mc:Choice>
                <mc:Fallback>
                  <p:oleObj name="Equation" r:id="rId6" imgW="85068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" y="3408"/>
                          <a:ext cx="53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033" name="Object 9">
              <a:extLst>
                <a:ext uri="{FF2B5EF4-FFF2-40B4-BE49-F238E27FC236}">
                  <a16:creationId xmlns:a16="http://schemas.microsoft.com/office/drawing/2014/main" id="{CD6567D3-4F8A-487E-8E1C-18388E61E9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92" y="3720"/>
            <a:ext cx="53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50680" imgH="799920" progId="Equation.DSMT4">
                    <p:embed/>
                  </p:oleObj>
                </mc:Choice>
                <mc:Fallback>
                  <p:oleObj name="Equation" r:id="rId8" imgW="850680" imgH="7999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" y="3720"/>
                          <a:ext cx="53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034" name="Object 10">
              <a:extLst>
                <a:ext uri="{FF2B5EF4-FFF2-40B4-BE49-F238E27FC236}">
                  <a16:creationId xmlns:a16="http://schemas.microsoft.com/office/drawing/2014/main" id="{2638BC1F-63C3-4D68-BAC8-04CC08709A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3504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44240" imgH="393480" progId="Equation.DSMT4">
                    <p:embed/>
                  </p:oleObj>
                </mc:Choice>
                <mc:Fallback>
                  <p:oleObj name="Equation" r:id="rId10" imgW="44424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504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7035" name="Picture 11">
              <a:extLst>
                <a:ext uri="{FF2B5EF4-FFF2-40B4-BE49-F238E27FC236}">
                  <a16:creationId xmlns:a16="http://schemas.microsoft.com/office/drawing/2014/main" id="{B48F6844-F8F7-48FE-9A8C-C6E36A4F2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>
            <a:extLst>
              <a:ext uri="{FF2B5EF4-FFF2-40B4-BE49-F238E27FC236}">
                <a16:creationId xmlns:a16="http://schemas.microsoft.com/office/drawing/2014/main" id="{85B8D315-7138-4EC0-AE9A-A887E594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от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до плоскости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259075" name="Text Box 3">
            <a:extLst>
              <a:ext uri="{FF2B5EF4-FFF2-40B4-BE49-F238E27FC236}">
                <a16:creationId xmlns:a16="http://schemas.microsoft.com/office/drawing/2014/main" id="{8C371120-4DB2-49B4-9817-2C3E25E6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59076" name="Picture 4">
            <a:extLst>
              <a:ext uri="{FF2B5EF4-FFF2-40B4-BE49-F238E27FC236}">
                <a16:creationId xmlns:a16="http://schemas.microsoft.com/office/drawing/2014/main" id="{FC1F362F-D506-49E1-AB32-74A681695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89865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7" name="Rectangle 5">
            <a:extLst>
              <a:ext uri="{FF2B5EF4-FFF2-40B4-BE49-F238E27FC236}">
                <a16:creationId xmlns:a16="http://schemas.microsoft.com/office/drawing/2014/main" id="{12810B79-E506-484C-8F23-51AAC4FCE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3810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Призма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>
            <a:extLst>
              <a:ext uri="{FF2B5EF4-FFF2-40B4-BE49-F238E27FC236}">
                <a16:creationId xmlns:a16="http://schemas.microsoft.com/office/drawing/2014/main" id="{5A92DAA0-6585-416E-BC41-DF3F826C9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от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до плоскости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0099" name="Group 3">
            <a:extLst>
              <a:ext uri="{FF2B5EF4-FFF2-40B4-BE49-F238E27FC236}">
                <a16:creationId xmlns:a16="http://schemas.microsoft.com/office/drawing/2014/main" id="{5DE8288D-4B31-4019-9736-DE4BE9A0A15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260100" name="Text Box 4">
              <a:extLst>
                <a:ext uri="{FF2B5EF4-FFF2-40B4-BE49-F238E27FC236}">
                  <a16:creationId xmlns:a16="http://schemas.microsoft.com/office/drawing/2014/main" id="{D0828D8B-0604-4FC0-A4C2-B8E03AE99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60101" name="Object 5">
              <a:extLst>
                <a:ext uri="{FF2B5EF4-FFF2-40B4-BE49-F238E27FC236}">
                  <a16:creationId xmlns:a16="http://schemas.microsoft.com/office/drawing/2014/main" id="{B36E112D-2F4B-4C83-9E8B-A462005414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68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68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0102" name="Picture 6">
            <a:extLst>
              <a:ext uri="{FF2B5EF4-FFF2-40B4-BE49-F238E27FC236}">
                <a16:creationId xmlns:a16="http://schemas.microsoft.com/office/drawing/2014/main" id="{BA9B6287-3F71-49E2-B503-3D0D645F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89865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>
            <a:extLst>
              <a:ext uri="{FF2B5EF4-FFF2-40B4-BE49-F238E27FC236}">
                <a16:creationId xmlns:a16="http://schemas.microsoft.com/office/drawing/2014/main" id="{BFADAFF4-BE4C-4BE9-99ED-C3D92346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от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</a:t>
            </a:r>
            <a:r>
              <a:rPr lang="ru-RU" altLang="ru-RU" dirty="0"/>
              <a:t>лоскости </a:t>
            </a:r>
            <a:r>
              <a:rPr lang="en-US" altLang="ru-RU" i="1" dirty="0"/>
              <a:t>BCA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262147" name="Picture 3">
            <a:extLst>
              <a:ext uri="{FF2B5EF4-FFF2-40B4-BE49-F238E27FC236}">
                <a16:creationId xmlns:a16="http://schemas.microsoft.com/office/drawing/2014/main" id="{42731E44-2B6F-415D-A0EA-95F4E06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2148" name="Group 4">
            <a:extLst>
              <a:ext uri="{FF2B5EF4-FFF2-40B4-BE49-F238E27FC236}">
                <a16:creationId xmlns:a16="http://schemas.microsoft.com/office/drawing/2014/main" id="{D226EBFC-9DA8-4A66-842C-F256B717E2B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8305800" cy="4273550"/>
            <a:chOff x="96" y="1056"/>
            <a:chExt cx="5232" cy="2692"/>
          </a:xfrm>
        </p:grpSpPr>
        <p:sp>
          <p:nvSpPr>
            <p:cNvPr id="262149" name="Text Box 5">
              <a:extLst>
                <a:ext uri="{FF2B5EF4-FFF2-40B4-BE49-F238E27FC236}">
                  <a16:creationId xmlns:a16="http://schemas.microsoft.com/office/drawing/2014/main" id="{25AFFB4B-83EA-4512-8918-5509C4BA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62150" name="Object 6">
              <a:extLst>
                <a:ext uri="{FF2B5EF4-FFF2-40B4-BE49-F238E27FC236}">
                  <a16:creationId xmlns:a16="http://schemas.microsoft.com/office/drawing/2014/main" id="{C67DE5A0-E837-4CC5-9EF3-0FC044E601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4" y="3164"/>
            <a:ext cx="488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74360" imgH="927000" progId="Equation.DSMT4">
                    <p:embed/>
                  </p:oleObj>
                </mc:Choice>
                <mc:Fallback>
                  <p:oleObj name="Equation" r:id="rId3" imgW="77436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3164"/>
                          <a:ext cx="488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2151" name="Text Box 7">
              <a:extLst>
                <a:ext uri="{FF2B5EF4-FFF2-40B4-BE49-F238E27FC236}">
                  <a16:creationId xmlns:a16="http://schemas.microsoft.com/office/drawing/2014/main" id="{44E6DF2E-A905-42FD-A9F9-2812A934D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152"/>
              <a:ext cx="3264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Через точки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 </a:t>
              </a:r>
              <a:r>
                <a:rPr lang="en-US" altLang="ru-RU" i="1"/>
                <a:t>D</a:t>
              </a:r>
              <a:r>
                <a:rPr lang="ru-RU" altLang="ru-RU"/>
                <a:t> – середину ребра </a:t>
              </a:r>
              <a:r>
                <a:rPr lang="en-US" altLang="ru-RU" i="1"/>
                <a:t>BC</a:t>
              </a:r>
              <a:r>
                <a:rPr lang="ru-RU" altLang="ru-RU"/>
                <a:t>, проведем прямую. Искомым расстоянием</a:t>
              </a:r>
              <a:r>
                <a:rPr lang="en-US" altLang="ru-RU" i="1"/>
                <a:t>  </a:t>
              </a:r>
              <a:r>
                <a:rPr lang="ru-RU" altLang="ru-RU"/>
                <a:t>будет расстояние </a:t>
              </a:r>
              <a:r>
                <a:rPr lang="en-US" altLang="ru-RU" i="1"/>
                <a:t>AE </a:t>
              </a:r>
              <a:r>
                <a:rPr lang="ru-RU" altLang="ru-RU"/>
                <a:t>от точки </a:t>
              </a:r>
              <a:r>
                <a:rPr lang="en-US" altLang="ru-RU" i="1"/>
                <a:t>A </a:t>
              </a:r>
              <a:r>
                <a:rPr lang="ru-RU" altLang="ru-RU"/>
                <a:t>до этой прямой. В прямоугольном треугольнике </a:t>
              </a:r>
              <a:r>
                <a:rPr lang="en-US" altLang="ru-RU" i="1"/>
                <a:t>ADA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имеем,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AD </a:t>
              </a:r>
              <a:r>
                <a:rPr lang="en-US" altLang="ru-RU"/>
                <a:t>=       , </a:t>
              </a:r>
              <a:r>
                <a:rPr lang="en-US" altLang="ru-RU" i="1"/>
                <a:t>DA</a:t>
              </a:r>
              <a:r>
                <a:rPr lang="en-US" altLang="ru-RU" baseline="-25000"/>
                <a:t>1</a:t>
              </a:r>
              <a:r>
                <a:rPr lang="en-US" altLang="ru-RU"/>
                <a:t> =       .</a:t>
              </a: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AE = </a:t>
              </a:r>
              <a:r>
                <a:rPr lang="en-US" altLang="ru-RU"/>
                <a:t> </a:t>
              </a:r>
              <a:endParaRPr lang="ru-RU" altLang="ru-RU"/>
            </a:p>
          </p:txBody>
        </p:sp>
        <p:graphicFrame>
          <p:nvGraphicFramePr>
            <p:cNvPr id="262152" name="Object 8">
              <a:extLst>
                <a:ext uri="{FF2B5EF4-FFF2-40B4-BE49-F238E27FC236}">
                  <a16:creationId xmlns:a16="http://schemas.microsoft.com/office/drawing/2014/main" id="{EFC9A1A5-2870-4E6C-8BA4-A852252587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544"/>
            <a:ext cx="282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4240" imgH="787320" progId="Equation.DSMT4">
                    <p:embed/>
                  </p:oleObj>
                </mc:Choice>
                <mc:Fallback>
                  <p:oleObj name="Equation" r:id="rId5" imgW="444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544"/>
                          <a:ext cx="282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53" name="Object 9">
              <a:extLst>
                <a:ext uri="{FF2B5EF4-FFF2-40B4-BE49-F238E27FC236}">
                  <a16:creationId xmlns:a16="http://schemas.microsoft.com/office/drawing/2014/main" id="{26251001-9635-4FA6-AB08-E8CB037FDE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2544"/>
            <a:ext cx="2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69800" imgH="787320" progId="Equation.DSMT4">
                    <p:embed/>
                  </p:oleObj>
                </mc:Choice>
                <mc:Fallback>
                  <p:oleObj name="Equation" r:id="rId7" imgW="46980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544"/>
                          <a:ext cx="298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54" name="Object 10">
              <a:extLst>
                <a:ext uri="{FF2B5EF4-FFF2-40B4-BE49-F238E27FC236}">
                  <a16:creationId xmlns:a16="http://schemas.microsoft.com/office/drawing/2014/main" id="{E5B3A03F-38B9-4652-BDFC-523EE3B577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2928"/>
            <a:ext cx="427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72840" imgH="799920" progId="Equation.DSMT4">
                    <p:embed/>
                  </p:oleObj>
                </mc:Choice>
                <mc:Fallback>
                  <p:oleObj name="Equation" r:id="rId9" imgW="67284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928"/>
                          <a:ext cx="427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2155" name="Picture 11">
              <a:extLst>
                <a:ext uri="{FF2B5EF4-FFF2-40B4-BE49-F238E27FC236}">
                  <a16:creationId xmlns:a16="http://schemas.microsoft.com/office/drawing/2014/main" id="{7929623F-E9E9-4054-97CF-0AB29B8DE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>
            <a:extLst>
              <a:ext uri="{FF2B5EF4-FFF2-40B4-BE49-F238E27FC236}">
                <a16:creationId xmlns:a16="http://schemas.microsoft.com/office/drawing/2014/main" id="{E2870B17-0BA6-4C1A-A733-109B176A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от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до плоскости 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ru-RU" altLang="ru-RU" dirty="0"/>
              <a:t>.</a:t>
            </a:r>
          </a:p>
        </p:txBody>
      </p:sp>
      <p:pic>
        <p:nvPicPr>
          <p:cNvPr id="263171" name="Picture 3">
            <a:extLst>
              <a:ext uri="{FF2B5EF4-FFF2-40B4-BE49-F238E27FC236}">
                <a16:creationId xmlns:a16="http://schemas.microsoft.com/office/drawing/2014/main" id="{B7332A7B-3C05-43E8-95ED-20513439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3172" name="Group 4">
            <a:extLst>
              <a:ext uri="{FF2B5EF4-FFF2-40B4-BE49-F238E27FC236}">
                <a16:creationId xmlns:a16="http://schemas.microsoft.com/office/drawing/2014/main" id="{B5455866-1C45-4795-B81B-BFA45B72BE5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8763000" cy="3892550"/>
            <a:chOff x="96" y="1056"/>
            <a:chExt cx="5520" cy="2452"/>
          </a:xfrm>
        </p:grpSpPr>
        <p:sp>
          <p:nvSpPr>
            <p:cNvPr id="263173" name="Text Box 5">
              <a:extLst>
                <a:ext uri="{FF2B5EF4-FFF2-40B4-BE49-F238E27FC236}">
                  <a16:creationId xmlns:a16="http://schemas.microsoft.com/office/drawing/2014/main" id="{F11EC93D-048F-4598-9F90-1F49B1C59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" y="31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63174" name="Object 6">
              <a:extLst>
                <a:ext uri="{FF2B5EF4-FFF2-40B4-BE49-F238E27FC236}">
                  <a16:creationId xmlns:a16="http://schemas.microsoft.com/office/drawing/2014/main" id="{E2A452B4-238A-494F-9C4E-C6D5E2D9C3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2924"/>
            <a:ext cx="488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74360" imgH="927000" progId="Equation.DSMT4">
                    <p:embed/>
                  </p:oleObj>
                </mc:Choice>
                <mc:Fallback>
                  <p:oleObj name="Equation" r:id="rId3" imgW="774360" imgH="927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924"/>
                          <a:ext cx="488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175" name="Text Box 7">
              <a:extLst>
                <a:ext uri="{FF2B5EF4-FFF2-40B4-BE49-F238E27FC236}">
                  <a16:creationId xmlns:a16="http://schemas.microsoft.com/office/drawing/2014/main" id="{BAD948A2-34D5-476B-AC9A-298C56D3C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152"/>
              <a:ext cx="3264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Достроим данную треугольную призму до четырехугольной. Искомым расстоянием</a:t>
              </a:r>
              <a:r>
                <a:rPr lang="en-US" altLang="ru-RU" i="1"/>
                <a:t>  </a:t>
              </a:r>
              <a:r>
                <a:rPr lang="ru-RU" altLang="ru-RU"/>
                <a:t>будет расстояние от точки </a:t>
              </a:r>
              <a:r>
                <a:rPr lang="en-US" altLang="ru-RU" i="1"/>
                <a:t>A</a:t>
              </a:r>
              <a:r>
                <a:rPr lang="ru-RU" altLang="ru-RU" baseline="-25000"/>
                <a:t>1</a:t>
              </a:r>
              <a:r>
                <a:rPr lang="en-US" altLang="ru-RU" i="1"/>
                <a:t> </a:t>
              </a:r>
              <a:r>
                <a:rPr lang="ru-RU" altLang="ru-RU"/>
                <a:t>до плоскости </a:t>
              </a:r>
              <a:r>
                <a:rPr lang="en-US" altLang="ru-RU" i="1"/>
                <a:t>CDA</a:t>
              </a:r>
              <a:r>
                <a:rPr lang="en-US" altLang="ru-RU" baseline="-25000"/>
                <a:t>1 </a:t>
              </a:r>
              <a:r>
                <a:rPr lang="ru-RU" altLang="ru-RU"/>
                <a:t>в призме </a:t>
              </a:r>
              <a:r>
                <a:rPr lang="en-US" altLang="ru-RU" i="1"/>
                <a:t>A</a:t>
              </a:r>
              <a:r>
                <a:rPr lang="en-US" altLang="ru-RU"/>
                <a:t> … </a:t>
              </a:r>
              <a:r>
                <a:rPr lang="en-US" altLang="ru-RU" i="1"/>
                <a:t>D</a:t>
              </a:r>
              <a:r>
                <a:rPr lang="en-US" altLang="ru-RU" baseline="-25000"/>
                <a:t>1</a:t>
              </a:r>
              <a:r>
                <a:rPr lang="ru-RU" altLang="ru-RU"/>
                <a:t>. Это расстояние мы нашли в предыдущей задаче. Оно равно</a:t>
              </a:r>
            </a:p>
          </p:txBody>
        </p:sp>
        <p:graphicFrame>
          <p:nvGraphicFramePr>
            <p:cNvPr id="263176" name="Object 8">
              <a:extLst>
                <a:ext uri="{FF2B5EF4-FFF2-40B4-BE49-F238E27FC236}">
                  <a16:creationId xmlns:a16="http://schemas.microsoft.com/office/drawing/2014/main" id="{6A9AAE1C-3ECD-4192-8148-49A9E3A8EE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2" y="2544"/>
            <a:ext cx="427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72840" imgH="799920" progId="Equation.DSMT4">
                    <p:embed/>
                  </p:oleObj>
                </mc:Choice>
                <mc:Fallback>
                  <p:oleObj name="Equation" r:id="rId5" imgW="67284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544"/>
                          <a:ext cx="427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3177" name="Picture 9">
              <a:extLst>
                <a:ext uri="{FF2B5EF4-FFF2-40B4-BE49-F238E27FC236}">
                  <a16:creationId xmlns:a16="http://schemas.microsoft.com/office/drawing/2014/main" id="{A719ADEA-B839-4561-BED7-D9F69CB17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167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6A1C8625-0772-4405-B310-1185C315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прям</a:t>
            </a:r>
            <a:r>
              <a:rPr lang="ru-RU" altLang="ru-RU" sz="2800"/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ru-RU" altLang="ru-RU" sz="2800" i="1"/>
              <a:t>.</a:t>
            </a:r>
          </a:p>
        </p:txBody>
      </p:sp>
      <p:grpSp>
        <p:nvGrpSpPr>
          <p:cNvPr id="108547" name="Group 3">
            <a:extLst>
              <a:ext uri="{FF2B5EF4-FFF2-40B4-BE49-F238E27FC236}">
                <a16:creationId xmlns:a16="http://schemas.microsoft.com/office/drawing/2014/main" id="{74E9BC5F-EDA4-46C2-8C2B-7BD001523FC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81600"/>
            <a:ext cx="5943600" cy="519113"/>
            <a:chOff x="432" y="3264"/>
            <a:chExt cx="3744" cy="327"/>
          </a:xfrm>
        </p:grpSpPr>
        <p:sp>
          <p:nvSpPr>
            <p:cNvPr id="108548" name="Text Box 4">
              <a:extLst>
                <a:ext uri="{FF2B5EF4-FFF2-40B4-BE49-F238E27FC236}">
                  <a16:creationId xmlns:a16="http://schemas.microsoft.com/office/drawing/2014/main" id="{D0DF2F76-929C-41A5-A850-AA4E6E5C1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08549" name="Object 5">
              <a:extLst>
                <a:ext uri="{FF2B5EF4-FFF2-40B4-BE49-F238E27FC236}">
                  <a16:creationId xmlns:a16="http://schemas.microsoft.com/office/drawing/2014/main" id="{031D8078-683C-4ABB-A9CA-BEBA5A20C4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" y="3268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0" imgH="444240" progId="Equation.DSMT4">
                    <p:embed/>
                  </p:oleObj>
                </mc:Choice>
                <mc:Fallback>
                  <p:oleObj name="Equation" r:id="rId3" imgW="533160" imgH="4442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" y="3268"/>
                          <a:ext cx="33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8550" name="Picture 6">
            <a:extLst>
              <a:ext uri="{FF2B5EF4-FFF2-40B4-BE49-F238E27FC236}">
                <a16:creationId xmlns:a16="http://schemas.microsoft.com/office/drawing/2014/main" id="{8884C6E9-8031-4687-9E12-0CC342B5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>
            <a:extLst>
              <a:ext uri="{FF2B5EF4-FFF2-40B4-BE49-F238E27FC236}">
                <a16:creationId xmlns:a16="http://schemas.microsoft.com/office/drawing/2014/main" id="{61FC5BDD-2D58-4DFA-A348-FCD90C73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от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до плоскости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ru-RU" altLang="ru-RU" dirty="0"/>
              <a:t>.</a:t>
            </a:r>
          </a:p>
        </p:txBody>
      </p:sp>
      <p:pic>
        <p:nvPicPr>
          <p:cNvPr id="264195" name="Picture 3">
            <a:extLst>
              <a:ext uri="{FF2B5EF4-FFF2-40B4-BE49-F238E27FC236}">
                <a16:creationId xmlns:a16="http://schemas.microsoft.com/office/drawing/2014/main" id="{FB009566-A2DD-4F3F-9720-3DB74545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07816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4196" name="Group 4">
            <a:extLst>
              <a:ext uri="{FF2B5EF4-FFF2-40B4-BE49-F238E27FC236}">
                <a16:creationId xmlns:a16="http://schemas.microsoft.com/office/drawing/2014/main" id="{BF5F9F3E-2F05-4CDC-9AE4-D2B41A3CD9C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800600"/>
            <a:ext cx="8458200" cy="1689100"/>
            <a:chOff x="240" y="3024"/>
            <a:chExt cx="5328" cy="1064"/>
          </a:xfrm>
        </p:grpSpPr>
        <p:sp>
          <p:nvSpPr>
            <p:cNvPr id="264197" name="Text Box 5">
              <a:extLst>
                <a:ext uri="{FF2B5EF4-FFF2-40B4-BE49-F238E27FC236}">
                  <a16:creationId xmlns:a16="http://schemas.microsoft.com/office/drawing/2014/main" id="{339177AF-91E1-459E-82D8-B724E9F4B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024"/>
              <a:ext cx="5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расстоянию от точки </a:t>
              </a:r>
              <a:r>
                <a:rPr lang="en-US" altLang="ru-RU" i="1"/>
                <a:t>A </a:t>
              </a:r>
              <a:r>
                <a:rPr lang="ru-RU" altLang="ru-RU"/>
                <a:t>до плоскости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/>
                <a:t> </a:t>
              </a:r>
              <a:r>
                <a:rPr lang="ru-RU" altLang="ru-RU"/>
                <a:t>из предыдущей задачи.</a:t>
              </a:r>
            </a:p>
          </p:txBody>
        </p:sp>
        <p:sp>
          <p:nvSpPr>
            <p:cNvPr id="264198" name="Text Box 6">
              <a:extLst>
                <a:ext uri="{FF2B5EF4-FFF2-40B4-BE49-F238E27FC236}">
                  <a16:creationId xmlns:a16="http://schemas.microsoft.com/office/drawing/2014/main" id="{CF151C5A-66A4-43DC-AD3C-A90BC54BF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64199" name="Object 7">
              <a:extLst>
                <a:ext uri="{FF2B5EF4-FFF2-40B4-BE49-F238E27FC236}">
                  <a16:creationId xmlns:a16="http://schemas.microsoft.com/office/drawing/2014/main" id="{7A629BC8-E3BD-479F-9539-FAC942FEFC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3504"/>
            <a:ext cx="488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74360" imgH="927000" progId="Equation.DSMT4">
                    <p:embed/>
                  </p:oleObj>
                </mc:Choice>
                <mc:Fallback>
                  <p:oleObj name="Equation" r:id="rId3" imgW="774360" imgH="9270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504"/>
                          <a:ext cx="488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>
            <a:extLst>
              <a:ext uri="{FF2B5EF4-FFF2-40B4-BE49-F238E27FC236}">
                <a16:creationId xmlns:a16="http://schemas.microsoft.com/office/drawing/2014/main" id="{F2E7706B-9B7E-4A04-B9F9-0060ADD5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en-US" altLang="ru-RU" baseline="-25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en-US" altLang="ru-RU" baseline="-25000">
                <a:cs typeface="Times New Roman" panose="02020603050405020304" pitchFamily="18" charset="0"/>
              </a:rPr>
              <a:t>1</a:t>
            </a:r>
            <a:r>
              <a:rPr lang="ru-RU" altLang="ru-RU" i="1"/>
              <a:t>.</a:t>
            </a:r>
          </a:p>
        </p:txBody>
      </p:sp>
      <p:graphicFrame>
        <p:nvGraphicFramePr>
          <p:cNvPr id="267267" name="Object 3">
            <a:extLst>
              <a:ext uri="{FF2B5EF4-FFF2-40B4-BE49-F238E27FC236}">
                <a16:creationId xmlns:a16="http://schemas.microsoft.com/office/drawing/2014/main" id="{26685E28-9CE3-4084-9B1B-4EE292544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120" imgH="215640" progId="Equation.3">
                  <p:embed/>
                </p:oleObj>
              </mc:Choice>
              <mc:Fallback>
                <p:oleObj name="Формула" r:id="rId2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>
            <a:extLst>
              <a:ext uri="{FF2B5EF4-FFF2-40B4-BE49-F238E27FC236}">
                <a16:creationId xmlns:a16="http://schemas.microsoft.com/office/drawing/2014/main" id="{33CACC1C-3A6B-437E-AF06-019AF65F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 </a:t>
            </a:r>
            <a:r>
              <a:rPr lang="en-US" altLang="ru-RU">
                <a:solidFill>
                  <a:srgbClr val="FF0000"/>
                </a:solidFill>
              </a:rPr>
              <a:t>1.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D9F88E81-5AC1-46FA-9CB9-6F041BED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827213"/>
            <a:ext cx="39433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:a16="http://schemas.microsoft.com/office/drawing/2014/main" id="{CF4DF0C2-58C9-4CBD-93B6-7B3E04F4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плоскости</a:t>
            </a:r>
            <a:r>
              <a:rPr lang="en-US" altLang="ru-RU"/>
              <a:t> </a:t>
            </a:r>
            <a:r>
              <a:rPr lang="en-US" altLang="ru-RU" i="1">
                <a:cs typeface="Times New Roman" panose="02020603050405020304" pitchFamily="18" charset="0"/>
              </a:rPr>
              <a:t>DEE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/>
              <a:t>.</a:t>
            </a:r>
          </a:p>
        </p:txBody>
      </p:sp>
      <p:pic>
        <p:nvPicPr>
          <p:cNvPr id="268291" name="Picture 3">
            <a:extLst>
              <a:ext uri="{FF2B5EF4-FFF2-40B4-BE49-F238E27FC236}">
                <a16:creationId xmlns:a16="http://schemas.microsoft.com/office/drawing/2014/main" id="{44EB0F5A-50AC-49B3-ACA6-F4483C60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9433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292" name="Group 4">
            <a:extLst>
              <a:ext uri="{FF2B5EF4-FFF2-40B4-BE49-F238E27FC236}">
                <a16:creationId xmlns:a16="http://schemas.microsoft.com/office/drawing/2014/main" id="{1A27371A-F661-49BD-83B5-0F787B077CE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19200"/>
            <a:ext cx="8305800" cy="4786313"/>
            <a:chOff x="240" y="768"/>
            <a:chExt cx="5232" cy="3015"/>
          </a:xfrm>
        </p:grpSpPr>
        <p:sp>
          <p:nvSpPr>
            <p:cNvPr id="268293" name="Text Box 5">
              <a:extLst>
                <a:ext uri="{FF2B5EF4-FFF2-40B4-BE49-F238E27FC236}">
                  <a16:creationId xmlns:a16="http://schemas.microsoft.com/office/drawing/2014/main" id="{7F5DFD76-1773-4E0E-AED4-F31147F3D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расстоянием является длина отрезка </a:t>
              </a:r>
              <a:r>
                <a:rPr lang="en-US" altLang="ru-RU" i="1"/>
                <a:t>AE</a:t>
              </a:r>
              <a:r>
                <a:rPr lang="en-US" altLang="ru-RU"/>
                <a:t>. </a:t>
              </a:r>
              <a:r>
                <a:rPr lang="ru-RU" altLang="ru-RU"/>
                <a:t>Она равна        . 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268294" name="Text Box 6">
              <a:extLst>
                <a:ext uri="{FF2B5EF4-FFF2-40B4-BE49-F238E27FC236}">
                  <a16:creationId xmlns:a16="http://schemas.microsoft.com/office/drawing/2014/main" id="{E0D86F45-4232-494C-A149-EA12C25A1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</a:t>
              </a:r>
              <a:r>
                <a:rPr lang="ru-RU" altLang="ru-RU" sz="2800">
                  <a:solidFill>
                    <a:srgbClr val="FF3300"/>
                  </a:solidFill>
                </a:rPr>
                <a:t>     .</a:t>
              </a:r>
            </a:p>
          </p:txBody>
        </p:sp>
        <p:graphicFrame>
          <p:nvGraphicFramePr>
            <p:cNvPr id="268295" name="Object 7">
              <a:extLst>
                <a:ext uri="{FF2B5EF4-FFF2-40B4-BE49-F238E27FC236}">
                  <a16:creationId xmlns:a16="http://schemas.microsoft.com/office/drawing/2014/main" id="{AE8B4D4D-590C-4F6F-BC90-67047C87F8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456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444240" progId="Equation.DSMT4">
                    <p:embed/>
                  </p:oleObj>
                </mc:Choice>
                <mc:Fallback>
                  <p:oleObj name="Equation" r:id="rId3" imgW="457200" imgH="4442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8296" name="Picture 8">
              <a:extLst>
                <a:ext uri="{FF2B5EF4-FFF2-40B4-BE49-F238E27FC236}">
                  <a16:creationId xmlns:a16="http://schemas.microsoft.com/office/drawing/2014/main" id="{1D4655BE-02E4-4A39-9514-F4DC5EA33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768"/>
              <a:ext cx="2484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68297" name="Object 9">
              <a:extLst>
                <a:ext uri="{FF2B5EF4-FFF2-40B4-BE49-F238E27FC236}">
                  <a16:creationId xmlns:a16="http://schemas.microsoft.com/office/drawing/2014/main" id="{54284EC8-AFB3-4F22-A307-FE73861DC2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20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7200" imgH="444240" progId="Equation.DSMT4">
                    <p:embed/>
                  </p:oleObj>
                </mc:Choice>
                <mc:Fallback>
                  <p:oleObj name="Equation" r:id="rId6" imgW="457200" imgH="4442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:a16="http://schemas.microsoft.com/office/drawing/2014/main" id="{0965983A-0AF9-4E9F-B771-AC40E4C6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плоскости</a:t>
            </a:r>
            <a:r>
              <a:rPr lang="en-US" altLang="ru-RU"/>
              <a:t> </a:t>
            </a:r>
            <a:r>
              <a:rPr lang="en-US" altLang="ru-RU" i="1">
                <a:cs typeface="Times New Roman" panose="02020603050405020304" pitchFamily="18" charset="0"/>
              </a:rPr>
              <a:t>CDD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/>
              <a:t>.</a:t>
            </a:r>
          </a:p>
        </p:txBody>
      </p:sp>
      <p:pic>
        <p:nvPicPr>
          <p:cNvPr id="269315" name="Picture 3">
            <a:extLst>
              <a:ext uri="{FF2B5EF4-FFF2-40B4-BE49-F238E27FC236}">
                <a16:creationId xmlns:a16="http://schemas.microsoft.com/office/drawing/2014/main" id="{23E68FA1-472D-46FA-8BD8-BBC337BC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9433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9316" name="Group 4">
            <a:extLst>
              <a:ext uri="{FF2B5EF4-FFF2-40B4-BE49-F238E27FC236}">
                <a16:creationId xmlns:a16="http://schemas.microsoft.com/office/drawing/2014/main" id="{6518CEA0-D05C-4FCB-ADFF-36D1309ED59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19200"/>
            <a:ext cx="8305800" cy="4786313"/>
            <a:chOff x="240" y="768"/>
            <a:chExt cx="5232" cy="3015"/>
          </a:xfrm>
        </p:grpSpPr>
        <p:sp>
          <p:nvSpPr>
            <p:cNvPr id="269317" name="Text Box 5">
              <a:extLst>
                <a:ext uri="{FF2B5EF4-FFF2-40B4-BE49-F238E27FC236}">
                  <a16:creationId xmlns:a16="http://schemas.microsoft.com/office/drawing/2014/main" id="{A8BB0695-09D9-498E-B67E-45746BCE6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расстоянием является длина отрезка </a:t>
              </a:r>
              <a:r>
                <a:rPr lang="en-US" altLang="ru-RU" i="1"/>
                <a:t>AC</a:t>
              </a:r>
              <a:r>
                <a:rPr lang="en-US" altLang="ru-RU"/>
                <a:t>. </a:t>
              </a:r>
              <a:r>
                <a:rPr lang="ru-RU" altLang="ru-RU"/>
                <a:t>Она равна        . 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269318" name="Text Box 6">
              <a:extLst>
                <a:ext uri="{FF2B5EF4-FFF2-40B4-BE49-F238E27FC236}">
                  <a16:creationId xmlns:a16="http://schemas.microsoft.com/office/drawing/2014/main" id="{2D545053-767E-4A0F-8E96-37FD99868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</a:t>
              </a:r>
              <a:r>
                <a:rPr lang="ru-RU" altLang="ru-RU" sz="2800">
                  <a:solidFill>
                    <a:srgbClr val="FF3300"/>
                  </a:solidFill>
                </a:rPr>
                <a:t>     .</a:t>
              </a:r>
            </a:p>
          </p:txBody>
        </p:sp>
        <p:graphicFrame>
          <p:nvGraphicFramePr>
            <p:cNvPr id="269319" name="Object 7">
              <a:extLst>
                <a:ext uri="{FF2B5EF4-FFF2-40B4-BE49-F238E27FC236}">
                  <a16:creationId xmlns:a16="http://schemas.microsoft.com/office/drawing/2014/main" id="{BDE4027F-A03F-4E17-A6E9-D6C59D7AB0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456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444240" progId="Equation.DSMT4">
                    <p:embed/>
                  </p:oleObj>
                </mc:Choice>
                <mc:Fallback>
                  <p:oleObj name="Equation" r:id="rId3" imgW="457200" imgH="4442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20" name="Object 8">
              <a:extLst>
                <a:ext uri="{FF2B5EF4-FFF2-40B4-BE49-F238E27FC236}">
                  <a16:creationId xmlns:a16="http://schemas.microsoft.com/office/drawing/2014/main" id="{CF24DFFF-4D20-4728-BEC6-D04CFC8165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20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444240" progId="Equation.DSMT4">
                    <p:embed/>
                  </p:oleObj>
                </mc:Choice>
                <mc:Fallback>
                  <p:oleObj name="Equation" r:id="rId5" imgW="457200" imgH="4442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9321" name="Picture 9">
              <a:extLst>
                <a:ext uri="{FF2B5EF4-FFF2-40B4-BE49-F238E27FC236}">
                  <a16:creationId xmlns:a16="http://schemas.microsoft.com/office/drawing/2014/main" id="{1D4DA707-DA1A-430B-A05C-3383B4E5E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768"/>
              <a:ext cx="2484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>
            <a:extLst>
              <a:ext uri="{FF2B5EF4-FFF2-40B4-BE49-F238E27FC236}">
                <a16:creationId xmlns:a16="http://schemas.microsoft.com/office/drawing/2014/main" id="{5D9E7F31-64AE-43FE-A390-E58FF241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BCC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270339" name="Picture 3">
            <a:extLst>
              <a:ext uri="{FF2B5EF4-FFF2-40B4-BE49-F238E27FC236}">
                <a16:creationId xmlns:a16="http://schemas.microsoft.com/office/drawing/2014/main" id="{B7D23255-D949-4F6A-8D2D-2EEF6D9A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9433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0340" name="Group 4">
            <a:extLst>
              <a:ext uri="{FF2B5EF4-FFF2-40B4-BE49-F238E27FC236}">
                <a16:creationId xmlns:a16="http://schemas.microsoft.com/office/drawing/2014/main" id="{689D259C-8B1D-4744-AA20-FDD9F9ADD0A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686800" cy="5403850"/>
            <a:chOff x="192" y="768"/>
            <a:chExt cx="5472" cy="3404"/>
          </a:xfrm>
        </p:grpSpPr>
        <p:sp>
          <p:nvSpPr>
            <p:cNvPr id="270341" name="Text Box 5">
              <a:extLst>
                <a:ext uri="{FF2B5EF4-FFF2-40B4-BE49-F238E27FC236}">
                  <a16:creationId xmlns:a16="http://schemas.microsoft.com/office/drawing/2014/main" id="{B8841ADF-6F2E-4332-84FE-0CB928FD8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0342" name="Text Box 6">
              <a:extLst>
                <a:ext uri="{FF2B5EF4-FFF2-40B4-BE49-F238E27FC236}">
                  <a16:creationId xmlns:a16="http://schemas.microsoft.com/office/drawing/2014/main" id="{B208A7ED-4510-432B-9949-9F6A42926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4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Продолжим отрезки </a:t>
              </a:r>
              <a:r>
                <a:rPr lang="en-US" altLang="ru-RU" i="1"/>
                <a:t>CB</a:t>
              </a:r>
              <a:r>
                <a:rPr lang="en-US" altLang="ru-RU"/>
                <a:t> </a:t>
              </a:r>
              <a:r>
                <a:rPr lang="ru-RU" altLang="ru-RU"/>
                <a:t>и</a:t>
              </a:r>
              <a:r>
                <a:rPr lang="ru-RU" altLang="ru-RU" i="1"/>
                <a:t> </a:t>
              </a:r>
              <a:r>
                <a:rPr lang="en-US" altLang="ru-RU" i="1"/>
                <a:t>FA </a:t>
              </a:r>
              <a:r>
                <a:rPr lang="ru-RU" altLang="ru-RU"/>
                <a:t>до пересечения в точке </a:t>
              </a:r>
              <a:r>
                <a:rPr lang="en-US" altLang="ru-RU" i="1"/>
                <a:t>G</a:t>
              </a:r>
              <a:r>
                <a:rPr lang="ru-RU" altLang="ru-RU"/>
                <a:t>. Треугольник </a:t>
              </a:r>
              <a:r>
                <a:rPr lang="en-US" altLang="ru-RU" i="1"/>
                <a:t>ABG </a:t>
              </a:r>
              <a:r>
                <a:rPr lang="ru-RU" altLang="ru-RU"/>
                <a:t>равносторонний. Искомым  расстоянием является длина высоты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 </a:t>
              </a:r>
              <a:r>
                <a:rPr lang="en-US" altLang="ru-RU" i="1"/>
                <a:t>ABG.</a:t>
              </a:r>
              <a:r>
                <a:rPr lang="en-US" altLang="ru-RU"/>
                <a:t> </a:t>
              </a:r>
              <a:r>
                <a:rPr lang="ru-RU" altLang="ru-RU"/>
                <a:t>Она равна</a:t>
              </a:r>
              <a:endParaRPr lang="ru-RU" altLang="ru-RU" i="1"/>
            </a:p>
          </p:txBody>
        </p:sp>
        <p:graphicFrame>
          <p:nvGraphicFramePr>
            <p:cNvPr id="270343" name="Object 7">
              <a:extLst>
                <a:ext uri="{FF2B5EF4-FFF2-40B4-BE49-F238E27FC236}">
                  <a16:creationId xmlns:a16="http://schemas.microsoft.com/office/drawing/2014/main" id="{95DFC80C-CA31-408F-BF3F-0E48850271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2" y="331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31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4" name="Object 8">
              <a:extLst>
                <a:ext uri="{FF2B5EF4-FFF2-40B4-BE49-F238E27FC236}">
                  <a16:creationId xmlns:a16="http://schemas.microsoft.com/office/drawing/2014/main" id="{01DFB09B-E5E2-47CF-85C0-72A95A0B91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8" y="3596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914400" progId="Equation.DSMT4">
                    <p:embed/>
                  </p:oleObj>
                </mc:Choice>
                <mc:Fallback>
                  <p:oleObj name="Equation" r:id="rId5" imgW="5968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" y="3596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0345" name="Picture 9">
              <a:extLst>
                <a:ext uri="{FF2B5EF4-FFF2-40B4-BE49-F238E27FC236}">
                  <a16:creationId xmlns:a16="http://schemas.microsoft.com/office/drawing/2014/main" id="{49C2ED69-573B-4B9C-8B72-BD70C627E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68"/>
              <a:ext cx="2484" cy="2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>
            <a:extLst>
              <a:ext uri="{FF2B5EF4-FFF2-40B4-BE49-F238E27FC236}">
                <a16:creationId xmlns:a16="http://schemas.microsoft.com/office/drawing/2014/main" id="{393FA60B-5C4A-42EB-AB02-E6C6AABE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BDD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grpSp>
        <p:nvGrpSpPr>
          <p:cNvPr id="271363" name="Group 3">
            <a:extLst>
              <a:ext uri="{FF2B5EF4-FFF2-40B4-BE49-F238E27FC236}">
                <a16:creationId xmlns:a16="http://schemas.microsoft.com/office/drawing/2014/main" id="{C6740237-3A5A-4073-B693-FEB8092BC92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6553200" cy="1295400"/>
            <a:chOff x="576" y="3024"/>
            <a:chExt cx="4128" cy="816"/>
          </a:xfrm>
        </p:grpSpPr>
        <p:sp>
          <p:nvSpPr>
            <p:cNvPr id="271364" name="Text Box 4">
              <a:extLst>
                <a:ext uri="{FF2B5EF4-FFF2-40B4-BE49-F238E27FC236}">
                  <a16:creationId xmlns:a16="http://schemas.microsoft.com/office/drawing/2014/main" id="{03BC634B-56E3-441D-8B8E-608A49D01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1</a:t>
              </a:r>
              <a:r>
                <a:rPr lang="ru-RU" altLang="ru-RU">
                  <a:solidFill>
                    <a:srgbClr val="FF0000"/>
                  </a:solidFill>
                </a:rPr>
                <a:t>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1365" name="Text Box 5">
              <a:extLst>
                <a:ext uri="{FF2B5EF4-FFF2-40B4-BE49-F238E27FC236}">
                  <a16:creationId xmlns:a16="http://schemas.microsoft.com/office/drawing/2014/main" id="{7C5ABD7B-1A33-4DCA-9FD0-FCBFCE44E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 расстоянием является длина отрезка </a:t>
              </a:r>
              <a:r>
                <a:rPr lang="en-US" altLang="ru-RU" i="1"/>
                <a:t>AB.</a:t>
              </a:r>
              <a:r>
                <a:rPr lang="en-US" altLang="ru-RU"/>
                <a:t> </a:t>
              </a:r>
              <a:r>
                <a:rPr lang="ru-RU" altLang="ru-RU"/>
                <a:t>Она равна </a:t>
              </a:r>
              <a:r>
                <a:rPr lang="en-US" altLang="ru-RU"/>
                <a:t>1</a:t>
              </a:r>
              <a:r>
                <a:rPr lang="ru-RU" altLang="ru-RU"/>
                <a:t>.</a:t>
              </a:r>
              <a:endParaRPr lang="ru-RU" altLang="ru-RU" i="1"/>
            </a:p>
          </p:txBody>
        </p:sp>
      </p:grpSp>
      <p:pic>
        <p:nvPicPr>
          <p:cNvPr id="271366" name="Picture 6">
            <a:extLst>
              <a:ext uri="{FF2B5EF4-FFF2-40B4-BE49-F238E27FC236}">
                <a16:creationId xmlns:a16="http://schemas.microsoft.com/office/drawing/2014/main" id="{0B66A54E-6155-4D2D-8CE3-33A8E641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>
            <a:extLst>
              <a:ext uri="{FF2B5EF4-FFF2-40B4-BE49-F238E27FC236}">
                <a16:creationId xmlns:a16="http://schemas.microsoft.com/office/drawing/2014/main" id="{DFAD6187-7705-4B88-98B4-6BFE46C4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BEE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272387" name="Picture 3">
            <a:extLst>
              <a:ext uri="{FF2B5EF4-FFF2-40B4-BE49-F238E27FC236}">
                <a16:creationId xmlns:a16="http://schemas.microsoft.com/office/drawing/2014/main" id="{9F96FB2F-2649-4EB7-A9A3-2A4D27EB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295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2388" name="Group 4">
            <a:extLst>
              <a:ext uri="{FF2B5EF4-FFF2-40B4-BE49-F238E27FC236}">
                <a16:creationId xmlns:a16="http://schemas.microsoft.com/office/drawing/2014/main" id="{02089F47-56B3-4CD4-8BA3-8970B2C0DD5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95400"/>
            <a:ext cx="8534400" cy="5334000"/>
            <a:chOff x="192" y="816"/>
            <a:chExt cx="5376" cy="3360"/>
          </a:xfrm>
        </p:grpSpPr>
        <p:sp>
          <p:nvSpPr>
            <p:cNvPr id="272389" name="Text Box 5">
              <a:extLst>
                <a:ext uri="{FF2B5EF4-FFF2-40B4-BE49-F238E27FC236}">
                  <a16:creationId xmlns:a16="http://schemas.microsoft.com/office/drawing/2014/main" id="{97B14F13-FEF8-45EE-B9AD-9A12DFECA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2390" name="Text Box 6">
              <a:extLst>
                <a:ext uri="{FF2B5EF4-FFF2-40B4-BE49-F238E27FC236}">
                  <a16:creationId xmlns:a16="http://schemas.microsoft.com/office/drawing/2014/main" id="{0BEF3586-7DB7-40F5-9911-A63B48CD2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Пусть </a:t>
              </a:r>
              <a:r>
                <a:rPr lang="en-US" altLang="ru-RU" i="1"/>
                <a:t>O </a:t>
              </a:r>
              <a:r>
                <a:rPr lang="ru-RU" altLang="ru-RU" i="1"/>
                <a:t>– </a:t>
              </a:r>
              <a:r>
                <a:rPr lang="ru-RU" altLang="ru-RU"/>
                <a:t>центр нижнего основания</a:t>
              </a:r>
              <a:r>
                <a:rPr lang="en-US" altLang="ru-RU"/>
                <a:t>. </a:t>
              </a:r>
              <a:r>
                <a:rPr lang="ru-RU" altLang="ru-RU"/>
                <a:t>Треугольник </a:t>
              </a:r>
              <a:r>
                <a:rPr lang="en-US" altLang="ru-RU" i="1"/>
                <a:t>ABO </a:t>
              </a:r>
              <a:r>
                <a:rPr lang="ru-RU" altLang="ru-RU" i="1"/>
                <a:t>– </a:t>
              </a:r>
              <a:r>
                <a:rPr lang="ru-RU" altLang="ru-RU"/>
                <a:t>равносторонний. Искомое 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этого треугольника.</a:t>
              </a:r>
              <a:r>
                <a:rPr lang="en-US" altLang="ru-RU"/>
                <a:t> </a:t>
              </a:r>
              <a:r>
                <a:rPr lang="ru-RU" altLang="ru-RU"/>
                <a:t>Она равна </a:t>
              </a:r>
              <a:endParaRPr lang="ru-RU" altLang="ru-RU" i="1"/>
            </a:p>
          </p:txBody>
        </p:sp>
        <p:graphicFrame>
          <p:nvGraphicFramePr>
            <p:cNvPr id="272391" name="Object 7">
              <a:extLst>
                <a:ext uri="{FF2B5EF4-FFF2-40B4-BE49-F238E27FC236}">
                  <a16:creationId xmlns:a16="http://schemas.microsoft.com/office/drawing/2014/main" id="{209238CA-32E7-48FA-B4FE-AAC4A5DC07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331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31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92" name="Object 8">
              <a:extLst>
                <a:ext uri="{FF2B5EF4-FFF2-40B4-BE49-F238E27FC236}">
                  <a16:creationId xmlns:a16="http://schemas.microsoft.com/office/drawing/2014/main" id="{08D25D45-C940-4011-93B0-0D39C2C89A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600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914400" progId="Equation.DSMT4">
                    <p:embed/>
                  </p:oleObj>
                </mc:Choice>
                <mc:Fallback>
                  <p:oleObj name="Equation" r:id="rId5" imgW="5968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600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2393" name="Picture 9">
              <a:extLst>
                <a:ext uri="{FF2B5EF4-FFF2-40B4-BE49-F238E27FC236}">
                  <a16:creationId xmlns:a16="http://schemas.microsoft.com/office/drawing/2014/main" id="{C471C0D3-6A68-4087-96A7-41DBCFFF8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81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>
            <a:extLst>
              <a:ext uri="{FF2B5EF4-FFF2-40B4-BE49-F238E27FC236}">
                <a16:creationId xmlns:a16="http://schemas.microsoft.com/office/drawing/2014/main" id="{DD373A57-3847-47DA-9B7C-9D507B11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BFF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273411" name="Picture 3">
            <a:extLst>
              <a:ext uri="{FF2B5EF4-FFF2-40B4-BE49-F238E27FC236}">
                <a16:creationId xmlns:a16="http://schemas.microsoft.com/office/drawing/2014/main" id="{C491BBD7-FB8F-44C4-BF3C-DB70D2B0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3412" name="Group 4">
            <a:extLst>
              <a:ext uri="{FF2B5EF4-FFF2-40B4-BE49-F238E27FC236}">
                <a16:creationId xmlns:a16="http://schemas.microsoft.com/office/drawing/2014/main" id="{9AE3424E-3FDB-4C88-B239-4CB83D05C8C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95400"/>
            <a:ext cx="8534400" cy="5365750"/>
            <a:chOff x="192" y="816"/>
            <a:chExt cx="5376" cy="3380"/>
          </a:xfrm>
        </p:grpSpPr>
        <p:sp>
          <p:nvSpPr>
            <p:cNvPr id="273413" name="Text Box 5">
              <a:extLst>
                <a:ext uri="{FF2B5EF4-FFF2-40B4-BE49-F238E27FC236}">
                  <a16:creationId xmlns:a16="http://schemas.microsoft.com/office/drawing/2014/main" id="{57D36A76-EB3D-4E88-B4F9-20B554380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3414" name="Text Box 6">
              <a:extLst>
                <a:ext uri="{FF2B5EF4-FFF2-40B4-BE49-F238E27FC236}">
                  <a16:creationId xmlns:a16="http://schemas.microsoft.com/office/drawing/2014/main" id="{73CFB8A0-BD53-4907-952A-735A248CF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Пусть </a:t>
              </a:r>
              <a:r>
                <a:rPr lang="en-US" altLang="ru-RU" i="1"/>
                <a:t>O </a:t>
              </a:r>
              <a:r>
                <a:rPr lang="ru-RU" altLang="ru-RU" i="1"/>
                <a:t>– </a:t>
              </a:r>
              <a:r>
                <a:rPr lang="ru-RU" altLang="ru-RU"/>
                <a:t>центр нижнего основания, </a:t>
              </a:r>
              <a:r>
                <a:rPr lang="en-US" altLang="ru-RU" i="1"/>
                <a:t>H</a:t>
              </a:r>
              <a:r>
                <a:rPr lang="ru-RU" altLang="ru-RU"/>
                <a:t> – точка пересечения </a:t>
              </a:r>
              <a:r>
                <a:rPr lang="en-US" altLang="ru-RU" i="1"/>
                <a:t>AO </a:t>
              </a:r>
              <a:r>
                <a:rPr lang="ru-RU" altLang="ru-RU"/>
                <a:t>и </a:t>
              </a:r>
              <a:r>
                <a:rPr lang="en-US" altLang="ru-RU" i="1"/>
                <a:t>BF</a:t>
              </a:r>
              <a:r>
                <a:rPr lang="ru-RU" altLang="ru-RU"/>
                <a:t>. Тогда </a:t>
              </a:r>
              <a:r>
                <a:rPr lang="en-US" altLang="ru-RU" i="1"/>
                <a:t>AH – </a:t>
              </a:r>
              <a:r>
                <a:rPr lang="ru-RU" altLang="ru-RU"/>
                <a:t>искомое расстояние.</a:t>
              </a:r>
              <a:r>
                <a:rPr lang="en-US" altLang="ru-RU"/>
                <a:t> </a:t>
              </a:r>
              <a:r>
                <a:rPr lang="ru-RU" altLang="ru-RU"/>
                <a:t>Оно равно </a:t>
              </a:r>
              <a:endParaRPr lang="ru-RU" altLang="ru-RU" i="1"/>
            </a:p>
          </p:txBody>
        </p:sp>
        <p:graphicFrame>
          <p:nvGraphicFramePr>
            <p:cNvPr id="273415" name="Object 7">
              <a:extLst>
                <a:ext uri="{FF2B5EF4-FFF2-40B4-BE49-F238E27FC236}">
                  <a16:creationId xmlns:a16="http://schemas.microsoft.com/office/drawing/2014/main" id="{670B9A85-FB33-438A-A788-CF1AF5EE6B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312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825480" progId="Equation.DSMT4">
                    <p:embed/>
                  </p:oleObj>
                </mc:Choice>
                <mc:Fallback>
                  <p:oleObj name="Equation" r:id="rId3" imgW="355320" imgH="825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312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3416" name="Object 8">
              <a:extLst>
                <a:ext uri="{FF2B5EF4-FFF2-40B4-BE49-F238E27FC236}">
                  <a16:creationId xmlns:a16="http://schemas.microsoft.com/office/drawing/2014/main" id="{E790A361-1465-49C8-AFB5-31016F872A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8" y="3676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320" imgH="825480" progId="Equation.DSMT4">
                    <p:embed/>
                  </p:oleObj>
                </mc:Choice>
                <mc:Fallback>
                  <p:oleObj name="Equation" r:id="rId5" imgW="355320" imgH="825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" y="3676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3417" name="Picture 9">
              <a:extLst>
                <a:ext uri="{FF2B5EF4-FFF2-40B4-BE49-F238E27FC236}">
                  <a16:creationId xmlns:a16="http://schemas.microsoft.com/office/drawing/2014/main" id="{CE067EFD-FF41-43E4-BF40-C8C9CF068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81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>
            <a:extLst>
              <a:ext uri="{FF2B5EF4-FFF2-40B4-BE49-F238E27FC236}">
                <a16:creationId xmlns:a16="http://schemas.microsoft.com/office/drawing/2014/main" id="{8E22A72C-26F2-4860-B511-F5EE0D95D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CEE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274435" name="Picture 3">
            <a:extLst>
              <a:ext uri="{FF2B5EF4-FFF2-40B4-BE49-F238E27FC236}">
                <a16:creationId xmlns:a16="http://schemas.microsoft.com/office/drawing/2014/main" id="{9933696F-C903-45CF-B8A6-79E1CDFA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295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4436" name="Group 4">
            <a:extLst>
              <a:ext uri="{FF2B5EF4-FFF2-40B4-BE49-F238E27FC236}">
                <a16:creationId xmlns:a16="http://schemas.microsoft.com/office/drawing/2014/main" id="{3D64AAC8-0305-4FFB-A57E-AA376A38B92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95400"/>
            <a:ext cx="8534400" cy="4864100"/>
            <a:chOff x="192" y="816"/>
            <a:chExt cx="5376" cy="3064"/>
          </a:xfrm>
        </p:grpSpPr>
        <p:sp>
          <p:nvSpPr>
            <p:cNvPr id="274437" name="Text Box 5">
              <a:extLst>
                <a:ext uri="{FF2B5EF4-FFF2-40B4-BE49-F238E27FC236}">
                  <a16:creationId xmlns:a16="http://schemas.microsoft.com/office/drawing/2014/main" id="{1420CA1D-A716-4ED8-976C-DEEBFFC2F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4438" name="Text Box 6">
              <a:extLst>
                <a:ext uri="{FF2B5EF4-FFF2-40B4-BE49-F238E27FC236}">
                  <a16:creationId xmlns:a16="http://schemas.microsoft.com/office/drawing/2014/main" id="{0C6E773D-DF76-459A-904F-65747DCF1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Проведем диагональ </a:t>
              </a:r>
              <a:r>
                <a:rPr lang="en-US" altLang="ru-RU" i="1"/>
                <a:t>AD</a:t>
              </a:r>
              <a:r>
                <a:rPr lang="en-US" altLang="ru-RU"/>
                <a:t>. </a:t>
              </a:r>
              <a:r>
                <a:rPr lang="ru-RU" altLang="ru-RU"/>
                <a:t>Обозначим </a:t>
              </a:r>
              <a:r>
                <a:rPr lang="en-US" altLang="ru-RU" i="1"/>
                <a:t>H </a:t>
              </a:r>
              <a:r>
                <a:rPr lang="ru-RU" altLang="ru-RU" i="1"/>
                <a:t>– </a:t>
              </a:r>
              <a:r>
                <a:rPr lang="ru-RU" altLang="ru-RU"/>
                <a:t>ее точку пересечения с </a:t>
              </a:r>
              <a:r>
                <a:rPr lang="en-US" altLang="ru-RU" i="1"/>
                <a:t>CE</a:t>
              </a:r>
              <a:r>
                <a:rPr lang="en-US" altLang="ru-RU"/>
                <a:t>.</a:t>
              </a:r>
              <a:r>
                <a:rPr lang="en-US" altLang="ru-RU" i="1"/>
                <a:t> AH – </a:t>
              </a:r>
              <a:r>
                <a:rPr lang="ru-RU" altLang="ru-RU"/>
                <a:t>искомое расстояние.</a:t>
              </a:r>
              <a:r>
                <a:rPr lang="en-US" altLang="ru-RU"/>
                <a:t> </a:t>
              </a:r>
              <a:r>
                <a:rPr lang="ru-RU" altLang="ru-RU"/>
                <a:t>Оно равно </a:t>
              </a:r>
              <a:endParaRPr lang="ru-RU" altLang="ru-RU" i="1"/>
            </a:p>
          </p:txBody>
        </p:sp>
        <p:graphicFrame>
          <p:nvGraphicFramePr>
            <p:cNvPr id="274439" name="Object 7">
              <a:extLst>
                <a:ext uri="{FF2B5EF4-FFF2-40B4-BE49-F238E27FC236}">
                  <a16:creationId xmlns:a16="http://schemas.microsoft.com/office/drawing/2014/main" id="{B9DBED9A-FF4F-4514-8D38-B887D7277B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3072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825480" progId="Equation.DSMT4">
                    <p:embed/>
                  </p:oleObj>
                </mc:Choice>
                <mc:Fallback>
                  <p:oleObj name="Equation" r:id="rId3" imgW="355320" imgH="825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3072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40" name="Object 8">
              <a:extLst>
                <a:ext uri="{FF2B5EF4-FFF2-40B4-BE49-F238E27FC236}">
                  <a16:creationId xmlns:a16="http://schemas.microsoft.com/office/drawing/2014/main" id="{877AB025-8D4F-4EFE-981C-B3D280397B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360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320" imgH="825480" progId="Equation.DSMT4">
                    <p:embed/>
                  </p:oleObj>
                </mc:Choice>
                <mc:Fallback>
                  <p:oleObj name="Equation" r:id="rId5" imgW="355320" imgH="825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360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4441" name="Picture 9">
              <a:extLst>
                <a:ext uri="{FF2B5EF4-FFF2-40B4-BE49-F238E27FC236}">
                  <a16:creationId xmlns:a16="http://schemas.microsoft.com/office/drawing/2014/main" id="{5BD5D40B-61FE-42D1-9333-B1845F974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81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>
            <a:extLst>
              <a:ext uri="{FF2B5EF4-FFF2-40B4-BE49-F238E27FC236}">
                <a16:creationId xmlns:a16="http://schemas.microsoft.com/office/drawing/2014/main" id="{E9315507-EA34-41E7-A6ED-CD37DA44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CFF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275459" name="Picture 3">
            <a:extLst>
              <a:ext uri="{FF2B5EF4-FFF2-40B4-BE49-F238E27FC236}">
                <a16:creationId xmlns:a16="http://schemas.microsoft.com/office/drawing/2014/main" id="{832D88A8-95D7-4106-9684-F14E772E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5460" name="Group 4">
            <a:extLst>
              <a:ext uri="{FF2B5EF4-FFF2-40B4-BE49-F238E27FC236}">
                <a16:creationId xmlns:a16="http://schemas.microsoft.com/office/drawing/2014/main" id="{6CA651B3-EC01-4ECA-A9ED-D5583E6B0BC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8534400" cy="4832350"/>
            <a:chOff x="192" y="864"/>
            <a:chExt cx="5376" cy="3044"/>
          </a:xfrm>
        </p:grpSpPr>
        <p:sp>
          <p:nvSpPr>
            <p:cNvPr id="275461" name="Text Box 5">
              <a:extLst>
                <a:ext uri="{FF2B5EF4-FFF2-40B4-BE49-F238E27FC236}">
                  <a16:creationId xmlns:a16="http://schemas.microsoft.com/office/drawing/2014/main" id="{2186BC6C-130D-4F7F-B13D-1E773DF99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5462" name="Text Box 6">
              <a:extLst>
                <a:ext uri="{FF2B5EF4-FFF2-40B4-BE49-F238E27FC236}">
                  <a16:creationId xmlns:a16="http://schemas.microsoft.com/office/drawing/2014/main" id="{0C726E36-3CB0-44C4-B853-4DDB53F50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Проведем отрезок </a:t>
              </a:r>
              <a:r>
                <a:rPr lang="en-US" altLang="ru-RU" i="1"/>
                <a:t>AE</a:t>
              </a:r>
              <a:r>
                <a:rPr lang="en-US" altLang="ru-RU"/>
                <a:t>. </a:t>
              </a:r>
              <a:r>
                <a:rPr lang="ru-RU" altLang="ru-RU"/>
                <a:t>Обозначим </a:t>
              </a:r>
              <a:r>
                <a:rPr lang="en-US" altLang="ru-RU" i="1"/>
                <a:t>H </a:t>
              </a:r>
              <a:r>
                <a:rPr lang="ru-RU" altLang="ru-RU" i="1"/>
                <a:t>– </a:t>
              </a:r>
              <a:r>
                <a:rPr lang="ru-RU" altLang="ru-RU"/>
                <a:t>его точку пересечения с </a:t>
              </a:r>
              <a:r>
                <a:rPr lang="en-US" altLang="ru-RU" i="1"/>
                <a:t>C</a:t>
              </a:r>
              <a:r>
                <a:rPr lang="ru-RU" altLang="ru-RU" i="1"/>
                <a:t>А</a:t>
              </a:r>
              <a:r>
                <a:rPr lang="en-US" altLang="ru-RU"/>
                <a:t>.</a:t>
              </a:r>
              <a:r>
                <a:rPr lang="en-US" altLang="ru-RU" i="1"/>
                <a:t> AH – </a:t>
              </a:r>
              <a:r>
                <a:rPr lang="ru-RU" altLang="ru-RU"/>
                <a:t>искомое расстояние.</a:t>
              </a:r>
              <a:r>
                <a:rPr lang="en-US" altLang="ru-RU"/>
                <a:t> </a:t>
              </a:r>
              <a:r>
                <a:rPr lang="ru-RU" altLang="ru-RU"/>
                <a:t>Оно равно </a:t>
              </a:r>
              <a:endParaRPr lang="ru-RU" altLang="ru-RU" i="1"/>
            </a:p>
          </p:txBody>
        </p:sp>
        <p:graphicFrame>
          <p:nvGraphicFramePr>
            <p:cNvPr id="275463" name="Object 7">
              <a:extLst>
                <a:ext uri="{FF2B5EF4-FFF2-40B4-BE49-F238E27FC236}">
                  <a16:creationId xmlns:a16="http://schemas.microsoft.com/office/drawing/2014/main" id="{788F5EE2-360F-4803-8065-5937AC11CC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0" y="3044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914400" progId="Equation.DSMT4">
                    <p:embed/>
                  </p:oleObj>
                </mc:Choice>
                <mc:Fallback>
                  <p:oleObj name="Equation" r:id="rId3" imgW="59688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0" y="3044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5464" name="Object 8">
              <a:extLst>
                <a:ext uri="{FF2B5EF4-FFF2-40B4-BE49-F238E27FC236}">
                  <a16:creationId xmlns:a16="http://schemas.microsoft.com/office/drawing/2014/main" id="{908277EF-E642-4345-9A32-9B01D08252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" y="333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914400" progId="Equation.DSMT4">
                    <p:embed/>
                  </p:oleObj>
                </mc:Choice>
                <mc:Fallback>
                  <p:oleObj name="Equation" r:id="rId5" imgW="5968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333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5465" name="Picture 9">
              <a:extLst>
                <a:ext uri="{FF2B5EF4-FFF2-40B4-BE49-F238E27FC236}">
                  <a16:creationId xmlns:a16="http://schemas.microsoft.com/office/drawing/2014/main" id="{8C9837CA-9B00-49C3-B26E-0B2791454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864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E5B9480F-C052-4839-94E8-245AE280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 </a:t>
            </a:r>
            <a:r>
              <a:rPr lang="ru-RU" altLang="ru-RU" sz="2800"/>
              <a:t>единичном </a:t>
            </a:r>
            <a:r>
              <a:rPr lang="ru-RU" altLang="ru-RU" sz="2800">
                <a:cs typeface="Times New Roman" panose="02020603050405020304" pitchFamily="18" charset="0"/>
              </a:rPr>
              <a:t>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расстояние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от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A </a:t>
            </a:r>
            <a:r>
              <a:rPr lang="ru-RU" altLang="ru-RU" sz="2800"/>
              <a:t>до </a:t>
            </a:r>
            <a:r>
              <a:rPr lang="ru-RU" altLang="ru-RU" sz="2800">
                <a:cs typeface="Times New Roman" panose="02020603050405020304" pitchFamily="18" charset="0"/>
              </a:rPr>
              <a:t>прям</a:t>
            </a:r>
            <a:r>
              <a:rPr lang="ru-RU" altLang="ru-RU" sz="2800"/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 </a:t>
            </a:r>
            <a:r>
              <a:rPr lang="en-US" altLang="ru-RU" sz="2800" i="1"/>
              <a:t>BD</a:t>
            </a:r>
            <a:r>
              <a:rPr lang="ru-RU" altLang="ru-RU" sz="2800" i="1"/>
              <a:t>.</a:t>
            </a:r>
          </a:p>
        </p:txBody>
      </p:sp>
      <p:grpSp>
        <p:nvGrpSpPr>
          <p:cNvPr id="114691" name="Group 3">
            <a:extLst>
              <a:ext uri="{FF2B5EF4-FFF2-40B4-BE49-F238E27FC236}">
                <a16:creationId xmlns:a16="http://schemas.microsoft.com/office/drawing/2014/main" id="{C012EFA0-4E56-4DB7-91E8-05C2A655CEA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83150"/>
            <a:ext cx="5943600" cy="914400"/>
            <a:chOff x="432" y="3076"/>
            <a:chExt cx="3744" cy="576"/>
          </a:xfrm>
        </p:grpSpPr>
        <p:sp>
          <p:nvSpPr>
            <p:cNvPr id="114692" name="Text Box 4">
              <a:extLst>
                <a:ext uri="{FF2B5EF4-FFF2-40B4-BE49-F238E27FC236}">
                  <a16:creationId xmlns:a16="http://schemas.microsoft.com/office/drawing/2014/main" id="{95EE2313-BDDB-4828-A827-E10F048E0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14693" name="Object 5">
              <a:extLst>
                <a:ext uri="{FF2B5EF4-FFF2-40B4-BE49-F238E27FC236}">
                  <a16:creationId xmlns:a16="http://schemas.microsoft.com/office/drawing/2014/main" id="{3F8AA401-794D-4F11-BE47-556235C6D5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07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080" imgH="914400" progId="Equation.DSMT4">
                    <p:embed/>
                  </p:oleObj>
                </mc:Choice>
                <mc:Fallback>
                  <p:oleObj name="Equation" r:id="rId3" imgW="62208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07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4694" name="Picture 6">
            <a:extLst>
              <a:ext uri="{FF2B5EF4-FFF2-40B4-BE49-F238E27FC236}">
                <a16:creationId xmlns:a16="http://schemas.microsoft.com/office/drawing/2014/main" id="{A1154727-B5B9-47A9-9BD8-4FAC0515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>
            <a:extLst>
              <a:ext uri="{FF2B5EF4-FFF2-40B4-BE49-F238E27FC236}">
                <a16:creationId xmlns:a16="http://schemas.microsoft.com/office/drawing/2014/main" id="{96A96E5D-F387-4F34-8721-FB25F37C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BA</a:t>
            </a:r>
            <a:r>
              <a:rPr lang="en-US" altLang="ru-RU" baseline="-25000"/>
              <a:t>1</a:t>
            </a:r>
            <a:r>
              <a:rPr lang="en-US" altLang="ru-RU" i="1"/>
              <a:t>E</a:t>
            </a:r>
            <a:r>
              <a:rPr lang="en-US" altLang="ru-RU" baseline="-25000"/>
              <a:t>1</a:t>
            </a:r>
            <a:r>
              <a:rPr lang="ru-RU" altLang="ru-RU" i="1"/>
              <a:t>.</a:t>
            </a:r>
          </a:p>
        </p:txBody>
      </p:sp>
      <p:pic>
        <p:nvPicPr>
          <p:cNvPr id="276483" name="Picture 3">
            <a:extLst>
              <a:ext uri="{FF2B5EF4-FFF2-40B4-BE49-F238E27FC236}">
                <a16:creationId xmlns:a16="http://schemas.microsoft.com/office/drawing/2014/main" id="{B8982F78-21CE-4E41-A3B9-98543B51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4478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484" name="Group 4">
            <a:extLst>
              <a:ext uri="{FF2B5EF4-FFF2-40B4-BE49-F238E27FC236}">
                <a16:creationId xmlns:a16="http://schemas.microsoft.com/office/drawing/2014/main" id="{F56C6F35-F2B7-4365-9F2D-4B6C9F2063F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47800"/>
            <a:ext cx="7391400" cy="5137150"/>
            <a:chOff x="576" y="912"/>
            <a:chExt cx="4656" cy="3236"/>
          </a:xfrm>
        </p:grpSpPr>
        <p:sp>
          <p:nvSpPr>
            <p:cNvPr id="276485" name="Text Box 5">
              <a:extLst>
                <a:ext uri="{FF2B5EF4-FFF2-40B4-BE49-F238E27FC236}">
                  <a16:creationId xmlns:a16="http://schemas.microsoft.com/office/drawing/2014/main" id="{C920D2FB-50EA-4AFA-B4AC-E2CCFDD16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276486" name="Object 6">
              <a:extLst>
                <a:ext uri="{FF2B5EF4-FFF2-40B4-BE49-F238E27FC236}">
                  <a16:creationId xmlns:a16="http://schemas.microsoft.com/office/drawing/2014/main" id="{72262EA2-1CFC-4EB3-A2BC-F953E2881B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4" y="3572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080" imgH="914400" progId="Equation.DSMT4">
                    <p:embed/>
                  </p:oleObj>
                </mc:Choice>
                <mc:Fallback>
                  <p:oleObj name="Equation" r:id="rId3" imgW="62208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3572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487" name="Text Box 7">
              <a:extLst>
                <a:ext uri="{FF2B5EF4-FFF2-40B4-BE49-F238E27FC236}">
                  <a16:creationId xmlns:a16="http://schemas.microsoft.com/office/drawing/2014/main" id="{32B59028-1406-4D88-B382-8E9B56A94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880"/>
              <a:ext cx="465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расстоянием является длина перпендикуляра </a:t>
              </a:r>
              <a:r>
                <a:rPr lang="en-US" altLang="ru-RU" i="1"/>
                <a:t>AH</a:t>
              </a:r>
              <a:r>
                <a:rPr lang="ru-RU" altLang="ru-RU"/>
                <a:t>, опущенного из точки </a:t>
              </a:r>
              <a:r>
                <a:rPr lang="en-US" altLang="ru-RU" i="1"/>
                <a:t>A </a:t>
              </a:r>
              <a:r>
                <a:rPr lang="ru-RU" altLang="ru-RU"/>
                <a:t>на прямую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/>
                <a:t>.</a:t>
              </a:r>
              <a:r>
                <a:rPr lang="en-US" altLang="ru-RU" i="1"/>
                <a:t>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276488" name="Object 8">
              <a:extLst>
                <a:ext uri="{FF2B5EF4-FFF2-40B4-BE49-F238E27FC236}">
                  <a16:creationId xmlns:a16="http://schemas.microsoft.com/office/drawing/2014/main" id="{89186C36-E19F-42D1-9CAB-EEA767E563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3312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22080" imgH="914400" progId="Equation.DSMT4">
                    <p:embed/>
                  </p:oleObj>
                </mc:Choice>
                <mc:Fallback>
                  <p:oleObj name="Equation" r:id="rId5" imgW="62208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312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6489" name="Picture 9">
              <a:extLst>
                <a:ext uri="{FF2B5EF4-FFF2-40B4-BE49-F238E27FC236}">
                  <a16:creationId xmlns:a16="http://schemas.microsoft.com/office/drawing/2014/main" id="{5EDE972C-9D0F-4614-8B30-B57C6D85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912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>
            <a:extLst>
              <a:ext uri="{FF2B5EF4-FFF2-40B4-BE49-F238E27FC236}">
                <a16:creationId xmlns:a16="http://schemas.microsoft.com/office/drawing/2014/main" id="{CC8EE0A3-27D3-4C4A-902A-024AFC06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ru-RU" altLang="ru-RU" i="1"/>
              <a:t>.</a:t>
            </a:r>
          </a:p>
        </p:txBody>
      </p:sp>
      <p:pic>
        <p:nvPicPr>
          <p:cNvPr id="277507" name="Picture 3">
            <a:extLst>
              <a:ext uri="{FF2B5EF4-FFF2-40B4-BE49-F238E27FC236}">
                <a16:creationId xmlns:a16="http://schemas.microsoft.com/office/drawing/2014/main" id="{49B7F713-A720-40D7-9033-4B9DF6AB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7508" name="Group 4">
            <a:extLst>
              <a:ext uri="{FF2B5EF4-FFF2-40B4-BE49-F238E27FC236}">
                <a16:creationId xmlns:a16="http://schemas.microsoft.com/office/drawing/2014/main" id="{74A544A8-4C68-4178-A673-245E41816D5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0"/>
            <a:ext cx="8915400" cy="4216400"/>
            <a:chOff x="96" y="960"/>
            <a:chExt cx="5616" cy="2656"/>
          </a:xfrm>
        </p:grpSpPr>
        <p:sp>
          <p:nvSpPr>
            <p:cNvPr id="277509" name="Text Box 5">
              <a:extLst>
                <a:ext uri="{FF2B5EF4-FFF2-40B4-BE49-F238E27FC236}">
                  <a16:creationId xmlns:a16="http://schemas.microsoft.com/office/drawing/2014/main" id="{899335B2-5161-4F98-B90D-C944E2E77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216"/>
              <a:ext cx="20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     .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277510" name="Text Box 6">
              <a:extLst>
                <a:ext uri="{FF2B5EF4-FFF2-40B4-BE49-F238E27FC236}">
                  <a16:creationId xmlns:a16="http://schemas.microsoft.com/office/drawing/2014/main" id="{5F56E22A-DA89-4975-99A7-4614F06A9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960"/>
              <a:ext cx="3120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Искомым расстоянием является длина перпендикуляра </a:t>
              </a:r>
              <a:r>
                <a:rPr lang="en-US" altLang="ru-RU" i="1"/>
                <a:t>AH</a:t>
              </a:r>
              <a:r>
                <a:rPr lang="ru-RU" altLang="ru-RU"/>
                <a:t>, опущенного из точки </a:t>
              </a:r>
              <a:r>
                <a:rPr lang="en-US" altLang="ru-RU" i="1"/>
                <a:t>A </a:t>
              </a:r>
              <a:r>
                <a:rPr lang="ru-RU" altLang="ru-RU"/>
                <a:t>на прямую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 i="1"/>
                <a:t>E</a:t>
              </a:r>
              <a:r>
                <a:rPr lang="en-US" altLang="ru-RU"/>
                <a:t>. </a:t>
              </a:r>
              <a:r>
                <a:rPr lang="ru-RU" altLang="ru-RU"/>
                <a:t>Для его нахождения рассмотрим прямоугольный треугольник </a:t>
              </a:r>
              <a:r>
                <a:rPr lang="en-US" altLang="ru-RU" i="1"/>
                <a:t>AEA</a:t>
              </a:r>
              <a:r>
                <a:rPr lang="en-US" altLang="ru-RU" baseline="-25000"/>
                <a:t>1</a:t>
              </a:r>
              <a:r>
                <a:rPr lang="ru-RU" altLang="ru-RU"/>
                <a:t>. Имеем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 = 1, </a:t>
              </a:r>
              <a:r>
                <a:rPr lang="en-US" altLang="ru-RU" i="1"/>
                <a:t>AE =      , A</a:t>
              </a:r>
              <a:r>
                <a:rPr lang="en-US" altLang="ru-RU" baseline="-25000"/>
                <a:t>1</a:t>
              </a:r>
              <a:r>
                <a:rPr lang="en-US" altLang="ru-RU" i="1"/>
                <a:t>E = </a:t>
              </a:r>
              <a:r>
                <a:rPr lang="en-US" altLang="ru-RU"/>
                <a:t>2. </a:t>
              </a:r>
              <a:r>
                <a:rPr lang="ru-RU" altLang="ru-RU"/>
                <a:t>Следовательно, угол </a:t>
              </a:r>
              <a:r>
                <a:rPr lang="en-US" altLang="ru-RU" i="1"/>
                <a:t>AEA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равен 30</a:t>
              </a:r>
              <a:r>
                <a:rPr lang="ru-RU" altLang="ru-RU" baseline="30000"/>
                <a:t>о</a:t>
              </a:r>
              <a:r>
                <a:rPr lang="ru-RU" altLang="ru-RU"/>
                <a:t> и высота </a:t>
              </a:r>
              <a:r>
                <a:rPr lang="en-US" altLang="ru-RU" i="1"/>
                <a:t>AH </a:t>
              </a:r>
              <a:r>
                <a:rPr lang="ru-RU" altLang="ru-RU"/>
                <a:t>равна       . </a:t>
              </a:r>
            </a:p>
          </p:txBody>
        </p:sp>
        <p:graphicFrame>
          <p:nvGraphicFramePr>
            <p:cNvPr id="277511" name="Object 7">
              <a:extLst>
                <a:ext uri="{FF2B5EF4-FFF2-40B4-BE49-F238E27FC236}">
                  <a16:creationId xmlns:a16="http://schemas.microsoft.com/office/drawing/2014/main" id="{92FC6877-7EE2-4EE2-BB86-9FBC1EF0D2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35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80" imgH="393480" progId="Equation.DSMT4">
                    <p:embed/>
                  </p:oleObj>
                </mc:Choice>
                <mc:Fallback>
                  <p:oleObj name="Equation" r:id="rId3" imgW="40608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35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512" name="Object 8">
              <a:extLst>
                <a:ext uri="{FF2B5EF4-FFF2-40B4-BE49-F238E27FC236}">
                  <a16:creationId xmlns:a16="http://schemas.microsoft.com/office/drawing/2014/main" id="{0BA23209-D75D-4D44-BCFD-0C784FCF8D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6" y="2804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4240" imgH="787320" progId="Equation.DSMT4">
                    <p:embed/>
                  </p:oleObj>
                </mc:Choice>
                <mc:Fallback>
                  <p:oleObj name="Equation" r:id="rId5" imgW="444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6" y="2804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513" name="Object 9">
              <a:extLst>
                <a:ext uri="{FF2B5EF4-FFF2-40B4-BE49-F238E27FC236}">
                  <a16:creationId xmlns:a16="http://schemas.microsoft.com/office/drawing/2014/main" id="{33534D94-139E-46BA-ADEC-6FAA744643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120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240" imgH="787320" progId="Equation.DSMT4">
                    <p:embed/>
                  </p:oleObj>
                </mc:Choice>
                <mc:Fallback>
                  <p:oleObj name="Equation" r:id="rId7" imgW="444240" imgH="787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120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7514" name="Picture 10">
              <a:extLst>
                <a:ext uri="{FF2B5EF4-FFF2-40B4-BE49-F238E27FC236}">
                  <a16:creationId xmlns:a16="http://schemas.microsoft.com/office/drawing/2014/main" id="{0745685C-3AF0-47C7-B78F-1E85E5D77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>
            <a:extLst>
              <a:ext uri="{FF2B5EF4-FFF2-40B4-BE49-F238E27FC236}">
                <a16:creationId xmlns:a16="http://schemas.microsoft.com/office/drawing/2014/main" id="{BE0F389E-EC16-4893-8D4B-FD2DB3E95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ru-RU" altLang="ru-RU" i="1"/>
              <a:t>.</a:t>
            </a:r>
          </a:p>
        </p:txBody>
      </p:sp>
      <p:pic>
        <p:nvPicPr>
          <p:cNvPr id="278531" name="Picture 3">
            <a:extLst>
              <a:ext uri="{FF2B5EF4-FFF2-40B4-BE49-F238E27FC236}">
                <a16:creationId xmlns:a16="http://schemas.microsoft.com/office/drawing/2014/main" id="{7DD28FDB-0D9F-4E9E-AB6F-71E5CB04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8532" name="Group 4">
            <a:extLst>
              <a:ext uri="{FF2B5EF4-FFF2-40B4-BE49-F238E27FC236}">
                <a16:creationId xmlns:a16="http://schemas.microsoft.com/office/drawing/2014/main" id="{36B19C14-C291-4981-A1B3-469C178D8D9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8839200" cy="5524500"/>
            <a:chOff x="192" y="672"/>
            <a:chExt cx="5568" cy="3480"/>
          </a:xfrm>
        </p:grpSpPr>
        <p:sp>
          <p:nvSpPr>
            <p:cNvPr id="278533" name="Text Box 5">
              <a:extLst>
                <a:ext uri="{FF2B5EF4-FFF2-40B4-BE49-F238E27FC236}">
                  <a16:creationId xmlns:a16="http://schemas.microsoft.com/office/drawing/2014/main" id="{B5B0405B-27B3-4A41-852B-AE6E31899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688"/>
              <a:ext cx="5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AGA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ru-RU" altLang="ru-RU"/>
                <a:t>в котором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 i="1"/>
                <a:t> = </a:t>
              </a:r>
              <a:r>
                <a:rPr lang="en-US" altLang="ru-RU"/>
                <a:t>1, </a:t>
              </a:r>
              <a:r>
                <a:rPr lang="en-US" altLang="ru-RU" i="1"/>
                <a:t>AG</a:t>
              </a:r>
              <a:r>
                <a:rPr lang="en-US" altLang="ru-RU"/>
                <a:t> =      , </a:t>
              </a:r>
              <a:r>
                <a:rPr lang="en-US" altLang="ru-RU" i="1"/>
                <a:t>GA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      </a:t>
              </a:r>
            </a:p>
          </p:txBody>
        </p:sp>
        <p:graphicFrame>
          <p:nvGraphicFramePr>
            <p:cNvPr id="278534" name="Object 6">
              <a:extLst>
                <a:ext uri="{FF2B5EF4-FFF2-40B4-BE49-F238E27FC236}">
                  <a16:creationId xmlns:a16="http://schemas.microsoft.com/office/drawing/2014/main" id="{A05EB604-1F32-49FB-BCF1-9D7BA587FC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96" y="288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760" imgH="787320" progId="Equation.DSMT4">
                    <p:embed/>
                  </p:oleObj>
                </mc:Choice>
                <mc:Fallback>
                  <p:oleObj name="Equation" r:id="rId3" imgW="54576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" y="288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8535" name="Picture 7">
              <a:extLst>
                <a:ext uri="{FF2B5EF4-FFF2-40B4-BE49-F238E27FC236}">
                  <a16:creationId xmlns:a16="http://schemas.microsoft.com/office/drawing/2014/main" id="{B562E840-3CBF-4295-B665-E3870C7C9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672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78536" name="Object 8">
              <a:extLst>
                <a:ext uri="{FF2B5EF4-FFF2-40B4-BE49-F238E27FC236}">
                  <a16:creationId xmlns:a16="http://schemas.microsoft.com/office/drawing/2014/main" id="{531A48D4-C0B2-4266-A214-B2B02B1787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44" y="2860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240" imgH="787320" progId="Equation.DSMT4">
                    <p:embed/>
                  </p:oleObj>
                </mc:Choice>
                <mc:Fallback>
                  <p:oleObj name="Equation" r:id="rId6" imgW="44424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4" y="2860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537" name="Text Box 9">
              <a:extLst>
                <a:ext uri="{FF2B5EF4-FFF2-40B4-BE49-F238E27FC236}">
                  <a16:creationId xmlns:a16="http://schemas.microsoft.com/office/drawing/2014/main" id="{65E53226-0264-4FFF-A78E-A87B547FF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278538" name="Object 10">
              <a:extLst>
                <a:ext uri="{FF2B5EF4-FFF2-40B4-BE49-F238E27FC236}">
                  <a16:creationId xmlns:a16="http://schemas.microsoft.com/office/drawing/2014/main" id="{AA277F2B-A533-43B2-A63B-774D03D4D1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6" y="3648"/>
            <a:ext cx="42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72840" imgH="799920" progId="Equation.DSMT4">
                    <p:embed/>
                  </p:oleObj>
                </mc:Choice>
                <mc:Fallback>
                  <p:oleObj name="Equation" r:id="rId8" imgW="672840" imgH="7999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" y="3648"/>
                          <a:ext cx="42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539" name="Text Box 11">
              <a:extLst>
                <a:ext uri="{FF2B5EF4-FFF2-40B4-BE49-F238E27FC236}">
                  <a16:creationId xmlns:a16="http://schemas.microsoft.com/office/drawing/2014/main" id="{5E2ED917-3240-4BDB-81AE-327F1B097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312"/>
              <a:ext cx="52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Из подобия треугольников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 i="1"/>
                <a:t>G</a:t>
              </a:r>
              <a:r>
                <a:rPr lang="en-US" altLang="ru-RU"/>
                <a:t> </a:t>
              </a:r>
              <a:r>
                <a:rPr lang="ru-RU" altLang="ru-RU"/>
                <a:t>и </a:t>
              </a:r>
              <a:r>
                <a:rPr lang="en-US" altLang="ru-RU" i="1"/>
                <a:t>HAG </a:t>
              </a:r>
              <a:r>
                <a:rPr lang="ru-RU" altLang="ru-RU"/>
                <a:t>находим </a:t>
              </a:r>
              <a:r>
                <a:rPr lang="en-US" altLang="ru-RU" i="1"/>
                <a:t>AH =</a:t>
              </a:r>
              <a:endParaRPr lang="ru-RU" altLang="ru-RU"/>
            </a:p>
          </p:txBody>
        </p:sp>
        <p:graphicFrame>
          <p:nvGraphicFramePr>
            <p:cNvPr id="278540" name="Object 12">
              <a:extLst>
                <a:ext uri="{FF2B5EF4-FFF2-40B4-BE49-F238E27FC236}">
                  <a16:creationId xmlns:a16="http://schemas.microsoft.com/office/drawing/2014/main" id="{E1ED5735-DC06-47AA-BEC1-C4B9C95CA6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00" y="3264"/>
            <a:ext cx="42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72840" imgH="799920" progId="Equation.DSMT4">
                    <p:embed/>
                  </p:oleObj>
                </mc:Choice>
                <mc:Fallback>
                  <p:oleObj name="Equation" r:id="rId10" imgW="672840" imgH="79992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0" y="3264"/>
                          <a:ext cx="42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>
            <a:extLst>
              <a:ext uri="{FF2B5EF4-FFF2-40B4-BE49-F238E27FC236}">
                <a16:creationId xmlns:a16="http://schemas.microsoft.com/office/drawing/2014/main" id="{AEA46DFA-EFDF-4431-A628-9EAE3F4BD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</a:t>
            </a:r>
            <a:r>
              <a:rPr lang="ru-RU" altLang="ru-RU"/>
              <a:t>правильной 6-й призме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…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/>
              <a:t>, ребра которой равны 1,</a:t>
            </a:r>
            <a:r>
              <a:rPr lang="ru-RU" altLang="ru-RU">
                <a:cs typeface="Times New Roman" panose="02020603050405020304" pitchFamily="18" charset="0"/>
              </a:rPr>
              <a:t> найдите </a:t>
            </a:r>
            <a:r>
              <a:rPr lang="ru-RU" altLang="ru-RU"/>
              <a:t>расстояние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от точки </a:t>
            </a:r>
            <a:r>
              <a:rPr lang="en-US" altLang="ru-RU" i="1"/>
              <a:t>A </a:t>
            </a:r>
            <a:r>
              <a:rPr lang="ru-RU" altLang="ru-RU"/>
              <a:t>до</a:t>
            </a:r>
            <a:r>
              <a:rPr lang="ru-RU" altLang="ru-RU">
                <a:cs typeface="Times New Roman" panose="02020603050405020304" pitchFamily="18" charset="0"/>
              </a:rPr>
              <a:t> п</a:t>
            </a:r>
            <a:r>
              <a:rPr lang="ru-RU" altLang="ru-RU"/>
              <a:t>лоскости</a:t>
            </a:r>
            <a:r>
              <a:rPr lang="en-US" altLang="ru-RU"/>
              <a:t> </a:t>
            </a:r>
            <a:r>
              <a:rPr lang="en-US" altLang="ru-RU" i="1"/>
              <a:t>F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ru-RU" altLang="ru-RU" i="1"/>
              <a:t>.</a:t>
            </a:r>
          </a:p>
        </p:txBody>
      </p:sp>
      <p:pic>
        <p:nvPicPr>
          <p:cNvPr id="279555" name="Picture 3">
            <a:extLst>
              <a:ext uri="{FF2B5EF4-FFF2-40B4-BE49-F238E27FC236}">
                <a16:creationId xmlns:a16="http://schemas.microsoft.com/office/drawing/2014/main" id="{6B457D4E-979D-4F13-A1A9-5338403C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9556" name="Group 4">
            <a:extLst>
              <a:ext uri="{FF2B5EF4-FFF2-40B4-BE49-F238E27FC236}">
                <a16:creationId xmlns:a16="http://schemas.microsoft.com/office/drawing/2014/main" id="{591F8F88-1799-4AD8-8D02-923C3B7B417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19200"/>
            <a:ext cx="8991600" cy="5295900"/>
            <a:chOff x="96" y="768"/>
            <a:chExt cx="5664" cy="3336"/>
          </a:xfrm>
        </p:grpSpPr>
        <p:sp>
          <p:nvSpPr>
            <p:cNvPr id="279557" name="Text Box 5">
              <a:extLst>
                <a:ext uri="{FF2B5EF4-FFF2-40B4-BE49-F238E27FC236}">
                  <a16:creationId xmlns:a16="http://schemas.microsoft.com/office/drawing/2014/main" id="{5DD87E41-B8CD-44A5-93B3-45505EE69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688"/>
              <a:ext cx="566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Решение:</a:t>
              </a:r>
              <a:r>
                <a:rPr lang="ru-RU" altLang="ru-RU">
                  <a:solidFill>
                    <a:srgbClr val="FF3300"/>
                  </a:solidFill>
                </a:rPr>
                <a:t> </a:t>
              </a:r>
              <a:r>
                <a:rPr lang="ru-RU" altLang="ru-RU"/>
                <a:t>Заметим, что данная плоскость параллельна плоскости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ru-RU" altLang="ru-RU"/>
                <a:t> из предыдущей задачи, причем </a:t>
              </a:r>
              <a:r>
                <a:rPr lang="en-US" altLang="ru-RU" i="1"/>
                <a:t>AE = </a:t>
              </a:r>
              <a:r>
                <a:rPr lang="en-US" altLang="ru-RU"/>
                <a:t>2</a:t>
              </a:r>
              <a:r>
                <a:rPr lang="en-US" altLang="ru-RU" i="1"/>
                <a:t>AG</a:t>
              </a:r>
              <a:r>
                <a:rPr lang="en-US" altLang="ru-RU"/>
                <a:t>. </a:t>
              </a:r>
              <a:r>
                <a:rPr lang="ru-RU" altLang="ru-RU"/>
                <a:t>Следовательно, искомое расстояние</a:t>
              </a:r>
              <a:r>
                <a:rPr lang="ru-RU" altLang="ru-RU">
                  <a:cs typeface="Times New Roman" panose="02020603050405020304" pitchFamily="18" charset="0"/>
                </a:rPr>
                <a:t> </a:t>
              </a:r>
              <a:r>
                <a:rPr lang="en-US" altLang="ru-RU" i="1">
                  <a:cs typeface="Times New Roman" panose="02020603050405020304" pitchFamily="18" charset="0"/>
                </a:rPr>
                <a:t>AH </a:t>
              </a:r>
              <a:r>
                <a:rPr lang="ru-RU" altLang="ru-RU"/>
                <a:t>от точки </a:t>
              </a:r>
              <a:r>
                <a:rPr lang="en-US" altLang="ru-RU" i="1"/>
                <a:t>A </a:t>
              </a:r>
              <a:r>
                <a:rPr lang="ru-RU" altLang="ru-RU"/>
                <a:t>до</a:t>
              </a:r>
              <a:r>
                <a:rPr lang="ru-RU" altLang="ru-RU">
                  <a:cs typeface="Times New Roman" panose="02020603050405020304" pitchFamily="18" charset="0"/>
                </a:rPr>
                <a:t> п</a:t>
              </a:r>
              <a:r>
                <a:rPr lang="ru-RU" altLang="ru-RU"/>
                <a:t>лоскости</a:t>
              </a:r>
              <a:r>
                <a:rPr lang="en-US" altLang="ru-RU"/>
                <a:t> </a:t>
              </a:r>
              <a:r>
                <a:rPr lang="en-US" altLang="ru-RU" i="1"/>
                <a:t>F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 baseline="-25000"/>
                <a:t>1</a:t>
              </a:r>
              <a:r>
                <a:rPr lang="en-US" altLang="ru-RU" i="1"/>
                <a:t>D</a:t>
              </a:r>
              <a:r>
                <a:rPr lang="ru-RU" altLang="ru-RU"/>
                <a:t> в два раза больше расстояния от точки </a:t>
              </a:r>
              <a:r>
                <a:rPr lang="en-US" altLang="ru-RU" i="1"/>
                <a:t>A </a:t>
              </a:r>
              <a:r>
                <a:rPr lang="ru-RU" altLang="ru-RU"/>
                <a:t>до плоскости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 i="1"/>
                <a:t>B</a:t>
              </a:r>
              <a:r>
                <a:rPr lang="en-US" altLang="ru-RU" baseline="-25000"/>
                <a:t>1</a:t>
              </a:r>
              <a:r>
                <a:rPr lang="en-US" altLang="ru-RU" i="1"/>
                <a:t>C</a:t>
              </a:r>
              <a:r>
                <a:rPr lang="en-US" altLang="ru-RU"/>
                <a:t>, </a:t>
              </a:r>
              <a:r>
                <a:rPr lang="ru-RU" altLang="ru-RU"/>
                <a:t>т.е.</a:t>
              </a:r>
              <a:r>
                <a:rPr lang="en-US" altLang="ru-RU"/>
                <a:t> </a:t>
              </a:r>
              <a:r>
                <a:rPr lang="ru-RU" altLang="ru-RU"/>
                <a:t>равно</a:t>
              </a:r>
              <a:endParaRPr lang="en-US" altLang="ru-RU" i="1"/>
            </a:p>
          </p:txBody>
        </p:sp>
        <p:sp>
          <p:nvSpPr>
            <p:cNvPr id="279558" name="Text Box 6">
              <a:extLst>
                <a:ext uri="{FF2B5EF4-FFF2-40B4-BE49-F238E27FC236}">
                  <a16:creationId xmlns:a16="http://schemas.microsoft.com/office/drawing/2014/main" id="{E29D1778-A1BD-405C-ADCC-CCD8A964B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279559" name="Object 7">
              <a:extLst>
                <a:ext uri="{FF2B5EF4-FFF2-40B4-BE49-F238E27FC236}">
                  <a16:creationId xmlns:a16="http://schemas.microsoft.com/office/drawing/2014/main" id="{E6AD9186-CC93-4677-8CAC-6E83FE8F6E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600"/>
            <a:ext cx="52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38080" imgH="799920" progId="Equation.DSMT4">
                    <p:embed/>
                  </p:oleObj>
                </mc:Choice>
                <mc:Fallback>
                  <p:oleObj name="Equation" r:id="rId3" imgW="838080" imgH="7999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600"/>
                          <a:ext cx="52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9560" name="Object 8">
              <a:extLst>
                <a:ext uri="{FF2B5EF4-FFF2-40B4-BE49-F238E27FC236}">
                  <a16:creationId xmlns:a16="http://schemas.microsoft.com/office/drawing/2014/main" id="{D91AFD6F-E5FB-46F0-905E-CEFDC75B95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2" y="3360"/>
            <a:ext cx="52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38080" imgH="799920" progId="Equation.DSMT4">
                    <p:embed/>
                  </p:oleObj>
                </mc:Choice>
                <mc:Fallback>
                  <p:oleObj name="Equation" r:id="rId5" imgW="838080" imgH="7999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3360"/>
                          <a:ext cx="52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9561" name="Picture 9">
              <a:extLst>
                <a:ext uri="{FF2B5EF4-FFF2-40B4-BE49-F238E27FC236}">
                  <a16:creationId xmlns:a16="http://schemas.microsoft.com/office/drawing/2014/main" id="{45E36650-DDD5-4B1D-AA4E-7DFD95E20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68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E4B00F76-1080-4C9F-B648-61DEDBF9E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7853"/>
            <a:ext cx="7772400" cy="4445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Общий перпендикуляр к двум скрещивающимся прямыми в пространстве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E24C59B6-37AC-478C-ADEC-1B3C443A5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1130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Общим перпендикуляром к </a:t>
            </a:r>
            <a:r>
              <a:rPr lang="ru-RU" altLang="ru-RU" sz="2200" dirty="0">
                <a:cs typeface="Times New Roman" panose="02020603050405020304" pitchFamily="18" charset="0"/>
              </a:rPr>
              <a:t>двум </a:t>
            </a:r>
            <a:r>
              <a:rPr lang="ru-RU" altLang="ru-RU" sz="2200" dirty="0"/>
              <a:t>скре</a:t>
            </a:r>
            <a:r>
              <a:rPr lang="ru-RU" altLang="ru-RU" sz="2200" dirty="0">
                <a:cs typeface="Times New Roman" panose="02020603050405020304" pitchFamily="18" charset="0"/>
              </a:rPr>
              <a:t>щи</a:t>
            </a:r>
            <a:r>
              <a:rPr lang="ru-RU" altLang="ru-RU" sz="2200" dirty="0"/>
              <a:t>вающи</a:t>
            </a:r>
            <a:r>
              <a:rPr lang="ru-RU" altLang="ru-RU" sz="2200" dirty="0">
                <a:cs typeface="Times New Roman" panose="02020603050405020304" pitchFamily="18" charset="0"/>
              </a:rPr>
              <a:t>мся прямым в пространстве называется отрезок с концами на этих прямых, являющийся перпендикуляром к каждой из них.</a:t>
            </a:r>
            <a:endParaRPr lang="en-US" alt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D307483B-6049-4A27-9CE4-B614B3CAE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30475"/>
                <a:ext cx="9144000" cy="2277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R="20955" indent="450215" algn="just"/>
                <a:r>
                  <a:rPr lang="en-US" altLang="ru-RU" sz="2200" dirty="0"/>
                  <a:t>	</a:t>
                </a:r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скрещивающиеся прямые. Через одну из них, например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проведем плоскость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β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параллельную прямой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Через какую-нибудь точку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прямой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опустим перпендикуляр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СС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ru-RU" altLang="ru-RU" sz="2000" dirty="0"/>
                  <a:t>. Через точку </a:t>
                </a:r>
                <a:r>
                  <a:rPr lang="en-US" altLang="ru-RU" sz="2000" i="1" dirty="0"/>
                  <a:t>C’ </a:t>
                </a:r>
                <a:r>
                  <a:rPr lang="ru-RU" altLang="ru-RU" sz="2000" dirty="0"/>
                  <a:t>проведём прямую </a:t>
                </a:r>
                <a:r>
                  <a:rPr lang="en-US" altLang="ru-RU" sz="2000" i="1" dirty="0"/>
                  <a:t>a’</a:t>
                </a:r>
                <a:r>
                  <a:rPr lang="ru-RU" altLang="ru-RU" sz="2000" dirty="0"/>
                  <a:t>, параллельную прямой </a:t>
                </a:r>
                <a:r>
                  <a:rPr lang="en-US" altLang="ru-RU" sz="2000" i="1" dirty="0"/>
                  <a:t>a</a:t>
                </a:r>
                <a:r>
                  <a:rPr lang="ru-RU" altLang="ru-RU" sz="2000" dirty="0"/>
                  <a:t>. Обозначим </a:t>
                </a:r>
                <a:r>
                  <a:rPr lang="en-US" altLang="ru-RU" sz="2000" i="1" dirty="0"/>
                  <a:t>B </a:t>
                </a:r>
                <a:r>
                  <a:rPr lang="ru-RU" altLang="ru-RU" sz="2000" dirty="0"/>
                  <a:t>её точку пересечения с прямой </a:t>
                </a:r>
                <a:r>
                  <a:rPr lang="en-US" altLang="ru-RU" sz="2000" i="1" dirty="0"/>
                  <a:t>b</a:t>
                </a:r>
                <a:r>
                  <a:rPr lang="ru-RU" altLang="ru-RU" sz="2000" dirty="0"/>
                  <a:t>. Через точку </a:t>
                </a:r>
                <a:r>
                  <a:rPr lang="en-US" altLang="ru-RU" sz="2000" i="1" dirty="0"/>
                  <a:t>B </a:t>
                </a:r>
                <a:r>
                  <a:rPr lang="ru-RU" altLang="ru-RU" sz="2000" dirty="0"/>
                  <a:t>проведём прямую, параллельную прямой </a:t>
                </a:r>
                <a:r>
                  <a:rPr lang="en-US" altLang="ru-RU" sz="2000" i="1" dirty="0"/>
                  <a:t>CC’</a:t>
                </a:r>
                <a:r>
                  <a:rPr lang="en-US" altLang="ru-RU" sz="2000" dirty="0"/>
                  <a:t>. </a:t>
                </a:r>
                <a:r>
                  <a:rPr lang="ru-RU" altLang="ru-RU" sz="2000" dirty="0"/>
                  <a:t>Обозначим </a:t>
                </a:r>
                <a:r>
                  <a:rPr lang="en-US" altLang="ru-RU" sz="2000" i="1" dirty="0"/>
                  <a:t>A </a:t>
                </a:r>
                <a:r>
                  <a:rPr lang="ru-RU" altLang="ru-RU" sz="2000" dirty="0"/>
                  <a:t>её точку пересечения с прямой </a:t>
                </a:r>
                <a:r>
                  <a:rPr lang="en-US" altLang="ru-RU" sz="2000" i="1" dirty="0"/>
                  <a:t>a</a:t>
                </a:r>
                <a:r>
                  <a:rPr lang="en-US" altLang="ru-RU" sz="2000" dirty="0"/>
                  <a:t>. </a:t>
                </a:r>
                <a:r>
                  <a:rPr lang="ru-RU" altLang="ru-RU" sz="2000" dirty="0"/>
                  <a:t>Отрезок </a:t>
                </a:r>
                <a:r>
                  <a:rPr lang="en-US" altLang="ru-RU" sz="2000" i="1" dirty="0"/>
                  <a:t>AB </a:t>
                </a:r>
                <a:r>
                  <a:rPr lang="ru-RU" altLang="ru-RU" sz="2000" dirty="0"/>
                  <a:t>будет искомым общим перпендикуляром к прямым </a:t>
                </a:r>
                <a:r>
                  <a:rPr lang="en-US" altLang="ru-RU" sz="2000" i="1" dirty="0"/>
                  <a:t>a </a:t>
                </a:r>
                <a:r>
                  <a:rPr lang="ru-RU" altLang="ru-RU" sz="2000" dirty="0"/>
                  <a:t>и </a:t>
                </a:r>
                <a:r>
                  <a:rPr lang="en-US" altLang="ru-RU" sz="2000" i="1" dirty="0"/>
                  <a:t>b</a:t>
                </a:r>
                <a:r>
                  <a:rPr lang="ru-RU" altLang="ru-RU" sz="2000" dirty="0"/>
                  <a:t>.</a:t>
                </a:r>
                <a:endParaRPr lang="en-US" altLang="ru-RU" sz="2000" dirty="0"/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D307483B-6049-4A27-9CE4-B614B3CA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30475"/>
                <a:ext cx="9144000" cy="2277547"/>
              </a:xfrm>
              <a:prstGeom prst="rect">
                <a:avLst/>
              </a:prstGeom>
              <a:blipFill>
                <a:blip r:embed="rId3"/>
                <a:stretch>
                  <a:fillRect l="-667" t="-267" r="-400" b="-3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0776D-F2DA-4EE4-B97C-8526C8041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508422"/>
            <a:ext cx="3022104" cy="2076054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33CFA7F-2DEF-45E9-8D5E-9BD7FF63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024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Общий перпендикуляр к двум скрещивающимся прямым сущест­вует и единственен.</a:t>
            </a:r>
            <a:endParaRPr lang="en-US" alt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956A015B-B5DB-4525-8749-AC144EABA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97152"/>
                <a:ext cx="507325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/>
                  <a:t>	</a:t>
                </a:r>
                <a:r>
                  <a:rPr lang="ru-RU" altLang="ru-RU" sz="2000" dirty="0"/>
                  <a:t>Докажем единственность. Общий перпендикуляр должен быть параллелен прямой </a:t>
                </a:r>
                <a:r>
                  <a:rPr lang="en-US" altLang="ru-RU" sz="2000" i="1" dirty="0"/>
                  <a:t>CC’ </a:t>
                </a:r>
                <a:r>
                  <a:rPr lang="ru-RU" altLang="ru-RU" sz="2000" dirty="0"/>
                  <a:t>. Следовательно, его конец на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ru-RU" altLang="ru-RU" sz="2000" dirty="0"/>
                  <a:t> должен совпадать с точкой </a:t>
                </a:r>
                <a:r>
                  <a:rPr lang="en-US" altLang="ru-RU" sz="2000" i="1" dirty="0"/>
                  <a:t>B</a:t>
                </a:r>
                <a:r>
                  <a:rPr lang="ru-RU" altLang="ru-RU" sz="2000" dirty="0"/>
                  <a:t>. </a:t>
                </a:r>
                <a:r>
                  <a:rPr lang="en-US" altLang="ru-RU" sz="2000" i="1" dirty="0"/>
                  <a:t> </a:t>
                </a:r>
                <a:r>
                  <a:rPr lang="ru-RU" altLang="ru-RU" sz="2000" dirty="0"/>
                  <a:t>Тогда другой его конец на прямой </a:t>
                </a:r>
                <a:r>
                  <a:rPr lang="en-US" altLang="ru-RU" sz="2000" i="1" dirty="0"/>
                  <a:t>a </a:t>
                </a:r>
                <a:r>
                  <a:rPr lang="ru-RU" altLang="ru-RU" sz="2000" dirty="0"/>
                  <a:t>должен совпадать с точкой </a:t>
                </a:r>
                <a:r>
                  <a:rPr lang="en-US" altLang="ru-RU" sz="2000" i="1" dirty="0"/>
                  <a:t>A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altLang="ru-RU" sz="2000" dirty="0"/>
              </a:p>
            </p:txBody>
          </p:sp>
        </mc:Choice>
        <mc:Fallback xmlns=""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956A015B-B5DB-4525-8749-AC144EABA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97152"/>
                <a:ext cx="5073252" cy="1938992"/>
              </a:xfrm>
              <a:prstGeom prst="rect">
                <a:avLst/>
              </a:prstGeom>
              <a:blipFill>
                <a:blip r:embed="rId5"/>
                <a:stretch>
                  <a:fillRect l="-1202" t="-1887" r="-1202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E24C59B6-37AC-478C-ADEC-1B3C443A5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712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Расстоянием</a:t>
            </a:r>
            <a:r>
              <a:rPr lang="ru-RU" altLang="ru-RU" sz="2200" dirty="0">
                <a:cs typeface="Times New Roman" panose="02020603050405020304" pitchFamily="18" charset="0"/>
              </a:rPr>
              <a:t> между двумя </a:t>
            </a:r>
            <a:r>
              <a:rPr lang="ru-RU" altLang="ru-RU" sz="2200" dirty="0"/>
              <a:t>скре</a:t>
            </a:r>
            <a:r>
              <a:rPr lang="ru-RU" altLang="ru-RU" sz="2200" dirty="0">
                <a:cs typeface="Times New Roman" panose="02020603050405020304" pitchFamily="18" charset="0"/>
              </a:rPr>
              <a:t>щи</a:t>
            </a:r>
            <a:r>
              <a:rPr lang="ru-RU" altLang="ru-RU" sz="2200" dirty="0"/>
              <a:t>вающи</a:t>
            </a:r>
            <a:r>
              <a:rPr lang="ru-RU" altLang="ru-RU" sz="2200" dirty="0">
                <a:cs typeface="Times New Roman" panose="02020603050405020304" pitchFamily="18" charset="0"/>
              </a:rPr>
              <a:t>мися прямыми в пространстве называется </a:t>
            </a:r>
            <a:r>
              <a:rPr lang="ru-RU" altLang="ru-RU" sz="2200" dirty="0"/>
              <a:t>длина общего перпендикуляра, проведенного к этим прямым. </a:t>
            </a:r>
            <a:r>
              <a:rPr lang="en-US" altLang="ru-RU" sz="2200" dirty="0"/>
              <a:t>	</a:t>
            </a:r>
            <a:endParaRPr lang="ru-RU" altLang="ru-RU" sz="2200" dirty="0"/>
          </a:p>
        </p:txBody>
      </p:sp>
      <p:pic>
        <p:nvPicPr>
          <p:cNvPr id="280580" name="Picture 4">
            <a:extLst>
              <a:ext uri="{FF2B5EF4-FFF2-40B4-BE49-F238E27FC236}">
                <a16:creationId xmlns:a16="http://schemas.microsoft.com/office/drawing/2014/main" id="{49953933-0CDC-4B2C-B108-7B0A0186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38772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E4E9AB6-7E49-43D7-ACF3-AF0FB6F4E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445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Расстояние между прямыми в пространстве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0CAD1A2-C30F-4E49-A109-C5FC790F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77486"/>
            <a:ext cx="500404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Если одна из двух скрещивающихся прямых лежит в плоскости, а другая –  параллельна этой плоскости, то расстояние между данными прямыми равно расстоянию между прямой и плоскостью.</a:t>
            </a:r>
            <a:endParaRPr lang="en-US" altLang="ru-RU" sz="2200" dirty="0"/>
          </a:p>
          <a:p>
            <a:pPr algn="just">
              <a:spcBef>
                <a:spcPts val="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Если </a:t>
            </a:r>
            <a:r>
              <a:rPr lang="ru-RU" altLang="ru-RU" sz="2200" dirty="0"/>
              <a:t>две скрещивающиеся прямые лежат в параллельных плоскостях, то расстояние между этими прямыми равно расстоянию между параллельными плоскостями.</a:t>
            </a:r>
          </a:p>
          <a:p>
            <a:pPr algn="just">
              <a:spcBef>
                <a:spcPts val="0"/>
              </a:spcBef>
            </a:pPr>
            <a:endParaRPr lang="ru-RU" altLang="ru-RU" sz="22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7DEACD7-A988-47ED-9BCE-8B16FA15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8708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2200" dirty="0">
                <a:solidFill>
                  <a:srgbClr val="FF0000"/>
                </a:solidFill>
              </a:rPr>
              <a:t>	</a:t>
            </a:r>
            <a:r>
              <a:rPr lang="ru-RU" altLang="ru-RU" sz="2200" dirty="0">
                <a:solidFill>
                  <a:srgbClr val="FF0000"/>
                </a:solidFill>
              </a:rPr>
              <a:t> Теорема. </a:t>
            </a:r>
            <a:r>
              <a:rPr lang="ru-RU" altLang="ru-RU" sz="2200" dirty="0"/>
              <a:t>Расстояние</a:t>
            </a:r>
            <a:r>
              <a:rPr lang="ru-RU" altLang="ru-RU" sz="2200" dirty="0">
                <a:cs typeface="Times New Roman" panose="02020603050405020304" pitchFamily="18" charset="0"/>
              </a:rPr>
              <a:t> между двумя </a:t>
            </a:r>
            <a:r>
              <a:rPr lang="ru-RU" altLang="ru-RU" sz="2200" dirty="0"/>
              <a:t>скре</a:t>
            </a:r>
            <a:r>
              <a:rPr lang="ru-RU" altLang="ru-RU" sz="2200" dirty="0">
                <a:cs typeface="Times New Roman" panose="02020603050405020304" pitchFamily="18" charset="0"/>
              </a:rPr>
              <a:t>щи</a:t>
            </a:r>
            <a:r>
              <a:rPr lang="ru-RU" altLang="ru-RU" sz="2200" dirty="0"/>
              <a:t>вающи</a:t>
            </a:r>
            <a:r>
              <a:rPr lang="ru-RU" altLang="ru-RU" sz="2200" dirty="0">
                <a:cs typeface="Times New Roman" panose="02020603050405020304" pitchFamily="18" charset="0"/>
              </a:rPr>
              <a:t>мися прямыми является наименьшим из всевозможных расстояний между точками, принадлежащими данным прямым.</a:t>
            </a:r>
            <a:r>
              <a:rPr lang="en-US" altLang="ru-RU" sz="2200" dirty="0"/>
              <a:t>	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472803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>
            <a:extLst>
              <a:ext uri="{FF2B5EF4-FFF2-40B4-BE49-F238E27FC236}">
                <a16:creationId xmlns:a16="http://schemas.microsoft.com/office/drawing/2014/main" id="{B472ADE6-8269-407A-9382-933D8202E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i="1" dirty="0"/>
              <a:t>.</a:t>
            </a:r>
          </a:p>
        </p:txBody>
      </p:sp>
      <p:pic>
        <p:nvPicPr>
          <p:cNvPr id="282627" name="Picture 3">
            <a:extLst>
              <a:ext uri="{FF2B5EF4-FFF2-40B4-BE49-F238E27FC236}">
                <a16:creationId xmlns:a16="http://schemas.microsoft.com/office/drawing/2014/main" id="{52E2406D-754B-4DDB-8736-D005C947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28" name="Text Box 4">
            <a:extLst>
              <a:ext uri="{FF2B5EF4-FFF2-40B4-BE49-F238E27FC236}">
                <a16:creationId xmlns:a16="http://schemas.microsoft.com/office/drawing/2014/main" id="{A27EB446-E531-4554-A919-AB7E11F9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sp>
        <p:nvSpPr>
          <p:cNvPr id="282629" name="Rectangle 5">
            <a:extLst>
              <a:ext uri="{FF2B5EF4-FFF2-40B4-BE49-F238E27FC236}">
                <a16:creationId xmlns:a16="http://schemas.microsoft.com/office/drawing/2014/main" id="{A7E1EA6C-E9DB-4638-9257-257ABA42F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Куб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>
            <a:extLst>
              <a:ext uri="{FF2B5EF4-FFF2-40B4-BE49-F238E27FC236}">
                <a16:creationId xmlns:a16="http://schemas.microsoft.com/office/drawing/2014/main" id="{15EDA0BB-A72A-455E-870E-14DD17FFE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i="1" dirty="0"/>
              <a:t>.</a:t>
            </a:r>
          </a:p>
        </p:txBody>
      </p:sp>
      <p:sp>
        <p:nvSpPr>
          <p:cNvPr id="284675" name="Text Box 3">
            <a:extLst>
              <a:ext uri="{FF2B5EF4-FFF2-40B4-BE49-F238E27FC236}">
                <a16:creationId xmlns:a16="http://schemas.microsoft.com/office/drawing/2014/main" id="{388F179A-6ABE-4426-A053-4B0CDD82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284676" name="Picture 4">
            <a:extLst>
              <a:ext uri="{FF2B5EF4-FFF2-40B4-BE49-F238E27FC236}">
                <a16:creationId xmlns:a16="http://schemas.microsoft.com/office/drawing/2014/main" id="{668689A6-6ADD-4ECE-A6AD-A54FF6B7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>
            <a:extLst>
              <a:ext uri="{FF2B5EF4-FFF2-40B4-BE49-F238E27FC236}">
                <a16:creationId xmlns:a16="http://schemas.microsoft.com/office/drawing/2014/main" id="{5BC77208-DBCB-4C62-B2E0-0D0232A6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353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290819" name="Text Box 3">
            <a:extLst>
              <a:ext uri="{FF2B5EF4-FFF2-40B4-BE49-F238E27FC236}">
                <a16:creationId xmlns:a16="http://schemas.microsoft.com/office/drawing/2014/main" id="{9991C889-610E-464D-97FA-184A0B6D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290820" name="Picture 4">
            <a:extLst>
              <a:ext uri="{FF2B5EF4-FFF2-40B4-BE49-F238E27FC236}">
                <a16:creationId xmlns:a16="http://schemas.microsoft.com/office/drawing/2014/main" id="{49D94065-8BE7-40E7-B568-F589A09F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>
            <a:extLst>
              <a:ext uri="{FF2B5EF4-FFF2-40B4-BE49-F238E27FC236}">
                <a16:creationId xmlns:a16="http://schemas.microsoft.com/office/drawing/2014/main" id="{6780EE44-9817-434A-AED2-B2A54879B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19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ru-RU" altLang="ru-RU" sz="2800" i="1" dirty="0"/>
              <a:t>.</a:t>
            </a:r>
          </a:p>
        </p:txBody>
      </p:sp>
      <p:sp>
        <p:nvSpPr>
          <p:cNvPr id="292867" name="Text Box 3">
            <a:extLst>
              <a:ext uri="{FF2B5EF4-FFF2-40B4-BE49-F238E27FC236}">
                <a16:creationId xmlns:a16="http://schemas.microsoft.com/office/drawing/2014/main" id="{6FBF70FF-E6E3-45D9-ADBA-DB7FF57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292868" name="Picture 4">
            <a:extLst>
              <a:ext uri="{FF2B5EF4-FFF2-40B4-BE49-F238E27FC236}">
                <a16:creationId xmlns:a16="http://schemas.microsoft.com/office/drawing/2014/main" id="{2F47DCFB-A05A-48E8-9E8F-C7960A61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555750"/>
            <a:ext cx="4433887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7323</Words>
  <Application>Microsoft Office PowerPoint</Application>
  <PresentationFormat>Экран (4:3)</PresentationFormat>
  <Paragraphs>603</Paragraphs>
  <Slides>140</Slides>
  <Notes>72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140</vt:i4>
      </vt:variant>
    </vt:vector>
  </HeadingPairs>
  <TitlesOfParts>
    <vt:vector size="146" baseType="lpstr">
      <vt:lpstr>Arial</vt:lpstr>
      <vt:lpstr>Cambria Math</vt:lpstr>
      <vt:lpstr>Times New Roman</vt:lpstr>
      <vt:lpstr>Оформление по умолчанию</vt:lpstr>
      <vt:lpstr>Equation</vt:lpstr>
      <vt:lpstr>Формула</vt:lpstr>
      <vt:lpstr>РАССТОЯНИЕ ОТ ТОЧКИ ДО ПРЯМОЙ </vt:lpstr>
      <vt:lpstr>ПОВТОРЕНИЕ</vt:lpstr>
      <vt:lpstr>Презентация PowerPoint</vt:lpstr>
      <vt:lpstr>Презентация PowerPoint</vt:lpstr>
      <vt:lpstr>Презентация PowerPoint</vt:lpstr>
      <vt:lpstr>Куб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Треугольная призма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Шестиугольная призма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РАССТОЯНИЕ ОТ ТОЧКИ ДО ПЛОСКОСТИ</vt:lpstr>
      <vt:lpstr>Построение перпендикуляра к плоскости</vt:lpstr>
      <vt:lpstr>Презентация PowerPoint</vt:lpstr>
      <vt:lpstr>Презентация PowerPoint</vt:lpstr>
      <vt:lpstr>Презентация PowerPoint</vt:lpstr>
      <vt:lpstr>Куб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перпендикуляр к двум скрещивающимся прямыми в пространстве</vt:lpstr>
      <vt:lpstr>Расстояние между прямыми в пространстве</vt:lpstr>
      <vt:lpstr>Куб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Смирнов Владимир Алексеевич</cp:lastModifiedBy>
  <cp:revision>58</cp:revision>
  <dcterms:created xsi:type="dcterms:W3CDTF">2007-10-22T16:06:58Z</dcterms:created>
  <dcterms:modified xsi:type="dcterms:W3CDTF">2021-04-01T05:06:53Z</dcterms:modified>
</cp:coreProperties>
</file>