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502" r:id="rId2"/>
    <p:sldId id="290" r:id="rId3"/>
    <p:sldId id="363" r:id="rId4"/>
    <p:sldId id="291" r:id="rId5"/>
    <p:sldId id="406" r:id="rId6"/>
    <p:sldId id="523" r:id="rId7"/>
    <p:sldId id="292" r:id="rId8"/>
    <p:sldId id="407" r:id="rId9"/>
    <p:sldId id="530" r:id="rId10"/>
    <p:sldId id="531" r:id="rId11"/>
    <p:sldId id="389" r:id="rId12"/>
    <p:sldId id="408" r:id="rId13"/>
    <p:sldId id="299" r:id="rId14"/>
    <p:sldId id="410" r:id="rId15"/>
    <p:sldId id="529" r:id="rId16"/>
    <p:sldId id="409" r:id="rId17"/>
    <p:sldId id="390" r:id="rId18"/>
    <p:sldId id="524" r:id="rId19"/>
    <p:sldId id="411" r:id="rId20"/>
    <p:sldId id="391" r:id="rId21"/>
    <p:sldId id="534" r:id="rId22"/>
    <p:sldId id="535" r:id="rId23"/>
    <p:sldId id="412" r:id="rId24"/>
    <p:sldId id="413" r:id="rId25"/>
    <p:sldId id="532" r:id="rId26"/>
    <p:sldId id="533" r:id="rId27"/>
    <p:sldId id="538" r:id="rId28"/>
    <p:sldId id="537" r:id="rId29"/>
    <p:sldId id="536" r:id="rId30"/>
    <p:sldId id="539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348" r:id="rId40"/>
    <p:sldId id="349" r:id="rId41"/>
    <p:sldId id="403" r:id="rId42"/>
    <p:sldId id="350" r:id="rId43"/>
    <p:sldId id="351" r:id="rId44"/>
    <p:sldId id="352" r:id="rId45"/>
    <p:sldId id="353" r:id="rId46"/>
    <p:sldId id="404" r:id="rId47"/>
    <p:sldId id="354" r:id="rId48"/>
    <p:sldId id="355" r:id="rId49"/>
    <p:sldId id="356" r:id="rId50"/>
    <p:sldId id="358" r:id="rId51"/>
    <p:sldId id="359" r:id="rId52"/>
    <p:sldId id="361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5369" autoAdjust="0"/>
  </p:normalViewPr>
  <p:slideViewPr>
    <p:cSldViewPr>
      <p:cViewPr varScale="1">
        <p:scale>
          <a:sx n="102" d="100"/>
          <a:sy n="102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2A3CE3-EDD9-48D1-9D3D-44A2EE3841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B9C48-41AD-426B-AAD1-374E5403CD24}" type="slidenum">
              <a:rPr lang="ru-RU"/>
              <a:pPr/>
              <a:t>2</a:t>
            </a:fld>
            <a:endParaRPr lang="ru-RU"/>
          </a:p>
        </p:txBody>
      </p:sp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928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03D00-34EF-4443-954F-DF87A7F64126}" type="slidenum">
              <a:rPr lang="ru-RU"/>
              <a:pPr/>
              <a:t>11</a:t>
            </a:fld>
            <a:endParaRPr lang="ru-RU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03D00-34EF-4443-954F-DF87A7F64126}" type="slidenum">
              <a:rPr lang="ru-RU"/>
              <a:pPr/>
              <a:t>12</a:t>
            </a:fld>
            <a:endParaRPr lang="ru-RU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9236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13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14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7579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19EAB6-8001-41F0-9D30-C6F48793FC55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alt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6915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16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76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17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18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61575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19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6269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20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B9C48-41AD-426B-AAD1-374E5403CD24}" type="slidenum">
              <a:rPr lang="ru-RU"/>
              <a:pPr/>
              <a:t>3</a:t>
            </a:fld>
            <a:endParaRPr lang="ru-RU"/>
          </a:p>
        </p:txBody>
      </p:sp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21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8565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22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61150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23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19691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24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7132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25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9071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26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563857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27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8527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28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3294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29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3636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30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59135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D231D-0320-4E86-8804-9013CFF2359D}" type="slidenum">
              <a:rPr lang="ru-RU"/>
              <a:pPr/>
              <a:t>4</a:t>
            </a:fld>
            <a:endParaRPr lang="ru-RU"/>
          </a:p>
        </p:txBody>
      </p:sp>
      <p:sp>
        <p:nvSpPr>
          <p:cNvPr id="7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FF2028-9AA2-4B81-8E5F-58F8EC170CC4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55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40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36809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41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0061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42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09366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43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3409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44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498471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45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401614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46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901992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47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65263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48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072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D231D-0320-4E86-8804-9013CFF2359D}" type="slidenum">
              <a:rPr lang="ru-RU"/>
              <a:pPr/>
              <a:t>5</a:t>
            </a:fld>
            <a:endParaRPr lang="ru-RU"/>
          </a:p>
        </p:txBody>
      </p:sp>
      <p:sp>
        <p:nvSpPr>
          <p:cNvPr id="7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3078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49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337729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50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8104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51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56898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52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164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B9C48-41AD-426B-AAD1-374E5403CD24}" type="slidenum">
              <a:rPr lang="ru-RU"/>
              <a:pPr/>
              <a:t>6</a:t>
            </a:fld>
            <a:endParaRPr lang="ru-RU"/>
          </a:p>
        </p:txBody>
      </p:sp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250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03D00-34EF-4443-954F-DF87A7F64126}" type="slidenum">
              <a:rPr lang="ru-RU"/>
              <a:pPr/>
              <a:t>7</a:t>
            </a:fld>
            <a:endParaRPr lang="ru-RU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03D00-34EF-4443-954F-DF87A7F64126}" type="slidenum">
              <a:rPr lang="ru-RU"/>
              <a:pPr/>
              <a:t>8</a:t>
            </a:fld>
            <a:endParaRPr lang="ru-RU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939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03D00-34EF-4443-954F-DF87A7F64126}" type="slidenum">
              <a:rPr lang="ru-RU"/>
              <a:pPr/>
              <a:t>9</a:t>
            </a:fld>
            <a:endParaRPr lang="ru-RU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545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03D00-34EF-4443-954F-DF87A7F64126}" type="slidenum">
              <a:rPr lang="ru-RU"/>
              <a:pPr/>
              <a:t>10</a:t>
            </a:fld>
            <a:endParaRPr lang="ru-RU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3C2AD-8A7D-44BA-9479-F64B9B7046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3FF6-668E-4EA5-BB2B-9EE604BD4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49B5-3251-4D5D-963C-D9BFBE88F4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0EF9-514E-4166-A889-EDDFA9E72B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FFE9-B961-4310-A096-D52CBAF04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73C2-BF9B-49C2-AF2B-1C905527D6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CC688-BFDA-4CB7-9B41-3F117BBB8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4123-45BA-489A-B078-F28C9785A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D442-F000-4D92-8ADA-2CE3F453EA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4422F-D24F-4AF8-8D70-010BC9B2C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8C06E-94C3-407A-AF30-E526564E3D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6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45CCB-94CC-4E21-8AEF-11CD47D79D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tiff"/><Relationship Id="rId4" Type="http://schemas.openxmlformats.org/officeDocument/2006/relationships/image" Target="../media/image4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5516" y="1124744"/>
            <a:ext cx="8712968" cy="223224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 Black" pitchFamily="34" charset="0"/>
              </a:rPr>
              <a:t>Задачи на распознавание сечений многогранников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296144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l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</a:t>
            </a:r>
          </a:p>
        </p:txBody>
      </p:sp>
    </p:spTree>
    <p:extLst>
      <p:ext uri="{BB962C8B-B14F-4D97-AF65-F5344CB8AC3E}">
        <p14:creationId xmlns:p14="http://schemas.microsoft.com/office/powerpoint/2010/main" val="155969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FA9A2-E30E-4C7A-A84D-6ADBF77B529A}"/>
              </a:ext>
            </a:extLst>
          </p:cNvPr>
          <p:cNvSpPr txBox="1"/>
          <p:nvPr/>
        </p:nvSpPr>
        <p:spPr>
          <a:xfrm>
            <a:off x="0" y="976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пятиугольник, являющийся сечением куба плоскостью, не может иметь четыре равные стороны. Рассмотрим сечение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EFKGI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единичного куба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плоскостью, проходящей через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Проведем прямые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FK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точку пересечения. Четырёхугольник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LKGI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параллелограммом. Следовательно,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KG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LF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KG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FK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этого следует, что пятиугольник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EFKGI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может иметь четыре равные стороны.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CCADF1-5662-4B38-BD87-EE7D2D8E91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2996952"/>
            <a:ext cx="38789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050" y="54868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4</a:t>
            </a:r>
            <a:r>
              <a:rPr lang="ru-RU" sz="2800" dirty="0">
                <a:cs typeface="Times New Roman" pitchFamily="18" charset="0"/>
              </a:rPr>
              <a:t>. Может  ли в сечении куба плоскостью получиться: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а) шестиугольник;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б) правильный шестиугольник;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в) многоугольник с числом сторон больше шести?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633" y="2852936"/>
            <a:ext cx="297667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87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07" y="1933210"/>
            <a:ext cx="4537177" cy="4453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54187-E579-4A7C-A5DB-100A60FE7302}"/>
              </a:ext>
            </a:extLst>
          </p:cNvPr>
          <p:cNvSpPr txBox="1"/>
          <p:nvPr/>
        </p:nvSpPr>
        <p:spPr>
          <a:xfrm>
            <a:off x="179512" y="6206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а), б) Да; в) нет.</a:t>
            </a:r>
          </a:p>
        </p:txBody>
      </p:sp>
    </p:spTree>
    <p:extLst>
      <p:ext uri="{BB962C8B-B14F-4D97-AF65-F5344CB8AC3E}">
        <p14:creationId xmlns:p14="http://schemas.microsoft.com/office/powerpoint/2010/main" val="73383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50" y="410187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5</a:t>
            </a:r>
            <a:r>
              <a:rPr lang="ru-RU" sz="2800" dirty="0">
                <a:cs typeface="Times New Roman" pitchFamily="18" charset="0"/>
              </a:rPr>
              <a:t>. </a:t>
            </a:r>
            <a:r>
              <a:rPr lang="ru-RU" dirty="0"/>
              <a:t>Может ли сечением правильного тетраэдра быть: а) правильный треугольник; б) равнобедренный треугольник; в) разносторонний треугольник?</a:t>
            </a:r>
            <a:r>
              <a:rPr 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94247" name="Picture 3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3672408" cy="32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270" y="6206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а), б), в) 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5" y="2014340"/>
            <a:ext cx="8021169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16968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en-US" altLang="ru-RU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. Может ли в сечении правильного тетраэдра плоскостью получиться</a:t>
            </a:r>
            <a:r>
              <a:rPr lang="ru-RU" altLang="ru-RU" dirty="0"/>
              <a:t>:</a:t>
            </a:r>
            <a:r>
              <a:rPr lang="en-US" altLang="ru-RU" dirty="0"/>
              <a:t> </a:t>
            </a:r>
            <a:r>
              <a:rPr lang="ru-RU" altLang="ru-RU" dirty="0"/>
              <a:t>а) остроугольный треугольник;</a:t>
            </a:r>
            <a:r>
              <a:rPr lang="en-US" altLang="ru-RU" dirty="0"/>
              <a:t> </a:t>
            </a:r>
            <a:r>
              <a:rPr lang="ru-RU" altLang="ru-RU" dirty="0"/>
              <a:t>б) прямоугольный треугольник;</a:t>
            </a:r>
            <a:r>
              <a:rPr lang="en-US" altLang="ru-RU" dirty="0"/>
              <a:t> </a:t>
            </a:r>
            <a:r>
              <a:rPr lang="ru-RU" altLang="ru-RU" dirty="0"/>
              <a:t>в) тупоугольный треугольник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/>
              <a:t> а) да;</a:t>
            </a:r>
          </a:p>
        </p:txBody>
      </p: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304800" y="1524000"/>
            <a:ext cx="8839200" cy="3717925"/>
            <a:chOff x="192" y="960"/>
            <a:chExt cx="5568" cy="2342"/>
          </a:xfrm>
        </p:grpSpPr>
        <p:sp>
          <p:nvSpPr>
            <p:cNvPr id="19465" name="Text Box 7"/>
            <p:cNvSpPr txBox="1">
              <a:spLocks noChangeArrowheads="1"/>
            </p:cNvSpPr>
            <p:nvPr/>
          </p:nvSpPr>
          <p:spPr bwMode="auto">
            <a:xfrm>
              <a:off x="192" y="1344"/>
              <a:ext cx="3456" cy="1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/>
                <a:t>б) да. </a:t>
              </a:r>
              <a:r>
                <a:rPr lang="ru-RU" altLang="ru-RU"/>
                <a:t>Пусть </a:t>
              </a:r>
              <a:r>
                <a:rPr lang="en-US" altLang="ru-RU" i="1"/>
                <a:t>ABCD </a:t>
              </a:r>
              <a:r>
                <a:rPr lang="ru-RU" altLang="ru-RU"/>
                <a:t>– единичный тетраэдр. Точка </a:t>
              </a:r>
              <a:r>
                <a:rPr lang="en-US" altLang="ru-RU" i="1"/>
                <a:t>E </a:t>
              </a:r>
              <a:r>
                <a:rPr lang="ru-RU" altLang="ru-RU"/>
                <a:t>на ребре </a:t>
              </a:r>
              <a:r>
                <a:rPr lang="en-US" altLang="ru-RU" i="1"/>
                <a:t>AD</a:t>
              </a:r>
              <a:r>
                <a:rPr lang="ru-RU" altLang="ru-RU"/>
                <a:t> отстоит от вершины </a:t>
              </a:r>
              <a:r>
                <a:rPr lang="en-US" altLang="ru-RU" i="1"/>
                <a:t>A </a:t>
              </a:r>
              <a:r>
                <a:rPr lang="ru-RU" altLang="ru-RU"/>
                <a:t>на расстояние ¼</a:t>
              </a:r>
              <a:r>
                <a:rPr lang="en-US" altLang="ru-RU"/>
                <a:t>. </a:t>
              </a:r>
              <a:r>
                <a:rPr lang="ru-RU" altLang="ru-RU"/>
                <a:t>Точка </a:t>
              </a:r>
              <a:r>
                <a:rPr lang="en-US" altLang="ru-RU" i="1"/>
                <a:t>F </a:t>
              </a:r>
              <a:r>
                <a:rPr lang="ru-RU" altLang="ru-RU"/>
                <a:t>на ребре </a:t>
              </a:r>
              <a:r>
                <a:rPr lang="en-US" altLang="ru-RU" i="1"/>
                <a:t>AB</a:t>
              </a:r>
              <a:r>
                <a:rPr lang="ru-RU" altLang="ru-RU"/>
                <a:t> отстоит от вершины </a:t>
              </a:r>
              <a:r>
                <a:rPr lang="en-US" altLang="ru-RU" i="1"/>
                <a:t>A </a:t>
              </a:r>
              <a:r>
                <a:rPr lang="ru-RU" altLang="ru-RU"/>
                <a:t>на расстояние </a:t>
              </a:r>
              <a:r>
                <a:rPr lang="en-US" altLang="ru-RU" i="1"/>
                <a:t>x</a:t>
              </a:r>
              <a:r>
                <a:rPr lang="en-US" altLang="ru-RU"/>
                <a:t>. </a:t>
              </a:r>
              <a:r>
                <a:rPr lang="ru-RU" altLang="ru-RU"/>
                <a:t>Найдем </a:t>
              </a:r>
              <a:r>
                <a:rPr lang="en-US" altLang="ru-RU" i="1"/>
                <a:t>x</a:t>
              </a:r>
              <a:r>
                <a:rPr lang="ru-RU" altLang="ru-RU"/>
                <a:t>, для которого угол </a:t>
              </a:r>
              <a:r>
                <a:rPr lang="en-US" altLang="ru-RU" i="1"/>
                <a:t>CEF </a:t>
              </a:r>
              <a:r>
                <a:rPr lang="ru-RU" altLang="ru-RU"/>
                <a:t>будет прямым. </a:t>
              </a:r>
              <a:endParaRPr lang="ru-RU" altLang="ru-RU" i="1"/>
            </a:p>
          </p:txBody>
        </p:sp>
        <p:sp>
          <p:nvSpPr>
            <p:cNvPr id="19466" name="Text Box 14"/>
            <p:cNvSpPr txBox="1">
              <a:spLocks noChangeArrowheads="1"/>
            </p:cNvSpPr>
            <p:nvPr/>
          </p:nvSpPr>
          <p:spPr bwMode="auto">
            <a:xfrm>
              <a:off x="192" y="2784"/>
              <a:ext cx="54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По теореме косинусов находим </a:t>
              </a:r>
              <a:r>
                <a:rPr lang="en-US" altLang="ru-RU" i="1"/>
                <a:t>CE</a:t>
              </a:r>
              <a:r>
                <a:rPr lang="en-US" altLang="ru-RU" baseline="30000"/>
                <a:t>2</a:t>
              </a:r>
              <a:r>
                <a:rPr lang="en-US" altLang="ru-RU"/>
                <a:t> = 13/16, </a:t>
              </a:r>
              <a:r>
                <a:rPr lang="en-US" altLang="ru-RU" i="1"/>
                <a:t>CF</a:t>
              </a:r>
              <a:r>
                <a:rPr lang="en-US" altLang="ru-RU" baseline="30000"/>
                <a:t>2</a:t>
              </a:r>
              <a:r>
                <a:rPr lang="en-US" altLang="ru-RU" i="1" baseline="30000"/>
                <a:t> </a:t>
              </a:r>
              <a:r>
                <a:rPr lang="en-US" altLang="ru-RU" i="1"/>
                <a:t>= x</a:t>
              </a:r>
              <a:r>
                <a:rPr lang="en-US" altLang="ru-RU" baseline="30000"/>
                <a:t>2</a:t>
              </a:r>
              <a:r>
                <a:rPr lang="en-US" altLang="ru-RU"/>
                <a:t> + 1 – </a:t>
              </a:r>
              <a:r>
                <a:rPr lang="en-US" altLang="ru-RU" i="1"/>
                <a:t>x</a:t>
              </a:r>
              <a:r>
                <a:rPr lang="en-US" altLang="ru-RU"/>
                <a:t>, </a:t>
              </a:r>
              <a:r>
                <a:rPr lang="en-US" altLang="ru-RU" i="1"/>
                <a:t>EF</a:t>
              </a:r>
              <a:r>
                <a:rPr lang="en-US" altLang="ru-RU" baseline="30000"/>
                <a:t>2</a:t>
              </a:r>
              <a:r>
                <a:rPr lang="en-US" altLang="ru-RU"/>
                <a:t> = 1/16 + </a:t>
              </a:r>
              <a:r>
                <a:rPr lang="en-US" altLang="ru-RU" i="1"/>
                <a:t>x</a:t>
              </a:r>
              <a:r>
                <a:rPr lang="en-US" altLang="ru-RU" baseline="30000"/>
                <a:t>2</a:t>
              </a:r>
              <a:r>
                <a:rPr lang="en-US" altLang="ru-RU"/>
                <a:t> – </a:t>
              </a:r>
              <a:r>
                <a:rPr lang="en-US" altLang="ru-RU" i="1"/>
                <a:t>x</a:t>
              </a:r>
              <a:r>
                <a:rPr lang="en-US" altLang="ru-RU"/>
                <a:t>/4. </a:t>
              </a:r>
              <a:r>
                <a:rPr lang="ru-RU" altLang="ru-RU"/>
                <a:t>Используя теорему Пифагора находим </a:t>
              </a:r>
              <a:r>
                <a:rPr lang="en-US" altLang="ru-RU" i="1"/>
                <a:t>x = </a:t>
              </a:r>
              <a:r>
                <a:rPr lang="en-US" altLang="ru-RU"/>
                <a:t>1/6.</a:t>
              </a:r>
              <a:endParaRPr lang="ru-RU" altLang="ru-RU"/>
            </a:p>
          </p:txBody>
        </p:sp>
        <p:graphicFrame>
          <p:nvGraphicFramePr>
            <p:cNvPr id="19467" name="Object 19"/>
            <p:cNvGraphicFramePr>
              <a:graphicFrameLocks noChangeAspect="1"/>
            </p:cNvGraphicFramePr>
            <p:nvPr/>
          </p:nvGraphicFramePr>
          <p:xfrm>
            <a:off x="3630" y="960"/>
            <a:ext cx="2130" cy="1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3" imgW="3381847" imgH="2962689" progId="Paint.Picture">
                    <p:embed/>
                  </p:oleObj>
                </mc:Choice>
                <mc:Fallback>
                  <p:oleObj name="Точечный рисунок" r:id="rId3" imgW="3381847" imgH="2962689" progId="Paint.Picture">
                    <p:embed/>
                    <p:pic>
                      <p:nvPicPr>
                        <p:cNvPr id="1946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0" y="960"/>
                          <a:ext cx="2130" cy="18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0" name="Group 22"/>
          <p:cNvGrpSpPr>
            <a:grpSpLocks/>
          </p:cNvGrpSpPr>
          <p:nvPr/>
        </p:nvGrpSpPr>
        <p:grpSpPr bwMode="auto">
          <a:xfrm>
            <a:off x="228600" y="1524000"/>
            <a:ext cx="8915400" cy="4618038"/>
            <a:chOff x="144" y="960"/>
            <a:chExt cx="5616" cy="2909"/>
          </a:xfrm>
        </p:grpSpPr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144" y="3312"/>
              <a:ext cx="5520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/>
                <a:t>в) да.</a:t>
              </a:r>
              <a:r>
                <a:rPr lang="en-US" altLang="ru-RU" sz="2800"/>
                <a:t> </a:t>
              </a:r>
              <a:r>
                <a:rPr lang="ru-RU" altLang="ru-RU"/>
                <a:t>Если точку </a:t>
              </a:r>
              <a:r>
                <a:rPr lang="en-US" altLang="ru-RU" i="1"/>
                <a:t>G </a:t>
              </a:r>
              <a:r>
                <a:rPr lang="ru-RU" altLang="ru-RU"/>
                <a:t>на ребре </a:t>
              </a:r>
              <a:r>
                <a:rPr lang="en-US" altLang="ru-RU" i="1"/>
                <a:t>AB </a:t>
              </a:r>
              <a:r>
                <a:rPr lang="ru-RU" altLang="ru-RU"/>
                <a:t>взять между </a:t>
              </a:r>
              <a:r>
                <a:rPr lang="en-US" altLang="ru-RU" i="1"/>
                <a:t>A </a:t>
              </a:r>
              <a:r>
                <a:rPr lang="ru-RU" altLang="ru-RU"/>
                <a:t>и </a:t>
              </a:r>
              <a:r>
                <a:rPr lang="en-US" altLang="ru-RU" i="1"/>
                <a:t>F</a:t>
              </a:r>
              <a:r>
                <a:rPr lang="ru-RU" altLang="ru-RU"/>
                <a:t>, то угол </a:t>
              </a:r>
              <a:r>
                <a:rPr lang="en-US" altLang="ru-RU" i="1"/>
                <a:t>CEF </a:t>
              </a:r>
              <a:r>
                <a:rPr lang="ru-RU" altLang="ru-RU"/>
                <a:t>будет тупой.</a:t>
              </a:r>
            </a:p>
          </p:txBody>
        </p:sp>
        <p:graphicFrame>
          <p:nvGraphicFramePr>
            <p:cNvPr id="19464" name="Object 21"/>
            <p:cNvGraphicFramePr>
              <a:graphicFrameLocks noChangeAspect="1"/>
            </p:cNvGraphicFramePr>
            <p:nvPr/>
          </p:nvGraphicFramePr>
          <p:xfrm>
            <a:off x="3630" y="960"/>
            <a:ext cx="2130" cy="1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381847" imgH="2962689" progId="Paint.Picture">
                    <p:embed/>
                  </p:oleObj>
                </mc:Choice>
                <mc:Fallback>
                  <p:oleObj name="Точечный рисунок" r:id="rId5" imgW="3381847" imgH="2962689" progId="Paint.Picture">
                    <p:embed/>
                    <p:pic>
                      <p:nvPicPr>
                        <p:cNvPr id="19464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0" y="960"/>
                          <a:ext cx="2130" cy="18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664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50" y="332656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7. </a:t>
            </a:r>
            <a:r>
              <a:rPr lang="ru-RU" dirty="0"/>
              <a:t>Может ли сечением правильного тетраэдра быть: а) прямоугольник; б) квадрат; в) равнобедренная трапеция; г) неравнобедренная трапеция?</a:t>
            </a:r>
            <a:r>
              <a:rPr 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94247" name="Picture 3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3672408" cy="32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69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270" y="10182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а), б), в) Да; г) нет.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0" y="563488"/>
            <a:ext cx="8726118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4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050" y="44624"/>
            <a:ext cx="912495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Докажем, что в сечении правильного тетраэдра плоскостью не может получиться неравнобедренная трапеция.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Пусть </a:t>
            </a:r>
            <a:r>
              <a:rPr lang="en-US" i="1" dirty="0">
                <a:cs typeface="Times New Roman" pitchFamily="18" charset="0"/>
              </a:rPr>
              <a:t>A’B’C’D’ </a:t>
            </a:r>
            <a:r>
              <a:rPr lang="ru-RU" i="1" dirty="0">
                <a:cs typeface="Times New Roman" pitchFamily="18" charset="0"/>
              </a:rPr>
              <a:t>– </a:t>
            </a:r>
            <a:r>
              <a:rPr lang="ru-RU" dirty="0">
                <a:cs typeface="Times New Roman" pitchFamily="18" charset="0"/>
              </a:rPr>
              <a:t>трапеция, </a:t>
            </a:r>
            <a:r>
              <a:rPr lang="en-US" i="1" dirty="0">
                <a:cs typeface="Times New Roman" pitchFamily="18" charset="0"/>
              </a:rPr>
              <a:t>A’B’ || C’D’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Тогда </a:t>
            </a:r>
            <a:r>
              <a:rPr lang="en-US" i="1" dirty="0">
                <a:cs typeface="Times New Roman" pitchFamily="18" charset="0"/>
              </a:rPr>
              <a:t>A’B’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C’D’ || BC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Следовательно, </a:t>
            </a:r>
            <a:r>
              <a:rPr lang="en-US" i="1" dirty="0">
                <a:cs typeface="Times New Roman" pitchFamily="18" charset="0"/>
              </a:rPr>
              <a:t>A’B = B’C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D’B = C’C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Треугольники </a:t>
            </a:r>
            <a:r>
              <a:rPr lang="en-US" i="1" dirty="0">
                <a:cs typeface="Times New Roman" pitchFamily="18" charset="0"/>
              </a:rPr>
              <a:t>A’BD’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B’CC’ </a:t>
            </a:r>
            <a:r>
              <a:rPr lang="ru-RU" dirty="0">
                <a:cs typeface="Times New Roman" pitchFamily="18" charset="0"/>
              </a:rPr>
              <a:t>равны, значит, </a:t>
            </a:r>
            <a:r>
              <a:rPr lang="en-US" i="1" dirty="0">
                <a:cs typeface="Times New Roman" pitchFamily="18" charset="0"/>
              </a:rPr>
              <a:t>A’D’ = B’C’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т. е. трапеция </a:t>
            </a:r>
            <a:r>
              <a:rPr lang="en-US" i="1" dirty="0">
                <a:cs typeface="Times New Roman" pitchFamily="18" charset="0"/>
              </a:rPr>
              <a:t>A’B’C’D’ </a:t>
            </a:r>
            <a:r>
              <a:rPr lang="ru-RU" dirty="0">
                <a:cs typeface="Times New Roman" pitchFamily="18" charset="0"/>
              </a:rPr>
              <a:t>равнобедренная.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414504"/>
            <a:ext cx="3314605" cy="33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5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593684"/>
            <a:ext cx="9143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8. Может ли в сечении тетраэдра плоскостью получиться четырехугольник, изображенный на рисунке</a:t>
            </a:r>
            <a:r>
              <a:rPr lang="ru-RU" sz="2800" dirty="0"/>
              <a:t>?</a:t>
            </a:r>
            <a:r>
              <a:rPr 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694" y="1700808"/>
            <a:ext cx="2414055" cy="24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4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-38100" y="2786702"/>
            <a:ext cx="6300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б) правильный треугольник</a:t>
            </a:r>
            <a:r>
              <a:rPr lang="ru-RU" sz="2800" dirty="0"/>
              <a:t>?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0" y="3309922"/>
            <a:ext cx="6444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в) равнобедренный треугольник</a:t>
            </a:r>
            <a:r>
              <a:rPr lang="ru-RU" sz="2800" dirty="0"/>
              <a:t>?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-38100" y="3833142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г)* прямоугольный треугольник</a:t>
            </a:r>
            <a:r>
              <a:rPr lang="ru-RU" sz="2800" dirty="0"/>
              <a:t>?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-38100" y="4302789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д)* тупоугольный треугольник</a:t>
            </a:r>
            <a:r>
              <a:rPr lang="ru-RU" sz="2800" dirty="0"/>
              <a:t>?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1124744"/>
            <a:ext cx="9144000" cy="3531512"/>
            <a:chOff x="0" y="1697688"/>
            <a:chExt cx="9144000" cy="3531512"/>
          </a:xfrm>
        </p:grpSpPr>
        <p:sp>
          <p:nvSpPr>
            <p:cNvPr id="73730" name="Text Box 2"/>
            <p:cNvSpPr txBox="1">
              <a:spLocks noChangeArrowheads="1"/>
            </p:cNvSpPr>
            <p:nvPr/>
          </p:nvSpPr>
          <p:spPr bwMode="auto">
            <a:xfrm>
              <a:off x="0" y="1697688"/>
              <a:ext cx="9144000" cy="160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800" dirty="0">
                  <a:cs typeface="Times New Roman" pitchFamily="18" charset="0"/>
                </a:rPr>
                <a:t>	1. Может  ли в сечении куба плоскостью получиться:</a:t>
              </a:r>
            </a:p>
            <a:p>
              <a:pPr>
                <a:spcBef>
                  <a:spcPct val="50000"/>
                </a:spcBef>
              </a:pPr>
              <a:r>
                <a:rPr lang="ru-RU" sz="2800" dirty="0">
                  <a:cs typeface="Times New Roman" pitchFamily="18" charset="0"/>
                </a:rPr>
                <a:t>	а) треугольник</a:t>
              </a:r>
              <a:r>
                <a:rPr lang="ru-RU" sz="2800" dirty="0"/>
                <a:t>?</a:t>
              </a: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892266"/>
              <a:ext cx="2760129" cy="233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979712" y="2606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Задачи на распознавание сечений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528" y="5291549"/>
            <a:ext cx="493578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/>
              <a:t>а), б), в) да; г), д) нет.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/>
      <p:bldP spid="73742" grpId="0"/>
      <p:bldP spid="73743" grpId="0"/>
      <p:bldP spid="7374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6" y="764704"/>
            <a:ext cx="9143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sz="2800" dirty="0">
                <a:cs typeface="Times New Roman" pitchFamily="18" charset="0"/>
              </a:rPr>
              <a:t> Нет. Прямые, на которых лежат изображённые отрезки, являются скрещивающимися. </a:t>
            </a: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035" y="1988840"/>
            <a:ext cx="32099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43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9427" y="10796"/>
            <a:ext cx="91436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	9. Может ли в сечении правильной треугольной призмы плоскостью получиться: а) треугольник; б) правильный треугольник; в) прямоугольный треугольник; г) тупоугольный треугольник?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73171D-BEF8-48BE-A8CD-0CE4CCFA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550" y="2132856"/>
            <a:ext cx="3739648" cy="36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3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9427" y="10796"/>
            <a:ext cx="91436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	10. Может ли в сечении правильной треугольной призмы плоскостью получиться: а) прямоугольник; б) трапеция; в)* неравнобедренная трапеция; г) пятиугольник; д) шестиугольник?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73171D-BEF8-48BE-A8CD-0CE4CCFA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550" y="2271365"/>
            <a:ext cx="3739648" cy="36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50" y="332656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11. </a:t>
            </a:r>
            <a:r>
              <a:rPr lang="ru-RU" dirty="0"/>
              <a:t>Может ли сечением правильной четырёхугольной пирамиды быть: а) треугольник; б) квадрат; в) трапеция; г) пятиугольник?</a:t>
            </a:r>
            <a:r>
              <a:rPr 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76872"/>
            <a:ext cx="3845274" cy="32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84784"/>
            <a:ext cx="3983688" cy="331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136" y="6206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а), б), в), г) 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963" y="1484784"/>
            <a:ext cx="4104408" cy="33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92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50" y="332656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12. </a:t>
            </a:r>
            <a:r>
              <a:rPr lang="ru-RU" dirty="0"/>
              <a:t>Может ли сечением правильной четырёхугольной пирамиды быть правильный пятиугольник?</a:t>
            </a:r>
            <a:r>
              <a:rPr 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556792"/>
            <a:ext cx="3845274" cy="32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42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136" y="6206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Да.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4F4B158-E384-4576-98DD-5F8D580E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68" y="1340768"/>
            <a:ext cx="3751263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596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9427" y="10796"/>
            <a:ext cx="91436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	13. Может ли в сечении правильной шестиугольной призмы плоскостью получиться: а) треугольник; б) правильный треугольник; в) прямоугольный треугольник; г) тупоугольный треугольник?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2BF109-4696-4E5A-A416-7D2C8BAE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14184"/>
            <a:ext cx="5184576" cy="37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69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9427" y="10796"/>
            <a:ext cx="914360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	14. Может ли в сечении правильной шестиугольной призмы плоскостью получиться: а) прямоугольник; б) трапеция; в)* неравнобедренная трапеция; г) пятиугольник; д) шестиугольник; е) семиугольник; ж) восьмиугольник?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2D1816-1322-4FBC-870E-C2AA6AE9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238588"/>
            <a:ext cx="5112568" cy="37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81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9427" y="10796"/>
            <a:ext cx="91436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	15. Может ли в сечении правильной шестиугольной пирамиды плоскостью получиться: а) треугольник; б) правильный треугольник; в) прямоугольный треугольник; г) тупоугольный треугольник?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A8C996-9C65-4529-83AF-473D7FBC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348880"/>
            <a:ext cx="4240898" cy="33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8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9525" y="87052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Докажем, что в сечении куба плоскостью не могут получиться прямоугольный или тупоугольный треугольники. </a:t>
            </a:r>
            <a:endParaRPr lang="ru-RU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2449680"/>
            <a:ext cx="3022006" cy="256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9524" y="1730879"/>
                <a:ext cx="5786611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Пусть плоскость пересекает рёбра куба, выходящие из вершины </a:t>
                </a:r>
                <a:r>
                  <a:rPr lang="en-US" i="1" dirty="0">
                    <a:cs typeface="Times New Roman" pitchFamily="18" charset="0"/>
                  </a:rPr>
                  <a:t>B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ru-RU" dirty="0">
                    <a:cs typeface="Times New Roman" pitchFamily="18" charset="0"/>
                  </a:rPr>
                  <a:t> соответственно в точках </a:t>
                </a:r>
                <a:r>
                  <a:rPr lang="en-US" i="1" dirty="0">
                    <a:cs typeface="Times New Roman" pitchFamily="18" charset="0"/>
                  </a:rPr>
                  <a:t>A’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B’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C’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r>
                  <a:rPr lang="ru-RU" dirty="0">
                    <a:cs typeface="Times New Roman" pitchFamily="18" charset="0"/>
                  </a:rPr>
                  <a:t> Обозначим </a:t>
                </a:r>
                <a:r>
                  <a:rPr lang="en-US" i="1" dirty="0">
                    <a:cs typeface="Times New Roman" pitchFamily="18" charset="0"/>
                  </a:rPr>
                  <a:t>B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en-US" i="1" dirty="0">
                    <a:cs typeface="Times New Roman" pitchFamily="18" charset="0"/>
                  </a:rPr>
                  <a:t>A’ = x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B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en-US" i="1" dirty="0">
                    <a:cs typeface="Times New Roman" pitchFamily="18" charset="0"/>
                  </a:rPr>
                  <a:t>B’ = y, B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en-US" i="1" dirty="0">
                    <a:cs typeface="Times New Roman" pitchFamily="18" charset="0"/>
                  </a:rPr>
                  <a:t>C’ = z.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4" y="1730879"/>
                <a:ext cx="5786611" cy="2369880"/>
              </a:xfrm>
              <a:prstGeom prst="rect">
                <a:avLst/>
              </a:prstGeom>
              <a:blipFill rotWithShape="1">
                <a:blip r:embed="rId4"/>
                <a:stretch>
                  <a:fillRect l="-1686" r="-15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524" y="4012901"/>
            <a:ext cx="578661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Из этих равенств следует, что квадрат каждой стороны треугольника </a:t>
            </a:r>
            <a:r>
              <a:rPr lang="en-US" i="1" dirty="0">
                <a:cs typeface="Times New Roman" pitchFamily="18" charset="0"/>
              </a:rPr>
              <a:t>A’B’C’ </a:t>
            </a:r>
            <a:r>
              <a:rPr lang="ru-RU" dirty="0">
                <a:cs typeface="Times New Roman" pitchFamily="18" charset="0"/>
              </a:rPr>
              <a:t>меньше суммы квадратов двух других сторон. Значит, треугольник </a:t>
            </a:r>
            <a:r>
              <a:rPr lang="en-US" i="1" dirty="0">
                <a:cs typeface="Times New Roman" pitchFamily="18" charset="0"/>
              </a:rPr>
              <a:t>A’B’C’ </a:t>
            </a:r>
            <a:r>
              <a:rPr lang="ru-RU" dirty="0">
                <a:cs typeface="Times New Roman" pitchFamily="18" charset="0"/>
              </a:rPr>
              <a:t>остроугольный.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662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9427" y="10796"/>
            <a:ext cx="914360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	16. Может ли в сечении правильной шестиугольной пирамиды плоскостью получиться: а) четырёхугольник; б) трапеция; в)* неравнобедренная трапеция; г) пятиугольник; д) шестиугольник; е) семиугольник; ж) правильный семиугольник; з) восьмиугольник?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C3832D-3298-4349-926F-995E15AD3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492896"/>
            <a:ext cx="4240898" cy="33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8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0" y="6550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ЭКСТРЕМАЛЬНЫЕ ЗАДАЧИ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587409-D8B0-478E-B596-DBE4EDDE51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43907" y="2058547"/>
            <a:ext cx="3256186" cy="3377346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788DF89-3759-476F-8D10-6B7BAEDC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сечение правильного единичного тетраэдра, проходящее через все его грани, имеющее наименьший периметр (рис. 4.25). Чему равен этот периметр?</a:t>
            </a:r>
            <a:endParaRPr lang="ru-RU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01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7788DF89-3759-476F-8D10-6B7BAEDC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Искомым сечением является сечение, параллельное двум противолежащим рёбрам тетраэдра (рис. О4.25, б). Так как соответствующим путем на развёртке является отрезок (рис. О4.2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а), то это сечение имеет наименьший периметр, равный 2.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078682-923E-4110-8BD9-C251796C1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0512" y="2420888"/>
            <a:ext cx="6562975" cy="24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5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7788DF89-3759-476F-8D10-6B7BAEDC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сечение единичного куба, пересекающее через все его грани, имеющее наименьший периметр (рис. 4.26). Чему равен этот периметр?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FAD472-C573-436C-8AFB-06EE016959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2204864"/>
            <a:ext cx="2890356" cy="31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8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788DF89-3759-476F-8D10-6B7BAEDC7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9144000" cy="1605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Искомым сечением является сечение, перпендикулярное диагонали куба (рис. О4.26, б). Так как соответствующим путём на развёртке является отрезок (рис. О4.26, а), то это сечение имеет наименьший периметр, равный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788DF89-3759-476F-8D10-6B7BAEDC7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9144000" cy="1605632"/>
              </a:xfrm>
              <a:prstGeom prst="rect">
                <a:avLst/>
              </a:prstGeom>
              <a:blipFill>
                <a:blip r:embed="rId2"/>
                <a:stretch>
                  <a:fillRect l="-1000" t="-3042" r="-1000" b="-7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9128EF-498E-4B09-82E3-542BA03598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2492896"/>
            <a:ext cx="595980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87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7788DF89-3759-476F-8D10-6B7BAEDC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сечение правильного тетраэдра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параллельное двум противолежащим рёбрам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наибольшей площади (рис. 4.27).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8E347-5553-43C3-927A-28850A6AD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6865" y="2204864"/>
            <a:ext cx="3150270" cy="31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06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7788DF89-3759-476F-8D10-6B7BAEDC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/>
              <a:t>В сечениях правильного тетраэдра </a:t>
            </a:r>
            <a:r>
              <a:rPr lang="en-US" i="1" dirty="0"/>
              <a:t>ABCD</a:t>
            </a:r>
            <a:r>
              <a:rPr lang="ru-RU" dirty="0"/>
              <a:t> плоскостями, параллельными прямым </a:t>
            </a:r>
            <a:r>
              <a:rPr lang="en-US" i="1" dirty="0"/>
              <a:t>AD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dirty="0"/>
              <a:t>получаются прямоугольники </a:t>
            </a:r>
            <a:r>
              <a:rPr lang="en-US" i="1" dirty="0"/>
              <a:t>DEFG</a:t>
            </a:r>
            <a:r>
              <a:rPr lang="en-US" dirty="0"/>
              <a:t> </a:t>
            </a:r>
            <a:r>
              <a:rPr lang="ru-RU" dirty="0"/>
              <a:t>с фиксированным периметром, равным сумме рёбер </a:t>
            </a:r>
            <a:r>
              <a:rPr lang="en-US" i="1" dirty="0"/>
              <a:t>AD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ru-RU" dirty="0"/>
              <a:t>. Из таких прямоугольников наибольшую площадь имеет квадрат, получающийся в сечении, проходящим через середину ребра </a:t>
            </a:r>
            <a:r>
              <a:rPr lang="en-US" i="1" dirty="0"/>
              <a:t>AB</a:t>
            </a:r>
            <a:r>
              <a:rPr lang="ru-RU" dirty="0"/>
              <a:t> (рис. О4.2</a:t>
            </a:r>
            <a:r>
              <a:rPr lang="en-US" dirty="0"/>
              <a:t>7</a:t>
            </a:r>
            <a:r>
              <a:rPr lang="ru-RU" dirty="0"/>
              <a:t>).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1154BC-8611-4B8A-8350-28A9A26BE2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15816" y="3001020"/>
            <a:ext cx="3078262" cy="30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7788DF89-3759-476F-8D10-6B7BAEDC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сечение правильного тетраэдра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проходящее через середины двух противолежащих рёбер, наименьшей площади (рис. 4.29).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8E347-5553-43C3-927A-28850A6AD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6865" y="2204864"/>
            <a:ext cx="3150270" cy="31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39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788DF89-3759-476F-8D10-6B7BAEDC7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3309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57200" algn="just"/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Рассмотрим сечение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EFGH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правильного тетраэдра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ABCD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плоскостью, проходящей через середины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E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соответственно рёбер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AB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и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CD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Проведём диагональ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EF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и опустим на неё перпендикуляры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FF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’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и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HH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’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(рис. О4.29, а). Площадь четырёхугольника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DEFG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𝐸𝐺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𝐹𝐹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′+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𝐻𝐻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). Она будет наименьшей, если наименьшей будет сумма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FF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’ +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HH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’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Эта сумма будет наименьшей, если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FF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’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и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HH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’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будут перпендикулярны соответственно рёбрам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AC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и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BD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Это будет, если точки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F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и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H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являются серединами этих ребер. Искомым четырёхугольником наименьшей площади является квадрат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EFGH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(рис. 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O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4.29, б).</a:t>
                </a:r>
                <a:endParaRPr lang="ru-RU" sz="22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788DF89-3759-476F-8D10-6B7BAEDC7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3309624"/>
              </a:xfrm>
              <a:prstGeom prst="rect">
                <a:avLst/>
              </a:prstGeom>
              <a:blipFill>
                <a:blip r:embed="rId2"/>
                <a:stretch>
                  <a:fillRect l="-867" t="-552" r="-867" b="-2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725FC1-BE3E-4684-90E1-E1D02336F5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64268" y="3573016"/>
            <a:ext cx="681546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2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858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Изображение сечение многогранников в программе </a:t>
            </a:r>
            <a:r>
              <a:rPr lang="en-US" sz="2800" dirty="0" err="1">
                <a:solidFill>
                  <a:srgbClr val="FF3300"/>
                </a:solidFill>
              </a:rPr>
              <a:t>GeoGebra</a:t>
            </a:r>
            <a:endParaRPr lang="ru-RU" sz="2800" dirty="0">
              <a:solidFill>
                <a:srgbClr val="FF3300"/>
              </a:solidFill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0" y="980728"/>
            <a:ext cx="91440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/>
              <a:t>	Программа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это свободно распространяемая программа, которую можно скачать с официального сайта </a:t>
            </a:r>
            <a:r>
              <a:rPr lang="en-US" u="sng" dirty="0"/>
              <a:t>http</a:t>
            </a:r>
            <a:r>
              <a:rPr lang="ru-RU" u="sng" dirty="0"/>
              <a:t>://</a:t>
            </a:r>
            <a:r>
              <a:rPr lang="en-US" u="sng" dirty="0" err="1"/>
              <a:t>geogebra</a:t>
            </a:r>
            <a:r>
              <a:rPr lang="ru-RU" u="sng" dirty="0"/>
              <a:t>.</a:t>
            </a:r>
            <a:r>
              <a:rPr lang="en-US" u="sng" dirty="0"/>
              <a:t>org</a:t>
            </a:r>
            <a:r>
              <a:rPr lang="ru-RU" u="sng" dirty="0"/>
              <a:t>.</a:t>
            </a:r>
            <a:r>
              <a:rPr lang="ru-RU" dirty="0"/>
              <a:t> </a:t>
            </a:r>
          </a:p>
          <a:p>
            <a:pPr algn="just" eaLnBrk="1" hangingPunct="1"/>
            <a:r>
              <a:rPr lang="ru-RU" dirty="0"/>
              <a:t>	Она позволяет получать изображения плоских и пространственных фигур, проводить дополнительные построения, создавать анимацию рисунков. </a:t>
            </a:r>
          </a:p>
          <a:p>
            <a:pPr algn="just" eaLnBrk="1" hangingPunct="1"/>
            <a:r>
              <a:rPr lang="ru-RU" dirty="0"/>
              <a:t>	Кроме того, эта программа позволяет ставить геометрические опыты, проводить эксперименты, иллюстрировать формулы и теоремы, устанавливать зависимости между геометрическими величинами и мн. др.</a:t>
            </a:r>
          </a:p>
          <a:p>
            <a:pPr algn="just" eaLnBrk="1" hangingPunct="1"/>
            <a:r>
              <a:rPr lang="ru-RU" dirty="0"/>
              <a:t>	Здесь мы рассмотрим возможности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для изображения сечений многогранников.</a:t>
            </a:r>
          </a:p>
          <a:p>
            <a:pPr algn="just" eaLnBrk="1" hangingPunct="1"/>
            <a:r>
              <a:rPr lang="ru-RU" dirty="0"/>
              <a:t>	Полученные изображения можно поворачивать, смотреть на них с разных сторон.	</a:t>
            </a:r>
          </a:p>
        </p:txBody>
      </p:sp>
    </p:spTree>
    <p:extLst>
      <p:ext uri="{BB962C8B-B14F-4D97-AF65-F5344CB8AC3E}">
        <p14:creationId xmlns:p14="http://schemas.microsoft.com/office/powerpoint/2010/main" val="242252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026"/>
          <p:cNvSpPr txBox="1">
            <a:spLocks noChangeArrowheads="1"/>
          </p:cNvSpPr>
          <p:nvPr/>
        </p:nvSpPr>
        <p:spPr bwMode="auto">
          <a:xfrm>
            <a:off x="152400" y="404664"/>
            <a:ext cx="88392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. Может  ли в сечении куба плоскостью получиться: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а) квадрат;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б) прямоугольник;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в) параллелограмм;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г) ромб;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д) трапеция;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е)* прямоугольная трапеция;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ж) четырёхугольник, не являющийся трапецией или параллелограммом?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935310" cy="24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6320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а), б), в), г), д) Да; е) нет; ж)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000" dirty="0"/>
              <a:t>1. Постройте сечение куба плоскостью, проходящей через точки </a:t>
            </a:r>
            <a:r>
              <a:rPr lang="en-US" sz="2000" dirty="0"/>
              <a:t>E</a:t>
            </a:r>
            <a:r>
              <a:rPr lang="ru-RU" sz="2000" dirty="0"/>
              <a:t>, </a:t>
            </a:r>
            <a:r>
              <a:rPr lang="en-US" sz="2000" dirty="0"/>
              <a:t>F</a:t>
            </a:r>
            <a:r>
              <a:rPr lang="ru-RU" sz="2000" dirty="0"/>
              <a:t>, </a:t>
            </a:r>
            <a:r>
              <a:rPr lang="en-US" sz="2000" dirty="0"/>
              <a:t>G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32123"/>
            <a:ext cx="4320480" cy="32399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790" y="632123"/>
            <a:ext cx="4021207" cy="323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9525" y="422108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	Решение </a:t>
            </a:r>
            <a:r>
              <a:rPr lang="ru-RU" sz="2000" dirty="0">
                <a:solidFill>
                  <a:srgbClr val="FF0000"/>
                </a:solidFill>
              </a:rPr>
              <a:t>1</a:t>
            </a:r>
            <a:r>
              <a:rPr lang="ru-RU" sz="2000" dirty="0"/>
              <a:t> показано на правом рисунке.</a:t>
            </a:r>
          </a:p>
        </p:txBody>
      </p:sp>
    </p:spTree>
    <p:extLst>
      <p:ext uri="{BB962C8B-B14F-4D97-AF65-F5344CB8AC3E}">
        <p14:creationId xmlns:p14="http://schemas.microsoft.com/office/powerpoint/2010/main" val="772557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	Решение 2. </a:t>
            </a:r>
            <a:r>
              <a:rPr lang="ru-RU" sz="2000" dirty="0"/>
              <a:t>Выберем в меню окошко с изображением трёх точек и плоскости. Отметим левой кнопкой мыши три точки, принадлежащие указанным рёбрам куба. В результате появится плоскость, проходящая через эти точки. Для получения сечения куба этой плоскостью выберем в меню окошко с изображением конуса, пересеченного плоскостью. Нажмем левой кнопкой мыши по надписи “</a:t>
            </a:r>
            <a:r>
              <a:rPr lang="en-US" sz="2000" dirty="0"/>
              <a:t>Cube</a:t>
            </a:r>
            <a:r>
              <a:rPr lang="ru-RU" sz="2000" dirty="0"/>
              <a:t>” в левой верхней части рабочего окна и затем по плоскости. В результате получится искомое сечение.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432694"/>
            <a:ext cx="5456865" cy="40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0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000" dirty="0"/>
              <a:t>Саму плоскость можно убрать, нажав на неё правой кнопкой мыши и затем нажав на окошко в строке «Показывать объект». В результате останется только само сечение куба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43711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sz="2000" dirty="0"/>
              <a:t>Положение точек, указанных для построения сечения можно изменять. Для этого нужно нажать левой кнопкой мыши на одну из них и перемещать её по ребру. При этом сечение будет также изменяться. На рисунке показан пример такого изменения.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03316"/>
            <a:ext cx="4246273" cy="318470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03316"/>
            <a:ext cx="4189090" cy="31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000" dirty="0"/>
              <a:t>2. Постройте сечение куба, проходящее через данную точку, перпендикулярное данной прямой.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050" y="4283179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	Решение. </a:t>
            </a:r>
            <a:r>
              <a:rPr lang="ru-RU" sz="2000" dirty="0"/>
              <a:t>С помощью инструмента «Перпендикулярная плоскость проведём плоскость через точку </a:t>
            </a:r>
            <a:r>
              <a:rPr lang="en-US" sz="2000" dirty="0"/>
              <a:t>E</a:t>
            </a:r>
            <a:r>
              <a:rPr lang="ru-RU" sz="2000" dirty="0"/>
              <a:t>, перпендикулярную прямой </a:t>
            </a:r>
            <a:r>
              <a:rPr lang="en-US" sz="2000" dirty="0"/>
              <a:t>BD</a:t>
            </a:r>
            <a:r>
              <a:rPr lang="ru-RU" sz="2000" baseline="-25000" dirty="0"/>
              <a:t>1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52511"/>
            <a:ext cx="4302968" cy="322722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758613"/>
            <a:ext cx="4291211" cy="32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24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000" dirty="0"/>
              <a:t>Найдём линию пересечения этой плоскости и куба. Скроем саму плоскость.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050" y="428317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sz="2000" dirty="0"/>
              <a:t>Положение точки, указанной для построения сечения можно изменять. При этом сечение будет также изменяться. На рисунке показан пример такого изменения.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1" y="752510"/>
            <a:ext cx="4408016" cy="330601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680" y="752511"/>
            <a:ext cx="4408394" cy="33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25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3. </a:t>
            </a:r>
            <a:r>
              <a:rPr lang="ru-RU" sz="2000" dirty="0"/>
              <a:t>На рисунках показаны сечения куба плоскостью являющиеся: а) ромбом; б) трапецией; в) пятиугольником.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752510"/>
            <a:ext cx="3418954" cy="256421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752510"/>
            <a:ext cx="3431995" cy="257368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712" y="3498232"/>
            <a:ext cx="3863520" cy="28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28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4. </a:t>
            </a:r>
            <a:r>
              <a:rPr lang="ru-RU" sz="2000" dirty="0"/>
              <a:t>Программа </a:t>
            </a:r>
            <a:r>
              <a:rPr lang="en-US" sz="2000" dirty="0" err="1"/>
              <a:t>GeoGebra</a:t>
            </a:r>
            <a:r>
              <a:rPr lang="en-US" sz="2000" dirty="0"/>
              <a:t> </a:t>
            </a:r>
            <a:r>
              <a:rPr lang="ru-RU" sz="2000" dirty="0"/>
              <a:t>позволяет приближённо вычислить площадь сечения.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4044503" cy="357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60326"/>
            <a:ext cx="4031129" cy="35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652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5. </a:t>
            </a:r>
            <a:r>
              <a:rPr lang="ru-RU" sz="2000" dirty="0"/>
              <a:t>На рисунке показано сечение треугольной призмы плоскостью, проходящей через три данные точки </a:t>
            </a:r>
            <a:r>
              <a:rPr lang="en-US" sz="2000" i="1" dirty="0"/>
              <a:t>D</a:t>
            </a:r>
            <a:r>
              <a:rPr lang="en-US" sz="2000" dirty="0"/>
              <a:t>, </a:t>
            </a:r>
            <a:r>
              <a:rPr lang="en-US" sz="2000" i="1" dirty="0"/>
              <a:t>E</a:t>
            </a:r>
            <a:r>
              <a:rPr lang="en-US" sz="2000" dirty="0"/>
              <a:t>, </a:t>
            </a:r>
            <a:r>
              <a:rPr lang="en-US" sz="2000" i="1" dirty="0"/>
              <a:t>F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80728"/>
            <a:ext cx="3936438" cy="3019518"/>
          </a:xfrm>
          <a:prstGeom prst="rect">
            <a:avLst/>
          </a:prstGeom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026024" cy="3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89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6. </a:t>
            </a:r>
            <a:r>
              <a:rPr lang="ru-RU" sz="2000" dirty="0"/>
              <a:t>Постройте сечение правильного тетраэдра </a:t>
            </a:r>
            <a:r>
              <a:rPr lang="en-US" sz="2000" dirty="0"/>
              <a:t>ABCD </a:t>
            </a:r>
            <a:r>
              <a:rPr lang="ru-RU" sz="2000" dirty="0"/>
              <a:t>плоскостью, проходящей середину </a:t>
            </a:r>
            <a:r>
              <a:rPr lang="en-US" sz="2000" dirty="0"/>
              <a:t>G </a:t>
            </a:r>
            <a:r>
              <a:rPr lang="ru-RU" sz="2000" dirty="0"/>
              <a:t>ребра </a:t>
            </a:r>
            <a:r>
              <a:rPr lang="en-US" sz="2000" dirty="0"/>
              <a:t>CD</a:t>
            </a:r>
            <a:r>
              <a:rPr lang="ru-RU" sz="2000" dirty="0"/>
              <a:t>, перпендикулярной прямой </a:t>
            </a:r>
            <a:r>
              <a:rPr lang="en-US" sz="2000" dirty="0"/>
              <a:t>EF</a:t>
            </a:r>
            <a:r>
              <a:rPr lang="ru-RU" sz="2000" dirty="0"/>
              <a:t>, где </a:t>
            </a:r>
            <a:r>
              <a:rPr lang="en-US" sz="2000" dirty="0"/>
              <a:t>E</a:t>
            </a:r>
            <a:r>
              <a:rPr lang="ru-RU" sz="2000" dirty="0"/>
              <a:t>, </a:t>
            </a:r>
            <a:r>
              <a:rPr lang="en-US" sz="2000" dirty="0"/>
              <a:t>F </a:t>
            </a:r>
            <a:r>
              <a:rPr lang="ru-RU" sz="2000" dirty="0"/>
              <a:t>– середины рёбер </a:t>
            </a:r>
            <a:r>
              <a:rPr lang="en-US" sz="2000" dirty="0"/>
              <a:t>AD</a:t>
            </a:r>
            <a:r>
              <a:rPr lang="ru-RU" sz="2000" dirty="0"/>
              <a:t>, </a:t>
            </a:r>
            <a:r>
              <a:rPr lang="en-US" sz="2000" dirty="0"/>
              <a:t>BC</a:t>
            </a:r>
            <a:r>
              <a:rPr lang="ru-RU" sz="2000" dirty="0"/>
              <a:t> (рис. 5.4). Какая фигура является сечением?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96752"/>
            <a:ext cx="3960440" cy="296993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013176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sz="2000" dirty="0"/>
              <a:t>Сечением является квадрат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964" y="1197893"/>
            <a:ext cx="3959052" cy="29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4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7. </a:t>
            </a:r>
            <a:r>
              <a:rPr lang="ru-RU" sz="2000" dirty="0"/>
              <a:t>На левом рисунке показано сечение  правильной четырёхугольной пирамиды, проходящее через данные точки </a:t>
            </a:r>
            <a:r>
              <a:rPr lang="en-US" sz="2000" i="1" dirty="0"/>
              <a:t>K</a:t>
            </a:r>
            <a:r>
              <a:rPr lang="en-US" sz="2000" dirty="0"/>
              <a:t>, 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N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52736"/>
            <a:ext cx="4248472" cy="3186098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674347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7. </a:t>
            </a:r>
            <a:r>
              <a:rPr lang="ru-RU" sz="2000" dirty="0"/>
              <a:t>На правом рисунке показано сечение  правильной четырёхугольной пирамиды, проходящее через данную точку и перпендикулярное прямой </a:t>
            </a:r>
            <a:r>
              <a:rPr lang="en-US" sz="2000" dirty="0"/>
              <a:t>SC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052736"/>
            <a:ext cx="4238476" cy="31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026"/>
          <p:cNvSpPr txBox="1">
            <a:spLocks noChangeArrowheads="1"/>
          </p:cNvSpPr>
          <p:nvPr/>
        </p:nvSpPr>
        <p:spPr bwMode="auto">
          <a:xfrm>
            <a:off x="1519984" y="3124713"/>
            <a:ext cx="2763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Ромб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11" y="3659715"/>
            <a:ext cx="3031473" cy="2768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66125"/>
            <a:ext cx="2756770" cy="2629269"/>
          </a:xfrm>
          <a:prstGeom prst="rect">
            <a:avLst/>
          </a:prstGeom>
        </p:spPr>
      </p:pic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03648" y="0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Прямоугольник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99878"/>
            <a:ext cx="2982561" cy="2761764"/>
          </a:xfrm>
          <a:prstGeom prst="rect">
            <a:avLst/>
          </a:prstGeom>
        </p:spPr>
      </p:pic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4932040" y="-18464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Параллелограмм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3640284"/>
            <a:ext cx="3168352" cy="3018757"/>
          </a:xfrm>
          <a:prstGeom prst="rect">
            <a:avLst/>
          </a:prstGeom>
        </p:spPr>
      </p:pic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04048" y="3124713"/>
            <a:ext cx="2763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Трапеция</a:t>
            </a:r>
          </a:p>
        </p:txBody>
      </p:sp>
    </p:spTree>
    <p:extLst>
      <p:ext uri="{BB962C8B-B14F-4D97-AF65-F5344CB8AC3E}">
        <p14:creationId xmlns:p14="http://schemas.microsoft.com/office/powerpoint/2010/main" val="2262957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8. </a:t>
            </a:r>
            <a:r>
              <a:rPr lang="ru-RU" sz="2000" dirty="0"/>
              <a:t>На левом рисунке показано сечение  правильной четырёхугольной пирамиды, являющееся трапецией.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785276"/>
            <a:ext cx="4485071" cy="3363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785277"/>
            <a:ext cx="4070098" cy="336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43711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8. </a:t>
            </a:r>
            <a:r>
              <a:rPr lang="ru-RU" sz="2000" dirty="0"/>
              <a:t>На правом рисунке показано сечение  правильной четырёхугольной пирамиды, являющееся правильным пятиугольником. </a:t>
            </a:r>
          </a:p>
          <a:p>
            <a:pPr algn="just"/>
            <a:r>
              <a:rPr lang="ru-RU" sz="2000" dirty="0"/>
              <a:t>	Рассмотрению задач на распознавание сечений многогранников и, в частности, построению этого сечения посвящена наша статья в журнале Математика в школе, 2019, № 2. </a:t>
            </a:r>
          </a:p>
        </p:txBody>
      </p:sp>
    </p:spTree>
    <p:extLst>
      <p:ext uri="{BB962C8B-B14F-4D97-AF65-F5344CB8AC3E}">
        <p14:creationId xmlns:p14="http://schemas.microsoft.com/office/powerpoint/2010/main" val="606726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9. </a:t>
            </a:r>
            <a:r>
              <a:rPr lang="ru-RU" sz="2000" dirty="0"/>
              <a:t>На левом рисунке показано сечение  правильной шестиугольной пирамиды, проходящее через данные точки  </a:t>
            </a:r>
            <a:r>
              <a:rPr lang="en-US" sz="2000" dirty="0"/>
              <a:t>H</a:t>
            </a:r>
            <a:r>
              <a:rPr lang="ru-RU" sz="2000" dirty="0"/>
              <a:t>, </a:t>
            </a:r>
            <a:r>
              <a:rPr lang="en-US" sz="2000" dirty="0"/>
              <a:t>I</a:t>
            </a:r>
            <a:r>
              <a:rPr lang="ru-RU" sz="2000" dirty="0"/>
              <a:t>, </a:t>
            </a:r>
            <a:r>
              <a:rPr lang="en-US" sz="2000" dirty="0"/>
              <a:t>J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52510"/>
            <a:ext cx="4357092" cy="326781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752510"/>
            <a:ext cx="4357092" cy="3267819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293096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10. </a:t>
            </a:r>
            <a:r>
              <a:rPr lang="ru-RU" sz="2000" dirty="0"/>
              <a:t>На правом рисунке показано сечение правильной шестиугольной пирамиды, проходящее через данную точку  </a:t>
            </a:r>
            <a:r>
              <a:rPr lang="en-US" sz="2000" dirty="0"/>
              <a:t>G</a:t>
            </a:r>
            <a:r>
              <a:rPr lang="ru-RU" sz="2000" dirty="0"/>
              <a:t>, параллельное плоскости </a:t>
            </a:r>
            <a:r>
              <a:rPr lang="en-US" sz="2000" dirty="0"/>
              <a:t>SAF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4482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11. </a:t>
            </a:r>
            <a:r>
              <a:rPr lang="ru-RU" sz="2000" dirty="0"/>
              <a:t>На левом рисунке показано сечение правильной шестиугольной призмы, проходящее через данные точки </a:t>
            </a:r>
            <a:r>
              <a:rPr lang="en-US" sz="2000" dirty="0"/>
              <a:t>K</a:t>
            </a:r>
            <a:r>
              <a:rPr lang="ru-RU" sz="2000" dirty="0"/>
              <a:t>, </a:t>
            </a:r>
            <a:r>
              <a:rPr lang="en-US" sz="2000" dirty="0"/>
              <a:t>L</a:t>
            </a:r>
            <a:r>
              <a:rPr lang="ru-RU" sz="2000" dirty="0"/>
              <a:t>, </a:t>
            </a:r>
            <a:r>
              <a:rPr lang="en-US" sz="2000" dirty="0"/>
              <a:t>M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41" y="1082148"/>
            <a:ext cx="4137248" cy="31029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36510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12. </a:t>
            </a:r>
            <a:r>
              <a:rPr lang="ru-RU" sz="2000" dirty="0"/>
              <a:t>На правом рисунке показано сечение правильной шестиугольной призмы, проходящее через данную точку </a:t>
            </a:r>
            <a:r>
              <a:rPr lang="en-US" sz="2000" dirty="0"/>
              <a:t>G</a:t>
            </a:r>
            <a:r>
              <a:rPr lang="ru-RU" sz="2000" dirty="0"/>
              <a:t>, и перпендикулярную прямой</a:t>
            </a:r>
            <a:r>
              <a:rPr lang="en-US" sz="2000" dirty="0"/>
              <a:t> </a:t>
            </a:r>
            <a:r>
              <a:rPr lang="en-US" sz="2000" i="1" dirty="0"/>
              <a:t>DA</a:t>
            </a:r>
            <a:r>
              <a:rPr lang="en-US" sz="2000" baseline="-25000" dirty="0"/>
              <a:t>1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533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9525" y="-23645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Докажем, что в сечении куба плоскостью не может получиться прямоугольная трапеция. </a:t>
            </a:r>
            <a:endParaRPr lang="ru-RU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524" y="836712"/>
            <a:ext cx="9134476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Пусть </a:t>
            </a:r>
            <a:r>
              <a:rPr lang="en-US" i="1" dirty="0">
                <a:cs typeface="Times New Roman" pitchFamily="18" charset="0"/>
              </a:rPr>
              <a:t>EFF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трапеция, угол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прямой. Проведём прямую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G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параллельную прямой </a:t>
            </a:r>
            <a:r>
              <a:rPr lang="en-US" i="1" dirty="0">
                <a:cs typeface="Times New Roman" pitchFamily="18" charset="0"/>
              </a:rPr>
              <a:t>BB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Тогда угол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G </a:t>
            </a:r>
            <a:r>
              <a:rPr lang="ru-RU" dirty="0">
                <a:cs typeface="Times New Roman" pitchFamily="18" charset="0"/>
              </a:rPr>
              <a:t>равен 90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Если прямые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G</a:t>
            </a:r>
            <a:r>
              <a:rPr lang="en-US" i="1" baseline="-25000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не совпадают, то прямая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en-US" baseline="-25000" dirty="0">
                <a:cs typeface="Times New Roman" pitchFamily="18" charset="0"/>
              </a:rPr>
              <a:t>1 </a:t>
            </a:r>
            <a:r>
              <a:rPr lang="ru-RU" dirty="0">
                <a:cs typeface="Times New Roman" pitchFamily="18" charset="0"/>
              </a:rPr>
              <a:t>перпендикулярна двум пересекающимся прямым плоскости </a:t>
            </a:r>
            <a:r>
              <a:rPr lang="en-US" i="1" dirty="0">
                <a:cs typeface="Times New Roman" pitchFamily="18" charset="0"/>
              </a:rPr>
              <a:t>ABB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Следовательно, она будет перпендикулярна этой плоскости, значит, параллельна прямой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Противоречие.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429000"/>
            <a:ext cx="29040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3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5496" y="188640"/>
            <a:ext cx="8839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3</a:t>
            </a:r>
            <a:r>
              <a:rPr lang="ru-RU" sz="2800" dirty="0">
                <a:cs typeface="Times New Roman" pitchFamily="18" charset="0"/>
              </a:rPr>
              <a:t>. Может  ли в сечении куба плоскостью получиться: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а) пятиугольник;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б)* правильный пятиугольник;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в)* пятиугольник, у которого равны все углы;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г)* пятиугольник, у которого равны все стороны?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129622" cy="26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556792"/>
            <a:ext cx="4176464" cy="4035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FA9A2-E30E-4C7A-A84D-6ADBF77B529A}"/>
              </a:ext>
            </a:extLst>
          </p:cNvPr>
          <p:cNvSpPr txBox="1"/>
          <p:nvPr/>
        </p:nvSpPr>
        <p:spPr>
          <a:xfrm>
            <a:off x="359532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а) Да; б) нет.</a:t>
            </a:r>
          </a:p>
        </p:txBody>
      </p:sp>
    </p:spTree>
    <p:extLst>
      <p:ext uri="{BB962C8B-B14F-4D97-AF65-F5344CB8AC3E}">
        <p14:creationId xmlns:p14="http://schemas.microsoft.com/office/powerpoint/2010/main" val="65211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FA9A2-E30E-4C7A-A84D-6ADBF77B529A}"/>
              </a:ext>
            </a:extLst>
          </p:cNvPr>
          <p:cNvSpPr txBox="1"/>
          <p:nvPr/>
        </p:nvSpPr>
        <p:spPr>
          <a:xfrm>
            <a:off x="0" y="976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Проведём прямую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 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её точки пересечения соответственно с прямыми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DM = 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DN = b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DG = 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Тогда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MG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означает, что в треугольнике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MNG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квадрат каждой стороны меньше суммы квадратов двух других сторон. Следовательно, угол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MGN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острый. Значит, углы с вершинами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тупые. 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88EA4-C190-4BA8-B0DA-84D7528694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51720" y="2564904"/>
            <a:ext cx="462579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8435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2684</Words>
  <Application>Microsoft Office PowerPoint</Application>
  <PresentationFormat>Экран (4:3)</PresentationFormat>
  <Paragraphs>187</Paragraphs>
  <Slides>52</Slides>
  <Notes>43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Arial Black</vt:lpstr>
      <vt:lpstr>Cambria Math</vt:lpstr>
      <vt:lpstr>Times New Roman</vt:lpstr>
      <vt:lpstr>Оформление по умолчанию</vt:lpstr>
      <vt:lpstr>Точечный рисунок</vt:lpstr>
      <vt:lpstr>Задачи на распознавание сечений многогранников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Изображение сечение многогранников в программе GeoGebra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СЕЧЕНИЯ КУБА</dc:title>
  <dc:creator>*</dc:creator>
  <cp:lastModifiedBy>Смирнов Владимир Алексеевич</cp:lastModifiedBy>
  <cp:revision>164</cp:revision>
  <dcterms:created xsi:type="dcterms:W3CDTF">2006-09-17T12:30:38Z</dcterms:created>
  <dcterms:modified xsi:type="dcterms:W3CDTF">2021-04-09T16:49:22Z</dcterms:modified>
</cp:coreProperties>
</file>