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401" r:id="rId2"/>
    <p:sldId id="286" r:id="rId3"/>
    <p:sldId id="546" r:id="rId4"/>
    <p:sldId id="382" r:id="rId5"/>
    <p:sldId id="261" r:id="rId6"/>
    <p:sldId id="415" r:id="rId7"/>
    <p:sldId id="416" r:id="rId8"/>
    <p:sldId id="417" r:id="rId9"/>
    <p:sldId id="451" r:id="rId10"/>
    <p:sldId id="384" r:id="rId11"/>
    <p:sldId id="547" r:id="rId12"/>
    <p:sldId id="548" r:id="rId13"/>
    <p:sldId id="454" r:id="rId14"/>
    <p:sldId id="455" r:id="rId15"/>
    <p:sldId id="529" r:id="rId16"/>
    <p:sldId id="418" r:id="rId17"/>
    <p:sldId id="419" r:id="rId18"/>
    <p:sldId id="553" r:id="rId19"/>
    <p:sldId id="420" r:id="rId20"/>
    <p:sldId id="421" r:id="rId21"/>
    <p:sldId id="456" r:id="rId22"/>
    <p:sldId id="531" r:id="rId23"/>
    <p:sldId id="549" r:id="rId24"/>
    <p:sldId id="534" r:id="rId25"/>
    <p:sldId id="535" r:id="rId26"/>
    <p:sldId id="460" r:id="rId27"/>
    <p:sldId id="533" r:id="rId28"/>
    <p:sldId id="486" r:id="rId29"/>
    <p:sldId id="388" r:id="rId30"/>
    <p:sldId id="536" r:id="rId31"/>
    <p:sldId id="552" r:id="rId32"/>
    <p:sldId id="551" r:id="rId33"/>
    <p:sldId id="475" r:id="rId34"/>
    <p:sldId id="543" r:id="rId35"/>
    <p:sldId id="544" r:id="rId36"/>
    <p:sldId id="541" r:id="rId37"/>
    <p:sldId id="542" r:id="rId38"/>
    <p:sldId id="545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31" autoAdjust="0"/>
    <p:restoredTop sz="95318" autoAdjust="0"/>
  </p:normalViewPr>
  <p:slideViewPr>
    <p:cSldViewPr>
      <p:cViewPr varScale="1">
        <p:scale>
          <a:sx n="102" d="100"/>
          <a:sy n="102" d="100"/>
        </p:scale>
        <p:origin x="23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02A3CE3-EDD9-48D1-9D3D-44A2EE38417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8013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5340E6-610D-4EE3-8987-EC8B307FF58C}" type="slidenum">
              <a:rPr lang="ru-RU"/>
              <a:pPr/>
              <a:t>1</a:t>
            </a:fld>
            <a:endParaRPr lang="ru-RU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A4A483-1B41-4202-978E-B41323E42317}" type="slidenum">
              <a:rPr lang="ru-RU"/>
              <a:pPr/>
              <a:t>15</a:t>
            </a:fld>
            <a:endParaRPr lang="ru-RU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1870030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A4A483-1B41-4202-978E-B41323E42317}" type="slidenum">
              <a:rPr lang="ru-RU"/>
              <a:pPr/>
              <a:t>16</a:t>
            </a:fld>
            <a:endParaRPr lang="ru-RU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2166701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A4A483-1B41-4202-978E-B41323E42317}" type="slidenum">
              <a:rPr lang="ru-RU"/>
              <a:pPr/>
              <a:t>17</a:t>
            </a:fld>
            <a:endParaRPr lang="ru-RU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525265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A4A483-1B41-4202-978E-B41323E42317}" type="slidenum">
              <a:rPr lang="ru-RU"/>
              <a:pPr/>
              <a:t>18</a:t>
            </a:fld>
            <a:endParaRPr lang="ru-RU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267896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A4A483-1B41-4202-978E-B41323E42317}" type="slidenum">
              <a:rPr lang="ru-RU"/>
              <a:pPr/>
              <a:t>19</a:t>
            </a:fld>
            <a:endParaRPr lang="ru-RU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136539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A4A483-1B41-4202-978E-B41323E42317}" type="slidenum">
              <a:rPr lang="ru-RU"/>
              <a:pPr/>
              <a:t>20</a:t>
            </a:fld>
            <a:endParaRPr lang="ru-RU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231737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A4A483-1B41-4202-978E-B41323E42317}" type="slidenum">
              <a:rPr lang="ru-RU"/>
              <a:pPr/>
              <a:t>21</a:t>
            </a:fld>
            <a:endParaRPr lang="ru-RU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213671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A4A483-1B41-4202-978E-B41323E42317}" type="slidenum">
              <a:rPr lang="ru-RU"/>
              <a:pPr/>
              <a:t>24</a:t>
            </a:fld>
            <a:endParaRPr lang="ru-RU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18757471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A4A483-1B41-4202-978E-B41323E42317}" type="slidenum">
              <a:rPr lang="ru-RU"/>
              <a:pPr/>
              <a:t>25</a:t>
            </a:fld>
            <a:endParaRPr lang="ru-RU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28244817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A4A483-1B41-4202-978E-B41323E42317}" type="slidenum">
              <a:rPr lang="ru-RU"/>
              <a:pPr/>
              <a:t>26</a:t>
            </a:fld>
            <a:endParaRPr lang="ru-RU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3092656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0D5359-9341-49B3-BECA-B12644B067C8}" type="slidenum">
              <a:rPr lang="ru-RU"/>
              <a:pPr/>
              <a:t>2</a:t>
            </a:fld>
            <a:endParaRPr lang="ru-RU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A4A483-1B41-4202-978E-B41323E42317}" type="slidenum">
              <a:rPr lang="ru-RU"/>
              <a:pPr/>
              <a:t>27</a:t>
            </a:fld>
            <a:endParaRPr lang="ru-RU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3803781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CE2092-6C5A-4180-9D33-B5E84D407219}" type="slidenum">
              <a:rPr lang="ru-RU"/>
              <a:pPr/>
              <a:t>28</a:t>
            </a:fld>
            <a:endParaRPr lang="ru-RU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построение сечения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893537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CE2092-6C5A-4180-9D33-B5E84D407219}" type="slidenum">
              <a:rPr lang="ru-RU"/>
              <a:pPr/>
              <a:t>31</a:t>
            </a:fld>
            <a:endParaRPr lang="ru-RU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построение сечения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10437147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CE2092-6C5A-4180-9D33-B5E84D407219}" type="slidenum">
              <a:rPr lang="ru-RU"/>
              <a:pPr/>
              <a:t>33</a:t>
            </a:fld>
            <a:endParaRPr lang="ru-RU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построение сечения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886813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CE2092-6C5A-4180-9D33-B5E84D407219}" type="slidenum">
              <a:rPr lang="ru-RU"/>
              <a:pPr/>
              <a:t>34</a:t>
            </a:fld>
            <a:endParaRPr lang="ru-RU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построение сечения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4336354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CE2092-6C5A-4180-9D33-B5E84D407219}" type="slidenum">
              <a:rPr lang="ru-RU"/>
              <a:pPr/>
              <a:t>35</a:t>
            </a:fld>
            <a:endParaRPr lang="ru-RU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построение сечения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7414992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CE2092-6C5A-4180-9D33-B5E84D407219}" type="slidenum">
              <a:rPr lang="ru-RU"/>
              <a:pPr/>
              <a:t>36</a:t>
            </a:fld>
            <a:endParaRPr lang="ru-RU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построение сечения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17677597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CE2092-6C5A-4180-9D33-B5E84D407219}" type="slidenum">
              <a:rPr lang="ru-RU"/>
              <a:pPr/>
              <a:t>37</a:t>
            </a:fld>
            <a:endParaRPr lang="ru-RU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построение сечения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6054710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CE2092-6C5A-4180-9D33-B5E84D407219}" type="slidenum">
              <a:rPr lang="ru-RU"/>
              <a:pPr/>
              <a:t>38</a:t>
            </a:fld>
            <a:endParaRPr lang="ru-RU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построение сечения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1725212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0D5359-9341-49B3-BECA-B12644B067C8}" type="slidenum">
              <a:rPr lang="ru-RU"/>
              <a:pPr/>
              <a:t>3</a:t>
            </a:fld>
            <a:endParaRPr lang="ru-RU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50205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A4A483-1B41-4202-978E-B41323E42317}" type="slidenum">
              <a:rPr lang="ru-RU"/>
              <a:pPr/>
              <a:t>5</a:t>
            </a:fld>
            <a:endParaRPr lang="ru-RU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A4A483-1B41-4202-978E-B41323E42317}" type="slidenum">
              <a:rPr lang="ru-RU"/>
              <a:pPr/>
              <a:t>6</a:t>
            </a:fld>
            <a:endParaRPr lang="ru-RU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2103337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A4A483-1B41-4202-978E-B41323E42317}" type="slidenum">
              <a:rPr lang="ru-RU"/>
              <a:pPr/>
              <a:t>7</a:t>
            </a:fld>
            <a:endParaRPr lang="ru-RU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1402470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A4A483-1B41-4202-978E-B41323E42317}" type="slidenum">
              <a:rPr lang="ru-RU"/>
              <a:pPr/>
              <a:t>8</a:t>
            </a:fld>
            <a:endParaRPr lang="ru-RU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90107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A4A483-1B41-4202-978E-B41323E42317}" type="slidenum">
              <a:rPr lang="ru-RU"/>
              <a:pPr/>
              <a:t>13</a:t>
            </a:fld>
            <a:endParaRPr lang="ru-RU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37689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A4A483-1B41-4202-978E-B41323E42317}" type="slidenum">
              <a:rPr lang="ru-RU"/>
              <a:pPr/>
              <a:t>14</a:t>
            </a:fld>
            <a:endParaRPr lang="ru-RU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67650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3C2AD-8A7D-44BA-9479-F64B9B7046C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962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753FF6-668E-4EA5-BB2B-9EE604BD4E1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317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5649B5-3251-4D5D-963C-D9BFBE88F4C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923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F70EF9-514E-4166-A889-EDDFA9E72B5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805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AFFE9-B961-4310-A096-D52CBAF0479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447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A73C2-BF9B-49C2-AF2B-1C905527D66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466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CC688-BFDA-4CB7-9B41-3F117BBB80F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200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24123-45BA-489A-B078-F28C9785A70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239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1D442-F000-4D92-8ADA-2CE3F453EA0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156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4422F-D24F-4AF8-8D70-010BC9B2C53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767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68C06E-94C3-407A-AF30-E526564E3DC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964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FA45CCB-94CC-4E21-8AEF-11CD47D79D2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" name="Rectangle 30"/>
          <p:cNvSpPr>
            <a:spLocks noGrp="1" noChangeArrowheads="1"/>
          </p:cNvSpPr>
          <p:nvPr>
            <p:ph type="title"/>
          </p:nvPr>
        </p:nvSpPr>
        <p:spPr>
          <a:xfrm>
            <a:off x="685800" y="1844824"/>
            <a:ext cx="7772400" cy="1768624"/>
          </a:xfrm>
        </p:spPr>
        <p:txBody>
          <a:bodyPr/>
          <a:lstStyle/>
          <a:p>
            <a:r>
              <a:rPr lang="ru-RU" sz="3200" dirty="0">
                <a:solidFill>
                  <a:srgbClr val="FF3300"/>
                </a:solidFill>
              </a:rPr>
              <a:t>ПОСТРОЕНИЕ </a:t>
            </a:r>
            <a:r>
              <a:rPr lang="ru-RU" sz="3200">
                <a:solidFill>
                  <a:srgbClr val="FF3300"/>
                </a:solidFill>
              </a:rPr>
              <a:t>СЕЧЕНИЙ МНОГОГРАННИКОВ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61592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9" name="Text Box 11"/>
          <p:cNvSpPr txBox="1">
            <a:spLocks noChangeArrowheads="1"/>
          </p:cNvSpPr>
          <p:nvPr/>
        </p:nvSpPr>
        <p:spPr bwMode="auto">
          <a:xfrm>
            <a:off x="0" y="1588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en-US" sz="2000" dirty="0">
                <a:solidFill>
                  <a:srgbClr val="FF3300"/>
                </a:solidFill>
              </a:rPr>
              <a:t>	</a:t>
            </a:r>
            <a:r>
              <a:rPr lang="ru-RU" dirty="0">
                <a:solidFill>
                  <a:srgbClr val="FF3300"/>
                </a:solidFill>
              </a:rPr>
              <a:t>Решение</a:t>
            </a:r>
            <a:r>
              <a:rPr lang="en-US" dirty="0">
                <a:solidFill>
                  <a:srgbClr val="FF3300"/>
                </a:solidFill>
              </a:rPr>
              <a:t> 1</a:t>
            </a:r>
            <a:r>
              <a:rPr lang="ru-RU" dirty="0">
                <a:solidFill>
                  <a:srgbClr val="FF3300"/>
                </a:solidFill>
              </a:rPr>
              <a:t>. </a:t>
            </a:r>
            <a:r>
              <a:rPr lang="ru-RU" dirty="0"/>
              <a:t>Сечением является трапеция </a:t>
            </a:r>
            <a:r>
              <a:rPr lang="en-US" i="1" dirty="0"/>
              <a:t>AEGF</a:t>
            </a:r>
            <a:r>
              <a:rPr lang="en-US" dirty="0"/>
              <a:t>. </a:t>
            </a:r>
            <a:endParaRPr lang="ru-RU" dirty="0">
              <a:solidFill>
                <a:srgbClr val="FF33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DBCDED6-22E3-44AA-B64A-FBCE61C28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524089"/>
            <a:ext cx="5436096" cy="32148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11">
                <a:extLst>
                  <a:ext uri="{FF2B5EF4-FFF2-40B4-BE49-F238E27FC236}">
                    <a16:creationId xmlns:a16="http://schemas.microsoft.com/office/drawing/2014/main" id="{B2CE2BAF-1CCF-4FC4-9F97-AE01E4A9E3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3799727"/>
                <a:ext cx="9144000" cy="6823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sz="2000" dirty="0">
                    <a:solidFill>
                      <a:srgbClr val="FF3300"/>
                    </a:solidFill>
                  </a:rPr>
                  <a:t>	</a:t>
                </a:r>
                <a:r>
                  <a:rPr lang="ru-RU" dirty="0"/>
                  <a:t>Ее основания </a:t>
                </a:r>
                <a:r>
                  <a:rPr lang="en-US" i="1" dirty="0"/>
                  <a:t>AF </a:t>
                </a:r>
                <a:r>
                  <a:rPr lang="ru-RU" dirty="0"/>
                  <a:t>и </a:t>
                </a:r>
                <a:r>
                  <a:rPr lang="en-US" i="1" dirty="0"/>
                  <a:t>EG </a:t>
                </a:r>
                <a:r>
                  <a:rPr lang="ru-RU" dirty="0"/>
                  <a:t>равны соответственно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/>
                  <a:t> 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ru-RU" b="0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ru-RU" dirty="0">
                    <a:solidFill>
                      <a:srgbClr val="FF33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Text Box 11">
                <a:extLst>
                  <a:ext uri="{FF2B5EF4-FFF2-40B4-BE49-F238E27FC236}">
                    <a16:creationId xmlns:a16="http://schemas.microsoft.com/office/drawing/2014/main" id="{B2CE2BAF-1CCF-4FC4-9F97-AE01E4A9E3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799727"/>
                <a:ext cx="9144000" cy="682303"/>
              </a:xfrm>
              <a:prstGeom prst="rect">
                <a:avLst/>
              </a:prstGeom>
              <a:blipFill>
                <a:blip r:embed="rId3"/>
                <a:stretch>
                  <a:fillRect b="-803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11">
                <a:extLst>
                  <a:ext uri="{FF2B5EF4-FFF2-40B4-BE49-F238E27FC236}">
                    <a16:creationId xmlns:a16="http://schemas.microsoft.com/office/drawing/2014/main" id="{C5B55083-68C2-4A13-91DD-BC75FFC32B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367140"/>
                <a:ext cx="9144000" cy="6823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sz="2000" dirty="0">
                    <a:solidFill>
                      <a:srgbClr val="FF3300"/>
                    </a:solidFill>
                  </a:rPr>
                  <a:t>	</a:t>
                </a:r>
                <a:r>
                  <a:rPr lang="ru-RU" dirty="0"/>
                  <a:t>В равнобедренном треугольник </a:t>
                </a:r>
                <a:r>
                  <a:rPr lang="en-US" i="1" dirty="0"/>
                  <a:t>AEF</a:t>
                </a:r>
                <a:r>
                  <a:rPr lang="ru-RU" dirty="0"/>
                  <a:t> </a:t>
                </a:r>
                <a:r>
                  <a:rPr lang="en-US" i="1" dirty="0"/>
                  <a:t>AE = AF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:r>
                  <a:rPr lang="en-US" i="1" dirty="0"/>
                  <a:t>EF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i="1" dirty="0"/>
                  <a:t> </a:t>
                </a:r>
                <a:endParaRPr lang="ru-RU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5" name="Text Box 11">
                <a:extLst>
                  <a:ext uri="{FF2B5EF4-FFF2-40B4-BE49-F238E27FC236}">
                    <a16:creationId xmlns:a16="http://schemas.microsoft.com/office/drawing/2014/main" id="{C5B55083-68C2-4A13-91DD-BC75FFC32B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367140"/>
                <a:ext cx="9144000" cy="682303"/>
              </a:xfrm>
              <a:prstGeom prst="rect">
                <a:avLst/>
              </a:prstGeom>
              <a:blipFill>
                <a:blip r:embed="rId4"/>
                <a:stretch>
                  <a:fillRect b="-803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11">
                <a:extLst>
                  <a:ext uri="{FF2B5EF4-FFF2-40B4-BE49-F238E27FC236}">
                    <a16:creationId xmlns:a16="http://schemas.microsoft.com/office/drawing/2014/main" id="{78551BB8-D0F9-47EC-B659-E727FAA909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891284"/>
                <a:ext cx="9144000" cy="12727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sz="2000" dirty="0">
                    <a:solidFill>
                      <a:srgbClr val="FF3300"/>
                    </a:solidFill>
                  </a:rPr>
                  <a:t>	</a:t>
                </a:r>
                <a:r>
                  <a:rPr lang="ru-RU" dirty="0"/>
                  <a:t>Высота, опущенная на сторону </a:t>
                </a:r>
                <a:r>
                  <a:rPr lang="en-US" i="1" dirty="0"/>
                  <a:t>EF </a:t>
                </a:r>
                <a:r>
                  <a:rPr lang="ru-RU" dirty="0"/>
                  <a:t>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dirty="0"/>
                  <a:t>. Следовательно, высота </a:t>
                </a:r>
                <a:r>
                  <a:rPr lang="en-US" i="1" dirty="0"/>
                  <a:t>EH </a:t>
                </a:r>
                <a:r>
                  <a:rPr lang="ru-RU" dirty="0"/>
                  <a:t>равна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105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ru-RU" dirty="0"/>
                  <a:t>. </a:t>
                </a:r>
                <a:endParaRPr lang="ru-RU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6" name="Text Box 11">
                <a:extLst>
                  <a:ext uri="{FF2B5EF4-FFF2-40B4-BE49-F238E27FC236}">
                    <a16:creationId xmlns:a16="http://schemas.microsoft.com/office/drawing/2014/main" id="{78551BB8-D0F9-47EC-B659-E727FAA909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891284"/>
                <a:ext cx="9144000" cy="1272721"/>
              </a:xfrm>
              <a:prstGeom prst="rect">
                <a:avLst/>
              </a:prstGeom>
              <a:blipFill>
                <a:blip r:embed="rId5"/>
                <a:stretch>
                  <a:fillRect l="-1000" r="-1000" b="-334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11">
                <a:extLst>
                  <a:ext uri="{FF2B5EF4-FFF2-40B4-BE49-F238E27FC236}">
                    <a16:creationId xmlns:a16="http://schemas.microsoft.com/office/drawing/2014/main" id="{B27D6CC5-0691-4CB4-9DB7-2697CA0C8B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6021288"/>
                <a:ext cx="9144000" cy="683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sz="2000" dirty="0">
                    <a:solidFill>
                      <a:srgbClr val="FF3300"/>
                    </a:solidFill>
                  </a:rPr>
                  <a:t>	</a:t>
                </a:r>
                <a:r>
                  <a:rPr lang="ru-RU" dirty="0"/>
                  <a:t>Площадь сечения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/>
                              </a:rPr>
                              <m:t>21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ru-RU" i="1">
                        <a:latin typeface="Cambria Math"/>
                      </a:rPr>
                      <m:t>.</m:t>
                    </m:r>
                  </m:oMath>
                </a14:m>
                <a:endParaRPr lang="ru-RU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7" name="Text Box 11">
                <a:extLst>
                  <a:ext uri="{FF2B5EF4-FFF2-40B4-BE49-F238E27FC236}">
                    <a16:creationId xmlns:a16="http://schemas.microsoft.com/office/drawing/2014/main" id="{B27D6CC5-0691-4CB4-9DB7-2697CA0C8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021288"/>
                <a:ext cx="9144000" cy="683136"/>
              </a:xfrm>
              <a:prstGeom prst="rect">
                <a:avLst/>
              </a:prstGeom>
              <a:blipFill>
                <a:blip r:embed="rId6"/>
                <a:stretch>
                  <a:fillRect b="-71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093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9" name="Text Box 11"/>
          <p:cNvSpPr txBox="1">
            <a:spLocks noChangeArrowheads="1"/>
          </p:cNvSpPr>
          <p:nvPr/>
        </p:nvSpPr>
        <p:spPr bwMode="auto">
          <a:xfrm>
            <a:off x="0" y="1588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en-US" sz="2000" dirty="0">
                <a:solidFill>
                  <a:srgbClr val="FF3300"/>
                </a:solidFill>
              </a:rPr>
              <a:t>	</a:t>
            </a:r>
            <a:r>
              <a:rPr lang="ru-RU" dirty="0">
                <a:solidFill>
                  <a:srgbClr val="FF3300"/>
                </a:solidFill>
              </a:rPr>
              <a:t>Решение</a:t>
            </a:r>
            <a:r>
              <a:rPr lang="en-US" dirty="0">
                <a:solidFill>
                  <a:srgbClr val="FF3300"/>
                </a:solidFill>
              </a:rPr>
              <a:t> </a:t>
            </a:r>
            <a:r>
              <a:rPr lang="ru-RU" dirty="0">
                <a:solidFill>
                  <a:srgbClr val="FF3300"/>
                </a:solidFill>
              </a:rPr>
              <a:t>2. </a:t>
            </a:r>
            <a:r>
              <a:rPr lang="ru-RU" dirty="0"/>
              <a:t>Сечением является трапеция </a:t>
            </a:r>
            <a:r>
              <a:rPr lang="en-US" i="1" dirty="0"/>
              <a:t>AEGF</a:t>
            </a:r>
            <a:r>
              <a:rPr lang="en-US" dirty="0"/>
              <a:t>. </a:t>
            </a:r>
            <a:endParaRPr lang="ru-RU" dirty="0">
              <a:solidFill>
                <a:srgbClr val="FF33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CC39A4-3839-4006-A7E8-EBB8CA04B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458714"/>
            <a:ext cx="5796136" cy="34683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11">
                <a:extLst>
                  <a:ext uri="{FF2B5EF4-FFF2-40B4-BE49-F238E27FC236}">
                    <a16:creationId xmlns:a16="http://schemas.microsoft.com/office/drawing/2014/main" id="{3A76790B-C122-472D-8B23-F717A5DAE7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065283"/>
                <a:ext cx="9144000" cy="6846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1" dirty="0"/>
                      <m:t>A</m:t>
                    </m:r>
                    <m:r>
                      <m:rPr>
                        <m:nor/>
                      </m:rPr>
                      <a:rPr lang="en-US" b="0" i="1" dirty="0" smtClean="0"/>
                      <m:t>P</m:t>
                    </m:r>
                    <m:r>
                      <m:rPr>
                        <m:nor/>
                      </m:rPr>
                      <a:rPr lang="en-US" i="1" dirty="0"/>
                      <m:t> = </m:t>
                    </m:r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latin typeface="Cambria Math"/>
                          </a:rPr>
                          <m:t>5</m:t>
                        </m:r>
                      </m:e>
                    </m:rad>
                    <m:r>
                      <a:rPr lang="ru-RU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dirty="0"/>
                  <a:t> Высота </a:t>
                </a:r>
                <a:r>
                  <a:rPr lang="en-US" i="1" dirty="0"/>
                  <a:t>DH</a:t>
                </a:r>
                <a:r>
                  <a:rPr lang="en-US" dirty="0"/>
                  <a:t>,</a:t>
                </a:r>
                <a:r>
                  <a:rPr lang="en-US" i="1" dirty="0"/>
                  <a:t> </a:t>
                </a:r>
                <a:r>
                  <a:rPr lang="ru-RU" dirty="0"/>
                  <a:t>опущенная на прямую </a:t>
                </a:r>
                <a:r>
                  <a:rPr lang="en-US" i="1" dirty="0"/>
                  <a:t>AP </a:t>
                </a:r>
                <a:r>
                  <a:rPr lang="ru-RU" dirty="0"/>
                  <a:t>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dirty="0"/>
                  <a:t>. </a:t>
                </a:r>
                <a:endParaRPr lang="ru-RU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5" name="Text Box 11">
                <a:extLst>
                  <a:ext uri="{FF2B5EF4-FFF2-40B4-BE49-F238E27FC236}">
                    <a16:creationId xmlns:a16="http://schemas.microsoft.com/office/drawing/2014/main" id="{3A76790B-C122-472D-8B23-F717A5DAE7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065283"/>
                <a:ext cx="9144000" cy="684611"/>
              </a:xfrm>
              <a:prstGeom prst="rect">
                <a:avLst/>
              </a:prstGeom>
              <a:blipFill>
                <a:blip r:embed="rId3"/>
                <a:stretch>
                  <a:fillRect b="-803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11">
                <a:extLst>
                  <a:ext uri="{FF2B5EF4-FFF2-40B4-BE49-F238E27FC236}">
                    <a16:creationId xmlns:a16="http://schemas.microsoft.com/office/drawing/2014/main" id="{DE899548-86F4-4175-AAB2-A8C95BFD07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754433"/>
                <a:ext cx="9144000" cy="6846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ru-RU" dirty="0"/>
                  <a:t>Высота </a:t>
                </a:r>
                <a:r>
                  <a:rPr lang="en-US" i="1" dirty="0"/>
                  <a:t>FH </a:t>
                </a:r>
                <a:r>
                  <a:rPr lang="ru-RU" dirty="0"/>
                  <a:t>равна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105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ru-RU" dirty="0"/>
                  <a:t>. Косинус угла </a:t>
                </a:r>
                <a:r>
                  <a:rPr lang="en-US" i="1" dirty="0"/>
                  <a:t>FHD </a:t>
                </a:r>
                <a:r>
                  <a:rPr lang="ru-RU" dirty="0"/>
                  <a:t>равен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21</m:t>
                            </m:r>
                          </m:e>
                        </m:rad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dirty="0"/>
                  <a:t> </a:t>
                </a:r>
                <a:endParaRPr lang="ru-RU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6" name="Text Box 11">
                <a:extLst>
                  <a:ext uri="{FF2B5EF4-FFF2-40B4-BE49-F238E27FC236}">
                    <a16:creationId xmlns:a16="http://schemas.microsoft.com/office/drawing/2014/main" id="{DE899548-86F4-4175-AAB2-A8C95BFD0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754433"/>
                <a:ext cx="9144000" cy="684611"/>
              </a:xfrm>
              <a:prstGeom prst="rect">
                <a:avLst/>
              </a:prstGeom>
              <a:blipFill>
                <a:blip r:embed="rId4"/>
                <a:stretch>
                  <a:fillRect l="-1000" b="-535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11">
                <a:extLst>
                  <a:ext uri="{FF2B5EF4-FFF2-40B4-BE49-F238E27FC236}">
                    <a16:creationId xmlns:a16="http://schemas.microsoft.com/office/drawing/2014/main" id="{39CDF33B-2873-4FC6-BBE3-D127EF655A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5517232"/>
                <a:ext cx="9144000" cy="6846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ru-RU" dirty="0"/>
                  <a:t>Площадь проекции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ru-RU" dirty="0"/>
                  <a:t>Площадь сечения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/>
                              </a:rPr>
                              <m:t>21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ru-RU" i="1">
                        <a:latin typeface="Cambria Math"/>
                      </a:rPr>
                      <m:t>.</m:t>
                    </m:r>
                  </m:oMath>
                </a14:m>
                <a:endParaRPr lang="ru-RU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7" name="Text Box 11">
                <a:extLst>
                  <a:ext uri="{FF2B5EF4-FFF2-40B4-BE49-F238E27FC236}">
                    <a16:creationId xmlns:a16="http://schemas.microsoft.com/office/drawing/2014/main" id="{39CDF33B-2873-4FC6-BBE3-D127EF655A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517232"/>
                <a:ext cx="9144000" cy="684611"/>
              </a:xfrm>
              <a:prstGeom prst="rect">
                <a:avLst/>
              </a:prstGeom>
              <a:blipFill>
                <a:blip r:embed="rId5"/>
                <a:stretch>
                  <a:fillRect l="-1000" b="-71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568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3739" name="Text Box 11"/>
              <p:cNvSpPr txBox="1">
                <a:spLocks noChangeArrowheads="1"/>
              </p:cNvSpPr>
              <p:nvPr/>
            </p:nvSpPr>
            <p:spPr bwMode="auto">
              <a:xfrm>
                <a:off x="0" y="-20682"/>
                <a:ext cx="9144000" cy="16847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sz="2000" dirty="0">
                    <a:solidFill>
                      <a:srgbClr val="FF3300"/>
                    </a:solidFill>
                  </a:rPr>
                  <a:t>	</a:t>
                </a:r>
                <a:r>
                  <a:rPr lang="ru-RU" dirty="0">
                    <a:solidFill>
                      <a:srgbClr val="FF3300"/>
                    </a:solidFill>
                  </a:rPr>
                  <a:t>Решение</a:t>
                </a:r>
                <a:r>
                  <a:rPr lang="en-US" dirty="0">
                    <a:solidFill>
                      <a:srgbClr val="FF3300"/>
                    </a:solidFill>
                  </a:rPr>
                  <a:t> </a:t>
                </a:r>
                <a:r>
                  <a:rPr lang="ru-RU" dirty="0">
                    <a:solidFill>
                      <a:srgbClr val="FF3300"/>
                    </a:solidFill>
                  </a:rPr>
                  <a:t>3. </a:t>
                </a:r>
                <a:r>
                  <a:rPr lang="ru-RU" dirty="0"/>
                  <a:t>Сечением является трапеция </a:t>
                </a:r>
                <a:r>
                  <a:rPr lang="en-US" i="1" dirty="0"/>
                  <a:t>AEGF</a:t>
                </a:r>
                <a:r>
                  <a:rPr lang="en-US" dirty="0"/>
                  <a:t>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1" dirty="0"/>
                      <m:t>A</m:t>
                    </m:r>
                    <m:r>
                      <m:rPr>
                        <m:nor/>
                      </m:rPr>
                      <a:rPr lang="en-US" b="0" i="1" dirty="0" smtClean="0"/>
                      <m:t>P</m:t>
                    </m:r>
                    <m:r>
                      <m:rPr>
                        <m:nor/>
                      </m:rPr>
                      <a:rPr lang="en-US" i="1" dirty="0"/>
                      <m:t> = </m:t>
                    </m:r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latin typeface="Cambria Math"/>
                          </a:rPr>
                          <m:t>5</m:t>
                        </m:r>
                      </m:e>
                    </m:rad>
                    <m:r>
                      <a:rPr lang="ru-RU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dirty="0"/>
                  <a:t> Высота </a:t>
                </a:r>
                <a:r>
                  <a:rPr lang="en-US" i="1" dirty="0"/>
                  <a:t>DH</a:t>
                </a:r>
                <a:r>
                  <a:rPr lang="en-US" dirty="0"/>
                  <a:t>,</a:t>
                </a:r>
                <a:r>
                  <a:rPr lang="en-US" i="1" dirty="0"/>
                  <a:t> </a:t>
                </a:r>
                <a:r>
                  <a:rPr lang="ru-RU" dirty="0"/>
                  <a:t>опущенная на прямую </a:t>
                </a:r>
                <a:r>
                  <a:rPr lang="en-US" i="1" dirty="0"/>
                  <a:t>AP </a:t>
                </a:r>
                <a:r>
                  <a:rPr lang="ru-RU" dirty="0"/>
                  <a:t>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dirty="0"/>
                  <a:t>. Следовательно, высота </a:t>
                </a:r>
                <a:r>
                  <a:rPr lang="en-US" i="1" dirty="0"/>
                  <a:t>FH </a:t>
                </a:r>
                <a:r>
                  <a:rPr lang="ru-RU" dirty="0"/>
                  <a:t>равна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105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ru-RU" dirty="0"/>
                  <a:t>. </a:t>
                </a:r>
                <a:endParaRPr lang="ru-RU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73739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-20682"/>
                <a:ext cx="9144000" cy="1684757"/>
              </a:xfrm>
              <a:prstGeom prst="rect">
                <a:avLst/>
              </a:prstGeom>
              <a:blipFill>
                <a:blip r:embed="rId2"/>
                <a:stretch>
                  <a:fillRect l="-1000" t="-362" r="-1000" b="-253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CC39A4-3839-4006-A7E8-EBB8CA04B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1694814"/>
            <a:ext cx="5796136" cy="34683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11">
                <a:extLst>
                  <a:ext uri="{FF2B5EF4-FFF2-40B4-BE49-F238E27FC236}">
                    <a16:creationId xmlns:a16="http://schemas.microsoft.com/office/drawing/2014/main" id="{9D02F4B2-9135-4F7D-9103-794197A770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869160"/>
                <a:ext cx="9144000" cy="18601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sz="2000" dirty="0">
                    <a:solidFill>
                      <a:srgbClr val="FF3300"/>
                    </a:solidFill>
                  </a:rPr>
                  <a:t>	</a:t>
                </a:r>
                <a:r>
                  <a:rPr lang="ru-RU" dirty="0"/>
                  <a:t> Площадь треугольника </a:t>
                </a:r>
                <a:r>
                  <a:rPr lang="en-US" i="1" dirty="0"/>
                  <a:t>APF </a:t>
                </a:r>
                <a:r>
                  <a:rPr lang="ru-RU" dirty="0"/>
                  <a:t>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21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dirty="0"/>
                  <a:t>. Площадь треугольника </a:t>
                </a:r>
                <a:r>
                  <a:rPr lang="en-US" i="1" dirty="0"/>
                  <a:t>EPG </a:t>
                </a:r>
                <a:r>
                  <a:rPr lang="ru-RU" dirty="0"/>
                  <a:t>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21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dirty="0"/>
                  <a:t>. Площадь трапеции </a:t>
                </a:r>
                <a:r>
                  <a:rPr lang="en-US" i="1" dirty="0"/>
                  <a:t>AEGF</a:t>
                </a:r>
                <a:r>
                  <a:rPr lang="ru-RU" dirty="0"/>
                  <a:t>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/>
                              </a:rPr>
                              <m:t>21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ru-RU" i="1">
                        <a:latin typeface="Cambria Math"/>
                      </a:rPr>
                      <m:t>.</m:t>
                    </m:r>
                  </m:oMath>
                </a14:m>
                <a:endParaRPr lang="ru-RU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5" name="Text Box 11">
                <a:extLst>
                  <a:ext uri="{FF2B5EF4-FFF2-40B4-BE49-F238E27FC236}">
                    <a16:creationId xmlns:a16="http://schemas.microsoft.com/office/drawing/2014/main" id="{9D02F4B2-9135-4F7D-9103-794197A770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869160"/>
                <a:ext cx="9144000" cy="1860125"/>
              </a:xfrm>
              <a:prstGeom prst="rect">
                <a:avLst/>
              </a:prstGeom>
              <a:blipFill>
                <a:blip r:embed="rId4"/>
                <a:stretch>
                  <a:fillRect l="-1000" r="-1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242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0" y="476250"/>
            <a:ext cx="8991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Постройте сечение куба плоскостью, проходящей через вершину </a:t>
            </a:r>
            <a:r>
              <a:rPr lang="en-US" i="1" dirty="0"/>
              <a:t>D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ru-RU" dirty="0"/>
              <a:t>и</a:t>
            </a:r>
            <a:r>
              <a:rPr lang="en-US" i="1" dirty="0"/>
              <a:t> </a:t>
            </a:r>
            <a:r>
              <a:rPr lang="ru-RU" dirty="0"/>
              <a:t>середины </a:t>
            </a:r>
            <a:r>
              <a:rPr lang="en-US" i="1" dirty="0"/>
              <a:t>E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ru-RU" i="1" dirty="0"/>
              <a:t> </a:t>
            </a:r>
            <a:r>
              <a:rPr lang="ru-RU" dirty="0"/>
              <a:t>рёбер </a:t>
            </a:r>
            <a:r>
              <a:rPr lang="en-US" i="1" dirty="0"/>
              <a:t>AB</a:t>
            </a:r>
            <a:r>
              <a:rPr lang="en-US" dirty="0"/>
              <a:t>, </a:t>
            </a:r>
            <a:r>
              <a:rPr lang="en-US" i="1" dirty="0"/>
              <a:t>BC</a:t>
            </a:r>
            <a:r>
              <a:rPr lang="en-US" baseline="-25000" dirty="0"/>
              <a:t> </a:t>
            </a:r>
            <a:r>
              <a:rPr lang="ru-RU" dirty="0"/>
              <a:t>соответственно. Какой фигурой оно является? Найдите его площадь, если рёбра куба равны 1.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21818AF-1139-4BE7-93E1-4FEDA56CE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2250016"/>
            <a:ext cx="4657093" cy="413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501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5">
                <a:extLst>
                  <a:ext uri="{FF2B5EF4-FFF2-40B4-BE49-F238E27FC236}">
                    <a16:creationId xmlns:a16="http://schemas.microsoft.com/office/drawing/2014/main" id="{8341B8CD-0A75-4E61-B422-178FDE3FA2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00" y="4558994"/>
                <a:ext cx="8991600" cy="6808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ru-RU" sz="2000" dirty="0">
                    <a:solidFill>
                      <a:srgbClr val="FF3300"/>
                    </a:solidFill>
                  </a:rPr>
                  <a:t>	</a:t>
                </a:r>
                <a:r>
                  <a:rPr lang="ru-RU" b="0" dirty="0"/>
                  <a:t>Высота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:r>
                  <a:rPr lang="ru-RU" dirty="0"/>
                  <a:t>высота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34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dirty="0"/>
                  <a:t> </a:t>
                </a:r>
              </a:p>
            </p:txBody>
          </p:sp>
        </mc:Choice>
        <mc:Fallback xmlns="">
          <p:sp>
            <p:nvSpPr>
              <p:cNvPr id="6" name="Text Box 5">
                <a:extLst>
                  <a:ext uri="{FF2B5EF4-FFF2-40B4-BE49-F238E27FC236}">
                    <a16:creationId xmlns:a16="http://schemas.microsoft.com/office/drawing/2014/main" id="{8341B8CD-0A75-4E61-B422-178FDE3FA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4558994"/>
                <a:ext cx="8991600" cy="680827"/>
              </a:xfrm>
              <a:prstGeom prst="rect">
                <a:avLst/>
              </a:prstGeom>
              <a:blipFill>
                <a:blip r:embed="rId3"/>
                <a:stretch>
                  <a:fillRect b="-71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FC73A1-B7E4-4DBF-A23A-D5D27E4F18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7736" y="594730"/>
            <a:ext cx="6192688" cy="3910040"/>
          </a:xfrm>
          <a:prstGeom prst="rect">
            <a:avLst/>
          </a:prstGeom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EFF671F4-606E-496C-9DEE-9CB30D959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80" y="98271"/>
            <a:ext cx="899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sz="2000" dirty="0">
                <a:solidFill>
                  <a:srgbClr val="FF3300"/>
                </a:solidFill>
              </a:rPr>
              <a:t>	</a:t>
            </a:r>
            <a:r>
              <a:rPr lang="ru-RU" dirty="0">
                <a:solidFill>
                  <a:srgbClr val="FF3300"/>
                </a:solidFill>
              </a:rPr>
              <a:t>Решение</a:t>
            </a:r>
            <a:r>
              <a:rPr lang="en-US" dirty="0">
                <a:solidFill>
                  <a:srgbClr val="FF3300"/>
                </a:solidFill>
              </a:rPr>
              <a:t> 1</a:t>
            </a:r>
            <a:r>
              <a:rPr lang="ru-RU" dirty="0">
                <a:solidFill>
                  <a:srgbClr val="FF3300"/>
                </a:solidFill>
              </a:rPr>
              <a:t>.</a:t>
            </a:r>
            <a:r>
              <a:rPr lang="ru-RU" dirty="0"/>
              <a:t> Сечением является пятиугольник </a:t>
            </a:r>
            <a:r>
              <a:rPr lang="en-US" i="1" dirty="0"/>
              <a:t>EFJD</a:t>
            </a:r>
            <a:r>
              <a:rPr lang="en-US" baseline="-25000" dirty="0"/>
              <a:t>1</a:t>
            </a:r>
            <a:r>
              <a:rPr lang="en-US" i="1" dirty="0"/>
              <a:t>I</a:t>
            </a:r>
            <a:r>
              <a:rPr lang="ru-RU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5">
                <a:extLst>
                  <a:ext uri="{FF2B5EF4-FFF2-40B4-BE49-F238E27FC236}">
                    <a16:creationId xmlns:a16="http://schemas.microsoft.com/office/drawing/2014/main" id="{F68B0280-4B7C-4727-BB32-23038342C7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80" y="5140602"/>
                <a:ext cx="8991600" cy="2007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ru-RU" sz="2000" dirty="0">
                    <a:solidFill>
                      <a:srgbClr val="FF3300"/>
                    </a:solidFill>
                  </a:rPr>
                  <a:t>	</a:t>
                </a:r>
                <a:r>
                  <a:rPr lang="ru-RU" dirty="0"/>
                  <a:t>Плоскость сечения образует с плоскостью грани </a:t>
                </a:r>
                <a:r>
                  <a:rPr lang="en-US" i="1" dirty="0"/>
                  <a:t>ABCD </a:t>
                </a:r>
                <a:r>
                  <a:rPr lang="ru-RU" dirty="0"/>
                  <a:t>угол</a:t>
                </a:r>
                <a:r>
                  <a:rPr lang="en-US" dirty="0"/>
                  <a:t> </a:t>
                </a:r>
                <a:r>
                  <a:rPr lang="en-US" i="1" dirty="0"/>
                  <a:t>DHD</a:t>
                </a:r>
                <a:r>
                  <a:rPr lang="en-US" baseline="-25000" dirty="0"/>
                  <a:t>1</a:t>
                </a:r>
                <a:r>
                  <a:rPr lang="ru-RU" dirty="0"/>
                  <a:t>, косинус которого равен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/>
                              </a:rPr>
                              <m:t>17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/>
                          </a:rPr>
                          <m:t>17</m:t>
                        </m:r>
                      </m:den>
                    </m:f>
                    <m:r>
                      <a:rPr lang="ru-RU" i="1">
                        <a:latin typeface="Cambria Math"/>
                      </a:rPr>
                      <m:t>.</m:t>
                    </m:r>
                  </m:oMath>
                </a14:m>
                <a:r>
                  <a:rPr lang="ru-RU" dirty="0"/>
                  <a:t> Площадь пятиугольника </a:t>
                </a:r>
                <a:r>
                  <a:rPr lang="en-US" i="1" dirty="0"/>
                  <a:t>AEFCD</a:t>
                </a:r>
                <a:r>
                  <a:rPr lang="ru-RU" i="1" dirty="0"/>
                  <a:t> </a:t>
                </a:r>
                <a:r>
                  <a:rPr lang="ru-RU" dirty="0"/>
                  <a:t>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ru-RU" dirty="0"/>
                  <a:t>. Площадь сечения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7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/>
                              </a:rPr>
                              <m:t>17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/>
                          </a:rPr>
                          <m:t>24</m:t>
                        </m:r>
                      </m:den>
                    </m:f>
                  </m:oMath>
                </a14:m>
                <a:r>
                  <a:rPr lang="ru-RU" dirty="0"/>
                  <a:t>.</a:t>
                </a:r>
                <a:endParaRPr lang="ru-RU" dirty="0">
                  <a:solidFill>
                    <a:srgbClr val="FF3300"/>
                  </a:solidFill>
                </a:endParaRPr>
              </a:p>
              <a:p>
                <a:pPr algn="just">
                  <a:spcBef>
                    <a:spcPts val="0"/>
                  </a:spcBef>
                </a:pPr>
                <a:endParaRPr lang="ru-RU" dirty="0"/>
              </a:p>
            </p:txBody>
          </p:sp>
        </mc:Choice>
        <mc:Fallback xmlns="">
          <p:sp>
            <p:nvSpPr>
              <p:cNvPr id="5" name="Text Box 5">
                <a:extLst>
                  <a:ext uri="{FF2B5EF4-FFF2-40B4-BE49-F238E27FC236}">
                    <a16:creationId xmlns:a16="http://schemas.microsoft.com/office/drawing/2014/main" id="{F68B0280-4B7C-4727-BB32-23038342C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280" y="5140602"/>
                <a:ext cx="8991600" cy="2007153"/>
              </a:xfrm>
              <a:prstGeom prst="rect">
                <a:avLst/>
              </a:prstGeom>
              <a:blipFill>
                <a:blip r:embed="rId5"/>
                <a:stretch>
                  <a:fillRect l="-1085" t="-2424" r="-10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675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5">
                <a:extLst>
                  <a:ext uri="{FF2B5EF4-FFF2-40B4-BE49-F238E27FC236}">
                    <a16:creationId xmlns:a16="http://schemas.microsoft.com/office/drawing/2014/main" id="{8341B8CD-0A75-4E61-B422-178FDE3FA2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80" y="22044"/>
                <a:ext cx="8991600" cy="10501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ru-RU" sz="2000" dirty="0">
                    <a:solidFill>
                      <a:srgbClr val="FF3300"/>
                    </a:solidFill>
                  </a:rPr>
                  <a:t>	</a:t>
                </a:r>
                <a:r>
                  <a:rPr lang="ru-RU" dirty="0">
                    <a:solidFill>
                      <a:srgbClr val="FF3300"/>
                    </a:solidFill>
                  </a:rPr>
                  <a:t>Решение</a:t>
                </a:r>
                <a:r>
                  <a:rPr lang="en-US" dirty="0">
                    <a:solidFill>
                      <a:srgbClr val="FF3300"/>
                    </a:solidFill>
                  </a:rPr>
                  <a:t> 2</a:t>
                </a:r>
                <a:r>
                  <a:rPr lang="ru-RU" dirty="0">
                    <a:solidFill>
                      <a:srgbClr val="FF3300"/>
                    </a:solidFill>
                  </a:rPr>
                  <a:t>.</a:t>
                </a:r>
                <a:r>
                  <a:rPr lang="ru-RU" dirty="0"/>
                  <a:t> Сечением является пятиугольник </a:t>
                </a:r>
                <a:r>
                  <a:rPr lang="en-US" i="1" dirty="0"/>
                  <a:t>EFJD</a:t>
                </a:r>
                <a:r>
                  <a:rPr lang="en-US" baseline="-25000" dirty="0"/>
                  <a:t>1</a:t>
                </a:r>
                <a:r>
                  <a:rPr lang="en-US" i="1" dirty="0"/>
                  <a:t>I</a:t>
                </a:r>
                <a:r>
                  <a:rPr lang="ru-RU" dirty="0"/>
                  <a:t>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34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dirty="0"/>
                  <a:t> </a:t>
                </a:r>
                <a:endParaRPr lang="ru-RU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6" name="Text Box 5">
                <a:extLst>
                  <a:ext uri="{FF2B5EF4-FFF2-40B4-BE49-F238E27FC236}">
                    <a16:creationId xmlns:a16="http://schemas.microsoft.com/office/drawing/2014/main" id="{8341B8CD-0A75-4E61-B422-178FDE3FA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280" y="22044"/>
                <a:ext cx="8991600" cy="1050159"/>
              </a:xfrm>
              <a:prstGeom prst="rect">
                <a:avLst/>
              </a:prstGeom>
              <a:blipFill>
                <a:blip r:embed="rId3"/>
                <a:stretch>
                  <a:fillRect t="-4651" b="-465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FC73A1-B7E4-4DBF-A23A-D5D27E4F18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1124744"/>
            <a:ext cx="5832648" cy="36827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5">
                <a:extLst>
                  <a:ext uri="{FF2B5EF4-FFF2-40B4-BE49-F238E27FC236}">
                    <a16:creationId xmlns:a16="http://schemas.microsoft.com/office/drawing/2014/main" id="{3960E268-911E-438B-9A3D-A48BFB1494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80" y="4895667"/>
                <a:ext cx="8991600" cy="16422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ru-RU" sz="2000" dirty="0">
                    <a:solidFill>
                      <a:srgbClr val="FF3300"/>
                    </a:solidFill>
                  </a:rPr>
                  <a:t>	</a:t>
                </a:r>
                <a:r>
                  <a:rPr lang="ru-RU" dirty="0"/>
                  <a:t> Площадь треугольника </a:t>
                </a:r>
                <a:r>
                  <a:rPr lang="en-US" i="1" dirty="0"/>
                  <a:t>PQD</a:t>
                </a:r>
                <a:r>
                  <a:rPr lang="en-US" baseline="-25000" dirty="0"/>
                  <a:t>1</a:t>
                </a:r>
                <a:r>
                  <a:rPr lang="en-US" dirty="0"/>
                  <a:t> </a:t>
                </a:r>
                <a:r>
                  <a:rPr lang="ru-RU" dirty="0"/>
                  <a:t>равна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17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dirty="0"/>
                  <a:t>. Площади треугольников </a:t>
                </a:r>
                <a:r>
                  <a:rPr lang="en-US" i="1" dirty="0"/>
                  <a:t>PEI </a:t>
                </a:r>
                <a:r>
                  <a:rPr lang="ru-RU" dirty="0"/>
                  <a:t>и </a:t>
                </a:r>
                <a:r>
                  <a:rPr lang="en-US" i="1" dirty="0"/>
                  <a:t>QFJ </a:t>
                </a:r>
                <a:r>
                  <a:rPr lang="ru-RU" dirty="0"/>
                  <a:t>равны одной девятой площади треугольника </a:t>
                </a:r>
                <a:r>
                  <a:rPr lang="en-US" i="1" dirty="0"/>
                  <a:t>PQD</a:t>
                </a:r>
                <a:r>
                  <a:rPr lang="en-US" baseline="-25000" dirty="0"/>
                  <a:t>1</a:t>
                </a:r>
                <a:r>
                  <a:rPr lang="ru-RU" dirty="0"/>
                  <a:t>.</a:t>
                </a:r>
                <a:r>
                  <a:rPr lang="en-US" baseline="-25000" dirty="0"/>
                  <a:t> </a:t>
                </a:r>
                <a:r>
                  <a:rPr lang="ru-RU" dirty="0"/>
                  <a:t>Площадь сечения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17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7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/>
                              </a:rPr>
                              <m:t>17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/>
                          </a:rPr>
                          <m:t>24</m:t>
                        </m:r>
                      </m:den>
                    </m:f>
                  </m:oMath>
                </a14:m>
                <a:r>
                  <a:rPr lang="ru-RU" dirty="0"/>
                  <a:t>.</a:t>
                </a:r>
                <a:endParaRPr lang="ru-RU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4" name="Text Box 5">
                <a:extLst>
                  <a:ext uri="{FF2B5EF4-FFF2-40B4-BE49-F238E27FC236}">
                    <a16:creationId xmlns:a16="http://schemas.microsoft.com/office/drawing/2014/main" id="{3960E268-911E-438B-9A3D-A48BFB1494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280" y="4895667"/>
                <a:ext cx="8991600" cy="1642244"/>
              </a:xfrm>
              <a:prstGeom prst="rect">
                <a:avLst/>
              </a:prstGeom>
              <a:blipFill>
                <a:blip r:embed="rId5"/>
                <a:stretch>
                  <a:fillRect l="-1085" r="-1017" b="-260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869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0" y="476250"/>
            <a:ext cx="89916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Постройте сечение куба плоскостью, проходящей через точки </a:t>
            </a:r>
            <a:r>
              <a:rPr lang="en-US" i="1" dirty="0"/>
              <a:t>E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en-US" dirty="0"/>
              <a:t>, </a:t>
            </a:r>
            <a:r>
              <a:rPr lang="en-US" i="1" dirty="0"/>
              <a:t>G</a:t>
            </a:r>
            <a:r>
              <a:rPr lang="ru-RU" dirty="0"/>
              <a:t>, принадлежащие</a:t>
            </a:r>
            <a:r>
              <a:rPr lang="ru-RU" i="1" dirty="0"/>
              <a:t> </a:t>
            </a:r>
            <a:r>
              <a:rPr lang="ru-RU" dirty="0"/>
              <a:t>рёбрам </a:t>
            </a:r>
            <a:r>
              <a:rPr lang="en-US" i="1" dirty="0"/>
              <a:t>AB</a:t>
            </a:r>
            <a:r>
              <a:rPr lang="en-US" dirty="0"/>
              <a:t>, </a:t>
            </a:r>
            <a:r>
              <a:rPr lang="en-US" i="1" dirty="0"/>
              <a:t>CC</a:t>
            </a:r>
            <a:r>
              <a:rPr lang="en-US" baseline="-25000" dirty="0"/>
              <a:t>1</a:t>
            </a:r>
            <a:r>
              <a:rPr lang="ru-RU" dirty="0"/>
              <a:t>, 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i="1" dirty="0"/>
              <a:t>D</a:t>
            </a:r>
            <a:r>
              <a:rPr lang="en-US" baseline="-25000" dirty="0"/>
              <a:t>1 </a:t>
            </a:r>
            <a:r>
              <a:rPr lang="ru-RU" dirty="0"/>
              <a:t>соответственно. Какой фигурой оно является? Найдите его площадь, если рёбра куба равны 1, а данные точки являются серединами рёбер.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EE884CF-171E-497D-9785-CD0A37180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2564904"/>
            <a:ext cx="4379327" cy="387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098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5">
                <a:extLst>
                  <a:ext uri="{FF2B5EF4-FFF2-40B4-BE49-F238E27FC236}">
                    <a16:creationId xmlns:a16="http://schemas.microsoft.com/office/drawing/2014/main" id="{E18150D8-29AF-40DA-B77B-CFD0D7D723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-10991"/>
                <a:ext cx="9109720" cy="10501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sz="2000" dirty="0">
                    <a:solidFill>
                      <a:srgbClr val="FF3300"/>
                    </a:solidFill>
                  </a:rPr>
                  <a:t>	</a:t>
                </a:r>
                <a:r>
                  <a:rPr lang="ru-RU" dirty="0">
                    <a:solidFill>
                      <a:srgbClr val="FF3300"/>
                    </a:solidFill>
                  </a:rPr>
                  <a:t>Решение 1.</a:t>
                </a:r>
                <a:r>
                  <a:rPr lang="ru-RU" dirty="0"/>
                  <a:t> Сечением является правильный шестиугольник, стороны которого равны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/>
                  <a:t>. </a:t>
                </a:r>
              </a:p>
            </p:txBody>
          </p:sp>
        </mc:Choice>
        <mc:Fallback xmlns="">
          <p:sp>
            <p:nvSpPr>
              <p:cNvPr id="5" name="Text Box 5">
                <a:extLst>
                  <a:ext uri="{FF2B5EF4-FFF2-40B4-BE49-F238E27FC236}">
                    <a16:creationId xmlns:a16="http://schemas.microsoft.com/office/drawing/2014/main" id="{E18150D8-29AF-40DA-B77B-CFD0D7D723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-10991"/>
                <a:ext cx="9109720" cy="1050159"/>
              </a:xfrm>
              <a:prstGeom prst="rect">
                <a:avLst/>
              </a:prstGeom>
              <a:blipFill>
                <a:blip r:embed="rId3"/>
                <a:stretch>
                  <a:fillRect l="-1004" t="-4651" r="-1004" b="-465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731050-1DD4-4897-BF59-A9AA81D5A7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1258636"/>
            <a:ext cx="6365778" cy="38856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5">
                <a:extLst>
                  <a:ext uri="{FF2B5EF4-FFF2-40B4-BE49-F238E27FC236}">
                    <a16:creationId xmlns:a16="http://schemas.microsoft.com/office/drawing/2014/main" id="{3E9DCDC1-8017-4429-B88E-7B66756B0C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280" y="5167329"/>
                <a:ext cx="9109720" cy="6798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sz="2000" dirty="0">
                    <a:solidFill>
                      <a:srgbClr val="FF3300"/>
                    </a:solidFill>
                  </a:rPr>
                  <a:t>	</a:t>
                </a:r>
                <a:r>
                  <a:rPr lang="ru-RU" dirty="0"/>
                  <a:t> Площадь сечения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ru-RU" i="1">
                        <a:latin typeface="Cambria Math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7" name="Text Box 5">
                <a:extLst>
                  <a:ext uri="{FF2B5EF4-FFF2-40B4-BE49-F238E27FC236}">
                    <a16:creationId xmlns:a16="http://schemas.microsoft.com/office/drawing/2014/main" id="{3E9DCDC1-8017-4429-B88E-7B66756B0C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280" y="5167329"/>
                <a:ext cx="9109720" cy="679866"/>
              </a:xfrm>
              <a:prstGeom prst="rect">
                <a:avLst/>
              </a:prstGeom>
              <a:blipFill>
                <a:blip r:embed="rId5"/>
                <a:stretch>
                  <a:fillRect b="-810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202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5">
                <a:extLst>
                  <a:ext uri="{FF2B5EF4-FFF2-40B4-BE49-F238E27FC236}">
                    <a16:creationId xmlns:a16="http://schemas.microsoft.com/office/drawing/2014/main" id="{1F6EAB06-4371-46B4-A4B9-917C0EB650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40" y="44624"/>
                <a:ext cx="9109720" cy="983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sz="2000" dirty="0">
                    <a:solidFill>
                      <a:srgbClr val="FF3300"/>
                    </a:solidFill>
                  </a:rPr>
                  <a:t>	</a:t>
                </a:r>
                <a:r>
                  <a:rPr lang="ru-RU" dirty="0">
                    <a:solidFill>
                      <a:srgbClr val="FF3300"/>
                    </a:solidFill>
                  </a:rPr>
                  <a:t>Решение 2.</a:t>
                </a:r>
                <a:r>
                  <a:rPr lang="ru-RU" dirty="0"/>
                  <a:t> Площадь ортогональной проекции сечения на плоскость </a:t>
                </a:r>
                <a:r>
                  <a:rPr lang="en-US" i="1" dirty="0"/>
                  <a:t>ABC </a:t>
                </a:r>
                <a:r>
                  <a:rPr lang="ru-RU" dirty="0"/>
                  <a:t>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. </a:t>
                </a:r>
                <a:endParaRPr lang="ru-RU" dirty="0"/>
              </a:p>
            </p:txBody>
          </p:sp>
        </mc:Choice>
        <mc:Fallback xmlns="">
          <p:sp>
            <p:nvSpPr>
              <p:cNvPr id="6" name="Text Box 5">
                <a:extLst>
                  <a:ext uri="{FF2B5EF4-FFF2-40B4-BE49-F238E27FC236}">
                    <a16:creationId xmlns:a16="http://schemas.microsoft.com/office/drawing/2014/main" id="{1F6EAB06-4371-46B4-A4B9-917C0EB650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140" y="44624"/>
                <a:ext cx="9109720" cy="983987"/>
              </a:xfrm>
              <a:prstGeom prst="rect">
                <a:avLst/>
              </a:prstGeom>
              <a:blipFill>
                <a:blip r:embed="rId3"/>
                <a:stretch>
                  <a:fillRect l="-1071" t="-4938" r="-1004" b="-49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731050-1DD4-4897-BF59-A9AA81D5A7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1268760"/>
            <a:ext cx="6365778" cy="38856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5">
                <a:extLst>
                  <a:ext uri="{FF2B5EF4-FFF2-40B4-BE49-F238E27FC236}">
                    <a16:creationId xmlns:a16="http://schemas.microsoft.com/office/drawing/2014/main" id="{3ACFB267-CE79-4C8F-8333-4D98CFF8C3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40" y="5287127"/>
                <a:ext cx="9109720" cy="10510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sz="2000" dirty="0">
                    <a:solidFill>
                      <a:srgbClr val="FF3300"/>
                    </a:solidFill>
                  </a:rPr>
                  <a:t>	</a:t>
                </a:r>
                <a:r>
                  <a:rPr lang="ru-RU" dirty="0"/>
                  <a:t> Косинус угла между плоскостью сечения и плоскостью </a:t>
                </a:r>
                <a:r>
                  <a:rPr lang="en-US" i="1" dirty="0"/>
                  <a:t>ABC</a:t>
                </a:r>
                <a:r>
                  <a:rPr lang="ru-RU" dirty="0"/>
                  <a:t> равен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ru-RU" i="1">
                        <a:latin typeface="Cambria Math"/>
                      </a:rPr>
                      <m:t>.</m:t>
                    </m:r>
                  </m:oMath>
                </a14:m>
                <a:r>
                  <a:rPr lang="ru-RU" dirty="0"/>
                  <a:t> Площадь сечения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dirty="0"/>
                  <a:t>.</a:t>
                </a:r>
              </a:p>
            </p:txBody>
          </p:sp>
        </mc:Choice>
        <mc:Fallback xmlns="">
          <p:sp>
            <p:nvSpPr>
              <p:cNvPr id="7" name="Text Box 5">
                <a:extLst>
                  <a:ext uri="{FF2B5EF4-FFF2-40B4-BE49-F238E27FC236}">
                    <a16:creationId xmlns:a16="http://schemas.microsoft.com/office/drawing/2014/main" id="{3ACFB267-CE79-4C8F-8333-4D98CFF8C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140" y="5287127"/>
                <a:ext cx="9109720" cy="1051057"/>
              </a:xfrm>
              <a:prstGeom prst="rect">
                <a:avLst/>
              </a:prstGeom>
              <a:blipFill>
                <a:blip r:embed="rId5"/>
                <a:stretch>
                  <a:fillRect l="-1071" t="-4624" r="-1004" b="-404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793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0" y="908298"/>
            <a:ext cx="8991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Постройте сечение правильной треугольной призмы плоскостью, проходящей через середины </a:t>
            </a:r>
            <a:r>
              <a:rPr lang="en-US" i="1" dirty="0"/>
              <a:t>D</a:t>
            </a:r>
            <a:r>
              <a:rPr lang="en-US" dirty="0"/>
              <a:t>,</a:t>
            </a:r>
            <a:r>
              <a:rPr lang="en-US" i="1" dirty="0"/>
              <a:t> E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ru-RU" i="1" dirty="0"/>
              <a:t> </a:t>
            </a:r>
            <a:r>
              <a:rPr lang="ru-RU" dirty="0"/>
              <a:t>рёбер </a:t>
            </a:r>
            <a:r>
              <a:rPr lang="en-US" i="1" dirty="0"/>
              <a:t>AA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BB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i="1" dirty="0"/>
              <a:t>C</a:t>
            </a:r>
            <a:r>
              <a:rPr lang="en-US" baseline="-25000" dirty="0"/>
              <a:t>1</a:t>
            </a:r>
            <a:r>
              <a:rPr lang="ru-RU" dirty="0"/>
              <a:t>. Какой фигурой оно является? Найдите его площадь, если рёбра призмы равны 1.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47528" y="26064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Треугольная призма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C86FE5-CD94-42C1-8D16-09ED3A174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8320" y="2486613"/>
            <a:ext cx="4220169" cy="413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369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6650957-1311-490B-BFE9-2EE4912F2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82352"/>
            <a:ext cx="3709304" cy="609329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10A69FB-50DE-4673-A261-9D62F1AEA6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990" y="382351"/>
            <a:ext cx="3900662" cy="609329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9427" y="18024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	Решение.</a:t>
            </a:r>
            <a:r>
              <a:rPr lang="ru-RU" dirty="0"/>
              <a:t> Сечением является равнобедренная трапеция. Её основания равны 1 и 0,5.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41B756D-DB2B-498C-B345-46B025CEF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1011239"/>
            <a:ext cx="3503794" cy="45091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7CBF8F5-D1D9-4723-9B7A-6A76908B25DA}"/>
                  </a:ext>
                </a:extLst>
              </p:cNvPr>
              <p:cNvSpPr txBox="1"/>
              <p:nvPr/>
            </p:nvSpPr>
            <p:spPr>
              <a:xfrm>
                <a:off x="77012" y="5648273"/>
                <a:ext cx="9027069" cy="681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/>
                  <a:t> Высота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dirty="0"/>
                  <a:t>. Площадь равна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ru-RU" dirty="0"/>
                  <a:t>.</a:t>
                </a:r>
                <a:r>
                  <a:rPr lang="en-US" dirty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7CBF8F5-D1D9-4723-9B7A-6A76908B2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12" y="5648273"/>
                <a:ext cx="9027069" cy="681790"/>
              </a:xfrm>
              <a:prstGeom prst="rect">
                <a:avLst/>
              </a:prstGeom>
              <a:blipFill>
                <a:blip r:embed="rId4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819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0" y="318584"/>
            <a:ext cx="8991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Постройте сечение правильной треугольной призмы плоскостью, проходящей через середины </a:t>
            </a:r>
            <a:r>
              <a:rPr lang="en-US" i="1" dirty="0"/>
              <a:t>D</a:t>
            </a:r>
            <a:r>
              <a:rPr lang="en-US" dirty="0"/>
              <a:t>,</a:t>
            </a:r>
            <a:r>
              <a:rPr lang="en-US" i="1" dirty="0"/>
              <a:t> E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ru-RU" i="1" dirty="0"/>
              <a:t> </a:t>
            </a:r>
            <a:r>
              <a:rPr lang="ru-RU" dirty="0"/>
              <a:t>рёбер </a:t>
            </a:r>
            <a:r>
              <a:rPr lang="en-US" i="1" dirty="0"/>
              <a:t>AB</a:t>
            </a:r>
            <a:r>
              <a:rPr lang="en-US" dirty="0"/>
              <a:t>,</a:t>
            </a:r>
            <a:r>
              <a:rPr lang="en-US" i="1" dirty="0"/>
              <a:t> AA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i="1" dirty="0"/>
              <a:t>C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ru-RU" dirty="0"/>
              <a:t>соответственно. Какой фигурой оно является? Найдите его площадь, если рёбра призмы равны 1.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BA203D-DAE7-44C6-B9BD-C805853AA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2204864"/>
            <a:ext cx="4320480" cy="431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2905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513" name="Text Box 11"/>
              <p:cNvSpPr txBox="1">
                <a:spLocks noChangeArrowheads="1"/>
              </p:cNvSpPr>
              <p:nvPr/>
            </p:nvSpPr>
            <p:spPr bwMode="auto">
              <a:xfrm>
                <a:off x="0" y="8682"/>
                <a:ext cx="9144000" cy="10516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ts val="0"/>
                  </a:spcBef>
                </a:pPr>
                <a:r>
                  <a:rPr lang="ru-RU" dirty="0">
                    <a:solidFill>
                      <a:srgbClr val="FF0000"/>
                    </a:solidFill>
                  </a:rPr>
                  <a:t>	Решение 1.</a:t>
                </a:r>
                <a:r>
                  <a:rPr lang="ru-RU" dirty="0"/>
                  <a:t> Сечением является пятиугольник. Пусть </a:t>
                </a:r>
                <a:r>
                  <a:rPr lang="en-US" i="1" dirty="0"/>
                  <a:t>R </a:t>
                </a:r>
                <a:r>
                  <a:rPr lang="ru-RU" dirty="0"/>
                  <a:t>– середина отрезка </a:t>
                </a:r>
                <a:r>
                  <a:rPr lang="en-US" i="1" dirty="0"/>
                  <a:t>GH</a:t>
                </a:r>
                <a:r>
                  <a:rPr lang="en-US" dirty="0"/>
                  <a:t>,</a:t>
                </a:r>
                <a:r>
                  <a:rPr lang="en-US" i="1" dirty="0"/>
                  <a:t> PR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:endParaRPr lang="ru-RU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21513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8682"/>
                <a:ext cx="9144000" cy="1051635"/>
              </a:xfrm>
              <a:prstGeom prst="rect">
                <a:avLst/>
              </a:prstGeom>
              <a:blipFill>
                <a:blip r:embed="rId2"/>
                <a:stretch>
                  <a:fillRect l="-1000" t="-4624" r="-1000" b="-462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CC1E06-0054-42BF-91CF-AB29086E7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245" y="1611550"/>
            <a:ext cx="3199886" cy="42998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11">
                <a:extLst>
                  <a:ext uri="{FF2B5EF4-FFF2-40B4-BE49-F238E27FC236}">
                    <a16:creationId xmlns:a16="http://schemas.microsoft.com/office/drawing/2014/main" id="{A82FA2F7-E92D-453C-8BA4-C65CEE569A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2669275"/>
                <a:ext cx="5508104" cy="12766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ts val="0"/>
                  </a:spcBef>
                </a:pPr>
                <a:r>
                  <a:rPr lang="ru-RU" dirty="0"/>
                  <a:t>Площадь треугольника </a:t>
                </a:r>
                <a:r>
                  <a:rPr lang="en-US" i="1" dirty="0"/>
                  <a:t>PER</a:t>
                </a:r>
                <a:r>
                  <a:rPr lang="ru-RU" dirty="0"/>
                  <a:t>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/>
                              </a:rPr>
                              <m:t>15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ru-RU" i="1" dirty="0"/>
                  <a:t>.</a:t>
                </a:r>
                <a:r>
                  <a:rPr lang="en-US" i="1" dirty="0"/>
                  <a:t> </a:t>
                </a:r>
                <a:r>
                  <a:rPr lang="ru-RU" dirty="0"/>
                  <a:t>Площадь треугольника </a:t>
                </a:r>
                <a:r>
                  <a:rPr lang="en-US" i="1" dirty="0"/>
                  <a:t>PFG</a:t>
                </a:r>
                <a:r>
                  <a:rPr lang="ru-RU" dirty="0"/>
                  <a:t>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/>
                              </a:rPr>
                              <m:t>15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/>
                          </a:rPr>
                          <m:t>32</m:t>
                        </m:r>
                      </m:den>
                    </m:f>
                  </m:oMath>
                </a14:m>
                <a:r>
                  <a:rPr lang="ru-RU" i="1" dirty="0"/>
                  <a:t>.</a:t>
                </a:r>
                <a:r>
                  <a:rPr lang="en-US" i="1" dirty="0"/>
                  <a:t> </a:t>
                </a:r>
                <a:endParaRPr lang="ru-RU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5" name="Text Box 11">
                <a:extLst>
                  <a:ext uri="{FF2B5EF4-FFF2-40B4-BE49-F238E27FC236}">
                    <a16:creationId xmlns:a16="http://schemas.microsoft.com/office/drawing/2014/main" id="{A82FA2F7-E92D-453C-8BA4-C65CEE569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669275"/>
                <a:ext cx="5508104" cy="1276632"/>
              </a:xfrm>
              <a:prstGeom prst="rect">
                <a:avLst/>
              </a:prstGeom>
              <a:blipFill>
                <a:blip r:embed="rId4"/>
                <a:stretch>
                  <a:fillRect l="-1659" r="-1549" b="-382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11">
                <a:extLst>
                  <a:ext uri="{FF2B5EF4-FFF2-40B4-BE49-F238E27FC236}">
                    <a16:creationId xmlns:a16="http://schemas.microsoft.com/office/drawing/2014/main" id="{5B077830-30C1-4397-BF15-85C9CA9DD4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3861048"/>
                <a:ext cx="5508104" cy="12766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ts val="0"/>
                  </a:spcBef>
                </a:pPr>
                <a:r>
                  <a:rPr lang="ru-RU" dirty="0"/>
                  <a:t>Площадь трапеции </a:t>
                </a:r>
                <a:r>
                  <a:rPr lang="en-US" i="1" dirty="0"/>
                  <a:t>ERGF</a:t>
                </a:r>
                <a:r>
                  <a:rPr lang="ru-RU" dirty="0"/>
                  <a:t>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/>
                              </a:rPr>
                              <m:t>15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/>
                          </a:rPr>
                          <m:t>32</m:t>
                        </m:r>
                      </m:den>
                    </m:f>
                  </m:oMath>
                </a14:m>
                <a:r>
                  <a:rPr lang="ru-RU" i="1" dirty="0"/>
                  <a:t>.</a:t>
                </a:r>
                <a:r>
                  <a:rPr lang="en-US" i="1" dirty="0"/>
                  <a:t> </a:t>
                </a:r>
                <a:r>
                  <a:rPr lang="ru-RU" dirty="0"/>
                  <a:t>Площадь сечения </a:t>
                </a:r>
                <a:r>
                  <a:rPr lang="en-US" i="1" dirty="0"/>
                  <a:t>DEE</a:t>
                </a:r>
                <a:r>
                  <a:rPr lang="en-US" baseline="-25000" dirty="0"/>
                  <a:t>1</a:t>
                </a:r>
                <a:r>
                  <a:rPr lang="en-US" i="1" dirty="0"/>
                  <a:t>D</a:t>
                </a:r>
                <a:r>
                  <a:rPr lang="en-US" baseline="-25000" dirty="0"/>
                  <a:t>1</a:t>
                </a:r>
                <a:r>
                  <a:rPr lang="en-US" i="1" dirty="0"/>
                  <a:t>F</a:t>
                </a:r>
                <a:r>
                  <a:rPr lang="ru-RU" dirty="0"/>
                  <a:t>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/>
                              </a:rPr>
                              <m:t>15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/>
                          </a:rPr>
                          <m:t>16</m:t>
                        </m:r>
                      </m:den>
                    </m:f>
                  </m:oMath>
                </a14:m>
                <a:r>
                  <a:rPr lang="ru-RU" i="1" dirty="0"/>
                  <a:t>.</a:t>
                </a:r>
                <a:endParaRPr lang="ru-RU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6" name="Text Box 11">
                <a:extLst>
                  <a:ext uri="{FF2B5EF4-FFF2-40B4-BE49-F238E27FC236}">
                    <a16:creationId xmlns:a16="http://schemas.microsoft.com/office/drawing/2014/main" id="{5B077830-30C1-4397-BF15-85C9CA9DD4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861048"/>
                <a:ext cx="5508104" cy="1276632"/>
              </a:xfrm>
              <a:prstGeom prst="rect">
                <a:avLst/>
              </a:prstGeom>
              <a:blipFill>
                <a:blip r:embed="rId5"/>
                <a:stretch>
                  <a:fillRect l="-1659" r="-1549" b="-3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427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CC1E06-0054-42BF-91CF-AB29086E7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1096130"/>
            <a:ext cx="3199886" cy="42998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11">
                <a:extLst>
                  <a:ext uri="{FF2B5EF4-FFF2-40B4-BE49-F238E27FC236}">
                    <a16:creationId xmlns:a16="http://schemas.microsoft.com/office/drawing/2014/main" id="{2F27C058-5D43-4100-B895-C53DABA5FF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4624"/>
                <a:ext cx="9144000" cy="10515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sz="2000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Решение </a:t>
                </a:r>
                <a:r>
                  <a:rPr lang="en-US" dirty="0">
                    <a:solidFill>
                      <a:srgbClr val="FF0000"/>
                    </a:solidFill>
                  </a:rPr>
                  <a:t>2</a:t>
                </a:r>
                <a:r>
                  <a:rPr lang="ru-RU" dirty="0">
                    <a:solidFill>
                      <a:srgbClr val="FF0000"/>
                    </a:solidFill>
                  </a:rPr>
                  <a:t>. </a:t>
                </a:r>
                <a:r>
                  <a:rPr lang="ru-RU" dirty="0"/>
                  <a:t>Площадь ортогональной проекции сечения на плоскость </a:t>
                </a:r>
                <a:r>
                  <a:rPr lang="en-US" i="1" dirty="0"/>
                  <a:t>ABC </a:t>
                </a:r>
                <a:r>
                  <a:rPr lang="ru-RU" dirty="0"/>
                  <a:t>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16</m:t>
                        </m:r>
                      </m:den>
                    </m:f>
                  </m:oMath>
                </a14:m>
                <a:r>
                  <a:rPr lang="ru-RU" i="1" dirty="0"/>
                  <a:t>.</a:t>
                </a:r>
                <a:r>
                  <a:rPr lang="en-US" i="1" dirty="0"/>
                  <a:t> </a:t>
                </a:r>
                <a:endParaRPr lang="ru-RU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6" name="Text Box 11">
                <a:extLst>
                  <a:ext uri="{FF2B5EF4-FFF2-40B4-BE49-F238E27FC236}">
                    <a16:creationId xmlns:a16="http://schemas.microsoft.com/office/drawing/2014/main" id="{2F27C058-5D43-4100-B895-C53DABA5FF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4624"/>
                <a:ext cx="9144000" cy="1051506"/>
              </a:xfrm>
              <a:prstGeom prst="rect">
                <a:avLst/>
              </a:prstGeom>
              <a:blipFill>
                <a:blip r:embed="rId3"/>
                <a:stretch>
                  <a:fillRect l="-1000" t="-4624" r="-1000" b="-404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11">
                <a:extLst>
                  <a:ext uri="{FF2B5EF4-FFF2-40B4-BE49-F238E27FC236}">
                    <a16:creationId xmlns:a16="http://schemas.microsoft.com/office/drawing/2014/main" id="{5E1B077C-686F-4B24-92E8-4478D2D993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5589240"/>
                <a:ext cx="9144000" cy="10515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sz="2000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/>
                  <a:t> Косинус угла между плоскостью сечения и плоскостью </a:t>
                </a:r>
                <a:r>
                  <a:rPr lang="en-US" i="1" dirty="0"/>
                  <a:t>ABC </a:t>
                </a:r>
                <a:r>
                  <a:rPr lang="ru-RU" dirty="0"/>
                  <a:t>равен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i="1" dirty="0"/>
                  <a:t>.</a:t>
                </a:r>
                <a:r>
                  <a:rPr lang="en-US" i="1" dirty="0"/>
                  <a:t> </a:t>
                </a:r>
                <a:r>
                  <a:rPr lang="ru-RU" dirty="0"/>
                  <a:t>Площадь сечения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/>
                              </a:rPr>
                              <m:t>15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/>
                          </a:rPr>
                          <m:t>16</m:t>
                        </m:r>
                      </m:den>
                    </m:f>
                  </m:oMath>
                </a14:m>
                <a:r>
                  <a:rPr lang="ru-RU" i="1" dirty="0"/>
                  <a:t>.</a:t>
                </a:r>
                <a:r>
                  <a:rPr lang="en-US" i="1" dirty="0"/>
                  <a:t> </a:t>
                </a:r>
                <a:endParaRPr lang="ru-RU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5" name="Text Box 11">
                <a:extLst>
                  <a:ext uri="{FF2B5EF4-FFF2-40B4-BE49-F238E27FC236}">
                    <a16:creationId xmlns:a16="http://schemas.microsoft.com/office/drawing/2014/main" id="{5E1B077C-686F-4B24-92E8-4478D2D99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589240"/>
                <a:ext cx="9144000" cy="1051506"/>
              </a:xfrm>
              <a:prstGeom prst="rect">
                <a:avLst/>
              </a:prstGeom>
              <a:blipFill>
                <a:blip r:embed="rId4"/>
                <a:stretch>
                  <a:fillRect l="-1000" t="-4651" r="-1000" b="-52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589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18854" y="836712"/>
            <a:ext cx="8991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Постройте сечение правильной четырёхугольной пирамиды плоскостью, проходящей через вершину </a:t>
            </a:r>
            <a:r>
              <a:rPr lang="en-US" i="1" dirty="0"/>
              <a:t>A </a:t>
            </a:r>
            <a:r>
              <a:rPr lang="ru-RU" dirty="0"/>
              <a:t>и середины </a:t>
            </a:r>
            <a:r>
              <a:rPr lang="en-US" i="1" dirty="0"/>
              <a:t>D</a:t>
            </a:r>
            <a:r>
              <a:rPr lang="en-US" dirty="0"/>
              <a:t>,</a:t>
            </a:r>
            <a:r>
              <a:rPr lang="en-US" i="1" dirty="0"/>
              <a:t> E</a:t>
            </a:r>
            <a:r>
              <a:rPr lang="ru-RU" i="1" dirty="0"/>
              <a:t> </a:t>
            </a:r>
            <a:r>
              <a:rPr lang="ru-RU" dirty="0"/>
              <a:t>рёбер </a:t>
            </a:r>
            <a:r>
              <a:rPr lang="en-US" i="1" dirty="0"/>
              <a:t>SB</a:t>
            </a:r>
            <a:r>
              <a:rPr lang="en-US" dirty="0"/>
              <a:t>, </a:t>
            </a:r>
            <a:r>
              <a:rPr lang="en-US" i="1" dirty="0"/>
              <a:t>SD</a:t>
            </a:r>
            <a:r>
              <a:rPr lang="en-US" dirty="0"/>
              <a:t> </a:t>
            </a:r>
            <a:r>
              <a:rPr lang="ru-RU" dirty="0"/>
              <a:t>соответственно. Какой фигурой оно является? Найдите его площадь, если рёбра пирамиды равны 1.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55CD6B7-14BE-4768-8E9A-278F4F4B3B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2996952"/>
            <a:ext cx="5148064" cy="33887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1C64C9-D1C0-4F33-87F1-685D5402BBA7}"/>
              </a:ext>
            </a:extLst>
          </p:cNvPr>
          <p:cNvSpPr txBox="1"/>
          <p:nvPr/>
        </p:nvSpPr>
        <p:spPr>
          <a:xfrm>
            <a:off x="2411760" y="332656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Пирамида</a:t>
            </a:r>
          </a:p>
        </p:txBody>
      </p:sp>
    </p:spTree>
    <p:extLst>
      <p:ext uri="{BB962C8B-B14F-4D97-AF65-F5344CB8AC3E}">
        <p14:creationId xmlns:p14="http://schemas.microsoft.com/office/powerpoint/2010/main" val="2457137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>
            <a:extLst>
              <a:ext uri="{FF2B5EF4-FFF2-40B4-BE49-F238E27FC236}">
                <a16:creationId xmlns:a16="http://schemas.microsoft.com/office/drawing/2014/main" id="{8341B8CD-0A75-4E61-B422-178FDE3FA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80" y="22044"/>
            <a:ext cx="899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sz="2000" dirty="0">
                <a:solidFill>
                  <a:srgbClr val="FF3300"/>
                </a:solidFill>
              </a:rPr>
              <a:t>	</a:t>
            </a:r>
            <a:r>
              <a:rPr lang="ru-RU" dirty="0">
                <a:solidFill>
                  <a:srgbClr val="FF3300"/>
                </a:solidFill>
              </a:rPr>
              <a:t>Решение.</a:t>
            </a:r>
            <a:r>
              <a:rPr lang="ru-RU" dirty="0"/>
              <a:t> Сечением является дельтоид </a:t>
            </a:r>
            <a:r>
              <a:rPr lang="en-US" i="1" dirty="0"/>
              <a:t>AEGF</a:t>
            </a:r>
            <a:r>
              <a:rPr lang="ru-RU" dirty="0"/>
              <a:t>. </a:t>
            </a:r>
            <a:endParaRPr lang="ru-RU" dirty="0">
              <a:solidFill>
                <a:srgbClr val="FF33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740FAE-541E-48D4-A170-75C72EE02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666597"/>
            <a:ext cx="5436096" cy="38728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5">
                <a:extLst>
                  <a:ext uri="{FF2B5EF4-FFF2-40B4-BE49-F238E27FC236}">
                    <a16:creationId xmlns:a16="http://schemas.microsoft.com/office/drawing/2014/main" id="{3CAA871D-518B-4A95-BF67-57A4C6AB46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80" y="5085184"/>
                <a:ext cx="8991600" cy="6846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ru-RU" sz="2000" dirty="0">
                    <a:solidFill>
                      <a:srgbClr val="FF3300"/>
                    </a:solidFill>
                  </a:rPr>
                  <a:t>	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𝐸𝐹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:r>
                  <a:rPr lang="en-US" i="1" dirty="0"/>
                  <a:t>SG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i="1" dirty="0"/>
                  <a:t> AG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dirty="0"/>
                  <a:t> Площадь дельтоида равна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dirty="0"/>
                  <a:t>. </a:t>
                </a:r>
                <a:endParaRPr lang="ru-RU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4" name="Text Box 5">
                <a:extLst>
                  <a:ext uri="{FF2B5EF4-FFF2-40B4-BE49-F238E27FC236}">
                    <a16:creationId xmlns:a16="http://schemas.microsoft.com/office/drawing/2014/main" id="{3CAA871D-518B-4A95-BF67-57A4C6AB46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280" y="5085184"/>
                <a:ext cx="8991600" cy="684611"/>
              </a:xfrm>
              <a:prstGeom prst="rect">
                <a:avLst/>
              </a:prstGeom>
              <a:blipFill>
                <a:blip r:embed="rId4"/>
                <a:stretch>
                  <a:fillRect b="-803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205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18854" y="116632"/>
            <a:ext cx="8991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Постройте сечение правильной четырёхугольной пирамиды плоскостью, проходящей через середины </a:t>
            </a:r>
            <a:r>
              <a:rPr lang="en-US" i="1" dirty="0"/>
              <a:t>D</a:t>
            </a:r>
            <a:r>
              <a:rPr lang="en-US" dirty="0"/>
              <a:t>,</a:t>
            </a:r>
            <a:r>
              <a:rPr lang="en-US" i="1" dirty="0"/>
              <a:t> E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ru-RU" i="1" dirty="0"/>
              <a:t> </a:t>
            </a:r>
            <a:r>
              <a:rPr lang="ru-RU" dirty="0"/>
              <a:t>рёбер </a:t>
            </a:r>
            <a:r>
              <a:rPr lang="en-US" i="1" dirty="0"/>
              <a:t>AB</a:t>
            </a:r>
            <a:r>
              <a:rPr lang="en-US" dirty="0"/>
              <a:t>,</a:t>
            </a:r>
            <a:r>
              <a:rPr lang="en-US" i="1" dirty="0"/>
              <a:t> BC</a:t>
            </a:r>
            <a:r>
              <a:rPr lang="en-US" dirty="0"/>
              <a:t>, </a:t>
            </a:r>
            <a:r>
              <a:rPr lang="en-US" i="1" dirty="0"/>
              <a:t>SD</a:t>
            </a:r>
            <a:r>
              <a:rPr lang="en-US" dirty="0"/>
              <a:t> </a:t>
            </a:r>
            <a:r>
              <a:rPr lang="ru-RU" dirty="0"/>
              <a:t>соответственно. Какой фигурой оно является? Найдите его площадь, если рёбра пирамиды равны 1.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A08F9A-AFE5-49AA-A9A9-8F2F690DE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610" y="2204864"/>
            <a:ext cx="5364088" cy="393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4314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>
            <a:extLst>
              <a:ext uri="{FF2B5EF4-FFF2-40B4-BE49-F238E27FC236}">
                <a16:creationId xmlns:a16="http://schemas.microsoft.com/office/drawing/2014/main" id="{8341B8CD-0A75-4E61-B422-178FDE3FA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80" y="22044"/>
            <a:ext cx="899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sz="2000" dirty="0">
                <a:solidFill>
                  <a:srgbClr val="FF3300"/>
                </a:solidFill>
              </a:rPr>
              <a:t>	</a:t>
            </a:r>
            <a:r>
              <a:rPr lang="ru-RU" dirty="0">
                <a:solidFill>
                  <a:srgbClr val="FF3300"/>
                </a:solidFill>
              </a:rPr>
              <a:t>Решение.</a:t>
            </a:r>
            <a:r>
              <a:rPr lang="ru-RU" dirty="0"/>
              <a:t> Сечением является пятиугольник </a:t>
            </a:r>
            <a:r>
              <a:rPr lang="en-US" i="1" dirty="0"/>
              <a:t>EFIGJ</a:t>
            </a:r>
            <a:r>
              <a:rPr lang="ru-RU" dirty="0"/>
              <a:t>. </a:t>
            </a:r>
            <a:endParaRPr lang="ru-RU" dirty="0">
              <a:solidFill>
                <a:srgbClr val="FF33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Box 5">
                <a:extLst>
                  <a:ext uri="{FF2B5EF4-FFF2-40B4-BE49-F238E27FC236}">
                    <a16:creationId xmlns:a16="http://schemas.microsoft.com/office/drawing/2014/main" id="{5557ECD7-54C1-439A-AA5D-DDC52D072D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81731" y="800744"/>
                <a:ext cx="3238149" cy="22311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i="1" dirty="0"/>
                  <a:t>PQ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,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M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dirty="0"/>
                  <a:t> Площадь треугольника </a:t>
                </a:r>
                <a:r>
                  <a:rPr lang="en-US" i="1" dirty="0"/>
                  <a:t>PQG</a:t>
                </a:r>
                <a:r>
                  <a:rPr lang="en-US" dirty="0"/>
                  <a:t> </a:t>
                </a:r>
                <a:r>
                  <a:rPr lang="ru-RU" dirty="0"/>
                  <a:t>равна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dirty="0"/>
                  <a:t>. </a:t>
                </a:r>
                <a:endParaRPr lang="ru-RU" dirty="0">
                  <a:solidFill>
                    <a:srgbClr val="FF3300"/>
                  </a:solidFill>
                </a:endParaRPr>
              </a:p>
            </p:txBody>
          </p:sp>
        </mc:Choice>
        <mc:Fallback>
          <p:sp>
            <p:nvSpPr>
              <p:cNvPr id="4" name="Text Box 5">
                <a:extLst>
                  <a:ext uri="{FF2B5EF4-FFF2-40B4-BE49-F238E27FC236}">
                    <a16:creationId xmlns:a16="http://schemas.microsoft.com/office/drawing/2014/main" id="{5557ECD7-54C1-439A-AA5D-DDC52D072D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81731" y="800744"/>
                <a:ext cx="3238149" cy="2231124"/>
              </a:xfrm>
              <a:prstGeom prst="rect">
                <a:avLst/>
              </a:prstGeom>
              <a:blipFill>
                <a:blip r:embed="rId3"/>
                <a:stretch>
                  <a:fillRect l="-2820" r="-2820" b="-163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 Box 5">
                <a:extLst>
                  <a:ext uri="{FF2B5EF4-FFF2-40B4-BE49-F238E27FC236}">
                    <a16:creationId xmlns:a16="http://schemas.microsoft.com/office/drawing/2014/main" id="{28CD7921-AA74-41CC-8FF4-091D557B30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80" y="4113638"/>
                <a:ext cx="8991600" cy="23478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ru-RU" dirty="0"/>
                  <a:t>	Пусть</a:t>
                </a:r>
                <a:r>
                  <a:rPr lang="en-US" dirty="0"/>
                  <a:t> </a:t>
                </a:r>
                <a:r>
                  <a:rPr lang="ru-RU" dirty="0"/>
                  <a:t>точка </a:t>
                </a:r>
                <a:r>
                  <a:rPr lang="en-US" i="1" dirty="0"/>
                  <a:t>K </a:t>
                </a:r>
                <a:r>
                  <a:rPr lang="ru-RU" dirty="0"/>
                  <a:t>– середина </a:t>
                </a:r>
                <a:r>
                  <a:rPr lang="en-US" i="1" dirty="0"/>
                  <a:t>CD</a:t>
                </a:r>
                <a:r>
                  <a:rPr lang="en-US" dirty="0"/>
                  <a:t>.</a:t>
                </a:r>
                <a:r>
                  <a:rPr lang="en-US" i="1" dirty="0"/>
                  <a:t> </a:t>
                </a:r>
                <a:r>
                  <a:rPr lang="ru-RU" dirty="0"/>
                  <a:t>В треугольнике </a:t>
                </a:r>
                <a:r>
                  <a:rPr lang="en-US" i="1" dirty="0"/>
                  <a:t>KQG IC </a:t>
                </a:r>
                <a:r>
                  <a:rPr lang="ru-RU" dirty="0"/>
                  <a:t>– средняя линия. Следовательно, </a:t>
                </a:r>
                <a:r>
                  <a:rPr lang="en-US" i="1" dirty="0"/>
                  <a:t>GI = IQ</a:t>
                </a:r>
                <a:r>
                  <a:rPr lang="en-US" dirty="0"/>
                  <a:t>.</a:t>
                </a:r>
                <a:r>
                  <a:rPr lang="ru-RU" dirty="0"/>
                  <a:t> В треугольнике </a:t>
                </a:r>
                <a:r>
                  <a:rPr lang="en-US" i="1" dirty="0"/>
                  <a:t>GHQ IL </a:t>
                </a:r>
                <a:r>
                  <a:rPr lang="ru-RU" dirty="0"/>
                  <a:t>– средняя линия. Следовательно, </a:t>
                </a:r>
                <a:r>
                  <a:rPr lang="en-US" i="1" dirty="0"/>
                  <a:t>IL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𝐺𝐻</m:t>
                    </m:r>
                  </m:oMath>
                </a14:m>
                <a:r>
                  <a:rPr lang="en-US" dirty="0"/>
                  <a:t>.</a:t>
                </a:r>
                <a:r>
                  <a:rPr lang="ru-RU" dirty="0"/>
                  <a:t> Площади треугольников </a:t>
                </a:r>
                <a:r>
                  <a:rPr lang="en-US" i="1" dirty="0"/>
                  <a:t>PEJ </a:t>
                </a:r>
                <a:r>
                  <a:rPr lang="ru-RU" dirty="0"/>
                  <a:t>и </a:t>
                </a:r>
                <a:r>
                  <a:rPr lang="en-US" i="1" dirty="0"/>
                  <a:t>QFI </a:t>
                </a:r>
                <a:r>
                  <a:rPr lang="ru-RU" dirty="0"/>
                  <a:t>равны одной шестой площади треугольника </a:t>
                </a:r>
                <a:r>
                  <a:rPr lang="en-US" i="1" dirty="0"/>
                  <a:t>PQG</a:t>
                </a:r>
                <a:r>
                  <a:rPr lang="ru-RU" dirty="0"/>
                  <a:t>.</a:t>
                </a:r>
                <a:r>
                  <a:rPr lang="en-US" baseline="-25000" dirty="0"/>
                  <a:t> </a:t>
                </a:r>
                <a:r>
                  <a:rPr lang="ru-RU" dirty="0"/>
                  <a:t>Площадь сечения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dirty="0"/>
                  <a:t>.</a:t>
                </a:r>
                <a:endParaRPr lang="ru-RU" dirty="0">
                  <a:solidFill>
                    <a:srgbClr val="FF3300"/>
                  </a:solidFill>
                </a:endParaRPr>
              </a:p>
            </p:txBody>
          </p:sp>
        </mc:Choice>
        <mc:Fallback>
          <p:sp>
            <p:nvSpPr>
              <p:cNvPr id="7" name="Text Box 5">
                <a:extLst>
                  <a:ext uri="{FF2B5EF4-FFF2-40B4-BE49-F238E27FC236}">
                    <a16:creationId xmlns:a16="http://schemas.microsoft.com/office/drawing/2014/main" id="{28CD7921-AA74-41CC-8FF4-091D557B3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280" y="4113638"/>
                <a:ext cx="8991600" cy="2347822"/>
              </a:xfrm>
              <a:prstGeom prst="rect">
                <a:avLst/>
              </a:prstGeom>
              <a:blipFill>
                <a:blip r:embed="rId4"/>
                <a:stretch>
                  <a:fillRect l="-1085" t="-2078" r="-10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726633A-463C-4A2C-827D-0C3C45AA2A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85" y="620688"/>
            <a:ext cx="5580112" cy="317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0" y="1142561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Постройте сечение правильной шестиугольной призмы плоскостью, проходящей через точки </a:t>
            </a:r>
            <a:r>
              <a:rPr lang="en-US" i="1" dirty="0"/>
              <a:t>A</a:t>
            </a:r>
            <a:r>
              <a:rPr lang="en-US" dirty="0"/>
              <a:t>,</a:t>
            </a:r>
            <a:r>
              <a:rPr lang="en-US" i="1" dirty="0"/>
              <a:t> B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baseline="-25000" dirty="0"/>
              <a:t>1</a:t>
            </a:r>
            <a:r>
              <a:rPr lang="en-US" dirty="0"/>
              <a:t>.</a:t>
            </a:r>
            <a:r>
              <a:rPr lang="ru-RU" dirty="0"/>
              <a:t> Какой фигурой оно является? Найдите его площадь, если рёбра призмы равны 1.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3B9318-91E9-40CF-9915-3E5D2F6CE27B}"/>
              </a:ext>
            </a:extLst>
          </p:cNvPr>
          <p:cNvSpPr txBox="1"/>
          <p:nvPr/>
        </p:nvSpPr>
        <p:spPr>
          <a:xfrm>
            <a:off x="2411760" y="332656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Шестиугольная призма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991200E-4686-4062-9A9D-37B9316E1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2629575"/>
            <a:ext cx="4279603" cy="367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6412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3" name="Text Box 5"/>
          <p:cNvSpPr txBox="1">
            <a:spLocks noChangeArrowheads="1"/>
          </p:cNvSpPr>
          <p:nvPr/>
        </p:nvSpPr>
        <p:spPr bwMode="auto">
          <a:xfrm>
            <a:off x="0" y="65509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	Решение 1.</a:t>
            </a:r>
            <a:r>
              <a:rPr lang="ru-RU" dirty="0"/>
              <a:t> Сечением является шестиугольник, состоящий из прямоугольника </a:t>
            </a:r>
            <a:r>
              <a:rPr lang="en-US" i="1" dirty="0"/>
              <a:t>ABD</a:t>
            </a:r>
            <a:r>
              <a:rPr lang="en-US" baseline="-25000" dirty="0"/>
              <a:t>1</a:t>
            </a:r>
            <a:r>
              <a:rPr lang="en-US" i="1" dirty="0"/>
              <a:t>E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ru-RU" dirty="0"/>
              <a:t>и двух равных треугольников. </a:t>
            </a:r>
            <a:endParaRPr lang="ru-RU" dirty="0">
              <a:solidFill>
                <a:srgbClr val="FF330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2F8EE8D-6E9C-4E52-9A6F-45F25FC41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909701"/>
            <a:ext cx="6012160" cy="3803099"/>
          </a:xfrm>
          <a:prstGeom prst="rect">
            <a:avLst/>
          </a:prstGeom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D15DA706-39D8-4EBD-99D7-47AED11D3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41168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	</a:t>
            </a:r>
            <a:r>
              <a:rPr lang="ru-RU" dirty="0"/>
              <a:t> Площадь прямоугольника равна 2. Площади треугольников равны 0,5. Площадь сечения равна 3.</a:t>
            </a:r>
            <a:endParaRPr lang="ru-RU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27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0" y="6858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solidFill>
                  <a:schemeClr val="accent1"/>
                </a:solidFill>
              </a:rPr>
              <a:t>	</a:t>
            </a:r>
            <a:r>
              <a:rPr lang="ru-RU" dirty="0"/>
              <a:t>При построении сечений многогранников, базовыми являются построения точки пересечения прямой и плоскости, а также линии пересечения двух плоскостей.</a:t>
            </a: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3276600" y="1828800"/>
            <a:ext cx="58674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Если даны две точки </a:t>
            </a:r>
            <a:r>
              <a:rPr lang="en-US" i="1" dirty="0"/>
              <a:t>A </a:t>
            </a:r>
            <a:r>
              <a:rPr lang="ru-RU" dirty="0"/>
              <a:t>и </a:t>
            </a:r>
            <a:r>
              <a:rPr lang="en-US" i="1" dirty="0"/>
              <a:t>B </a:t>
            </a:r>
            <a:r>
              <a:rPr lang="ru-RU" dirty="0"/>
              <a:t>прямой и известны их проекции </a:t>
            </a:r>
            <a:r>
              <a:rPr lang="en-US" i="1" dirty="0"/>
              <a:t>A’</a:t>
            </a:r>
            <a:r>
              <a:rPr lang="ru-RU" dirty="0"/>
              <a:t> и </a:t>
            </a:r>
            <a:r>
              <a:rPr lang="en-US" i="1" dirty="0"/>
              <a:t>B’ </a:t>
            </a:r>
            <a:r>
              <a:rPr lang="ru-RU" dirty="0"/>
              <a:t>на плоскость, то точкой </a:t>
            </a:r>
            <a:r>
              <a:rPr lang="ru-RU" i="1" dirty="0"/>
              <a:t>С </a:t>
            </a:r>
            <a:r>
              <a:rPr lang="ru-RU" dirty="0"/>
              <a:t>пересечения данных прямой и плоскости будет точка пересечения прямых </a:t>
            </a:r>
            <a:r>
              <a:rPr lang="en-US" i="1" dirty="0"/>
              <a:t>AB </a:t>
            </a:r>
            <a:r>
              <a:rPr lang="ru-RU" dirty="0"/>
              <a:t>и </a:t>
            </a:r>
            <a:r>
              <a:rPr lang="en-US" i="1" dirty="0"/>
              <a:t>A’B’</a:t>
            </a:r>
            <a:r>
              <a:rPr lang="ru-RU" i="1" dirty="0"/>
              <a:t>.</a:t>
            </a:r>
            <a:endParaRPr lang="ru-RU" dirty="0"/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3322638" cy="419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3276600" y="3810000"/>
            <a:ext cx="58674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Если даны три точки </a:t>
            </a:r>
            <a:r>
              <a:rPr lang="en-US" i="1" dirty="0"/>
              <a:t>A</a:t>
            </a:r>
            <a:r>
              <a:rPr lang="ru-RU" i="1" dirty="0"/>
              <a:t>,</a:t>
            </a:r>
            <a:r>
              <a:rPr lang="ru-RU" dirty="0"/>
              <a:t> </a:t>
            </a:r>
            <a:r>
              <a:rPr lang="en-US" i="1" dirty="0"/>
              <a:t>B</a:t>
            </a:r>
            <a:r>
              <a:rPr lang="ru-RU" dirty="0"/>
              <a:t>, </a:t>
            </a:r>
            <a:r>
              <a:rPr lang="en-US" i="1" dirty="0"/>
              <a:t>C </a:t>
            </a:r>
            <a:r>
              <a:rPr lang="ru-RU" dirty="0"/>
              <a:t>плоскости и известны их проекции </a:t>
            </a:r>
            <a:r>
              <a:rPr lang="en-US" i="1" dirty="0"/>
              <a:t>A’</a:t>
            </a:r>
            <a:r>
              <a:rPr lang="ru-RU" dirty="0"/>
              <a:t>, </a:t>
            </a:r>
            <a:r>
              <a:rPr lang="en-US" i="1" dirty="0"/>
              <a:t>B’</a:t>
            </a:r>
            <a:r>
              <a:rPr lang="ru-RU" dirty="0"/>
              <a:t>, </a:t>
            </a:r>
            <a:r>
              <a:rPr lang="en-US" i="1" dirty="0"/>
              <a:t>C’ </a:t>
            </a:r>
            <a:r>
              <a:rPr lang="ru-RU" dirty="0"/>
              <a:t>на другую плоскость, то для нахождения линии пересечения этих плоскостей находят точки </a:t>
            </a:r>
            <a:r>
              <a:rPr lang="en-US" i="1" dirty="0"/>
              <a:t>P </a:t>
            </a:r>
            <a:r>
              <a:rPr lang="ru-RU" dirty="0"/>
              <a:t>и </a:t>
            </a:r>
            <a:r>
              <a:rPr lang="en-US" i="1" dirty="0"/>
              <a:t>Q </a:t>
            </a:r>
            <a:r>
              <a:rPr lang="ru-RU" dirty="0"/>
              <a:t>пересечения прямых </a:t>
            </a:r>
            <a:r>
              <a:rPr lang="en-US" i="1" dirty="0"/>
              <a:t>AB </a:t>
            </a:r>
            <a:r>
              <a:rPr lang="ru-RU" dirty="0"/>
              <a:t>и </a:t>
            </a:r>
            <a:r>
              <a:rPr lang="en-US" i="1" dirty="0"/>
              <a:t>AC </a:t>
            </a:r>
            <a:r>
              <a:rPr lang="ru-RU" dirty="0"/>
              <a:t>со второй плоскостью. Прямая </a:t>
            </a:r>
            <a:r>
              <a:rPr lang="en-US" i="1" dirty="0"/>
              <a:t>PQ </a:t>
            </a:r>
            <a:r>
              <a:rPr lang="ru-RU" dirty="0"/>
              <a:t>будет искомой линией пересечения плоскостей.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533400"/>
          </a:xfrm>
        </p:spPr>
        <p:txBody>
          <a:bodyPr/>
          <a:lstStyle/>
          <a:p>
            <a:r>
              <a:rPr lang="ru-RU" sz="2800" dirty="0">
                <a:solidFill>
                  <a:srgbClr val="FF3300"/>
                </a:solidFill>
              </a:rPr>
              <a:t>МЕТОД СЛЕДОВ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040754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0" y="116632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	Решение 2.</a:t>
            </a:r>
            <a:r>
              <a:rPr lang="ru-RU" dirty="0"/>
              <a:t> Сечением является шестиугольник. </a:t>
            </a:r>
            <a:endParaRPr lang="ru-RU" dirty="0">
              <a:solidFill>
                <a:srgbClr val="FF330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BA47D41-91CC-40DC-8DDB-296207F9B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666659"/>
            <a:ext cx="6156176" cy="38941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5">
                <a:extLst>
                  <a:ext uri="{FF2B5EF4-FFF2-40B4-BE49-F238E27FC236}">
                    <a16:creationId xmlns:a16="http://schemas.microsoft.com/office/drawing/2014/main" id="{1A534356-FFD5-4DBD-B680-C5DDBEA737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588923"/>
                <a:ext cx="9144000" cy="10491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dirty="0">
                    <a:solidFill>
                      <a:srgbClr val="FF3300"/>
                    </a:solidFill>
                  </a:rPr>
                  <a:t>	</a:t>
                </a:r>
                <a:r>
                  <a:rPr lang="ru-RU" dirty="0"/>
                  <a:t> Площадь его ортогональной проекции на плоскость </a:t>
                </a:r>
                <a:r>
                  <a:rPr lang="en-US" i="1" dirty="0"/>
                  <a:t>ABC </a:t>
                </a:r>
                <a:r>
                  <a:rPr lang="ru-RU" dirty="0"/>
                  <a:t>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ru-RU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/>
                  <a:t>. </a:t>
                </a:r>
                <a:endParaRPr lang="ru-RU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4" name="Text Box 5">
                <a:extLst>
                  <a:ext uri="{FF2B5EF4-FFF2-40B4-BE49-F238E27FC236}">
                    <a16:creationId xmlns:a16="http://schemas.microsoft.com/office/drawing/2014/main" id="{1A534356-FFD5-4DBD-B680-C5DDBEA737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588923"/>
                <a:ext cx="9144000" cy="1049198"/>
              </a:xfrm>
              <a:prstGeom prst="rect">
                <a:avLst/>
              </a:prstGeom>
              <a:blipFill>
                <a:blip r:embed="rId3"/>
                <a:stretch>
                  <a:fillRect l="-1000" t="-4651" r="-1000" b="-465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5">
                <a:extLst>
                  <a:ext uri="{FF2B5EF4-FFF2-40B4-BE49-F238E27FC236}">
                    <a16:creationId xmlns:a16="http://schemas.microsoft.com/office/drawing/2014/main" id="{8C58AEDD-E1DC-4F8D-8310-6B1E3C280F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5575187"/>
                <a:ext cx="9144000" cy="10491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dirty="0">
                    <a:solidFill>
                      <a:srgbClr val="FF3300"/>
                    </a:solidFill>
                  </a:rPr>
                  <a:t>	</a:t>
                </a:r>
                <a:r>
                  <a:rPr lang="ru-RU" dirty="0"/>
                  <a:t> Косинус угла между плоскостью сечения и плоскостью </a:t>
                </a:r>
                <a:r>
                  <a:rPr lang="en-US" i="1" dirty="0"/>
                  <a:t>ABC</a:t>
                </a:r>
                <a:r>
                  <a:rPr lang="ru-RU" dirty="0"/>
                  <a:t> равен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/>
                  <a:t>. Площадь сечения равна 3.</a:t>
                </a:r>
                <a:endParaRPr lang="ru-RU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5" name="Text Box 5">
                <a:extLst>
                  <a:ext uri="{FF2B5EF4-FFF2-40B4-BE49-F238E27FC236}">
                    <a16:creationId xmlns:a16="http://schemas.microsoft.com/office/drawing/2014/main" id="{8C58AEDD-E1DC-4F8D-8310-6B1E3C280F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575187"/>
                <a:ext cx="9144000" cy="1049198"/>
              </a:xfrm>
              <a:prstGeom prst="rect">
                <a:avLst/>
              </a:prstGeom>
              <a:blipFill>
                <a:blip r:embed="rId4"/>
                <a:stretch>
                  <a:fillRect l="-1000" t="-4651" r="-1000" b="-465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924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0" y="386983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Постройте сечение правильной шестиугольной призмы плоскостью, проходящей через точки </a:t>
            </a:r>
            <a:r>
              <a:rPr lang="en-US" i="1" dirty="0"/>
              <a:t>A</a:t>
            </a:r>
            <a:r>
              <a:rPr lang="en-US" dirty="0"/>
              <a:t>,</a:t>
            </a:r>
            <a:r>
              <a:rPr lang="en-US" i="1" dirty="0"/>
              <a:t> C</a:t>
            </a:r>
            <a:r>
              <a:rPr lang="en-US" dirty="0"/>
              <a:t>, </a:t>
            </a:r>
            <a:r>
              <a:rPr lang="en-US" i="1" dirty="0"/>
              <a:t>E</a:t>
            </a:r>
            <a:r>
              <a:rPr lang="en-US" baseline="-25000" dirty="0"/>
              <a:t>1</a:t>
            </a:r>
            <a:r>
              <a:rPr lang="en-US" dirty="0"/>
              <a:t>.</a:t>
            </a:r>
            <a:r>
              <a:rPr lang="ru-RU" dirty="0"/>
              <a:t> Какой фигурой оно является? Найдите его площадь, если рёбра призмы равны 1.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6230D42-EFB0-40D3-9902-B37C44C25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090" y="1916832"/>
            <a:ext cx="4541820" cy="395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3803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0" y="116632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	Решение.</a:t>
            </a:r>
            <a:r>
              <a:rPr lang="ru-RU" dirty="0"/>
              <a:t> Сечением является пятиугольник. </a:t>
            </a:r>
            <a:endParaRPr lang="ru-RU" dirty="0">
              <a:solidFill>
                <a:srgbClr val="FF3300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E87DD63-9950-4B65-AF40-43693EE82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127031"/>
            <a:ext cx="6228184" cy="31717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5">
                <a:extLst>
                  <a:ext uri="{FF2B5EF4-FFF2-40B4-BE49-F238E27FC236}">
                    <a16:creationId xmlns:a16="http://schemas.microsoft.com/office/drawing/2014/main" id="{CD4DC589-99EF-447E-84FF-05CDC2A193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376873"/>
                <a:ext cx="9144000" cy="10491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dirty="0">
                    <a:solidFill>
                      <a:srgbClr val="FF3300"/>
                    </a:solidFill>
                  </a:rPr>
                  <a:t>	</a:t>
                </a:r>
                <a:r>
                  <a:rPr lang="ru-RU" dirty="0"/>
                  <a:t> Площадь его ортогональной проекции на плоскость </a:t>
                </a:r>
                <a:r>
                  <a:rPr lang="en-US" i="1" dirty="0"/>
                  <a:t>ABC </a:t>
                </a:r>
                <a:r>
                  <a:rPr lang="ru-RU" dirty="0"/>
                  <a:t>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ad>
                          <m:radPr>
                            <m:degHide m:val="on"/>
                            <m:ctrlPr>
                              <a:rPr lang="ru-RU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dirty="0"/>
                  <a:t>. </a:t>
                </a:r>
                <a:endParaRPr lang="ru-RU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4" name="Text Box 5">
                <a:extLst>
                  <a:ext uri="{FF2B5EF4-FFF2-40B4-BE49-F238E27FC236}">
                    <a16:creationId xmlns:a16="http://schemas.microsoft.com/office/drawing/2014/main" id="{CD4DC589-99EF-447E-84FF-05CDC2A193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376873"/>
                <a:ext cx="9144000" cy="1049198"/>
              </a:xfrm>
              <a:prstGeom prst="rect">
                <a:avLst/>
              </a:prstGeom>
              <a:blipFill>
                <a:blip r:embed="rId3"/>
                <a:stretch>
                  <a:fillRect l="-1000" t="-4651" r="-1000" b="-465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5">
                <a:extLst>
                  <a:ext uri="{FF2B5EF4-FFF2-40B4-BE49-F238E27FC236}">
                    <a16:creationId xmlns:a16="http://schemas.microsoft.com/office/drawing/2014/main" id="{D39B156B-CD01-4E76-B0AD-2A0EBAD293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5373216"/>
                <a:ext cx="9144000" cy="12692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en-US" i="1" dirty="0"/>
                  <a:t>IF = </a:t>
                </a:r>
                <a:r>
                  <a:rPr lang="en-US" dirty="0"/>
                  <a:t>2, </a:t>
                </a:r>
                <a:r>
                  <a:rPr lang="en-US" i="1" dirty="0"/>
                  <a:t>KF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i="1" dirty="0"/>
                  <a:t>, AK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ru-RU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dirty="0"/>
                  <a:t>.</a:t>
                </a:r>
                <a:r>
                  <a:rPr lang="en-US" i="1" dirty="0"/>
                  <a:t> </a:t>
                </a:r>
                <a:r>
                  <a:rPr lang="ru-RU" dirty="0"/>
                  <a:t>Косинус угла между плоскостью сечения и плоскостью </a:t>
                </a:r>
                <a:r>
                  <a:rPr lang="en-US" i="1" dirty="0"/>
                  <a:t>ABC</a:t>
                </a:r>
                <a:r>
                  <a:rPr lang="ru-RU" dirty="0"/>
                  <a:t> равен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ru-RU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ru-RU" dirty="0"/>
                  <a:t>. Площадь сечения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39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ru-RU" dirty="0"/>
                  <a:t>.</a:t>
                </a:r>
                <a:endParaRPr lang="ru-RU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5" name="Text Box 5">
                <a:extLst>
                  <a:ext uri="{FF2B5EF4-FFF2-40B4-BE49-F238E27FC236}">
                    <a16:creationId xmlns:a16="http://schemas.microsoft.com/office/drawing/2014/main" id="{D39B156B-CD01-4E76-B0AD-2A0EBAD293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373216"/>
                <a:ext cx="9144000" cy="1269258"/>
              </a:xfrm>
              <a:prstGeom prst="rect">
                <a:avLst/>
              </a:prstGeom>
              <a:blipFill>
                <a:blip r:embed="rId4"/>
                <a:stretch>
                  <a:fillRect l="-1000" r="-1000" b="-191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354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0" y="9149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Постройте сечение правильной шестиугольной пирамиды плоскостью, проходящей через вершины </a:t>
            </a:r>
            <a:r>
              <a:rPr lang="en-US" i="1" dirty="0"/>
              <a:t>A</a:t>
            </a:r>
            <a:r>
              <a:rPr lang="en-US" dirty="0"/>
              <a:t>,</a:t>
            </a:r>
            <a:r>
              <a:rPr lang="en-US" i="1" dirty="0"/>
              <a:t> B </a:t>
            </a:r>
            <a:r>
              <a:rPr lang="ru-RU" dirty="0"/>
              <a:t>и середину </a:t>
            </a:r>
            <a:r>
              <a:rPr lang="en-US" i="1" dirty="0"/>
              <a:t>G</a:t>
            </a:r>
            <a:r>
              <a:rPr lang="ru-RU" i="1" dirty="0"/>
              <a:t> </a:t>
            </a:r>
            <a:r>
              <a:rPr lang="ru-RU" dirty="0"/>
              <a:t>ребра </a:t>
            </a:r>
            <a:r>
              <a:rPr lang="en-US" i="1" dirty="0"/>
              <a:t>SD</a:t>
            </a:r>
            <a:r>
              <a:rPr lang="en-US" dirty="0"/>
              <a:t>.</a:t>
            </a:r>
            <a:r>
              <a:rPr lang="ru-RU" dirty="0"/>
              <a:t> Какой фигурой оно является? Найдите его площадь, если стороны основания призмы равны 1, а боковые рёбра равны 2.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A710BB-7311-431B-9A4A-CAD353F41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2492896"/>
            <a:ext cx="4726747" cy="41192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39F959-6340-4831-9C7C-2CAEACB7D33A}"/>
              </a:ext>
            </a:extLst>
          </p:cNvPr>
          <p:cNvSpPr txBox="1"/>
          <p:nvPr/>
        </p:nvSpPr>
        <p:spPr>
          <a:xfrm>
            <a:off x="2375756" y="222861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Шестиугольная пирамида</a:t>
            </a:r>
          </a:p>
        </p:txBody>
      </p:sp>
    </p:spTree>
    <p:extLst>
      <p:ext uri="{BB962C8B-B14F-4D97-AF65-F5344CB8AC3E}">
        <p14:creationId xmlns:p14="http://schemas.microsoft.com/office/powerpoint/2010/main" val="22387557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0" y="21015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dirty="0">
                <a:solidFill>
                  <a:srgbClr val="FF0000"/>
                </a:solidFill>
              </a:rPr>
              <a:t>	Решение 1. </a:t>
            </a:r>
            <a:r>
              <a:rPr lang="ru-RU" dirty="0"/>
              <a:t>Сечением является шестиугольник.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218D39-5007-4791-A20C-119D6F519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781" y="469075"/>
            <a:ext cx="6102438" cy="39320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2">
                <a:extLst>
                  <a:ext uri="{FF2B5EF4-FFF2-40B4-BE49-F238E27FC236}">
                    <a16:creationId xmlns:a16="http://schemas.microsoft.com/office/drawing/2014/main" id="{F7D2A4F9-64E5-48BB-81E9-E5063843C8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416846"/>
                <a:ext cx="9144000" cy="6798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r>
                  <a:rPr lang="ru-RU" dirty="0">
                    <a:solidFill>
                      <a:srgbClr val="FF0000"/>
                    </a:solidFill>
                  </a:rPr>
                  <a:t>	</a:t>
                </a:r>
                <a:r>
                  <a:rPr lang="en-US" i="1" dirty="0"/>
                  <a:t>PQ = </a:t>
                </a:r>
                <a:r>
                  <a:rPr lang="en-US" dirty="0"/>
                  <a:t>3, </a:t>
                </a:r>
                <a:r>
                  <a:rPr lang="en-US" i="1" dirty="0"/>
                  <a:t>GH = </a:t>
                </a:r>
                <a:r>
                  <a:rPr lang="en-US" dirty="0"/>
                  <a:t>0,5, </a:t>
                </a:r>
                <a:r>
                  <a:rPr lang="en-US" i="1" dirty="0"/>
                  <a:t>GN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:r>
                  <a:rPr lang="en-US" i="1" dirty="0"/>
                  <a:t>NI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:r>
                  <a:rPr lang="en-US" i="1" dirty="0"/>
                  <a:t>GI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i="1" dirty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4" name="Text Box 2">
                <a:extLst>
                  <a:ext uri="{FF2B5EF4-FFF2-40B4-BE49-F238E27FC236}">
                    <a16:creationId xmlns:a16="http://schemas.microsoft.com/office/drawing/2014/main" id="{F7D2A4F9-64E5-48BB-81E9-E5063843C8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416846"/>
                <a:ext cx="9144000" cy="679866"/>
              </a:xfrm>
              <a:prstGeom prst="rect">
                <a:avLst/>
              </a:prstGeom>
              <a:blipFill>
                <a:blip r:embed="rId4"/>
                <a:stretch>
                  <a:fillRect b="-810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2">
                <a:extLst>
                  <a:ext uri="{FF2B5EF4-FFF2-40B4-BE49-F238E27FC236}">
                    <a16:creationId xmlns:a16="http://schemas.microsoft.com/office/drawing/2014/main" id="{30C457E0-2E15-4911-8DD1-F037D7612C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5008003"/>
                <a:ext cx="9144000" cy="682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dirty="0"/>
                  <a:t> </a:t>
                </a:r>
                <a:r>
                  <a:rPr lang="ru-RU" dirty="0"/>
                  <a:t>Площадь трапеции </a:t>
                </a:r>
                <a:r>
                  <a:rPr lang="en-US" i="1" dirty="0"/>
                  <a:t>PQGH </a:t>
                </a:r>
                <a:r>
                  <a:rPr lang="ru-RU" dirty="0"/>
                  <a:t>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7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39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ru-RU" dirty="0"/>
                  <a:t>. </a:t>
                </a:r>
                <a:r>
                  <a:rPr lang="en-US" i="1" dirty="0"/>
                  <a:t>KJ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𝐺𝐼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i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39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i="1" dirty="0"/>
                  <a:t>. </a:t>
                </a:r>
                <a:endParaRPr lang="ru-RU" i="1" dirty="0"/>
              </a:p>
            </p:txBody>
          </p:sp>
        </mc:Choice>
        <mc:Fallback xmlns="">
          <p:sp>
            <p:nvSpPr>
              <p:cNvPr id="5" name="Text Box 2">
                <a:extLst>
                  <a:ext uri="{FF2B5EF4-FFF2-40B4-BE49-F238E27FC236}">
                    <a16:creationId xmlns:a16="http://schemas.microsoft.com/office/drawing/2014/main" id="{30C457E0-2E15-4911-8DD1-F037D7612C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008003"/>
                <a:ext cx="9144000" cy="682174"/>
              </a:xfrm>
              <a:prstGeom prst="rect">
                <a:avLst/>
              </a:prstGeom>
              <a:blipFill>
                <a:blip r:embed="rId5"/>
                <a:stretch>
                  <a:fillRect l="-200" b="-810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2">
                <a:extLst>
                  <a:ext uri="{FF2B5EF4-FFF2-40B4-BE49-F238E27FC236}">
                    <a16:creationId xmlns:a16="http://schemas.microsoft.com/office/drawing/2014/main" id="{51ED9320-8F74-4552-9C40-9B6012A213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5602362"/>
                <a:ext cx="9144000" cy="12698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dirty="0"/>
                  <a:t> </a:t>
                </a:r>
                <a:r>
                  <a:rPr lang="ru-RU" dirty="0"/>
                  <a:t>Площади треугольников </a:t>
                </a:r>
                <a:r>
                  <a:rPr lang="en-US" i="1" dirty="0"/>
                  <a:t>APL </a:t>
                </a:r>
                <a:r>
                  <a:rPr lang="ru-RU" dirty="0"/>
                  <a:t>и </a:t>
                </a:r>
                <a:r>
                  <a:rPr lang="en-US" i="1" dirty="0"/>
                  <a:t>BQK </a:t>
                </a:r>
                <a:r>
                  <a:rPr lang="ru-RU" dirty="0"/>
                  <a:t>равны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39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ru-RU" dirty="0"/>
                  <a:t>. Следовательно, площадь сечения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13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39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</m:oMath>
                </a14:m>
                <a:r>
                  <a:rPr lang="ru-RU" i="1" dirty="0"/>
                  <a:t>.</a:t>
                </a:r>
              </a:p>
            </p:txBody>
          </p:sp>
        </mc:Choice>
        <mc:Fallback xmlns="">
          <p:sp>
            <p:nvSpPr>
              <p:cNvPr id="6" name="Text Box 2">
                <a:extLst>
                  <a:ext uri="{FF2B5EF4-FFF2-40B4-BE49-F238E27FC236}">
                    <a16:creationId xmlns:a16="http://schemas.microsoft.com/office/drawing/2014/main" id="{51ED9320-8F74-4552-9C40-9B6012A213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602362"/>
                <a:ext cx="9144000" cy="1269899"/>
              </a:xfrm>
              <a:prstGeom prst="rect">
                <a:avLst/>
              </a:prstGeom>
              <a:blipFill>
                <a:blip r:embed="rId6"/>
                <a:stretch>
                  <a:fillRect l="-1000" r="-1000" b="-384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888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3010" name="Text Box 2"/>
              <p:cNvSpPr txBox="1">
                <a:spLocks noChangeArrowheads="1"/>
              </p:cNvSpPr>
              <p:nvPr/>
            </p:nvSpPr>
            <p:spPr bwMode="auto">
              <a:xfrm>
                <a:off x="0" y="21015"/>
                <a:ext cx="9144000" cy="6165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ru-RU" dirty="0">
                    <a:solidFill>
                      <a:srgbClr val="FF0000"/>
                    </a:solidFill>
                  </a:rPr>
                  <a:t>	Решение 2. </a:t>
                </a:r>
                <a:r>
                  <a:rPr lang="en-US" i="1" dirty="0"/>
                  <a:t>PQ = </a:t>
                </a:r>
                <a:r>
                  <a:rPr lang="en-US" dirty="0"/>
                  <a:t>3, </a:t>
                </a:r>
                <a:r>
                  <a:rPr lang="en-US" i="1" dirty="0"/>
                  <a:t>ON = OI = </a:t>
                </a:r>
                <a:r>
                  <a:rPr lang="en-US" dirty="0"/>
                  <a:t>0,5, </a:t>
                </a:r>
                <a:r>
                  <a:rPr lang="en-US" i="1" dirty="0"/>
                  <a:t>OM = OJ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i="1" dirty="0"/>
                  <a:t>.</a:t>
                </a:r>
                <a:r>
                  <a:rPr lang="en-US" dirty="0"/>
                  <a:t> </a:t>
                </a:r>
                <a:endParaRPr lang="ru-RU" i="1" dirty="0"/>
              </a:p>
            </p:txBody>
          </p:sp>
        </mc:Choice>
        <mc:Fallback xmlns="">
          <p:sp>
            <p:nvSpPr>
              <p:cNvPr id="43010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1015"/>
                <a:ext cx="9144000" cy="616515"/>
              </a:xfrm>
              <a:prstGeom prst="rect">
                <a:avLst/>
              </a:prstGeom>
              <a:blipFill>
                <a:blip r:embed="rId3"/>
                <a:stretch>
                  <a:fillRect b="-78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57499E-41D3-4622-AA39-4949AF50ED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2371" y="792829"/>
            <a:ext cx="6459257" cy="40324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2">
                <a:extLst>
                  <a:ext uri="{FF2B5EF4-FFF2-40B4-BE49-F238E27FC236}">
                    <a16:creationId xmlns:a16="http://schemas.microsoft.com/office/drawing/2014/main" id="{5F8C4318-0ABF-4AAE-8EF8-236FAAC629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5040777"/>
                <a:ext cx="9144000" cy="682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ru-RU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/>
                  <a:t> Площадь шестиугольника </a:t>
                </a:r>
                <a:r>
                  <a:rPr lang="en-US" i="1" dirty="0"/>
                  <a:t>ABMNIJ </a:t>
                </a:r>
                <a:r>
                  <a:rPr lang="ru-RU" dirty="0"/>
                  <a:t>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13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ru-RU" dirty="0"/>
                  <a:t>. </a:t>
                </a:r>
                <a:r>
                  <a:rPr lang="en-US" i="1" dirty="0"/>
                  <a:t>GR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39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ru-RU" i="1" dirty="0"/>
              </a:p>
            </p:txBody>
          </p:sp>
        </mc:Choice>
        <mc:Fallback xmlns="">
          <p:sp>
            <p:nvSpPr>
              <p:cNvPr id="5" name="Text Box 2">
                <a:extLst>
                  <a:ext uri="{FF2B5EF4-FFF2-40B4-BE49-F238E27FC236}">
                    <a16:creationId xmlns:a16="http://schemas.microsoft.com/office/drawing/2014/main" id="{5F8C4318-0ABF-4AAE-8EF8-236FAAC629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040777"/>
                <a:ext cx="9144000" cy="682174"/>
              </a:xfrm>
              <a:prstGeom prst="rect">
                <a:avLst/>
              </a:prstGeom>
              <a:blipFill>
                <a:blip r:embed="rId5"/>
                <a:stretch>
                  <a:fillRect b="-71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2">
                <a:extLst>
                  <a:ext uri="{FF2B5EF4-FFF2-40B4-BE49-F238E27FC236}">
                    <a16:creationId xmlns:a16="http://schemas.microsoft.com/office/drawing/2014/main" id="{2B14D867-0161-4BDF-BEA2-87C04CDCBB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5724084"/>
                <a:ext cx="9144000" cy="682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ru-RU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/>
                  <a:t> Косинус угла </a:t>
                </a:r>
                <a:r>
                  <a:rPr lang="en-US" i="1" dirty="0"/>
                  <a:t>GRN </a:t>
                </a:r>
                <a:r>
                  <a:rPr lang="ru-RU" dirty="0"/>
                  <a:t>равен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i="1" dirty="0"/>
                  <a:t>. </a:t>
                </a:r>
                <a:r>
                  <a:rPr lang="ru-RU" dirty="0"/>
                  <a:t>Площадь сечения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13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39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</m:oMath>
                </a14:m>
                <a:r>
                  <a:rPr lang="ru-RU" dirty="0"/>
                  <a:t>. </a:t>
                </a:r>
                <a:endParaRPr lang="ru-RU" i="1" dirty="0"/>
              </a:p>
            </p:txBody>
          </p:sp>
        </mc:Choice>
        <mc:Fallback xmlns="">
          <p:sp>
            <p:nvSpPr>
              <p:cNvPr id="6" name="Text Box 2">
                <a:extLst>
                  <a:ext uri="{FF2B5EF4-FFF2-40B4-BE49-F238E27FC236}">
                    <a16:creationId xmlns:a16="http://schemas.microsoft.com/office/drawing/2014/main" id="{2B14D867-0161-4BDF-BEA2-87C04CDCBB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724084"/>
                <a:ext cx="9144000" cy="682174"/>
              </a:xfrm>
              <a:prstGeom prst="rect">
                <a:avLst/>
              </a:prstGeom>
              <a:blipFill>
                <a:blip r:embed="rId6"/>
                <a:stretch>
                  <a:fillRect b="-535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048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3010" name="Text Box 2"/>
              <p:cNvSpPr txBox="1">
                <a:spLocks noChangeArrowheads="1"/>
              </p:cNvSpPr>
              <p:nvPr/>
            </p:nvSpPr>
            <p:spPr bwMode="auto">
              <a:xfrm>
                <a:off x="0" y="914900"/>
                <a:ext cx="9144000" cy="17218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dirty="0"/>
                  <a:t>	Постройте сечение правильной единичного куба плоскостью, проходящей через вершину </a:t>
                </a:r>
                <a:r>
                  <a:rPr lang="en-US" i="1" dirty="0"/>
                  <a:t>B </a:t>
                </a:r>
                <a:r>
                  <a:rPr lang="ru-RU" dirty="0"/>
                  <a:t>и точки </a:t>
                </a:r>
                <a:r>
                  <a:rPr lang="en-US" i="1" dirty="0"/>
                  <a:t>E</a:t>
                </a:r>
                <a:r>
                  <a:rPr lang="en-US" dirty="0"/>
                  <a:t>, </a:t>
                </a:r>
                <a:r>
                  <a:rPr lang="en-US" i="1" dirty="0"/>
                  <a:t>F</a:t>
                </a:r>
                <a:r>
                  <a:rPr lang="ru-RU" dirty="0"/>
                  <a:t>, принадлежащие рёбрам </a:t>
                </a:r>
                <a:r>
                  <a:rPr lang="en-US" i="1" dirty="0"/>
                  <a:t>AA</a:t>
                </a:r>
                <a:r>
                  <a:rPr lang="en-US" baseline="-25000" dirty="0"/>
                  <a:t>1</a:t>
                </a:r>
                <a:r>
                  <a:rPr lang="en-US" dirty="0"/>
                  <a:t>, </a:t>
                </a:r>
                <a:r>
                  <a:rPr lang="en-US" i="1" dirty="0"/>
                  <a:t>CC</a:t>
                </a:r>
                <a:r>
                  <a:rPr lang="en-US" baseline="-25000" dirty="0"/>
                  <a:t>1</a:t>
                </a:r>
                <a:r>
                  <a:rPr lang="en-US" dirty="0"/>
                  <a:t> </a:t>
                </a:r>
                <a:r>
                  <a:rPr lang="ru-RU" dirty="0"/>
                  <a:t>соответственно. Какой фигурой оно является? Найдите его площадь, если </a:t>
                </a:r>
                <a:r>
                  <a:rPr lang="en-US" i="1" dirty="0"/>
                  <a:t>AE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i="1" dirty="0"/>
                  <a:t>, CF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i="1" dirty="0"/>
                  <a:t>.</a:t>
                </a:r>
                <a:endParaRPr lang="ru-RU" i="1" dirty="0"/>
              </a:p>
            </p:txBody>
          </p:sp>
        </mc:Choice>
        <mc:Fallback xmlns="">
          <p:sp>
            <p:nvSpPr>
              <p:cNvPr id="43010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914900"/>
                <a:ext cx="9144000" cy="1721882"/>
              </a:xfrm>
              <a:prstGeom prst="rect">
                <a:avLst/>
              </a:prstGeom>
              <a:blipFill>
                <a:blip r:embed="rId3"/>
                <a:stretch>
                  <a:fillRect l="-1000" t="-2827" r="-1000" b="-247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F39F959-6340-4831-9C7C-2CAEACB7D33A}"/>
              </a:ext>
            </a:extLst>
          </p:cNvPr>
          <p:cNvSpPr txBox="1"/>
          <p:nvPr/>
        </p:nvSpPr>
        <p:spPr>
          <a:xfrm>
            <a:off x="2375756" y="222861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Самостоятельная работа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8123827-A11F-40E8-AE9F-83886D1D28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2805601"/>
            <a:ext cx="4426613" cy="375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1948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3010" name="Text Box 2"/>
              <p:cNvSpPr txBox="1">
                <a:spLocks noChangeArrowheads="1"/>
              </p:cNvSpPr>
              <p:nvPr/>
            </p:nvSpPr>
            <p:spPr bwMode="auto">
              <a:xfrm>
                <a:off x="0" y="188640"/>
                <a:ext cx="9144000" cy="32651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ru-RU" dirty="0">
                    <a:solidFill>
                      <a:srgbClr val="FF0000"/>
                    </a:solidFill>
                  </a:rPr>
                  <a:t>	</a:t>
                </a:r>
                <a:r>
                  <a:rPr lang="ru-RU" sz="2000" dirty="0">
                    <a:solidFill>
                      <a:srgbClr val="FF0000"/>
                    </a:solidFill>
                  </a:rPr>
                  <a:t>Решение 1. </a:t>
                </a:r>
                <a:r>
                  <a:rPr lang="en-US" sz="2000" i="1" dirty="0"/>
                  <a:t>PD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i="1" dirty="0"/>
                  <a:t>, QD = </a:t>
                </a:r>
                <a:r>
                  <a:rPr lang="en-US" sz="2000" dirty="0"/>
                  <a:t>3</a:t>
                </a:r>
                <a:r>
                  <a:rPr lang="en-US" sz="2000" i="1" dirty="0"/>
                  <a:t>, </a:t>
                </a:r>
                <a:r>
                  <a:rPr lang="ru-RU" sz="2000" dirty="0"/>
                  <a:t>Следовательно,</a:t>
                </a:r>
                <a:r>
                  <a:rPr lang="en-US" sz="2000" i="1" dirty="0"/>
                  <a:t> PQ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i="1" dirty="0"/>
                  <a:t>. DH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i="1" dirty="0"/>
                  <a:t>. GH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</m:e>
                        </m:rad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000" i="1" dirty="0"/>
                  <a:t> S</a:t>
                </a:r>
                <a:r>
                  <a:rPr lang="en-US" sz="2000" i="1" baseline="-25000" dirty="0"/>
                  <a:t>PQG</a:t>
                </a:r>
                <a:r>
                  <a:rPr lang="en-US" sz="2000" i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21</m:t>
                            </m:r>
                          </m:e>
                        </m:rad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sz="2000" i="1" dirty="0"/>
                  <a:t>.</a:t>
                </a:r>
                <a:r>
                  <a:rPr lang="ru-RU" sz="2000" i="1" dirty="0"/>
                  <a:t> </a:t>
                </a:r>
                <a:r>
                  <a:rPr lang="ru-RU" sz="2000" dirty="0"/>
                  <a:t>Треугольник </a:t>
                </a:r>
                <a:r>
                  <a:rPr lang="en-US" sz="2000" i="1" dirty="0"/>
                  <a:t>BQF </a:t>
                </a:r>
                <a:r>
                  <a:rPr lang="ru-RU" sz="2000" dirty="0"/>
                  <a:t>подобен треугольнику </a:t>
                </a:r>
                <a:r>
                  <a:rPr lang="en-US" sz="2000" i="1" dirty="0"/>
                  <a:t>PQG</a:t>
                </a:r>
                <a:r>
                  <a:rPr lang="en-US" sz="2000" dirty="0"/>
                  <a:t> </a:t>
                </a:r>
                <a:r>
                  <a:rPr lang="ru-RU" sz="2000" dirty="0"/>
                  <a:t>с коэффициентом подобия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000" dirty="0"/>
                  <a:t>. Следовательно, его площадь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ru-RU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ru-RU" sz="2000" dirty="0"/>
                  <a:t> площади треугольника </a:t>
                </a:r>
                <a:r>
                  <a:rPr lang="en-US" sz="2000" i="1" dirty="0"/>
                  <a:t>PQG</a:t>
                </a:r>
                <a:r>
                  <a:rPr lang="en-US" sz="2000" dirty="0"/>
                  <a:t>.</a:t>
                </a:r>
              </a:p>
              <a:p>
                <a:pPr algn="just">
                  <a:spcBef>
                    <a:spcPts val="0"/>
                  </a:spcBef>
                </a:pPr>
                <a:r>
                  <a:rPr lang="ru-RU" sz="2000" dirty="0"/>
                  <a:t>Треугольник </a:t>
                </a:r>
                <a:r>
                  <a:rPr lang="en-US" sz="2000" i="1" dirty="0"/>
                  <a:t>PBE </a:t>
                </a:r>
                <a:r>
                  <a:rPr lang="ru-RU" sz="2000" dirty="0"/>
                  <a:t>подобен треугольнику </a:t>
                </a:r>
                <a:r>
                  <a:rPr lang="en-US" sz="2000" i="1" dirty="0"/>
                  <a:t>PQG</a:t>
                </a:r>
                <a:r>
                  <a:rPr lang="en-US" sz="2000" dirty="0"/>
                  <a:t> </a:t>
                </a:r>
                <a:r>
                  <a:rPr lang="ru-RU" sz="2000" dirty="0"/>
                  <a:t>с коэффициентом подобия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000" dirty="0"/>
                  <a:t>. Следовательно, его площадь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ru-RU" sz="2000" dirty="0"/>
                  <a:t> площади треугольника </a:t>
                </a:r>
                <a:r>
                  <a:rPr lang="en-US" sz="2000" i="1" dirty="0"/>
                  <a:t>PQG</a:t>
                </a:r>
                <a:r>
                  <a:rPr lang="en-US" sz="2000" dirty="0"/>
                  <a:t>.</a:t>
                </a:r>
              </a:p>
              <a:p>
                <a:pPr algn="just">
                  <a:spcBef>
                    <a:spcPts val="0"/>
                  </a:spcBef>
                </a:pPr>
                <a:r>
                  <a:rPr lang="ru-RU" sz="2000" dirty="0"/>
                  <a:t>Значит, площадь параллелограмма </a:t>
                </a:r>
                <a:r>
                  <a:rPr lang="en-US" sz="2000" i="1" dirty="0"/>
                  <a:t>BFGE </a:t>
                </a:r>
                <a:r>
                  <a:rPr lang="ru-RU" sz="2000" dirty="0"/>
                  <a:t>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ru-RU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21</m:t>
                            </m:r>
                          </m:e>
                        </m:rad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ru-RU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21</m:t>
                            </m:r>
                          </m:e>
                        </m:rad>
                      </m:num>
                      <m:den>
                        <m:r>
                          <a:rPr lang="ru-RU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000" dirty="0"/>
                  <a:t>.</a:t>
                </a:r>
                <a:endParaRPr lang="en-US" sz="2000" dirty="0"/>
              </a:p>
              <a:p>
                <a:pPr algn="just">
                  <a:spcBef>
                    <a:spcPts val="0"/>
                  </a:spcBef>
                </a:pPr>
                <a:endParaRPr lang="ru-RU" i="1" dirty="0"/>
              </a:p>
            </p:txBody>
          </p:sp>
        </mc:Choice>
        <mc:Fallback xmlns="">
          <p:sp>
            <p:nvSpPr>
              <p:cNvPr id="43010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88640"/>
                <a:ext cx="9144000" cy="3265125"/>
              </a:xfrm>
              <a:prstGeom prst="rect">
                <a:avLst/>
              </a:prstGeom>
              <a:blipFill>
                <a:blip r:embed="rId3"/>
                <a:stretch>
                  <a:fillRect l="-667" r="-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95E777-55A7-4523-B723-F83B7C2566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2" y="3140968"/>
            <a:ext cx="9144000" cy="391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9211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3010" name="Text Box 2"/>
              <p:cNvSpPr txBox="1">
                <a:spLocks noChangeArrowheads="1"/>
              </p:cNvSpPr>
              <p:nvPr/>
            </p:nvSpPr>
            <p:spPr bwMode="auto">
              <a:xfrm>
                <a:off x="0" y="188640"/>
                <a:ext cx="9144000" cy="10940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ru-RU" dirty="0">
                    <a:solidFill>
                      <a:srgbClr val="FF0000"/>
                    </a:solidFill>
                  </a:rPr>
                  <a:t>	</a:t>
                </a:r>
                <a:r>
                  <a:rPr lang="ru-RU" sz="2000" dirty="0">
                    <a:solidFill>
                      <a:srgbClr val="FF0000"/>
                    </a:solidFill>
                  </a:rPr>
                  <a:t>Решение 2. </a:t>
                </a:r>
                <a:r>
                  <a:rPr lang="en-US" sz="2000" i="1" dirty="0"/>
                  <a:t>PD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i="1" dirty="0"/>
                  <a:t>, QD = </a:t>
                </a:r>
                <a:r>
                  <a:rPr lang="en-US" sz="2000" dirty="0"/>
                  <a:t>3</a:t>
                </a:r>
                <a:r>
                  <a:rPr lang="en-US" sz="2000" i="1" dirty="0"/>
                  <a:t>, </a:t>
                </a:r>
                <a:r>
                  <a:rPr lang="ru-RU" sz="2000" dirty="0"/>
                  <a:t>Следовательно,</a:t>
                </a:r>
                <a:r>
                  <a:rPr lang="en-US" sz="2000" i="1" dirty="0"/>
                  <a:t> PQ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i="1" dirty="0"/>
                  <a:t>. DH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i="1" dirty="0"/>
                  <a:t>. GH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</m:e>
                        </m:rad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000" i="1" dirty="0"/>
                  <a:t> </a:t>
                </a:r>
                <a:r>
                  <a:rPr lang="ru-RU" sz="2000" dirty="0"/>
                  <a:t>Косинус угла </a:t>
                </a:r>
                <a:r>
                  <a:rPr lang="en-US" sz="2000" i="1" dirty="0"/>
                  <a:t>DHG </a:t>
                </a:r>
                <a:r>
                  <a:rPr lang="ru-RU" sz="2000" dirty="0"/>
                  <a:t>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21</m:t>
                            </m:r>
                          </m:e>
                        </m:rad>
                      </m:num>
                      <m:den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000" dirty="0"/>
                  <a:t>. Значит, площадь параллелограмма </a:t>
                </a:r>
                <a:r>
                  <a:rPr lang="en-US" sz="2000" i="1" dirty="0"/>
                  <a:t>BFGE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21</m:t>
                            </m:r>
                          </m:e>
                        </m:rad>
                      </m:num>
                      <m:den>
                        <m:r>
                          <a:rPr lang="ru-RU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000" dirty="0"/>
                  <a:t>.</a:t>
                </a:r>
                <a:endParaRPr lang="ru-RU" i="1" dirty="0"/>
              </a:p>
            </p:txBody>
          </p:sp>
        </mc:Choice>
        <mc:Fallback xmlns="">
          <p:sp>
            <p:nvSpPr>
              <p:cNvPr id="43010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88640"/>
                <a:ext cx="9144000" cy="1094017"/>
              </a:xfrm>
              <a:prstGeom prst="rect">
                <a:avLst/>
              </a:prstGeom>
              <a:blipFill>
                <a:blip r:embed="rId3"/>
                <a:stretch>
                  <a:fillRect r="-667" b="-167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95E777-55A7-4523-B723-F83B7C2566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6" y="1844824"/>
            <a:ext cx="9144000" cy="391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360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0" y="964842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dirty="0">
                <a:cs typeface="Times New Roman" pitchFamily="18" charset="0"/>
              </a:rPr>
              <a:t>	</a:t>
            </a:r>
            <a:r>
              <a:rPr lang="ru-RU" dirty="0">
                <a:solidFill>
                  <a:srgbClr val="FF0000"/>
                </a:solidFill>
              </a:rPr>
              <a:t>Теорема.</a:t>
            </a:r>
            <a:r>
              <a:rPr lang="ru-RU" b="1" dirty="0"/>
              <a:t> </a:t>
            </a:r>
            <a:r>
              <a:rPr lang="ru-RU" dirty="0"/>
              <a:t>Площадь ортогональной проекции плоской фигуры</a:t>
            </a:r>
            <a:r>
              <a:rPr lang="ru-RU" i="1" dirty="0"/>
              <a:t> </a:t>
            </a:r>
            <a:r>
              <a:rPr lang="ru-RU" dirty="0"/>
              <a:t>равна произведению площади этой фигуры на косинус угла между плоскостью фигуры и плоскостью проекции. 	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202450"/>
            <a:ext cx="8915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dirty="0">
                <a:solidFill>
                  <a:srgbClr val="FF0000"/>
                </a:solidFill>
                <a:cs typeface="Times New Roman" pitchFamily="18" charset="0"/>
              </a:rPr>
              <a:t>ПЛОЩАДЬ СЕЧЕНИЯ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2"/>
              <p:cNvSpPr txBox="1">
                <a:spLocks noChangeArrowheads="1"/>
              </p:cNvSpPr>
              <p:nvPr/>
            </p:nvSpPr>
            <p:spPr bwMode="auto">
              <a:xfrm>
                <a:off x="4572000" y="2665953"/>
                <a:ext cx="4541912" cy="1631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000" dirty="0"/>
                  <a:t>	Рассмотрим фигуру Ф, лежащую в плоскости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000">
                        <a:latin typeface="Cambria Math"/>
                      </a:rPr>
                      <m:t>α</m:t>
                    </m:r>
                  </m:oMath>
                </a14:m>
                <a:r>
                  <a:rPr lang="ru-RU" sz="2000" dirty="0"/>
                  <a:t>, Пусть Ф</a:t>
                </a:r>
                <a:r>
                  <a:rPr lang="ru-RU" sz="2000" i="1" dirty="0"/>
                  <a:t>’ </a:t>
                </a:r>
                <a:r>
                  <a:rPr lang="ru-RU" sz="2000" dirty="0"/>
                  <a:t>— её ортогональная проекция на плоскость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000">
                        <a:latin typeface="Cambria Math"/>
                      </a:rPr>
                      <m:t>π</m:t>
                    </m:r>
                  </m:oMath>
                </a14:m>
                <a:r>
                  <a:rPr lang="ru-RU" sz="2000" dirty="0"/>
                  <a:t>, </a:t>
                </a:r>
                <a:r>
                  <a:rPr lang="ru-RU" sz="2000" i="1" dirty="0"/>
                  <a:t>с </a:t>
                </a:r>
                <a:r>
                  <a:rPr lang="ru-RU" sz="2000" dirty="0"/>
                  <a:t>– линия пересечения плоскостей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000">
                        <a:latin typeface="Cambria Math"/>
                      </a:rPr>
                      <m:t>α</m:t>
                    </m:r>
                  </m:oMath>
                </a14:m>
                <a:r>
                  <a:rPr lang="ru-RU" sz="2000" dirty="0"/>
                  <a:t> 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000">
                        <a:latin typeface="Cambria Math"/>
                      </a:rPr>
                      <m:t>π</m:t>
                    </m:r>
                  </m:oMath>
                </a14:m>
                <a:r>
                  <a:rPr lang="ru-RU" sz="20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000">
                        <a:latin typeface="Cambria Math"/>
                      </a:rPr>
                      <m:t>φ</m:t>
                    </m:r>
                  </m:oMath>
                </a14:m>
                <a:r>
                  <a:rPr lang="ru-RU" sz="2000" dirty="0"/>
                  <a:t> — угол между ними. 	</a:t>
                </a:r>
              </a:p>
            </p:txBody>
          </p:sp>
        </mc:Choice>
        <mc:Fallback xmlns="">
          <p:sp>
            <p:nvSpPr>
              <p:cNvPr id="5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0" y="2665953"/>
                <a:ext cx="4541912" cy="1631216"/>
              </a:xfrm>
              <a:prstGeom prst="rect">
                <a:avLst/>
              </a:prstGeom>
              <a:blipFill>
                <a:blip r:embed="rId2"/>
                <a:stretch>
                  <a:fillRect l="-1342" t="-1866" r="-1342" b="-55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3768062" cy="2307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2"/>
              <p:cNvSpPr txBox="1">
                <a:spLocks noChangeArrowheads="1"/>
              </p:cNvSpPr>
              <p:nvPr/>
            </p:nvSpPr>
            <p:spPr bwMode="auto">
              <a:xfrm>
                <a:off x="-19050" y="4406758"/>
                <a:ext cx="9144000" cy="23083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>
                    <a:cs typeface="Times New Roman" pitchFamily="18" charset="0"/>
                  </a:rPr>
                  <a:t>	</a:t>
                </a:r>
                <a:r>
                  <a:rPr lang="ru-RU" sz="2000" dirty="0"/>
                  <a:t>Заметим, что каждый отрезок </a:t>
                </a:r>
                <a:r>
                  <a:rPr lang="en-US" sz="2000" i="1" dirty="0"/>
                  <a:t>AB </a:t>
                </a:r>
                <a:r>
                  <a:rPr lang="ru-RU" sz="2000" dirty="0"/>
                  <a:t>плоскости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000">
                        <a:latin typeface="Cambria Math"/>
                      </a:rPr>
                      <m:t>α</m:t>
                    </m:r>
                  </m:oMath>
                </a14:m>
                <a:r>
                  <a:rPr lang="ru-RU" sz="2000" dirty="0"/>
                  <a:t>, перпендикулярный прямой </a:t>
                </a:r>
                <a:r>
                  <a:rPr lang="en-US" sz="2000" i="1" dirty="0"/>
                  <a:t>c</a:t>
                </a:r>
                <a:r>
                  <a:rPr lang="ru-RU" sz="2000" dirty="0"/>
                  <a:t> при ортогональном проектировании переходит в отрезок </a:t>
                </a:r>
                <a:r>
                  <a:rPr lang="en-US" sz="2000" i="1" dirty="0"/>
                  <a:t>A</a:t>
                </a:r>
                <a:r>
                  <a:rPr lang="ru-RU" sz="2000" i="1" dirty="0"/>
                  <a:t>’</a:t>
                </a:r>
                <a:r>
                  <a:rPr lang="en-US" sz="2000" i="1" dirty="0"/>
                  <a:t>B</a:t>
                </a:r>
                <a:r>
                  <a:rPr lang="ru-RU" sz="2000" i="1" dirty="0"/>
                  <a:t>’ = </a:t>
                </a:r>
                <a:r>
                  <a:rPr lang="en-US" sz="2000" i="1" dirty="0"/>
                  <a:t>AB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∙</m:t>
                    </m:r>
                    <m:func>
                      <m:func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00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ru-RU" sz="2000">
                            <a:latin typeface="Cambria Math"/>
                          </a:rPr>
                          <m:t>φ</m:t>
                        </m:r>
                      </m:e>
                    </m:func>
                  </m:oMath>
                </a14:m>
                <a:r>
                  <a:rPr lang="ru-RU" sz="2000" dirty="0"/>
                  <a:t>,</a:t>
                </a:r>
                <a:r>
                  <a:rPr lang="ru-RU" sz="2000" i="1" dirty="0"/>
                  <a:t> </a:t>
                </a:r>
                <a:r>
                  <a:rPr lang="ru-RU" sz="2000" dirty="0"/>
                  <a:t>Таким образом, фигура Ф</a:t>
                </a:r>
                <a:r>
                  <a:rPr lang="ru-RU" sz="2000" i="1" dirty="0"/>
                  <a:t>’ </a:t>
                </a:r>
                <a:r>
                  <a:rPr lang="ru-RU" sz="2000" dirty="0"/>
                  <a:t>получается сжатием фигуры Ф</a:t>
                </a:r>
                <a:r>
                  <a:rPr lang="ru-RU" sz="2000" i="1" dirty="0"/>
                  <a:t> </a:t>
                </a:r>
                <a:r>
                  <a:rPr lang="ru-RU" sz="2000" dirty="0"/>
                  <a:t>в направлении, перпендикулярном прямой </a:t>
                </a:r>
                <a:r>
                  <a:rPr lang="en-US" sz="2000" i="1" dirty="0"/>
                  <a:t>c</a:t>
                </a:r>
                <a:r>
                  <a:rPr lang="ru-RU" sz="2000" dirty="0"/>
                  <a:t>, с коэффициентом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00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ru-RU" sz="2000">
                            <a:latin typeface="Cambria Math"/>
                          </a:rPr>
                          <m:t>φ</m:t>
                        </m:r>
                        <m:r>
                          <a:rPr lang="ru-RU" sz="2000" i="1">
                            <a:latin typeface="Cambria Math"/>
                          </a:rPr>
                          <m:t>.</m:t>
                        </m:r>
                      </m:e>
                    </m:func>
                  </m:oMath>
                </a14:m>
                <a:r>
                  <a:rPr lang="ru-RU" sz="2000" dirty="0"/>
                  <a:t> Следовательно, площадь фигуры Ф</a:t>
                </a:r>
                <a:r>
                  <a:rPr lang="ru-RU" sz="2000" i="1" dirty="0"/>
                  <a:t>’</a:t>
                </a:r>
                <a:r>
                  <a:rPr lang="ru-RU" sz="2000" dirty="0"/>
                  <a:t> будет равна площади фигуры Ф, умноженной на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00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ru-RU" sz="2000">
                            <a:latin typeface="Cambria Math"/>
                          </a:rPr>
                          <m:t>φ</m:t>
                        </m:r>
                      </m:e>
                    </m:func>
                  </m:oMath>
                </a14:m>
                <a:r>
                  <a:rPr lang="ru-RU" sz="2000" dirty="0"/>
                  <a:t>.</a:t>
                </a:r>
              </a:p>
              <a:p>
                <a:pPr algn="just"/>
                <a:r>
                  <a:rPr lang="ru-RU" sz="2000" b="1" dirty="0"/>
                  <a:t>	</a:t>
                </a:r>
                <a:r>
                  <a:rPr lang="ru-RU" sz="2000" dirty="0">
                    <a:solidFill>
                      <a:srgbClr val="FF0000"/>
                    </a:solidFill>
                  </a:rPr>
                  <a:t>Следствие. </a:t>
                </a:r>
                <a:r>
                  <a:rPr lang="ru-RU" sz="2000" dirty="0"/>
                  <a:t>Площадь сечения равна площади её ортогональной проекции, делённой на косинус угла между плоскостью сечения и плоскостью проекции.</a:t>
                </a:r>
              </a:p>
            </p:txBody>
          </p:sp>
        </mc:Choice>
        <mc:Fallback xmlns="">
          <p:sp>
            <p:nvSpPr>
              <p:cNvPr id="7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9050" y="4406758"/>
                <a:ext cx="9144000" cy="2308324"/>
              </a:xfrm>
              <a:prstGeom prst="rect">
                <a:avLst/>
              </a:prstGeom>
              <a:blipFill>
                <a:blip r:embed="rId4"/>
                <a:stretch>
                  <a:fillRect l="-733" r="-667" b="-36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4432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0" y="764704"/>
            <a:ext cx="8991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1. Постройте сечение куба плоскостью, проходящей через вершину </a:t>
            </a:r>
            <a:r>
              <a:rPr lang="en-US" i="1" dirty="0"/>
              <a:t>B </a:t>
            </a:r>
            <a:r>
              <a:rPr lang="ru-RU" dirty="0"/>
              <a:t>и середины </a:t>
            </a:r>
            <a:r>
              <a:rPr lang="en-US" i="1" dirty="0"/>
              <a:t>E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ru-RU" i="1" dirty="0"/>
              <a:t> </a:t>
            </a:r>
            <a:r>
              <a:rPr lang="ru-RU" dirty="0"/>
              <a:t>рёбер </a:t>
            </a:r>
            <a:r>
              <a:rPr lang="en-US" i="1" dirty="0"/>
              <a:t>AA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ru-RU" dirty="0"/>
              <a:t>и </a:t>
            </a:r>
            <a:r>
              <a:rPr lang="en-US" i="1" dirty="0"/>
              <a:t>CC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ru-RU" dirty="0"/>
              <a:t>соответственно. Какой фигурой оно является? Найдите его площадь, если рёбра куба равны 1.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91680" y="209008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Куб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0CE3DDF-235E-404F-B993-985AFF5B7F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2276872"/>
            <a:ext cx="4724645" cy="403244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332656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</a:t>
            </a:r>
            <a:r>
              <a:rPr lang="ru-RU" dirty="0"/>
              <a:t> Ромб.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191746-6980-4684-8400-4A9C25168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931" y="1556792"/>
            <a:ext cx="3972082" cy="33843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B8F2D3-6D3D-4BCC-A1C2-A021105E2084}"/>
                  </a:ext>
                </a:extLst>
              </p:cNvPr>
              <p:cNvSpPr txBox="1"/>
              <p:nvPr/>
            </p:nvSpPr>
            <p:spPr>
              <a:xfrm>
                <a:off x="503548" y="5301208"/>
                <a:ext cx="3816424" cy="496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/>
                  <a:t>Его площадь равна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ru-RU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B8F2D3-6D3D-4BCC-A1C2-A021105E20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48" y="5301208"/>
                <a:ext cx="3816424" cy="496483"/>
              </a:xfrm>
              <a:prstGeom prst="rect">
                <a:avLst/>
              </a:prstGeom>
              <a:blipFill>
                <a:blip r:embed="rId4"/>
                <a:stretch>
                  <a:fillRect l="-2556" t="-2469" b="-28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908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0" y="476250"/>
            <a:ext cx="8991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2. Постройте сечение куба плоскостью, проходящей через вершины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C </a:t>
            </a:r>
            <a:r>
              <a:rPr lang="ru-RU" dirty="0"/>
              <a:t>и середину </a:t>
            </a:r>
            <a:r>
              <a:rPr lang="en-US" i="1" dirty="0"/>
              <a:t>E</a:t>
            </a:r>
            <a:r>
              <a:rPr lang="ru-RU" i="1" dirty="0"/>
              <a:t> </a:t>
            </a:r>
            <a:r>
              <a:rPr lang="ru-RU" dirty="0"/>
              <a:t>ребра 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i="1" dirty="0"/>
              <a:t>D</a:t>
            </a:r>
            <a:r>
              <a:rPr lang="en-US" baseline="-25000" dirty="0"/>
              <a:t>1</a:t>
            </a:r>
            <a:r>
              <a:rPr lang="ru-RU" dirty="0"/>
              <a:t>. Какой фигурой оно является? Найдите его площадь, если рёбра куба равны 1.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1C48562-5DB8-49DA-960E-F25DB53D6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1988840"/>
            <a:ext cx="4028256" cy="355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2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624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	Решение.</a:t>
            </a:r>
            <a:r>
              <a:rPr lang="ru-RU" dirty="0"/>
              <a:t> Сечением является равнобедренная трапеция </a:t>
            </a:r>
            <a:r>
              <a:rPr lang="en-US" i="1" dirty="0"/>
              <a:t>ACGE</a:t>
            </a:r>
            <a:r>
              <a:rPr lang="ru-RU" dirty="0"/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C04D83A-7C80-40F9-A38F-975508313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662" y="916223"/>
            <a:ext cx="3725385" cy="49642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1D9096-B4D9-4F88-AEBB-BD33FD6A72D5}"/>
                  </a:ext>
                </a:extLst>
              </p:cNvPr>
              <p:cNvSpPr txBox="1"/>
              <p:nvPr/>
            </p:nvSpPr>
            <p:spPr>
              <a:xfrm>
                <a:off x="107504" y="2420888"/>
                <a:ext cx="5220072" cy="680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/>
                  <a:t>Её основания </a:t>
                </a:r>
                <a:r>
                  <a:rPr lang="en-US" i="1" dirty="0"/>
                  <a:t>AC </a:t>
                </a:r>
                <a:r>
                  <a:rPr lang="ru-RU" dirty="0"/>
                  <a:t>и </a:t>
                </a:r>
                <a:r>
                  <a:rPr lang="en-US" i="1" dirty="0"/>
                  <a:t>EG </a:t>
                </a:r>
                <a:r>
                  <a:rPr lang="ru-RU" dirty="0"/>
                  <a:t>равны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ru-RU" dirty="0"/>
                  <a:t> 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ru-RU" i="1">
                        <a:latin typeface="Cambria Math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1D9096-B4D9-4F88-AEBB-BD33FD6A72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420888"/>
                <a:ext cx="5220072" cy="680827"/>
              </a:xfrm>
              <a:prstGeom prst="rect">
                <a:avLst/>
              </a:prstGeom>
              <a:blipFill>
                <a:blip r:embed="rId4"/>
                <a:stretch>
                  <a:fillRect l="-1869" b="-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F1A08B-46A3-4CA4-B14B-688D44FAC498}"/>
                  </a:ext>
                </a:extLst>
              </p:cNvPr>
              <p:cNvSpPr txBox="1"/>
              <p:nvPr/>
            </p:nvSpPr>
            <p:spPr>
              <a:xfrm>
                <a:off x="107504" y="3123044"/>
                <a:ext cx="5220072" cy="680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dirty="0"/>
                      <m:t>Высота </m:t>
                    </m:r>
                    <m:r>
                      <m:rPr>
                        <m:nor/>
                      </m:rPr>
                      <a:rPr lang="en-US" i="1" dirty="0"/>
                      <m:t>EH</m:t>
                    </m:r>
                    <m:r>
                      <m:rPr>
                        <m:nor/>
                      </m:rPr>
                      <a:rPr lang="en-US" i="1" dirty="0"/>
                      <m:t> </m:t>
                    </m:r>
                    <m:r>
                      <m:rPr>
                        <m:nor/>
                      </m:rPr>
                      <a:rPr lang="ru-RU" dirty="0"/>
                      <m:t>равна 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dirty="0"/>
                  <a:t>.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F1A08B-46A3-4CA4-B14B-688D44FAC4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123044"/>
                <a:ext cx="5220072" cy="680827"/>
              </a:xfrm>
              <a:prstGeom prst="rect">
                <a:avLst/>
              </a:prstGeom>
              <a:blipFill>
                <a:blip r:embed="rId5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D74B96F-75B5-4C86-9652-5D270CBAE0B4}"/>
                  </a:ext>
                </a:extLst>
              </p:cNvPr>
              <p:cNvSpPr txBox="1"/>
              <p:nvPr/>
            </p:nvSpPr>
            <p:spPr>
              <a:xfrm>
                <a:off x="107504" y="3978776"/>
                <a:ext cx="5220072" cy="616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/>
                  <a:t>Площадь сечения равна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1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ru-RU" i="1">
                        <a:latin typeface="Cambria Math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D74B96F-75B5-4C86-9652-5D270CBAE0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978776"/>
                <a:ext cx="5220072" cy="616387"/>
              </a:xfrm>
              <a:prstGeom prst="rect">
                <a:avLst/>
              </a:prstGeom>
              <a:blipFill>
                <a:blip r:embed="rId6"/>
                <a:stretch>
                  <a:fillRect l="-1869" b="-89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617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18864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</a:t>
            </a:r>
            <a:r>
              <a:rPr lang="ru-RU" dirty="0"/>
              <a:t>Постройте сечение куба плоскостью, проходящей через </a:t>
            </a:r>
            <a:r>
              <a:rPr lang="ru-RU" dirty="0">
                <a:cs typeface="Times New Roman" pitchFamily="18" charset="0"/>
              </a:rPr>
              <a:t>вершину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dirty="0">
                <a:cs typeface="Times New Roman" pitchFamily="18" charset="0"/>
              </a:rPr>
              <a:t> и</a:t>
            </a:r>
            <a:r>
              <a:rPr lang="ru-RU" i="1" dirty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середины ребер </a:t>
            </a:r>
            <a:r>
              <a:rPr lang="en-US" i="1" dirty="0">
                <a:cs typeface="Times New Roman" pitchFamily="18" charset="0"/>
              </a:rPr>
              <a:t>BC</a:t>
            </a:r>
            <a:r>
              <a:rPr lang="ru-RU" dirty="0">
                <a:cs typeface="Times New Roman" pitchFamily="18" charset="0"/>
              </a:rPr>
              <a:t>,</a:t>
            </a:r>
            <a:r>
              <a:rPr lang="ru-RU" i="1" dirty="0">
                <a:cs typeface="Times New Roman" pitchFamily="18" charset="0"/>
              </a:rPr>
              <a:t> </a:t>
            </a:r>
            <a:r>
              <a:rPr lang="en-US" i="1" dirty="0">
                <a:cs typeface="Times New Roman" pitchFamily="18" charset="0"/>
              </a:rPr>
              <a:t>DD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.</a:t>
            </a:r>
            <a:r>
              <a:rPr lang="ru-RU" dirty="0"/>
              <a:t> Какой фигурой оно является? Найдите его площадь, если рёбра куба равны 1.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A832D7-9D77-463A-AAD1-05A4ADE5B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844824"/>
            <a:ext cx="4177020" cy="368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693437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2639</TotalTime>
  <Words>2007</Words>
  <Application>Microsoft Office PowerPoint</Application>
  <PresentationFormat>Экран (4:3)</PresentationFormat>
  <Paragraphs>142</Paragraphs>
  <Slides>38</Slides>
  <Notes>28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1" baseType="lpstr">
      <vt:lpstr>Cambria Math</vt:lpstr>
      <vt:lpstr>Times New Roman</vt:lpstr>
      <vt:lpstr>Оформление по умолчанию</vt:lpstr>
      <vt:lpstr>ПОСТРОЕНИЕ СЕЧЕНИЙ МНОГОГРАННИКОВ</vt:lpstr>
      <vt:lpstr>Презентация PowerPoint</vt:lpstr>
      <vt:lpstr>МЕТОД СЛЕДОВ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СЕЧЕНИЯ КУБА</dc:title>
  <dc:creator>*</dc:creator>
  <cp:lastModifiedBy>Смирнов Владимир Алексеевич</cp:lastModifiedBy>
  <cp:revision>216</cp:revision>
  <dcterms:created xsi:type="dcterms:W3CDTF">2006-09-17T12:30:38Z</dcterms:created>
  <dcterms:modified xsi:type="dcterms:W3CDTF">2021-04-14T14:16:37Z</dcterms:modified>
</cp:coreProperties>
</file>