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95" r:id="rId2"/>
    <p:sldId id="718" r:id="rId3"/>
    <p:sldId id="296" r:id="rId4"/>
    <p:sldId id="715" r:id="rId5"/>
    <p:sldId id="297" r:id="rId6"/>
    <p:sldId id="716" r:id="rId7"/>
    <p:sldId id="717" r:id="rId8"/>
    <p:sldId id="294" r:id="rId9"/>
    <p:sldId id="298" r:id="rId10"/>
    <p:sldId id="299" r:id="rId11"/>
    <p:sldId id="258" r:id="rId12"/>
    <p:sldId id="259" r:id="rId13"/>
    <p:sldId id="260" r:id="rId14"/>
    <p:sldId id="261" r:id="rId15"/>
    <p:sldId id="262" r:id="rId16"/>
    <p:sldId id="712" r:id="rId17"/>
    <p:sldId id="714" r:id="rId18"/>
    <p:sldId id="713" r:id="rId19"/>
    <p:sldId id="263" r:id="rId20"/>
    <p:sldId id="264" r:id="rId21"/>
    <p:sldId id="265" r:id="rId22"/>
    <p:sldId id="711" r:id="rId23"/>
    <p:sldId id="300" r:id="rId24"/>
    <p:sldId id="301" r:id="rId25"/>
    <p:sldId id="719" r:id="rId26"/>
    <p:sldId id="281" r:id="rId27"/>
    <p:sldId id="303" r:id="rId2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05" autoAdjust="0"/>
    <p:restoredTop sz="90929"/>
  </p:normalViewPr>
  <p:slideViewPr>
    <p:cSldViewPr>
      <p:cViewPr varScale="1">
        <p:scale>
          <a:sx n="92" d="100"/>
          <a:sy n="92" d="100"/>
        </p:scale>
        <p:origin x="14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8C6DAB5-59A8-48BB-AC00-0351B9B86F2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8F1D68F-DC84-462C-9AC3-68118860A7A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E51F795-0946-4DB4-B586-814303044C2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71A9127C-FFAB-43EF-986C-B09686A0D72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B30915B5-E155-4005-AE03-31AC71F5619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916523E9-840F-4C60-AEBD-7C89A429C6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457362F-460F-40DF-95F9-F92F103A63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78262E1B-79F3-47B1-88A6-50E7B5044B8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6DE5566-6C47-4EC6-99F7-BF358D982206}" type="slidenum">
              <a:rPr lang="ru-RU" altLang="ru-RU"/>
              <a:pPr algn="r" eaLnBrk="1" hangingPunct="1">
                <a:spcBef>
                  <a:spcPct val="0"/>
                </a:spcBef>
              </a:pPr>
              <a:t>1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4FE76ED1-D7A6-41CE-AF34-19D3664956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 cap="flat"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D74477B-EA83-4EED-8A2F-1536D9735F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ru-RU" altLang="ru-RU" sz="1400"/>
              <a:t>В режиме слайдов рисунки и формулировки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BF5F8FB2-73B5-4E2A-8B2C-6A85DE44AA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E16826C-43FD-4832-B853-E463B41ED97A}" type="slidenum">
              <a:rPr lang="ru-RU" altLang="ru-RU"/>
              <a:pPr>
                <a:spcBef>
                  <a:spcPct val="0"/>
                </a:spcBef>
              </a:pPr>
              <a:t>10</a:t>
            </a:fld>
            <a:endParaRPr lang="ru-RU" altLang="ru-RU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9D642ADB-40AC-4C69-8DA6-3487AC31F1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F1C4E812-C6C3-40D4-B961-8ED62BAAA8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3E9BAF07-E317-46B9-ADC3-BB0E4EE078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902172B-377E-4261-A5D4-EF1667EAA974}" type="slidenum">
              <a:rPr lang="ru-RU" altLang="ru-RU"/>
              <a:pPr>
                <a:spcBef>
                  <a:spcPct val="0"/>
                </a:spcBef>
              </a:pPr>
              <a:t>11</a:t>
            </a:fld>
            <a:endParaRPr lang="ru-RU" altLang="ru-RU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DC32C9E-6B3A-4AFE-8908-B876ADC2E7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237F72A8-F3C2-4075-8B8D-D176833594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07379C8-7159-44E8-A3D6-9E9B9DD83E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70201B5-F635-4EDE-9792-F99FFF978363}" type="slidenum">
              <a:rPr lang="ru-RU" altLang="ru-RU"/>
              <a:pPr>
                <a:spcBef>
                  <a:spcPct val="0"/>
                </a:spcBef>
              </a:pPr>
              <a:t>12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D422768-5435-4538-990B-3435C2A531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F9FBC204-8FD3-4601-9AE6-982C526E0A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30E8DFEB-844A-4907-B0CF-D54B352753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4F67043-BC9F-46F6-A9F3-0B6EE1EBEEC6}" type="slidenum">
              <a:rPr lang="ru-RU" altLang="ru-RU"/>
              <a:pPr>
                <a:spcBef>
                  <a:spcPct val="0"/>
                </a:spcBef>
              </a:pPr>
              <a:t>13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F6FBF06C-0E46-42EE-9F44-29D25133D4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23692448-54E1-4677-A370-3C3EA92FB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EAE85588-6848-4557-B6CC-03C040EE47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11AF431-A76B-4DF6-9DA8-DD84498C578E}" type="slidenum">
              <a:rPr lang="ru-RU" altLang="ru-RU"/>
              <a:pPr>
                <a:spcBef>
                  <a:spcPct val="0"/>
                </a:spcBef>
              </a:pPr>
              <a:t>14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F627E82A-3EE5-403F-BDD2-4478BBFCEC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8B140D6E-F1AE-4BC2-91D1-23DD76828B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4FE4D216-77A5-4F25-BA23-8F044258A6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1400A0A-8BBD-4D49-8D40-D891CCC8D450}" type="slidenum">
              <a:rPr lang="ru-RU" altLang="ru-RU"/>
              <a:pPr>
                <a:spcBef>
                  <a:spcPct val="0"/>
                </a:spcBef>
              </a:pPr>
              <a:t>15</a:t>
            </a:fld>
            <a:endParaRPr lang="ru-RU" altLang="ru-RU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FD3049B5-6C66-4B22-BE19-26A6B15635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73142B78-AC24-4CFE-9273-AFEC8EADCB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3F91826E-9660-4799-852F-CE87500A8F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1FAF212-488D-4E69-8A1F-5DC712762C59}" type="slidenum">
              <a:rPr lang="ru-RU" altLang="ru-RU"/>
              <a:pPr>
                <a:spcBef>
                  <a:spcPct val="0"/>
                </a:spcBef>
              </a:pPr>
              <a:t>16</a:t>
            </a:fld>
            <a:endParaRPr lang="ru-RU" altLang="ru-RU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896055CB-D92E-4D71-862C-1192A54408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C000811E-C0A7-4CDD-BD36-B4B2A38A35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E4424E3-076F-4836-AD3E-8892A69707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495A1C3-3F69-42A0-B176-D063BC0B556A}" type="slidenum">
              <a:rPr lang="ru-RU" altLang="ru-RU"/>
              <a:pPr>
                <a:spcBef>
                  <a:spcPct val="0"/>
                </a:spcBef>
              </a:pPr>
              <a:t>17</a:t>
            </a:fld>
            <a:endParaRPr lang="ru-RU" altLang="ru-RU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E0BCFDB-C531-4113-B66E-9F431C0E88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871CDFD1-F237-4C33-BE6E-588DB055D2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5F99B795-6278-42AE-8FCA-7CB5AE38BC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5FAC291-A1A0-4195-8607-9D226B3019CB}" type="slidenum">
              <a:rPr lang="ru-RU" altLang="ru-RU"/>
              <a:pPr>
                <a:spcBef>
                  <a:spcPct val="0"/>
                </a:spcBef>
              </a:pPr>
              <a:t>18</a:t>
            </a:fld>
            <a:endParaRPr lang="ru-RU" altLang="ru-RU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F064427-D5E1-4078-A3F5-CE25F489EF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2C41A0-5BD9-4086-BEE3-8ED2523707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1365773F-B037-46EB-9F4A-8F6A24764F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1C60B8F-5A39-4C8B-AAF2-76EC5B93E788}" type="slidenum">
              <a:rPr lang="ru-RU" altLang="ru-RU"/>
              <a:pPr>
                <a:spcBef>
                  <a:spcPct val="0"/>
                </a:spcBef>
              </a:pPr>
              <a:t>19</a:t>
            </a:fld>
            <a:endParaRPr lang="ru-RU" altLang="ru-RU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696322B-2E94-4428-88B7-655A8AD61E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338EE573-C050-49CC-AFF6-B47EB0E569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78262E1B-79F3-47B1-88A6-50E7B5044B8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6DE5566-6C47-4EC6-99F7-BF358D982206}" type="slidenum">
              <a:rPr lang="ru-RU" altLang="ru-RU"/>
              <a:pPr algn="r" eaLnBrk="1" hangingPunct="1">
                <a:spcBef>
                  <a:spcPct val="0"/>
                </a:spcBef>
              </a:pPr>
              <a:t>2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4FE76ED1-D7A6-41CE-AF34-19D3664956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 cap="flat"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D74477B-EA83-4EED-8A2F-1536D9735F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ru-RU" altLang="ru-RU" sz="1400"/>
              <a:t>В режиме слайдов рисунки и формулировки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535770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2408ACB8-D356-4B7B-A1DD-F6A03FBE72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E1A43EB-0673-4813-B197-0999702DB40B}" type="slidenum">
              <a:rPr lang="ru-RU" altLang="ru-RU"/>
              <a:pPr>
                <a:spcBef>
                  <a:spcPct val="0"/>
                </a:spcBef>
              </a:pPr>
              <a:t>20</a:t>
            </a:fld>
            <a:endParaRPr lang="ru-RU" altLang="ru-RU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DB2953C3-7D79-4C42-8FE5-52524BA4B3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F2D83E23-E440-4687-989B-0EC0EDAB14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772B0450-381C-4872-87BF-7428607CCB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50AA6A0-FE67-417D-BEE9-51BA19BDC991}" type="slidenum">
              <a:rPr lang="ru-RU" altLang="ru-RU"/>
              <a:pPr>
                <a:spcBef>
                  <a:spcPct val="0"/>
                </a:spcBef>
              </a:pPr>
              <a:t>21</a:t>
            </a:fld>
            <a:endParaRPr lang="ru-RU" altLang="ru-RU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E7AD670-86A3-4D76-95C8-ECF6328BB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C56D56C1-75A6-4E9D-B8F8-8FD16CABDF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8763934-8E3D-41C3-B759-47673EB15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4FAC6D4-096C-43AA-962A-879CB2ED92C5}" type="slidenum">
              <a:rPr lang="ru-RU" altLang="ru-RU"/>
              <a:pPr>
                <a:spcBef>
                  <a:spcPct val="0"/>
                </a:spcBef>
              </a:pPr>
              <a:t>23</a:t>
            </a:fld>
            <a:endParaRPr lang="ru-RU" altLang="ru-RU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04C2B86A-7965-4833-921E-0DA1E631ED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A87412DB-8F18-4F0C-8855-9D05640185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5D1D35D1-FD7E-45F8-9594-BD029206D4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9EA60A1-8571-452D-8EB2-202C2CC39AD7}" type="slidenum">
              <a:rPr lang="ru-RU" altLang="ru-RU"/>
              <a:pPr>
                <a:spcBef>
                  <a:spcPct val="0"/>
                </a:spcBef>
              </a:pPr>
              <a:t>24</a:t>
            </a:fld>
            <a:endParaRPr lang="ru-RU" altLang="ru-RU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EF36EF95-4589-43CD-8DF3-4B1F8E38C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A1CF3145-D4D9-41BD-BF0D-65A6BB0D9E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5D1D35D1-FD7E-45F8-9594-BD029206D4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9EA60A1-8571-452D-8EB2-202C2CC39AD7}" type="slidenum">
              <a:rPr lang="ru-RU" altLang="ru-RU"/>
              <a:pPr>
                <a:spcBef>
                  <a:spcPct val="0"/>
                </a:spcBef>
              </a:pPr>
              <a:t>25</a:t>
            </a:fld>
            <a:endParaRPr lang="ru-RU" altLang="ru-RU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EF36EF95-4589-43CD-8DF3-4B1F8E38C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A1CF3145-D4D9-41BD-BF0D-65A6BB0D9E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906934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ACBAB4EB-6A51-4B2D-8F97-23588D17AE8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82D93FE-A248-4E8C-A5E6-D55BEF2C511C}" type="slidenum">
              <a:rPr lang="ru-RU" altLang="ru-RU"/>
              <a:pPr algn="r" eaLnBrk="1" hangingPunct="1">
                <a:spcBef>
                  <a:spcPct val="0"/>
                </a:spcBef>
              </a:pPr>
              <a:t>26</a:t>
            </a:fld>
            <a:endParaRPr lang="ru-RU" altLang="ru-RU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31BC656-09DD-46A4-9B76-DFBC7AE0CC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62388580-6BDC-46D3-8D3D-2277CA85F5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ru-RU" altLang="ru-RU"/>
              <a:t>В режиме ответ появляется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ACBAB4EB-6A51-4B2D-8F97-23588D17AE8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82D93FE-A248-4E8C-A5E6-D55BEF2C511C}" type="slidenum">
              <a:rPr lang="ru-RU" altLang="ru-RU"/>
              <a:pPr algn="r" eaLnBrk="1" hangingPunct="1">
                <a:spcBef>
                  <a:spcPct val="0"/>
                </a:spcBef>
              </a:pPr>
              <a:t>27</a:t>
            </a:fld>
            <a:endParaRPr lang="ru-RU" altLang="ru-RU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31BC656-09DD-46A4-9B76-DFBC7AE0CC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62388580-6BDC-46D3-8D3D-2277CA85F5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ru-RU" altLang="ru-RU"/>
              <a:t>В режиме ответ появляется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0033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F5CD3E8-1145-4AC4-BB2D-7AD1958654C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F405A8-DB12-449A-B59E-4E00E2EF321D}" type="slidenum">
              <a:rPr lang="ru-RU" altLang="ru-RU"/>
              <a:pPr algn="r" eaLnBrk="1" hangingPunct="1">
                <a:spcBef>
                  <a:spcPct val="0"/>
                </a:spcBef>
              </a:pPr>
              <a:t>3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5EBA7DD-991C-4D80-9ABB-D964A4B983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 cap="flat"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3EFF687-946E-4BF1-B4E3-128A6B8013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ru-RU" altLang="ru-RU" sz="1400"/>
              <a:t>В режиме слайдов рисунки и формулировки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F5CD3E8-1145-4AC4-BB2D-7AD1958654C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F405A8-DB12-449A-B59E-4E00E2EF321D}" type="slidenum">
              <a:rPr lang="ru-RU" altLang="ru-RU"/>
              <a:pPr algn="r" eaLnBrk="1" hangingPunct="1">
                <a:spcBef>
                  <a:spcPct val="0"/>
                </a:spcBef>
              </a:pPr>
              <a:t>4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5EBA7DD-991C-4D80-9ABB-D964A4B983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 cap="flat"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3EFF687-946E-4BF1-B4E3-128A6B8013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ru-RU" altLang="ru-RU" sz="1400"/>
              <a:t>В режиме слайдов рисунки и формулировки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46922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91DCFF33-B234-4917-BDB0-18C0FA60DD1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72BAFD5-9DA3-4F42-854C-0307460CB8A8}" type="slidenum">
              <a:rPr lang="ru-RU" altLang="ru-RU"/>
              <a:pPr algn="r" eaLnBrk="1" hangingPunct="1"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2DD7BAFE-D9E8-493F-894C-C1E9E3444E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 cap="flat"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15BEB0FF-D556-42BB-B967-3EF97F593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ru-RU" altLang="ru-RU" sz="1400"/>
              <a:t>В режиме слайдов рисунки и формулировки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91DCFF33-B234-4917-BDB0-18C0FA60DD1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72BAFD5-9DA3-4F42-854C-0307460CB8A8}" type="slidenum">
              <a:rPr lang="ru-RU" altLang="ru-RU"/>
              <a:pPr algn="r" eaLnBrk="1" hangingPunct="1">
                <a:spcBef>
                  <a:spcPct val="0"/>
                </a:spcBef>
              </a:pPr>
              <a:t>6</a:t>
            </a:fld>
            <a:endParaRPr lang="ru-RU" altLang="ru-RU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2DD7BAFE-D9E8-493F-894C-C1E9E3444E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 cap="flat"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15BEB0FF-D556-42BB-B967-3EF97F593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ru-RU" altLang="ru-RU" sz="1400"/>
              <a:t>В режиме слайдов рисунки и формулировки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41903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6722516B-9D1D-4673-AD22-FABCCC275D4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414236F-9727-4EDB-9F09-AC5EC37F2019}" type="slidenum">
              <a:rPr lang="ru-RU" altLang="ru-RU"/>
              <a:pPr algn="r" eaLnBrk="1" hangingPunct="1">
                <a:spcBef>
                  <a:spcPct val="0"/>
                </a:spcBef>
              </a:pPr>
              <a:t>7</a:t>
            </a:fld>
            <a:endParaRPr lang="ru-RU" altLang="ru-RU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4DDB030-4D3F-4CA0-9B66-1A9F16E420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 cap="flat"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E273691A-30A5-4F54-889B-CE8673AE08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ru-RU" altLang="ru-RU" sz="1400"/>
              <a:t>В режиме слайдов рисунки и формулировки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31116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6722516B-9D1D-4673-AD22-FABCCC275D4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414236F-9727-4EDB-9F09-AC5EC37F2019}" type="slidenum">
              <a:rPr lang="ru-RU" altLang="ru-RU"/>
              <a:pPr algn="r" eaLnBrk="1" hangingPunct="1">
                <a:spcBef>
                  <a:spcPct val="0"/>
                </a:spcBef>
              </a:pPr>
              <a:t>8</a:t>
            </a:fld>
            <a:endParaRPr lang="ru-RU" altLang="ru-RU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4DDB030-4D3F-4CA0-9B66-1A9F16E420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 cap="flat"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E273691A-30A5-4F54-889B-CE8673AE08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ru-RU" altLang="ru-RU" sz="1400"/>
              <a:t>В режиме слайдов рисунки и формулировки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7B68FF88-A4AC-49F1-B2D0-E2AD7FCF4B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3158A41-B5BD-47E1-A17F-A4E54577EA53}" type="slidenum">
              <a:rPr lang="ru-RU" altLang="ru-RU"/>
              <a:pPr>
                <a:spcBef>
                  <a:spcPct val="0"/>
                </a:spcBef>
              </a:pPr>
              <a:t>9</a:t>
            </a:fld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9AEF0453-D4FA-4865-82FD-29C56DCD32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08366699-E853-4DC4-B1BD-90B8885A4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CB4A68-B6E9-417B-99AF-5E19BF14CF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8D8EC1-7AEF-4689-BA1C-34D2A2EA63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C06C60-CFFF-46AA-AE08-9F26B84407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6DE47-FFC8-41E8-9B46-875B54F867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6963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48FED5-0366-412E-AA03-6812ED9E28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A90EB0-F344-4A57-B790-4AB4CBEA79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EC1D4E-D6FF-452F-8D20-0BE02353DD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DAF8D-0C9F-4EF0-A25E-2819F14F44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1752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B6E629-1D17-4870-97A0-C370FBA0A9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E44C8B-ED88-45B8-919B-612C1FFE03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A4D2639-BB69-48C2-8383-7256C77254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2E58A-EF65-422F-9C1E-FD8656D798A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7984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2893D6-3CCD-4A78-BFFE-CC919A8E7C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AA811C-B742-4831-8A4C-C1421FB560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DC0963-16E1-43B9-9527-779E5535F4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6F683-F68F-41CD-B80E-53E4D79021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7810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5FFD5BA-ADE3-4C48-B701-C909D290B4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3C8C6F-154E-46DC-8C32-77FBD59A62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72AB02-099B-44C3-8EA9-3791D54EB1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7A27F-B147-4C7C-87D7-99AF4AA1F5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9055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DB74B9-563E-45A6-9F13-7861C90FC2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B244D9-B33B-4B19-8B7F-9728A3C1A7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6C8A17-2F7D-4045-9291-5603F03188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1201F-8673-4F66-BF2F-D491EE61B8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628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ADECD9C-9CC3-4600-B795-227DEB0468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6805C89-5C9F-4C61-A809-163E4945AE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83750B-68CC-4488-B6F9-1F1D6D9ADB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715F9-8F39-4674-A232-CAC74B2A1A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0587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0A83308-8647-4968-8B12-F6072630FE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42B0A51-817E-4921-BDBF-19E8BF2A48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ABB6FE6-22A3-4168-9F15-F8582478F5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8A547-A97E-423E-AE84-2BC219548B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689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91BE6A2-C52C-4C1F-8C99-4CB0B35822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18A7A4E-3354-4587-9FF7-3473AFDF36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8CA4662-0A66-4D66-B1B4-1B7A5A038D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569B6-41ED-40F5-99CC-3587106537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6841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4395CF-CA9F-45FD-9808-538FF2AB32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2904A6-B422-4A8F-B422-EA2D7097D4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9F5FDB-9AB0-439A-B36A-2402AEF824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C30E4-2616-4C80-B1D6-61BACCEBEAE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006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640A71-BFD6-4648-B0F2-7D848DC75F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C47B00-F0CE-4274-9E5F-1CC26E40D6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7B8A6A-20F2-464C-ADB6-2877BDCCCA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ACD94-1E5F-4311-89BF-ACCC413AB37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155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3CA3462-F579-4F02-9695-78C9E62EB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2592E8-72ED-4E03-9004-845697C697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500BA08-06FB-4290-A7F8-1B2BB764432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1AA7534-8F6C-4327-8394-28DFDC2925C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5358581-04C4-404F-A0FA-D2C73752ACA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D239F76-BAB8-4EB7-B387-2525681BB3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FF0320E-292B-4FED-8E38-931E5B46728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1268760"/>
            <a:ext cx="7626350" cy="2484512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ru-RU" sz="3600" dirty="0">
                <a:solidFill>
                  <a:srgbClr val="FF3300"/>
                </a:solidFill>
              </a:rPr>
              <a:t>1. </a:t>
            </a:r>
            <a:r>
              <a:rPr lang="ru-RU" altLang="ru-RU" sz="3600" dirty="0">
                <a:solidFill>
                  <a:srgbClr val="FF3300"/>
                </a:solidFill>
              </a:rPr>
              <a:t>ОСНОВНЫЕ ПОНЯТИЯ СТЕРЕОМЕТРИИ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>
            <a:extLst>
              <a:ext uri="{FF2B5EF4-FFF2-40B4-BE49-F238E27FC236}">
                <a16:creationId xmlns:a16="http://schemas.microsoft.com/office/drawing/2014/main" id="{4D4EA245-C2D0-41A5-A531-C46C6A250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68413"/>
            <a:ext cx="83820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indent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Изобразите: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а) три прямые, пересекающиеся в одной точке;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б) две непересекающиеся прямые;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в) плоскость и непересекающую  </a:t>
            </a:r>
            <a:r>
              <a:rPr lang="en-US" altLang="ru-RU" sz="2400">
                <a:cs typeface="Times New Roman" panose="02020603050405020304" pitchFamily="18" charset="0"/>
              </a:rPr>
              <a:t>ее прямую;</a:t>
            </a:r>
            <a:endParaRPr lang="ru-RU" altLang="ru-RU" sz="24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г) плоскость и лежащие в ней две пересекающиеся прямые;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д) три плоскости, пересекающиеся по общей прямой.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е) три плоскости, попарно пересекающиеся по прямым, которые пере­секаются в одной точке.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009244-D11D-47EC-B7D1-0D4CEE5B6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  <a:endParaRPr lang="en-US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>
            <a:extLst>
              <a:ext uri="{FF2B5EF4-FFF2-40B4-BE49-F238E27FC236}">
                <a16:creationId xmlns:a16="http://schemas.microsoft.com/office/drawing/2014/main" id="{3A6E2C18-F9D7-4406-8562-C0E935C85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52513"/>
            <a:ext cx="8382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прямых проходит через две точки пространства?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3FEE61CD-B4AC-436F-9252-AAF8FACE1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88620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Одна.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93FBF4C-A143-4D92-AA88-3A1488E008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  <a:endParaRPr lang="en-US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>
            <a:extLst>
              <a:ext uri="{FF2B5EF4-FFF2-40B4-BE49-F238E27FC236}">
                <a16:creationId xmlns:a16="http://schemas.microsoft.com/office/drawing/2014/main" id="{F4D7E16D-6EB0-425B-BF37-BD8A1C77A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8610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плоскостей проходит через три точки пространства?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961F96F1-4676-41D1-A721-299EEDE14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14600"/>
            <a:ext cx="77724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Одна, если три точки не принадлежат одной прямой; бесконечно много в противном случае.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758E99E-2684-481A-9EDD-580358FA22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  <a:endParaRPr lang="en-US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>
            <a:extLst>
              <a:ext uri="{FF2B5EF4-FFF2-40B4-BE49-F238E27FC236}">
                <a16:creationId xmlns:a16="http://schemas.microsoft.com/office/drawing/2014/main" id="{06E0633C-D5C6-4D8C-8D62-2A7E9C0B0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8610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общих точек могут иметь две плоскости?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04C76216-BC33-4D49-B623-032575CD4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971800"/>
            <a:ext cx="7772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Ни одной, или бесконечно много.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7CD5CEB-EF8B-4595-8EDA-9C01051673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Упражнение 5</a:t>
            </a:r>
            <a:endParaRPr lang="en-US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>
            <a:extLst>
              <a:ext uri="{FF2B5EF4-FFF2-40B4-BE49-F238E27FC236}">
                <a16:creationId xmlns:a16="http://schemas.microsoft.com/office/drawing/2014/main" id="{BF7724B4-5F9A-4118-8D7E-A26E97839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6106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Верно ли утверждение</a:t>
            </a:r>
            <a:r>
              <a:rPr lang="ru-RU" altLang="ru-RU" sz="2800" dirty="0"/>
              <a:t> о том</a:t>
            </a:r>
            <a:r>
              <a:rPr lang="ru-RU" altLang="ru-RU" sz="2800" dirty="0">
                <a:cs typeface="Times New Roman" panose="02020603050405020304" pitchFamily="18" charset="0"/>
              </a:rPr>
              <a:t>, что всякие: а) три точки; б) четыре точки пространства принадлежат одной плоскости?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6CF5E050-4BED-4911-A8A1-8A2282F98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971800"/>
            <a:ext cx="7772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а) Да; б) нет.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4290287-66F4-47A4-9696-3A7F12414A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Упражнение 6</a:t>
            </a:r>
            <a:endParaRPr lang="en-US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>
            <a:extLst>
              <a:ext uri="{FF2B5EF4-FFF2-40B4-BE49-F238E27FC236}">
                <a16:creationId xmlns:a16="http://schemas.microsoft.com/office/drawing/2014/main" id="{CE8D2DD5-86FA-406B-8399-677ADB79F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8382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Верно ли, что если окружность имеет с плоскостью две общие точки, то окружность лежит в этой плоскости?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B05ABCCB-4FC9-45F8-9D00-8F554AA13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895600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Нет.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DC06C59-D130-4BE2-AE54-D2877CE1E1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Упражнение 7</a:t>
            </a:r>
            <a:endParaRPr lang="en-US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>
            <a:extLst>
              <a:ext uri="{FF2B5EF4-FFF2-40B4-BE49-F238E27FC236}">
                <a16:creationId xmlns:a16="http://schemas.microsoft.com/office/drawing/2014/main" id="{8E02FA63-45D1-46CA-900D-44E83B541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895600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Да.</a:t>
            </a:r>
          </a:p>
        </p:txBody>
      </p:sp>
      <p:sp>
        <p:nvSpPr>
          <p:cNvPr id="25603" name="Text Box 4">
            <a:extLst>
              <a:ext uri="{FF2B5EF4-FFF2-40B4-BE49-F238E27FC236}">
                <a16:creationId xmlns:a16="http://schemas.microsoft.com/office/drawing/2014/main" id="{9D5E2DE3-D0AB-41ED-AA6F-6411CA440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3" y="1052513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</a:t>
            </a:r>
            <a:r>
              <a:rPr lang="ru-RU" altLang="ru-RU" sz="2400"/>
              <a:t>Три вершины параллелограмма принадлежат некоторой плоскости. Верно ли утверждение о том, что и четвёртая вершина этого параллелограмма принадлежит той же плоскости?</a:t>
            </a:r>
            <a:endParaRPr lang="ru-RU" altLang="ru-RU" sz="2400"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59F3F1E-30FD-456E-BD0C-9D547B6D42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Упражнение 8</a:t>
            </a:r>
            <a:endParaRPr lang="en-US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>
            <a:extLst>
              <a:ext uri="{FF2B5EF4-FFF2-40B4-BE49-F238E27FC236}">
                <a16:creationId xmlns:a16="http://schemas.microsoft.com/office/drawing/2014/main" id="{3CE33290-D6CA-4D00-B2D8-7789CA0C4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895600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Нет.</a:t>
            </a:r>
          </a:p>
        </p:txBody>
      </p:sp>
      <p:sp>
        <p:nvSpPr>
          <p:cNvPr id="27651" name="Text Box 4">
            <a:extLst>
              <a:ext uri="{FF2B5EF4-FFF2-40B4-BE49-F238E27FC236}">
                <a16:creationId xmlns:a16="http://schemas.microsoft.com/office/drawing/2014/main" id="{0663BF9C-4E7D-4B8A-8285-B7A48602F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0163" y="1058863"/>
            <a:ext cx="9144001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</a:t>
            </a:r>
            <a:r>
              <a:rPr lang="ru-RU" altLang="ru-RU" sz="2400"/>
              <a:t>Две вершины и точка пересечения диагоналей параллелограмма принадлежат одной плоскости. Верно ли утверждение о том, что и две другие вершины параллелограмма принадлежат этой плоскости?</a:t>
            </a:r>
            <a:endParaRPr lang="ru-RU" altLang="ru-RU" sz="2400"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5EBC070-DF8C-4FB7-9D5E-3F11818064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Упражнение 9</a:t>
            </a:r>
            <a:endParaRPr lang="en-US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>
            <a:extLst>
              <a:ext uri="{FF2B5EF4-FFF2-40B4-BE49-F238E27FC236}">
                <a16:creationId xmlns:a16="http://schemas.microsoft.com/office/drawing/2014/main" id="{E91B9B69-38C7-40DF-99AB-F22066623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895600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Нет.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B7799A01-9673-45D5-B87C-8AD249532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96975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cs typeface="Times New Roman" panose="02020603050405020304" pitchFamily="18" charset="0"/>
              </a:rPr>
              <a:t>	Прямые </a:t>
            </a:r>
            <a:r>
              <a:rPr lang="en-US" altLang="ru-RU" sz="2800" i="1">
                <a:cs typeface="Times New Roman" panose="02020603050405020304" pitchFamily="18" charset="0"/>
              </a:rPr>
              <a:t>a</a:t>
            </a:r>
            <a:r>
              <a:rPr lang="en-US" altLang="ru-RU" sz="2800">
                <a:cs typeface="Times New Roman" panose="02020603050405020304" pitchFamily="18" charset="0"/>
              </a:rPr>
              <a:t>, </a:t>
            </a:r>
            <a:r>
              <a:rPr lang="en-US" altLang="ru-RU" sz="2800" i="1">
                <a:cs typeface="Times New Roman" panose="02020603050405020304" pitchFamily="18" charset="0"/>
              </a:rPr>
              <a:t>b</a:t>
            </a:r>
            <a:r>
              <a:rPr lang="en-US" altLang="ru-RU" sz="2800">
                <a:cs typeface="Times New Roman" panose="02020603050405020304" pitchFamily="18" charset="0"/>
              </a:rPr>
              <a:t>, </a:t>
            </a:r>
            <a:r>
              <a:rPr lang="en-US" altLang="ru-RU" sz="2800" i="1">
                <a:cs typeface="Times New Roman" panose="02020603050405020304" pitchFamily="18" charset="0"/>
              </a:rPr>
              <a:t>c </a:t>
            </a:r>
            <a:r>
              <a:rPr lang="ru-RU" altLang="ru-RU" sz="2800">
                <a:cs typeface="Times New Roman" panose="02020603050405020304" pitchFamily="18" charset="0"/>
              </a:rPr>
              <a:t>попарно пересекаются.</a:t>
            </a:r>
            <a:r>
              <a:rPr lang="en-US" altLang="ru-RU" sz="2800" i="1">
                <a:cs typeface="Times New Roman" panose="02020603050405020304" pitchFamily="18" charset="0"/>
              </a:rPr>
              <a:t> </a:t>
            </a:r>
            <a:r>
              <a:rPr lang="ru-RU" altLang="ru-RU" sz="2800">
                <a:cs typeface="Times New Roman" panose="02020603050405020304" pitchFamily="18" charset="0"/>
              </a:rPr>
              <a:t>Верно ли, что они лежат в одной плоскости?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ED3DDCB-F1D1-4FA7-9048-4BF0CAF7D8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Упражнение 10</a:t>
            </a:r>
            <a:endParaRPr lang="en-US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>
            <a:extLst>
              <a:ext uri="{FF2B5EF4-FFF2-40B4-BE49-F238E27FC236}">
                <a16:creationId xmlns:a16="http://schemas.microsoft.com/office/drawing/2014/main" id="{118E697D-AD6B-4E86-96DE-E5DB7E300F04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5410200"/>
            <a:ext cx="2819400" cy="457200"/>
            <a:chOff x="576" y="3360"/>
            <a:chExt cx="1776" cy="288"/>
          </a:xfrm>
        </p:grpSpPr>
        <p:sp>
          <p:nvSpPr>
            <p:cNvPr id="31750" name="Text Box 4">
              <a:extLst>
                <a:ext uri="{FF2B5EF4-FFF2-40B4-BE49-F238E27FC236}">
                  <a16:creationId xmlns:a16="http://schemas.microsoft.com/office/drawing/2014/main" id="{C50FDEC7-668C-4416-9E97-9DEB8F5F6C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360"/>
              <a:ext cx="17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>
                  <a:solidFill>
                    <a:srgbClr val="FF3300"/>
                  </a:solidFill>
                  <a:cs typeface="Times New Roman" panose="02020603050405020304" pitchFamily="18" charset="0"/>
                </a:rPr>
                <a:t>Ответ:           </a:t>
              </a:r>
              <a:r>
                <a:rPr lang="ru-RU" altLang="ru-RU" sz="2400">
                  <a:solidFill>
                    <a:srgbClr val="FF3300"/>
                  </a:solidFill>
                  <a:latin typeface="Times New Roman Cyr" panose="02020603050405020304" pitchFamily="18" charset="0"/>
                </a:rPr>
                <a:t>.</a:t>
              </a:r>
            </a:p>
          </p:txBody>
        </p:sp>
        <p:graphicFrame>
          <p:nvGraphicFramePr>
            <p:cNvPr id="31751" name="Object 5">
              <a:extLst>
                <a:ext uri="{FF2B5EF4-FFF2-40B4-BE49-F238E27FC236}">
                  <a16:creationId xmlns:a16="http://schemas.microsoft.com/office/drawing/2014/main" id="{D5419CC8-10C9-41DF-A3AA-D66B1BBCE1F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00" y="3408"/>
            <a:ext cx="488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774364" imgH="342751" progId="Equation.DSMT4">
                    <p:embed/>
                  </p:oleObj>
                </mc:Choice>
                <mc:Fallback>
                  <p:oleObj name="Equation" r:id="rId3" imgW="774364" imgH="342751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3408"/>
                          <a:ext cx="488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747" name="Group 6">
            <a:extLst>
              <a:ext uri="{FF2B5EF4-FFF2-40B4-BE49-F238E27FC236}">
                <a16:creationId xmlns:a16="http://schemas.microsoft.com/office/drawing/2014/main" id="{0404883E-5D74-4643-8A8E-CD05289385F1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371600"/>
            <a:ext cx="7924800" cy="3586163"/>
            <a:chOff x="240" y="864"/>
            <a:chExt cx="4992" cy="2259"/>
          </a:xfrm>
        </p:grpSpPr>
        <p:sp>
          <p:nvSpPr>
            <p:cNvPr id="1031" name="Text Box 7">
              <a:extLst>
                <a:ext uri="{FF2B5EF4-FFF2-40B4-BE49-F238E27FC236}">
                  <a16:creationId xmlns:a16="http://schemas.microsoft.com/office/drawing/2014/main" id="{BC7E23AB-9A47-4DFC-8A72-509A6C918D84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240" y="864"/>
              <a:ext cx="4992" cy="523"/>
            </a:xfrm>
            <a:prstGeom prst="rect">
              <a:avLst/>
            </a:prstGeom>
            <a:blipFill>
              <a:blip r:embed="rId5"/>
              <a:stretch>
                <a:fillRect l="-1231" t="-5882" r="-1154" b="-16176"/>
              </a:stretch>
            </a:blipFill>
            <a:ln>
              <a:noFill/>
            </a:ln>
          </p:spPr>
          <p:txBody>
            <a:bodyPr/>
            <a:lstStyle/>
            <a:p>
              <a:r>
                <a:rPr lang="ru-RU">
                  <a:noFill/>
                </a:rPr>
                <a:t> </a:t>
              </a:r>
            </a:p>
          </p:txBody>
        </p:sp>
        <p:pic>
          <p:nvPicPr>
            <p:cNvPr id="31749" name="Picture 9">
              <a:extLst>
                <a:ext uri="{FF2B5EF4-FFF2-40B4-BE49-F238E27FC236}">
                  <a16:creationId xmlns:a16="http://schemas.microsoft.com/office/drawing/2014/main" id="{243E24EC-6F33-4772-88AF-4ADEAE051F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1728"/>
              <a:ext cx="3426" cy="1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BFA84F40-C804-4797-935B-131F050620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Упражнение 11</a:t>
            </a:r>
            <a:endParaRPr lang="en-US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2">
            <a:extLst>
              <a:ext uri="{FF2B5EF4-FFF2-40B4-BE49-F238E27FC236}">
                <a16:creationId xmlns:a16="http://schemas.microsoft.com/office/drawing/2014/main" id="{6BD051DF-C07C-4B8C-9CD9-50FE04D03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517"/>
            <a:ext cx="9144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 b="1" dirty="0">
                <a:cs typeface="Times New Roman" panose="02020603050405020304" pitchFamily="18" charset="0"/>
              </a:rPr>
              <a:t>Точка</a:t>
            </a:r>
            <a:r>
              <a:rPr lang="ru-RU" altLang="ru-RU" dirty="0">
                <a:cs typeface="Times New Roman" panose="02020603050405020304" pitchFamily="18" charset="0"/>
              </a:rPr>
              <a:t> является идеализацией очень маленьких объектов, т.е. таких, размерами которых можно пренебречь. Евклид в своей книге "Начала" оп­ределял точку как то, что не имеет частей.</a:t>
            </a:r>
          </a:p>
          <a:p>
            <a:pPr algn="just" eaLnBrk="1" hangingPunct="1"/>
            <a:r>
              <a:rPr lang="ru-RU" altLang="ru-RU" b="1" dirty="0">
                <a:cs typeface="Times New Roman" panose="02020603050405020304" pitchFamily="18" charset="0"/>
              </a:rPr>
              <a:t>Прямая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является идеализацией тонкой натянутой нити, края стола прямоугольной формы. По прямой распространяется луч света.</a:t>
            </a:r>
          </a:p>
          <a:p>
            <a:pPr algn="just" eaLnBrk="1" hangingPunct="1"/>
            <a:r>
              <a:rPr lang="ru-RU" altLang="ru-RU" b="1" dirty="0">
                <a:cs typeface="Times New Roman" panose="02020603050405020304" pitchFamily="18" charset="0"/>
              </a:rPr>
              <a:t>Плоскость</a:t>
            </a:r>
            <a:r>
              <a:rPr lang="ru-RU" altLang="ru-RU" dirty="0">
                <a:cs typeface="Times New Roman" panose="02020603050405020304" pitchFamily="18" charset="0"/>
              </a:rPr>
              <a:t> является идеализацией ровной поверхности воды, поверх­ности стола, доски, зеркала и т. п.</a:t>
            </a:r>
            <a:endParaRPr lang="ru-RU" altLang="ru-RU" dirty="0"/>
          </a:p>
        </p:txBody>
      </p:sp>
      <p:sp>
        <p:nvSpPr>
          <p:cNvPr id="3076" name="TextBox 14">
            <a:extLst>
              <a:ext uri="{FF2B5EF4-FFF2-40B4-BE49-F238E27FC236}">
                <a16:creationId xmlns:a16="http://schemas.microsoft.com/office/drawing/2014/main" id="{292B6CAB-C51F-4326-A45A-1FCAABBDC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31471"/>
            <a:ext cx="9144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 dirty="0">
                <a:cs typeface="Times New Roman" panose="02020603050405020304" pitchFamily="18" charset="0"/>
              </a:rPr>
              <a:t>Точки будем обозначать прописными латинскими буква­ми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, ..., прямые –  строчными латинскими буквами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, ...., плоскости – греческими буквами </a:t>
            </a:r>
            <a:r>
              <a:rPr lang="en-US" altLang="ru-RU" dirty="0">
                <a:cs typeface="Times New Roman" panose="02020603050405020304" pitchFamily="18" charset="0"/>
              </a:rPr>
              <a:t>α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dirty="0">
                <a:cs typeface="Times New Roman" panose="02020603050405020304" pitchFamily="18" charset="0"/>
              </a:rPr>
              <a:t>β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dirty="0">
                <a:cs typeface="Times New Roman" panose="02020603050405020304" pitchFamily="18" charset="0"/>
              </a:rPr>
              <a:t>γ</a:t>
            </a:r>
            <a:r>
              <a:rPr lang="ru-RU" altLang="ru-RU" dirty="0">
                <a:cs typeface="Times New Roman" panose="02020603050405020304" pitchFamily="18" charset="0"/>
              </a:rPr>
              <a:t>, ... .</a:t>
            </a:r>
          </a:p>
          <a:p>
            <a:pPr algn="just" eaLnBrk="1" hangingPunct="1"/>
            <a:r>
              <a:rPr lang="ru-RU" altLang="ru-RU" dirty="0">
                <a:cs typeface="Times New Roman" panose="02020603050405020304" pitchFamily="18" charset="0"/>
              </a:rPr>
              <a:t>Точки, прямые и плоскости будем изображать, как показано на ри­сунке.</a:t>
            </a:r>
          </a:p>
        </p:txBody>
      </p:sp>
      <p:pic>
        <p:nvPicPr>
          <p:cNvPr id="3077" name="Рисунок 4">
            <a:extLst>
              <a:ext uri="{FF2B5EF4-FFF2-40B4-BE49-F238E27FC236}">
                <a16:creationId xmlns:a16="http://schemas.microsoft.com/office/drawing/2014/main" id="{EA70BD17-9D4B-4A1D-909D-D10FBC9A2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157192"/>
            <a:ext cx="4537075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62219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>
            <a:extLst>
              <a:ext uri="{FF2B5EF4-FFF2-40B4-BE49-F238E27FC236}">
                <a16:creationId xmlns:a16="http://schemas.microsoft.com/office/drawing/2014/main" id="{D460867B-E029-4F7F-B128-CA1A99133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91200"/>
            <a:ext cx="8382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400">
                <a:cs typeface="Times New Roman" panose="02020603050405020304" pitchFamily="18" charset="0"/>
              </a:rPr>
              <a:t>а) Точки </a:t>
            </a:r>
            <a:r>
              <a:rPr lang="en-US" altLang="ru-RU" sz="2400" i="1">
                <a:cs typeface="Times New Roman" panose="02020603050405020304" pitchFamily="18" charset="0"/>
              </a:rPr>
              <a:t>A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 i="1">
                <a:cs typeface="Times New Roman" panose="02020603050405020304" pitchFamily="18" charset="0"/>
              </a:rPr>
              <a:t>B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 i="1">
                <a:cs typeface="Times New Roman" panose="02020603050405020304" pitchFamily="18" charset="0"/>
              </a:rPr>
              <a:t>C</a:t>
            </a:r>
            <a:r>
              <a:rPr lang="ru-RU" altLang="ru-RU" sz="2400" i="1">
                <a:cs typeface="Times New Roman" panose="02020603050405020304" pitchFamily="18" charset="0"/>
              </a:rPr>
              <a:t> </a:t>
            </a:r>
            <a:r>
              <a:rPr lang="ru-RU" altLang="ru-RU" sz="2400">
                <a:cs typeface="Times New Roman" panose="02020603050405020304" pitchFamily="18" charset="0"/>
              </a:rPr>
              <a:t>должны принадлежать одной прямой;  б) точки </a:t>
            </a:r>
            <a:r>
              <a:rPr lang="en-US" altLang="ru-RU" sz="2400" i="1">
                <a:cs typeface="Times New Roman" panose="02020603050405020304" pitchFamily="18" charset="0"/>
              </a:rPr>
              <a:t>K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 i="1">
                <a:cs typeface="Times New Roman" panose="02020603050405020304" pitchFamily="18" charset="0"/>
              </a:rPr>
              <a:t>L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 i="1">
                <a:cs typeface="Times New Roman" panose="02020603050405020304" pitchFamily="18" charset="0"/>
              </a:rPr>
              <a:t>M</a:t>
            </a:r>
            <a:r>
              <a:rPr lang="ru-RU" altLang="ru-RU" sz="2400">
                <a:cs typeface="Times New Roman" panose="02020603050405020304" pitchFamily="18" charset="0"/>
              </a:rPr>
              <a:t> должны принадлежать одной прямой.</a:t>
            </a:r>
          </a:p>
        </p:txBody>
      </p:sp>
      <p:sp>
        <p:nvSpPr>
          <p:cNvPr id="33795" name="Text Box 5">
            <a:extLst>
              <a:ext uri="{FF2B5EF4-FFF2-40B4-BE49-F238E27FC236}">
                <a16:creationId xmlns:a16="http://schemas.microsoft.com/office/drawing/2014/main" id="{734D4F21-6461-47A6-96CC-48A2887C8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14400"/>
            <a:ext cx="79248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Найдите ошибку на рисунках, если: а)</a:t>
            </a:r>
            <a:r>
              <a:rPr lang="en-US" altLang="ru-RU" sz="2400">
                <a:cs typeface="Times New Roman" panose="02020603050405020304" pitchFamily="18" charset="0"/>
              </a:rPr>
              <a:t> α </a:t>
            </a:r>
            <a:r>
              <a:rPr lang="ru-RU" altLang="ru-RU" sz="2400">
                <a:cs typeface="Times New Roman" panose="02020603050405020304" pitchFamily="18" charset="0"/>
              </a:rPr>
              <a:t>и </a:t>
            </a:r>
            <a:r>
              <a:rPr lang="en-US" altLang="ru-RU" sz="2400">
                <a:cs typeface="Times New Roman" panose="02020603050405020304" pitchFamily="18" charset="0"/>
              </a:rPr>
              <a:t>β</a:t>
            </a:r>
            <a:r>
              <a:rPr lang="ru-RU" altLang="ru-RU" sz="2400">
                <a:cs typeface="Times New Roman" panose="02020603050405020304" pitchFamily="18" charset="0"/>
              </a:rPr>
              <a:t> - две пересекающиеся плоскости, и точки </a:t>
            </a:r>
            <a:r>
              <a:rPr lang="en-US" altLang="ru-RU" sz="2400" i="1">
                <a:cs typeface="Times New Roman" panose="02020603050405020304" pitchFamily="18" charset="0"/>
              </a:rPr>
              <a:t>A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 i="1">
                <a:cs typeface="Times New Roman" panose="02020603050405020304" pitchFamily="18" charset="0"/>
              </a:rPr>
              <a:t>B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 i="1">
                <a:cs typeface="Times New Roman" panose="02020603050405020304" pitchFamily="18" charset="0"/>
              </a:rPr>
              <a:t>C</a:t>
            </a:r>
            <a:r>
              <a:rPr lang="ru-RU" altLang="ru-RU" sz="2400">
                <a:cs typeface="Times New Roman" panose="02020603050405020304" pitchFamily="18" charset="0"/>
              </a:rPr>
              <a:t> принадлежат как </a:t>
            </a:r>
            <a:r>
              <a:rPr lang="en-US" altLang="ru-RU" sz="2400">
                <a:cs typeface="Times New Roman" panose="02020603050405020304" pitchFamily="18" charset="0"/>
              </a:rPr>
              <a:t>α </a:t>
            </a:r>
            <a:r>
              <a:rPr lang="ru-RU" altLang="ru-RU" sz="2400">
                <a:cs typeface="Times New Roman" panose="02020603050405020304" pitchFamily="18" charset="0"/>
              </a:rPr>
              <a:t>,так и </a:t>
            </a:r>
            <a:r>
              <a:rPr lang="en-US" altLang="ru-RU" sz="2400">
                <a:cs typeface="Times New Roman" panose="02020603050405020304" pitchFamily="18" charset="0"/>
              </a:rPr>
              <a:t>β </a:t>
            </a:r>
            <a:r>
              <a:rPr lang="ru-RU" altLang="ru-RU" sz="2400">
                <a:cs typeface="Times New Roman" panose="02020603050405020304" pitchFamily="18" charset="0"/>
              </a:rPr>
              <a:t>; б) </a:t>
            </a:r>
            <a:r>
              <a:rPr lang="en-US" altLang="ru-RU" sz="2400">
                <a:cs typeface="Times New Roman" panose="02020603050405020304" pitchFamily="18" charset="0"/>
              </a:rPr>
              <a:t>α 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>
                <a:cs typeface="Times New Roman" panose="02020603050405020304" pitchFamily="18" charset="0"/>
              </a:rPr>
              <a:t>β 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>
                <a:cs typeface="Times New Roman" panose="02020603050405020304" pitchFamily="18" charset="0"/>
              </a:rPr>
              <a:t>γ </a:t>
            </a:r>
            <a:r>
              <a:rPr lang="ru-RU" altLang="ru-RU" sz="2400">
                <a:cs typeface="Times New Roman" panose="02020603050405020304" pitchFamily="18" charset="0"/>
              </a:rPr>
              <a:t>- три попарно пересекающиеся плоскости, причем точки </a:t>
            </a:r>
            <a:r>
              <a:rPr lang="en-US" altLang="ru-RU" sz="2400" i="1">
                <a:cs typeface="Times New Roman" panose="02020603050405020304" pitchFamily="18" charset="0"/>
              </a:rPr>
              <a:t>K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 i="1">
                <a:cs typeface="Times New Roman" panose="02020603050405020304" pitchFamily="18" charset="0"/>
              </a:rPr>
              <a:t>L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 i="1">
                <a:cs typeface="Times New Roman" panose="02020603050405020304" pitchFamily="18" charset="0"/>
              </a:rPr>
              <a:t>M</a:t>
            </a:r>
            <a:r>
              <a:rPr lang="ru-RU" altLang="ru-RU" sz="2400">
                <a:cs typeface="Times New Roman" panose="02020603050405020304" pitchFamily="18" charset="0"/>
              </a:rPr>
              <a:t> принадлежат плоскостям</a:t>
            </a:r>
            <a:r>
              <a:rPr lang="en-US" altLang="ru-RU" sz="2400">
                <a:cs typeface="Times New Roman" panose="02020603050405020304" pitchFamily="18" charset="0"/>
              </a:rPr>
              <a:t> α </a:t>
            </a:r>
            <a:r>
              <a:rPr lang="ru-RU" altLang="ru-RU" sz="2400">
                <a:cs typeface="Times New Roman" panose="02020603050405020304" pitchFamily="18" charset="0"/>
              </a:rPr>
              <a:t>и </a:t>
            </a:r>
            <a:r>
              <a:rPr lang="en-US" altLang="ru-RU" sz="2400">
                <a:cs typeface="Times New Roman" panose="02020603050405020304" pitchFamily="18" charset="0"/>
              </a:rPr>
              <a:t>β </a:t>
            </a:r>
            <a:r>
              <a:rPr lang="ru-RU" altLang="ru-RU" sz="2400">
                <a:cs typeface="Times New Roman" panose="02020603050405020304" pitchFamily="18" charset="0"/>
              </a:rPr>
              <a:t>, а точки </a:t>
            </a:r>
            <a:r>
              <a:rPr lang="en-US" altLang="ru-RU" sz="2400" i="1">
                <a:cs typeface="Times New Roman" panose="02020603050405020304" pitchFamily="18" charset="0"/>
              </a:rPr>
              <a:t>N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 i="1">
                <a:cs typeface="Times New Roman" panose="02020603050405020304" pitchFamily="18" charset="0"/>
              </a:rPr>
              <a:t>O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 i="1">
                <a:cs typeface="Times New Roman" panose="02020603050405020304" pitchFamily="18" charset="0"/>
              </a:rPr>
              <a:t>P</a:t>
            </a:r>
            <a:r>
              <a:rPr lang="ru-RU" altLang="ru-RU" sz="2400">
                <a:cs typeface="Times New Roman" panose="02020603050405020304" pitchFamily="18" charset="0"/>
              </a:rPr>
              <a:t> – плоскостям </a:t>
            </a:r>
            <a:r>
              <a:rPr lang="en-US" altLang="ru-RU" sz="2400">
                <a:cs typeface="Times New Roman" panose="02020603050405020304" pitchFamily="18" charset="0"/>
              </a:rPr>
              <a:t>α </a:t>
            </a:r>
            <a:r>
              <a:rPr lang="ru-RU" altLang="ru-RU" sz="2400">
                <a:cs typeface="Times New Roman" panose="02020603050405020304" pitchFamily="18" charset="0"/>
              </a:rPr>
              <a:t>и</a:t>
            </a:r>
            <a:r>
              <a:rPr lang="en-US" altLang="ru-RU" sz="2400">
                <a:cs typeface="Times New Roman" panose="02020603050405020304" pitchFamily="18" charset="0"/>
              </a:rPr>
              <a:t> γ</a:t>
            </a:r>
            <a:r>
              <a:rPr lang="ru-RU" altLang="ru-RU" sz="2400">
                <a:cs typeface="Times New Roman" panose="02020603050405020304" pitchFamily="18" charset="0"/>
              </a:rPr>
              <a:t> .</a:t>
            </a:r>
          </a:p>
        </p:txBody>
      </p:sp>
      <p:pic>
        <p:nvPicPr>
          <p:cNvPr id="33796" name="Picture 17">
            <a:extLst>
              <a:ext uri="{FF2B5EF4-FFF2-40B4-BE49-F238E27FC236}">
                <a16:creationId xmlns:a16="http://schemas.microsoft.com/office/drawing/2014/main" id="{64F61CEF-06F0-4566-BEB7-2F97AD393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43200"/>
            <a:ext cx="8004175" cy="311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5CCEAC3E-0D7D-40E7-83D4-F84C5B9419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Упражнение 12</a:t>
            </a:r>
            <a:endParaRPr lang="en-US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>
            <a:extLst>
              <a:ext uri="{FF2B5EF4-FFF2-40B4-BE49-F238E27FC236}">
                <a16:creationId xmlns:a16="http://schemas.microsoft.com/office/drawing/2014/main" id="{E2F9AC40-14FB-489B-9754-3FBFE2A77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400" dirty="0">
                <a:cs typeface="Times New Roman" panose="02020603050405020304" pitchFamily="18" charset="0"/>
              </a:rPr>
              <a:t>Нет, прямая </a:t>
            </a:r>
            <a:r>
              <a:rPr lang="en-US" altLang="ru-RU" sz="2400" i="1" dirty="0">
                <a:cs typeface="Times New Roman" panose="02020603050405020304" pitchFamily="18" charset="0"/>
              </a:rPr>
              <a:t>b</a:t>
            </a:r>
            <a:r>
              <a:rPr lang="ru-RU" altLang="ru-RU" sz="2400" dirty="0">
                <a:cs typeface="Times New Roman" panose="02020603050405020304" pitchFamily="18" charset="0"/>
              </a:rPr>
              <a:t> не может пересекать прямую </a:t>
            </a:r>
            <a:r>
              <a:rPr lang="en-US" altLang="ru-RU" sz="2400" i="1" dirty="0">
                <a:cs typeface="Times New Roman" panose="02020603050405020304" pitchFamily="18" charset="0"/>
              </a:rPr>
              <a:t>c</a:t>
            </a:r>
            <a:r>
              <a:rPr lang="ru-RU" altLang="ru-RU" sz="24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5843" name="Text Box 4">
            <a:extLst>
              <a:ext uri="{FF2B5EF4-FFF2-40B4-BE49-F238E27FC236}">
                <a16:creationId xmlns:a16="http://schemas.microsoft.com/office/drawing/2014/main" id="{24F6B1A9-3AAC-43D1-B32B-2ABE12C45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153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На рисунке попарно пересекающиеся прямые </a:t>
            </a:r>
            <a:r>
              <a:rPr lang="en-US" altLang="ru-RU" sz="2400" i="1">
                <a:cs typeface="Times New Roman" panose="02020603050405020304" pitchFamily="18" charset="0"/>
              </a:rPr>
              <a:t>a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 i="1">
                <a:cs typeface="Times New Roman" panose="02020603050405020304" pitchFamily="18" charset="0"/>
              </a:rPr>
              <a:t>b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 i="1">
                <a:cs typeface="Times New Roman" panose="02020603050405020304" pitchFamily="18" charset="0"/>
              </a:rPr>
              <a:t>c</a:t>
            </a:r>
            <a:r>
              <a:rPr lang="ru-RU" altLang="ru-RU" sz="2400">
                <a:cs typeface="Times New Roman" panose="02020603050405020304" pitchFamily="18" charset="0"/>
              </a:rPr>
              <a:t> пересекают плоскость  соответственно в точках</a:t>
            </a:r>
            <a:r>
              <a:rPr lang="ru-RU" altLang="ru-RU" sz="2400" i="1">
                <a:cs typeface="Times New Roman" panose="02020603050405020304" pitchFamily="18" charset="0"/>
              </a:rPr>
              <a:t> </a:t>
            </a:r>
            <a:r>
              <a:rPr lang="en-US" altLang="ru-RU" sz="2400" i="1">
                <a:cs typeface="Times New Roman" panose="02020603050405020304" pitchFamily="18" charset="0"/>
              </a:rPr>
              <a:t>A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 i="1">
                <a:cs typeface="Times New Roman" panose="02020603050405020304" pitchFamily="18" charset="0"/>
              </a:rPr>
              <a:t>B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 i="1">
                <a:cs typeface="Times New Roman" panose="02020603050405020304" pitchFamily="18" charset="0"/>
              </a:rPr>
              <a:t>C</a:t>
            </a:r>
            <a:r>
              <a:rPr lang="ru-RU" altLang="ru-RU" sz="2400">
                <a:cs typeface="Times New Roman" panose="02020603050405020304" pitchFamily="18" charset="0"/>
              </a:rPr>
              <a:t>. Правильно ли выполнен рисунок?</a:t>
            </a:r>
            <a:r>
              <a:rPr lang="ru-RU" altLang="ru-RU" sz="2400" i="1">
                <a:cs typeface="Times New Roman" panose="02020603050405020304" pitchFamily="18" charset="0"/>
              </a:rPr>
              <a:t> </a:t>
            </a:r>
            <a:endParaRPr lang="ru-RU" altLang="ru-RU" sz="2400">
              <a:cs typeface="Times New Roman" panose="02020603050405020304" pitchFamily="18" charset="0"/>
            </a:endParaRPr>
          </a:p>
        </p:txBody>
      </p:sp>
      <p:pic>
        <p:nvPicPr>
          <p:cNvPr id="35844" name="Picture 5">
            <a:extLst>
              <a:ext uri="{FF2B5EF4-FFF2-40B4-BE49-F238E27FC236}">
                <a16:creationId xmlns:a16="http://schemas.microsoft.com/office/drawing/2014/main" id="{72072F57-149B-429A-8D96-E4A1930EB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81200"/>
            <a:ext cx="4359275" cy="342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1B383A64-7BEB-4932-BAC1-9BA265C34C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6888" y="227807"/>
            <a:ext cx="7702624" cy="3810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Упражнение 13</a:t>
            </a:r>
            <a:endParaRPr lang="en-US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3">
            <a:extLst>
              <a:ext uri="{FF2B5EF4-FFF2-40B4-BE49-F238E27FC236}">
                <a16:creationId xmlns:a16="http://schemas.microsoft.com/office/drawing/2014/main" id="{32E8FD4D-EFD7-494C-AF32-E5C3D1CD6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6313488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Text Box 4">
            <a:extLst>
              <a:ext uri="{FF2B5EF4-FFF2-40B4-BE49-F238E27FC236}">
                <a16:creationId xmlns:a16="http://schemas.microsoft.com/office/drawing/2014/main" id="{A3283B5A-0966-4DBF-BE90-6857F31FA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762000"/>
            <a:ext cx="82804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	</a:t>
            </a:r>
            <a:r>
              <a:rPr lang="ru-RU" altLang="ru-RU"/>
              <a:t>Возможно ли такое расположение карандашей?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235ED16-A896-46A3-B024-F51A4124E2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8344" y="154782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Упражнение 14</a:t>
            </a:r>
            <a:endParaRPr lang="en-US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>
            <a:extLst>
              <a:ext uri="{FF2B5EF4-FFF2-40B4-BE49-F238E27FC236}">
                <a16:creationId xmlns:a16="http://schemas.microsoft.com/office/drawing/2014/main" id="{F8795FE8-CA65-4851-8488-6C08E73BC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25538"/>
            <a:ext cx="838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/>
              <a:t>	Сколько прямых проходит через различные пары из </a:t>
            </a:r>
            <a:r>
              <a:rPr lang="en-US" altLang="ru-RU" sz="2400" i="1" dirty="0"/>
              <a:t>n</a:t>
            </a:r>
            <a:r>
              <a:rPr lang="ru-RU" altLang="ru-RU" sz="2400" dirty="0"/>
              <a:t> точек, если никакие три из этих точек не принадлежат одной прямой?</a:t>
            </a:r>
            <a:endParaRPr lang="ru-RU" altLang="ru-RU" sz="2400" dirty="0"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E890D08-862B-49A1-9912-EF875B412F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Упражнение 15</a:t>
            </a:r>
            <a:r>
              <a:rPr lang="en-US" altLang="ru-RU" sz="2800">
                <a:solidFill>
                  <a:srgbClr val="FF3300"/>
                </a:solidFill>
              </a:rPr>
              <a:t>*</a:t>
            </a:r>
            <a:endParaRPr lang="en-US" altLang="ru-RU" sz="28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Box 3">
                <a:extLst>
                  <a:ext uri="{FF2B5EF4-FFF2-40B4-BE49-F238E27FC236}">
                    <a16:creationId xmlns:a16="http://schemas.microsoft.com/office/drawing/2014/main" id="{D286F7E6-3830-5BA7-7BF8-FD64FA2F3A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5517232"/>
                <a:ext cx="8382000" cy="6310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ru-RU" altLang="ru-RU" sz="24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Ответ:</a:t>
                </a:r>
                <a:r>
                  <a:rPr lang="en-US" altLang="ru-RU" sz="24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ru-RU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sz="24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.</a:t>
                </a:r>
                <a:endParaRPr lang="ru-RU" altLang="ru-RU" sz="24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 Box 3">
                <a:extLst>
                  <a:ext uri="{FF2B5EF4-FFF2-40B4-BE49-F238E27FC236}">
                    <a16:creationId xmlns:a16="http://schemas.microsoft.com/office/drawing/2014/main" id="{D286F7E6-3830-5BA7-7BF8-FD64FA2F3A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5517232"/>
                <a:ext cx="8382000" cy="631070"/>
              </a:xfrm>
              <a:prstGeom prst="rect">
                <a:avLst/>
              </a:prstGeom>
              <a:blipFill>
                <a:blip r:embed="rId3"/>
                <a:stretch>
                  <a:fillRect l="-1164" b="-769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>
            <a:extLst>
              <a:ext uri="{FF2B5EF4-FFF2-40B4-BE49-F238E27FC236}">
                <a16:creationId xmlns:a16="http://schemas.microsoft.com/office/drawing/2014/main" id="{A21ACFF2-105D-4201-9073-907E62013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0728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/>
              <a:t>	</a:t>
            </a:r>
            <a:r>
              <a:rPr lang="ru-RU" sz="2400" dirty="0"/>
              <a:t>Сколько плоскостей проходит через различные тройки из: а) четырёх; б) пяти; в)* </a:t>
            </a:r>
            <a:r>
              <a:rPr lang="en-US" sz="2400" i="1" dirty="0"/>
              <a:t>n</a:t>
            </a:r>
            <a:r>
              <a:rPr lang="ru-RU" sz="2400" dirty="0"/>
              <a:t> точек в пространстве, никакие четыре из которых не принадлежат одной плоскости?</a:t>
            </a:r>
            <a:endParaRPr lang="ru-RU" altLang="ru-RU" sz="2400" dirty="0"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5FD84C6-D488-4D2C-A8D2-B977F8EEEA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Упражнение 16</a:t>
            </a:r>
            <a:r>
              <a:rPr lang="en-US" altLang="ru-RU" sz="2800" dirty="0">
                <a:solidFill>
                  <a:srgbClr val="FF3300"/>
                </a:solidFill>
              </a:rPr>
              <a:t>*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Box 3">
                <a:extLst>
                  <a:ext uri="{FF2B5EF4-FFF2-40B4-BE49-F238E27FC236}">
                    <a16:creationId xmlns:a16="http://schemas.microsoft.com/office/drawing/2014/main" id="{FF66541E-0046-AFFE-EC70-210D1B785F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671505"/>
                <a:ext cx="9144000" cy="13720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  <a:buFontTx/>
                  <a:buNone/>
                </a:pPr>
                <a:r>
                  <a:rPr lang="ru-RU" altLang="ru-RU" sz="24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Решение. </a:t>
                </a:r>
                <a:r>
                  <a:rPr lang="ru-RU" sz="2400" dirty="0"/>
                  <a:t>Поскольку плоскость однозначно задается тремя точками, не принадлежащими одной прямой, то число плоскостей равно числу сочетаний из </a:t>
                </a:r>
                <a:r>
                  <a:rPr lang="en-US" sz="2400" i="1" dirty="0"/>
                  <a:t>n</a:t>
                </a:r>
                <a:r>
                  <a:rPr lang="ru-RU" sz="2400" dirty="0"/>
                  <a:t> по три, т. е. равно </a:t>
                </a:r>
                <a:r>
                  <a:rPr lang="en-US" altLang="ru-RU" sz="24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ru-RU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bSup>
                    <m:r>
                      <a:rPr lang="en-US" alt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−1)(</m:t>
                        </m:r>
                        <m: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−2)</m:t>
                        </m:r>
                      </m:num>
                      <m:den>
                        <m: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altLang="ru-RU" sz="24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.</a:t>
                </a:r>
                <a:endParaRPr lang="ru-RU" altLang="ru-RU" sz="24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 Box 3">
                <a:extLst>
                  <a:ext uri="{FF2B5EF4-FFF2-40B4-BE49-F238E27FC236}">
                    <a16:creationId xmlns:a16="http://schemas.microsoft.com/office/drawing/2014/main" id="{FF66541E-0046-AFFE-EC70-210D1B785F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671505"/>
                <a:ext cx="9144000" cy="1372042"/>
              </a:xfrm>
              <a:prstGeom prst="rect">
                <a:avLst/>
              </a:prstGeom>
              <a:blipFill>
                <a:blip r:embed="rId3"/>
                <a:stretch>
                  <a:fillRect l="-1000" t="-3556" r="-1000" b="-31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>
            <a:extLst>
              <a:ext uri="{FF2B5EF4-FFF2-40B4-BE49-F238E27FC236}">
                <a16:creationId xmlns:a16="http://schemas.microsoft.com/office/drawing/2014/main" id="{A21ACFF2-105D-4201-9073-907E62013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0728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/>
              <a:t>	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Сколько плоскостей проходит через различные пары из: а) трёх; б) четырёх; в)*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параллельных прямых в пространстве, никакие три из которых не лежат в одной плоскости?</a:t>
            </a:r>
            <a:endParaRPr lang="ru-RU" altLang="ru-RU" sz="2400" dirty="0"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5FD84C6-D488-4D2C-A8D2-B977F8EEEA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Упражнение 17</a:t>
            </a:r>
            <a:r>
              <a:rPr lang="en-US" altLang="ru-RU" sz="2800" dirty="0">
                <a:solidFill>
                  <a:srgbClr val="FF3300"/>
                </a:solidFill>
              </a:rPr>
              <a:t>*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Box 3">
                <a:extLst>
                  <a:ext uri="{FF2B5EF4-FFF2-40B4-BE49-F238E27FC236}">
                    <a16:creationId xmlns:a16="http://schemas.microsoft.com/office/drawing/2014/main" id="{FF66541E-0046-AFFE-EC70-210D1B785F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671505"/>
                <a:ext cx="9144000" cy="13697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  <a:buFontTx/>
                  <a:buNone/>
                </a:pPr>
                <a:r>
                  <a:rPr lang="ru-RU" altLang="ru-RU" sz="24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Решение. </a:t>
                </a:r>
                <a:r>
                  <a:rPr lang="ru-RU" sz="2400" dirty="0"/>
                  <a:t>Поскольку плоскость однозначно задаётся двумя параллельными прямыми, то число плоскостей равно числу сочетаний из </a:t>
                </a:r>
                <a:r>
                  <a:rPr lang="en-US" sz="2400" i="1" dirty="0"/>
                  <a:t>n</a:t>
                </a:r>
                <a:r>
                  <a:rPr lang="ru-RU" sz="2400" dirty="0"/>
                  <a:t> по два, т. е. равно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2400" i="1"/>
                        </m:ctrlPr>
                      </m:sSubSupPr>
                      <m:e>
                        <m:r>
                          <a:rPr lang="ru-RU" sz="2400" i="1"/>
                          <m:t>𝐶</m:t>
                        </m:r>
                      </m:e>
                      <m:sub>
                        <m:r>
                          <a:rPr lang="en-US" sz="2400" i="1"/>
                          <m:t>𝑛</m:t>
                        </m:r>
                      </m:sub>
                      <m:sup>
                        <m:r>
                          <a:rPr lang="ru-RU" sz="2400" i="1"/>
                          <m:t>2</m:t>
                        </m:r>
                      </m:sup>
                    </m:sSubSup>
                    <m:r>
                      <a:rPr lang="ru-RU" sz="2400" i="1"/>
                      <m:t>=</m:t>
                    </m:r>
                    <m:f>
                      <m:fPr>
                        <m:ctrlPr>
                          <a:rPr lang="ru-RU" sz="2400" i="1"/>
                        </m:ctrlPr>
                      </m:fPr>
                      <m:num>
                        <m:r>
                          <a:rPr lang="ru-RU" sz="2400" i="1"/>
                          <m:t>𝑛</m:t>
                        </m:r>
                        <m:r>
                          <a:rPr lang="ru-RU" sz="2400" i="1"/>
                          <m:t>(</m:t>
                        </m:r>
                        <m:r>
                          <a:rPr lang="ru-RU" sz="2400" i="1"/>
                          <m:t>𝑛</m:t>
                        </m:r>
                        <m:r>
                          <a:rPr lang="ru-RU" sz="2400" i="1"/>
                          <m:t>−1)</m:t>
                        </m:r>
                      </m:num>
                      <m:den>
                        <m:r>
                          <a:rPr lang="ru-RU" sz="2400" i="1"/>
                          <m:t>2</m:t>
                        </m:r>
                      </m:den>
                    </m:f>
                    <m:r>
                      <a:rPr lang="ru-RU" sz="2400" i="1"/>
                      <m:t>.</m:t>
                    </m:r>
                  </m:oMath>
                </a14:m>
                <a:endParaRPr lang="ru-RU" altLang="ru-RU" sz="24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 Box 3">
                <a:extLst>
                  <a:ext uri="{FF2B5EF4-FFF2-40B4-BE49-F238E27FC236}">
                    <a16:creationId xmlns:a16="http://schemas.microsoft.com/office/drawing/2014/main" id="{FF66541E-0046-AFFE-EC70-210D1B785F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671505"/>
                <a:ext cx="9144000" cy="1369734"/>
              </a:xfrm>
              <a:prstGeom prst="rect">
                <a:avLst/>
              </a:prstGeom>
              <a:blipFill>
                <a:blip r:embed="rId3"/>
                <a:stretch>
                  <a:fillRect l="-1000" t="-3556" r="-1000" b="-31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997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>
            <a:extLst>
              <a:ext uri="{FF2B5EF4-FFF2-40B4-BE49-F238E27FC236}">
                <a16:creationId xmlns:a16="http://schemas.microsoft.com/office/drawing/2014/main" id="{3E5CA713-821F-4B55-802A-E226FCD38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1440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Какое наибольшее число прямых может получиться при попарных пересечениях: а) трёх; б) четырёх; в)*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плоскостей?</a:t>
            </a:r>
            <a:endParaRPr lang="ru-RU" altLang="ru-RU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268" name="Text Box 4">
                <a:extLst>
                  <a:ext uri="{FF2B5EF4-FFF2-40B4-BE49-F238E27FC236}">
                    <a16:creationId xmlns:a16="http://schemas.microsoft.com/office/drawing/2014/main" id="{B388B989-9104-4556-B8D8-77E5D82DA1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819400"/>
                <a:ext cx="9144000" cy="25392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  <a:buFontTx/>
                  <a:buNone/>
                </a:pP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sz="24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Решение. </a:t>
                </a:r>
                <a:r>
                  <a:rPr lang="ru-RU" sz="2400" dirty="0"/>
                  <a:t>Наибольшее число прямых получается, если каждая плоскость пересекается с каждой и никакие три плоскости не пересекаются по одной прямой. В этом случае каждая прямая однозначно определяется парой плоскостей. Следовательно, наибольшее число прямых равно числу сочетаний из </a:t>
                </a:r>
                <a:r>
                  <a:rPr lang="en-US" sz="2400" i="1" dirty="0"/>
                  <a:t>n</a:t>
                </a:r>
                <a:r>
                  <a:rPr lang="ru-RU" sz="2400" dirty="0"/>
                  <a:t> по два, т. е. равно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2400" i="1"/>
                        </m:ctrlPr>
                      </m:sSubSupPr>
                      <m:e>
                        <m:r>
                          <a:rPr lang="ru-RU" sz="2400" i="1"/>
                          <m:t>𝐶</m:t>
                        </m:r>
                      </m:e>
                      <m:sub>
                        <m:r>
                          <a:rPr lang="en-US" sz="2400" i="1"/>
                          <m:t>𝑛</m:t>
                        </m:r>
                      </m:sub>
                      <m:sup>
                        <m:r>
                          <a:rPr lang="ru-RU" sz="2400" i="1"/>
                          <m:t>2</m:t>
                        </m:r>
                      </m:sup>
                    </m:sSubSup>
                    <m:r>
                      <a:rPr lang="ru-RU" sz="2400" i="1"/>
                      <m:t>=</m:t>
                    </m:r>
                    <m:f>
                      <m:fPr>
                        <m:ctrlPr>
                          <a:rPr lang="ru-RU" sz="2400" i="1"/>
                        </m:ctrlPr>
                      </m:fPr>
                      <m:num>
                        <m:r>
                          <a:rPr lang="ru-RU" sz="2400" i="1"/>
                          <m:t>𝑛</m:t>
                        </m:r>
                        <m:r>
                          <a:rPr lang="ru-RU" sz="2400" i="1"/>
                          <m:t>(</m:t>
                        </m:r>
                        <m:r>
                          <a:rPr lang="ru-RU" sz="2400" i="1"/>
                          <m:t>𝑛</m:t>
                        </m:r>
                        <m:r>
                          <a:rPr lang="ru-RU" sz="2400" i="1"/>
                          <m:t>−1)</m:t>
                        </m:r>
                      </m:num>
                      <m:den>
                        <m:r>
                          <a:rPr lang="ru-RU" sz="2400" i="1"/>
                          <m:t>2</m:t>
                        </m:r>
                      </m:den>
                    </m:f>
                    <m:r>
                      <a:rPr lang="ru-RU" sz="2400" i="1"/>
                      <m:t>.</m:t>
                    </m:r>
                  </m:oMath>
                </a14:m>
                <a:endParaRPr lang="ru-RU" altLang="ru-RU" sz="2400" dirty="0"/>
              </a:p>
            </p:txBody>
          </p:sp>
        </mc:Choice>
        <mc:Fallback>
          <p:sp>
            <p:nvSpPr>
              <p:cNvPr id="11268" name="Text Box 4">
                <a:extLst>
                  <a:ext uri="{FF2B5EF4-FFF2-40B4-BE49-F238E27FC236}">
                    <a16:creationId xmlns:a16="http://schemas.microsoft.com/office/drawing/2014/main" id="{B388B989-9104-4556-B8D8-77E5D82DA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819400"/>
                <a:ext cx="9144000" cy="2539285"/>
              </a:xfrm>
              <a:prstGeom prst="rect">
                <a:avLst/>
              </a:prstGeom>
              <a:blipFill>
                <a:blip r:embed="rId3"/>
                <a:stretch>
                  <a:fillRect l="-1000" r="-1000" b="-120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>
            <a:extLst>
              <a:ext uri="{FF2B5EF4-FFF2-40B4-BE49-F238E27FC236}">
                <a16:creationId xmlns:a16="http://schemas.microsoft.com/office/drawing/2014/main" id="{95BB316F-D260-428D-90A1-554E15367127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457200"/>
            <a:ext cx="7772400" cy="381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18*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>
            <a:extLst>
              <a:ext uri="{FF2B5EF4-FFF2-40B4-BE49-F238E27FC236}">
                <a16:creationId xmlns:a16="http://schemas.microsoft.com/office/drawing/2014/main" id="{3E5CA713-821F-4B55-802A-E226FCD38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688"/>
            <a:ext cx="91440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</a:t>
            </a:r>
            <a:r>
              <a:rPr lang="ru-RU" sz="2400" dirty="0">
                <a:effectLst/>
                <a:ea typeface="Calibri" panose="020F0502020204030204" pitchFamily="34" charset="0"/>
              </a:rPr>
              <a:t>На какое наибольшее число частей могут разбивать пространство: а) две; б) три; в) четыре; г)* </a:t>
            </a:r>
            <a:r>
              <a:rPr lang="en-US" sz="2400" i="1" dirty="0">
                <a:effectLst/>
                <a:ea typeface="Calibri" panose="020F0502020204030204" pitchFamily="34" charset="0"/>
              </a:rPr>
              <a:t>n</a:t>
            </a:r>
            <a:r>
              <a:rPr lang="ru-RU" sz="2400" dirty="0">
                <a:effectLst/>
                <a:ea typeface="Calibri" panose="020F0502020204030204" pitchFamily="34" charset="0"/>
              </a:rPr>
              <a:t> плоскостей?</a:t>
            </a:r>
            <a:endParaRPr lang="ru-RU" altLang="ru-RU" sz="2400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5BB316F-D260-428D-90A1-554E15367127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87288"/>
            <a:ext cx="7772400" cy="381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19*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4">
                <a:extLst>
                  <a:ext uri="{FF2B5EF4-FFF2-40B4-BE49-F238E27FC236}">
                    <a16:creationId xmlns:a16="http://schemas.microsoft.com/office/drawing/2014/main" id="{E495AEF8-3BF5-8637-E0EF-C26FF76DC3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610037"/>
                <a:ext cx="9144000" cy="52158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>
                  <a:buNone/>
                </a:pPr>
                <a:r>
                  <a:rPr lang="ru-RU" altLang="ru-RU" sz="24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Решение. </a:t>
                </a:r>
                <a:r>
                  <a:rPr lang="ru-RU" sz="2400" dirty="0"/>
                  <a:t>Выясним, на сколько может увеличиваться число частей пространства при добавлении новой </a:t>
                </a:r>
                <a:r>
                  <a:rPr lang="en-US" sz="2400" i="1" dirty="0"/>
                  <a:t>n</a:t>
                </a:r>
                <a:r>
                  <a:rPr lang="ru-RU" sz="2400" dirty="0"/>
                  <a:t>-й</a:t>
                </a:r>
                <a:r>
                  <a:rPr lang="ru-RU" sz="2400" i="1" dirty="0"/>
                  <a:t> </a:t>
                </a:r>
                <a:r>
                  <a:rPr lang="ru-RU" sz="2400" dirty="0"/>
                  <a:t>плоскости к уже имеющимся (</a:t>
                </a:r>
                <a:r>
                  <a:rPr lang="en-US" sz="2400" i="1" dirty="0"/>
                  <a:t>n</a:t>
                </a:r>
                <a:r>
                  <a:rPr lang="ru-RU" sz="2400" dirty="0"/>
                  <a:t> – 1)-й плоскости. Количество частей пространства, которые разбиваются на две части </a:t>
                </a:r>
                <a:r>
                  <a:rPr lang="en-US" sz="2400" i="1" dirty="0"/>
                  <a:t>n</a:t>
                </a:r>
                <a:r>
                  <a:rPr lang="ru-RU" sz="2400" dirty="0"/>
                  <a:t>-й плоскостью, равно количеству частей </a:t>
                </a:r>
                <a:r>
                  <a:rPr lang="en-US" sz="2400" i="1" dirty="0"/>
                  <a:t>n</a:t>
                </a:r>
                <a:r>
                  <a:rPr lang="ru-RU" sz="2400" dirty="0"/>
                  <a:t>-й плоскости, на которые она разбивается линиями пересечения с имеющимися (</a:t>
                </a:r>
                <a:r>
                  <a:rPr lang="en-US" sz="2400" i="1" dirty="0"/>
                  <a:t>n </a:t>
                </a:r>
                <a:r>
                  <a:rPr lang="ru-RU" sz="2400" dirty="0"/>
                  <a:t>– 1)-й плоскостями. Так как число таких линий равно </a:t>
                </a:r>
                <a:r>
                  <a:rPr lang="en-US" sz="2400" i="1" dirty="0"/>
                  <a:t>n </a:t>
                </a:r>
                <a:r>
                  <a:rPr lang="ru-RU" sz="2400" dirty="0"/>
                  <a:t>– 1, то наибольшее число частей </a:t>
                </a:r>
                <a:r>
                  <a:rPr lang="en-US" sz="2400" i="1" dirty="0"/>
                  <a:t>n</a:t>
                </a:r>
                <a:r>
                  <a:rPr lang="ru-RU" sz="2400" dirty="0"/>
                  <a:t>-й плоскости равно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/>
                        </m:ctrlPr>
                      </m:fPr>
                      <m:num>
                        <m:r>
                          <a:rPr lang="ru-RU" sz="2400" i="1"/>
                          <m:t>𝑛</m:t>
                        </m:r>
                        <m:r>
                          <a:rPr lang="ru-RU" sz="2400" i="1"/>
                          <m:t>(</m:t>
                        </m:r>
                        <m:r>
                          <a:rPr lang="ru-RU" sz="2400" i="1"/>
                          <m:t>𝑛</m:t>
                        </m:r>
                        <m:r>
                          <a:rPr lang="ru-RU" sz="2400" i="1"/>
                          <m:t>−1)</m:t>
                        </m:r>
                      </m:num>
                      <m:den>
                        <m:r>
                          <a:rPr lang="ru-RU" sz="2400" i="1"/>
                          <m:t>2</m:t>
                        </m:r>
                      </m:den>
                    </m:f>
                    <m:r>
                      <a:rPr lang="ru-RU" sz="2400" i="1"/>
                      <m:t>+1.</m:t>
                    </m:r>
                  </m:oMath>
                </a14:m>
                <a:r>
                  <a:rPr lang="ru-RU" sz="2400" dirty="0"/>
                  <a:t> Следовательно, наибольшее число частей пространства равно сумме </a:t>
                </a:r>
              </a:p>
              <a:p>
                <a:pPr algn="ctr">
                  <a:buNone/>
                </a:pPr>
                <a:r>
                  <a:rPr lang="ru-RU" sz="2400" dirty="0"/>
                  <a:t>1 + 1 + 2 + 4 + 7 + … +</a:t>
                </a:r>
                <a14:m>
                  <m:oMath xmlns:m="http://schemas.openxmlformats.org/officeDocument/2006/math">
                    <m:r>
                      <a:rPr lang="ru-RU" sz="2400" i="1"/>
                      <m:t>(</m:t>
                    </m:r>
                    <m:f>
                      <m:fPr>
                        <m:ctrlPr>
                          <a:rPr lang="ru-RU" sz="2400" i="1"/>
                        </m:ctrlPr>
                      </m:fPr>
                      <m:num>
                        <m:r>
                          <a:rPr lang="ru-RU" sz="2400" i="1"/>
                          <m:t>𝑛</m:t>
                        </m:r>
                        <m:r>
                          <a:rPr lang="ru-RU" sz="2400" i="1"/>
                          <m:t>(</m:t>
                        </m:r>
                        <m:r>
                          <a:rPr lang="ru-RU" sz="2400" i="1"/>
                          <m:t>𝑛</m:t>
                        </m:r>
                        <m:r>
                          <a:rPr lang="ru-RU" sz="2400" i="1"/>
                          <m:t>−1)</m:t>
                        </m:r>
                      </m:num>
                      <m:den>
                        <m:r>
                          <a:rPr lang="ru-RU" sz="2400" i="1"/>
                          <m:t>2</m:t>
                        </m:r>
                      </m:den>
                    </m:f>
                    <m:r>
                      <a:rPr lang="ru-RU" sz="2400" i="1"/>
                      <m:t>+1).</m:t>
                    </m:r>
                  </m:oMath>
                </a14:m>
                <a:endParaRPr lang="ru-RU" sz="2400" dirty="0"/>
              </a:p>
              <a:p>
                <a:pPr algn="just">
                  <a:buNone/>
                </a:pPr>
                <a:r>
                  <a:rPr lang="ru-RU" sz="2400" dirty="0"/>
                  <a:t>	Самостоятельно докажите, что эта сумма равна </a:t>
                </a:r>
                <a14:m>
                  <m:oMath xmlns:m="http://schemas.openxmlformats.org/officeDocument/2006/math">
                    <m:r>
                      <a:rPr lang="ru-RU" sz="2400" i="1"/>
                      <m:t>1+</m:t>
                    </m:r>
                    <m:r>
                      <a:rPr lang="ru-RU" sz="2400" i="1"/>
                      <m:t>𝑛</m:t>
                    </m:r>
                    <m:r>
                      <a:rPr lang="ru-RU" sz="2400" i="1"/>
                      <m:t>+</m:t>
                    </m:r>
                    <m:f>
                      <m:fPr>
                        <m:ctrlPr>
                          <a:rPr lang="ru-RU" sz="2400" i="1"/>
                        </m:ctrlPr>
                      </m:fPr>
                      <m:num>
                        <m:r>
                          <a:rPr lang="ru-RU" sz="2400" i="1"/>
                          <m:t>(</m:t>
                        </m:r>
                        <m:r>
                          <a:rPr lang="ru-RU" sz="2400" i="1"/>
                          <m:t>𝑛</m:t>
                        </m:r>
                        <m:r>
                          <a:rPr lang="ru-RU" sz="2400" i="1"/>
                          <m:t>−1)</m:t>
                        </m:r>
                        <m:r>
                          <a:rPr lang="ru-RU" sz="2400" i="1"/>
                          <m:t>𝑛</m:t>
                        </m:r>
                        <m:r>
                          <a:rPr lang="ru-RU" sz="2400" i="1"/>
                          <m:t>(</m:t>
                        </m:r>
                        <m:r>
                          <a:rPr lang="ru-RU" sz="2400" i="1"/>
                          <m:t>𝑛</m:t>
                        </m:r>
                        <m:r>
                          <a:rPr lang="ru-RU" sz="2400" i="1"/>
                          <m:t>+1)</m:t>
                        </m:r>
                      </m:num>
                      <m:den>
                        <m:r>
                          <a:rPr lang="ru-RU" sz="2400" i="1"/>
                          <m:t>6</m:t>
                        </m:r>
                      </m:den>
                    </m:f>
                    <m:r>
                      <a:rPr lang="ru-RU" sz="2400" i="1"/>
                      <m:t>.</m:t>
                    </m:r>
                  </m:oMath>
                </a14:m>
                <a:endParaRPr lang="ru-RU" altLang="ru-RU" sz="2400" dirty="0"/>
              </a:p>
            </p:txBody>
          </p:sp>
        </mc:Choice>
        <mc:Fallback>
          <p:sp>
            <p:nvSpPr>
              <p:cNvPr id="8" name="Text Box 4">
                <a:extLst>
                  <a:ext uri="{FF2B5EF4-FFF2-40B4-BE49-F238E27FC236}">
                    <a16:creationId xmlns:a16="http://schemas.microsoft.com/office/drawing/2014/main" id="{E495AEF8-3BF5-8637-E0EF-C26FF76DC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610037"/>
                <a:ext cx="9144000" cy="5215851"/>
              </a:xfrm>
              <a:prstGeom prst="rect">
                <a:avLst/>
              </a:prstGeom>
              <a:blipFill>
                <a:blip r:embed="rId3"/>
                <a:stretch>
                  <a:fillRect l="-1000" t="-935" r="-1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613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314A9C89-0117-42BC-A706-ED5B76F1FF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8175"/>
              </p:ext>
            </p:extLst>
          </p:nvPr>
        </p:nvGraphicFramePr>
        <p:xfrm>
          <a:off x="1373327" y="1052737"/>
          <a:ext cx="6548939" cy="338030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58287">
                  <a:extLst>
                    <a:ext uri="{9D8B030D-6E8A-4147-A177-3AD203B41FA5}">
                      <a16:colId xmlns:a16="http://schemas.microsoft.com/office/drawing/2014/main" val="2935139330"/>
                    </a:ext>
                  </a:extLst>
                </a:gridCol>
                <a:gridCol w="4390652">
                  <a:extLst>
                    <a:ext uri="{9D8B030D-6E8A-4147-A177-3AD203B41FA5}">
                      <a16:colId xmlns:a16="http://schemas.microsoft.com/office/drawing/2014/main" val="1026238112"/>
                    </a:ext>
                  </a:extLst>
                </a:gridCol>
              </a:tblGrid>
              <a:tr h="351960">
                <a:tc>
                  <a:txBody>
                    <a:bodyPr/>
                    <a:lstStyle/>
                    <a:p>
                      <a:pPr algn="ctr">
                        <a:spcBef>
                          <a:spcPts val="555"/>
                        </a:spcBef>
                        <a:spcAft>
                          <a:spcPts val="555"/>
                        </a:spcAft>
                      </a:pPr>
                      <a:r>
                        <a:rPr lang="ru-RU" sz="1700">
                          <a:effectLst/>
                        </a:rPr>
                        <a:t>Запись</a:t>
                      </a:r>
                      <a:endParaRPr lang="ru-RU" sz="17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778" marR="42778" marT="0" marB="0"/>
                </a:tc>
                <a:tc>
                  <a:txBody>
                    <a:bodyPr/>
                    <a:lstStyle/>
                    <a:p>
                      <a:pPr indent="1270" algn="ctr">
                        <a:spcBef>
                          <a:spcPts val="555"/>
                        </a:spcBef>
                        <a:spcAft>
                          <a:spcPts val="555"/>
                        </a:spcAft>
                      </a:pPr>
                      <a:r>
                        <a:rPr lang="ru-RU" sz="2300">
                          <a:effectLst/>
                        </a:rPr>
                        <a:t>Чтение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78" marR="42778" marT="0" marB="0"/>
                </a:tc>
                <a:extLst>
                  <a:ext uri="{0D108BD9-81ED-4DB2-BD59-A6C34878D82A}">
                    <a16:rowId xmlns:a16="http://schemas.microsoft.com/office/drawing/2014/main" val="844024414"/>
                  </a:ext>
                </a:extLst>
              </a:tr>
              <a:tr h="568037">
                <a:tc>
                  <a:txBody>
                    <a:bodyPr/>
                    <a:lstStyle/>
                    <a:p>
                      <a:pPr marR="48895" indent="64770" algn="just">
                        <a:spcBef>
                          <a:spcPts val="555"/>
                        </a:spcBef>
                        <a:spcAft>
                          <a:spcPts val="555"/>
                        </a:spcAft>
                      </a:pPr>
                      <a:r>
                        <a:rPr lang="en-US" sz="2300" i="1" dirty="0">
                          <a:effectLst/>
                        </a:rPr>
                        <a:t>A; B: C …</a:t>
                      </a:r>
                      <a:endParaRPr lang="ru-RU" sz="17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78" marR="42778" marT="0" marB="0"/>
                </a:tc>
                <a:tc>
                  <a:txBody>
                    <a:bodyPr/>
                    <a:lstStyle/>
                    <a:p>
                      <a:pPr indent="1270" algn="just">
                        <a:spcAft>
                          <a:spcPts val="1110"/>
                        </a:spcAft>
                      </a:pPr>
                      <a:r>
                        <a:rPr lang="en-US" sz="2300" dirty="0">
                          <a:effectLst/>
                        </a:rPr>
                        <a:t> </a:t>
                      </a:r>
                      <a:r>
                        <a:rPr lang="ru-RU" sz="2300" dirty="0">
                          <a:effectLst/>
                        </a:rPr>
                        <a:t>Точка </a:t>
                      </a:r>
                      <a:r>
                        <a:rPr lang="en-US" sz="2300" i="1" dirty="0">
                          <a:effectLst/>
                        </a:rPr>
                        <a:t>A</a:t>
                      </a:r>
                      <a:r>
                        <a:rPr lang="ru-RU" sz="2300" dirty="0">
                          <a:effectLst/>
                        </a:rPr>
                        <a:t>; точка </a:t>
                      </a:r>
                      <a:r>
                        <a:rPr lang="en-US" sz="2300" i="1" dirty="0">
                          <a:effectLst/>
                        </a:rPr>
                        <a:t>B</a:t>
                      </a:r>
                      <a:r>
                        <a:rPr lang="ru-RU" sz="2300" dirty="0">
                          <a:effectLst/>
                        </a:rPr>
                        <a:t>; точка </a:t>
                      </a:r>
                      <a:r>
                        <a:rPr lang="en-US" sz="2300" i="1" dirty="0">
                          <a:effectLst/>
                        </a:rPr>
                        <a:t>C</a:t>
                      </a:r>
                      <a:r>
                        <a:rPr lang="ru-RU" sz="2300" dirty="0">
                          <a:effectLst/>
                        </a:rPr>
                        <a:t>…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78" marR="42778" marT="0" marB="0"/>
                </a:tc>
                <a:extLst>
                  <a:ext uri="{0D108BD9-81ED-4DB2-BD59-A6C34878D82A}">
                    <a16:rowId xmlns:a16="http://schemas.microsoft.com/office/drawing/2014/main" val="828991105"/>
                  </a:ext>
                </a:extLst>
              </a:tr>
              <a:tr h="709305">
                <a:tc>
                  <a:txBody>
                    <a:bodyPr/>
                    <a:lstStyle/>
                    <a:p>
                      <a:pPr marR="424815" algn="just">
                        <a:spcBef>
                          <a:spcPts val="555"/>
                        </a:spcBef>
                        <a:spcAft>
                          <a:spcPts val="555"/>
                        </a:spcAft>
                      </a:pPr>
                      <a:r>
                        <a:rPr lang="ru-RU" sz="2300" i="1" dirty="0">
                          <a:effectLst/>
                        </a:rPr>
                        <a:t> </a:t>
                      </a:r>
                      <a:r>
                        <a:rPr lang="en-US" sz="2300" i="1" dirty="0">
                          <a:effectLst/>
                        </a:rPr>
                        <a:t>a; b; c …</a:t>
                      </a:r>
                      <a:endParaRPr lang="ru-RU" sz="17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78" marR="42778" marT="0" marB="0"/>
                </a:tc>
                <a:tc>
                  <a:txBody>
                    <a:bodyPr/>
                    <a:lstStyle/>
                    <a:p>
                      <a:pPr indent="1270" algn="just">
                        <a:spcAft>
                          <a:spcPts val="555"/>
                        </a:spcAft>
                      </a:pPr>
                      <a:r>
                        <a:rPr lang="en-US" sz="2300" dirty="0">
                          <a:effectLst/>
                        </a:rPr>
                        <a:t> </a:t>
                      </a:r>
                      <a:r>
                        <a:rPr lang="ru-RU" sz="2300" dirty="0">
                          <a:effectLst/>
                        </a:rPr>
                        <a:t>Прямая </a:t>
                      </a:r>
                      <a:r>
                        <a:rPr lang="en-US" sz="2300" i="1" dirty="0">
                          <a:effectLst/>
                        </a:rPr>
                        <a:t>a</a:t>
                      </a:r>
                      <a:r>
                        <a:rPr lang="ru-RU" sz="2300" dirty="0">
                          <a:effectLst/>
                        </a:rPr>
                        <a:t>; прямая </a:t>
                      </a:r>
                      <a:r>
                        <a:rPr lang="en-US" sz="2300" i="1" dirty="0">
                          <a:effectLst/>
                        </a:rPr>
                        <a:t>b</a:t>
                      </a:r>
                      <a:r>
                        <a:rPr lang="ru-RU" sz="2300" dirty="0">
                          <a:effectLst/>
                        </a:rPr>
                        <a:t>; прямая </a:t>
                      </a:r>
                      <a:r>
                        <a:rPr lang="en-US" sz="2300" i="1" dirty="0">
                          <a:effectLst/>
                        </a:rPr>
                        <a:t>c</a:t>
                      </a:r>
                      <a:r>
                        <a:rPr lang="ru-RU" sz="2300" dirty="0">
                          <a:effectLst/>
                        </a:rPr>
                        <a:t>…</a:t>
                      </a:r>
                      <a:endParaRPr lang="ru-RU" sz="1700" dirty="0">
                        <a:effectLst/>
                      </a:endParaRPr>
                    </a:p>
                    <a:p>
                      <a:pPr indent="1270" algn="just">
                        <a:spcAft>
                          <a:spcPts val="555"/>
                        </a:spcAft>
                      </a:pPr>
                      <a:r>
                        <a:rPr lang="ru-RU" sz="2300" dirty="0">
                          <a:effectLst/>
                        </a:rPr>
                        <a:t> 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78" marR="42778" marT="0" marB="0"/>
                </a:tc>
                <a:extLst>
                  <a:ext uri="{0D108BD9-81ED-4DB2-BD59-A6C34878D82A}">
                    <a16:rowId xmlns:a16="http://schemas.microsoft.com/office/drawing/2014/main" val="2958697167"/>
                  </a:ext>
                </a:extLst>
              </a:tr>
              <a:tr h="802119">
                <a:tc>
                  <a:txBody>
                    <a:bodyPr/>
                    <a:lstStyle/>
                    <a:p>
                      <a:pPr algn="just">
                        <a:spcBef>
                          <a:spcPts val="555"/>
                        </a:spcBef>
                        <a:spcAft>
                          <a:spcPts val="555"/>
                        </a:spcAft>
                      </a:pPr>
                      <a:r>
                        <a:rPr lang="ru-RU" sz="2300" dirty="0">
                          <a:effectLst/>
                        </a:rPr>
                        <a:t> </a:t>
                      </a:r>
                      <a:r>
                        <a:rPr lang="en-US" sz="2300" dirty="0">
                          <a:effectLst/>
                        </a:rPr>
                        <a:t>α</a:t>
                      </a:r>
                      <a:r>
                        <a:rPr lang="ru-RU" sz="2300" dirty="0">
                          <a:effectLst/>
                        </a:rPr>
                        <a:t>; </a:t>
                      </a:r>
                      <a:r>
                        <a:rPr lang="en-US" sz="2300" dirty="0">
                          <a:effectLst/>
                        </a:rPr>
                        <a:t>β</a:t>
                      </a:r>
                      <a:r>
                        <a:rPr lang="ru-RU" sz="2300" dirty="0">
                          <a:effectLst/>
                        </a:rPr>
                        <a:t>; </a:t>
                      </a:r>
                      <a:r>
                        <a:rPr lang="en-US" sz="2300" dirty="0">
                          <a:effectLst/>
                        </a:rPr>
                        <a:t>γ</a:t>
                      </a:r>
                      <a:r>
                        <a:rPr lang="ru-RU" sz="2300" dirty="0">
                          <a:effectLst/>
                        </a:rPr>
                        <a:t> …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78" marR="42778" marT="0" marB="0"/>
                </a:tc>
                <a:tc>
                  <a:txBody>
                    <a:bodyPr/>
                    <a:lstStyle/>
                    <a:p>
                      <a:pPr marR="629920" algn="just">
                        <a:spcBef>
                          <a:spcPts val="1110"/>
                        </a:spcBef>
                        <a:spcAft>
                          <a:spcPts val="1110"/>
                        </a:spcAft>
                      </a:pPr>
                      <a:r>
                        <a:rPr lang="ru-RU" sz="2300">
                          <a:effectLst/>
                        </a:rPr>
                        <a:t>Плоскость </a:t>
                      </a:r>
                      <a:r>
                        <a:rPr lang="en-US" sz="2300">
                          <a:effectLst/>
                        </a:rPr>
                        <a:t>α</a:t>
                      </a:r>
                      <a:r>
                        <a:rPr lang="ru-RU" sz="2300">
                          <a:effectLst/>
                        </a:rPr>
                        <a:t>; плоскость </a:t>
                      </a:r>
                      <a:r>
                        <a:rPr lang="en-US" sz="2300">
                          <a:effectLst/>
                        </a:rPr>
                        <a:t>β</a:t>
                      </a:r>
                      <a:r>
                        <a:rPr lang="ru-RU" sz="2300">
                          <a:effectLst/>
                        </a:rPr>
                        <a:t>; плоскость </a:t>
                      </a:r>
                      <a:r>
                        <a:rPr lang="en-US" sz="2300">
                          <a:effectLst/>
                        </a:rPr>
                        <a:t>γ</a:t>
                      </a:r>
                      <a:r>
                        <a:rPr lang="ru-RU" sz="2300">
                          <a:effectLst/>
                        </a:rPr>
                        <a:t>; …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78" marR="42778" marT="0" marB="0"/>
                </a:tc>
                <a:extLst>
                  <a:ext uri="{0D108BD9-81ED-4DB2-BD59-A6C34878D82A}">
                    <a16:rowId xmlns:a16="http://schemas.microsoft.com/office/drawing/2014/main" val="198801636"/>
                  </a:ext>
                </a:extLst>
              </a:tr>
              <a:tr h="880946">
                <a:tc>
                  <a:txBody>
                    <a:bodyPr/>
                    <a:lstStyle/>
                    <a:p>
                      <a:pPr algn="ctr"/>
                      <a:r>
                        <a:rPr lang="ru-RU" sz="2300">
                          <a:effectLst/>
                        </a:rPr>
                        <a:t>………………..</a:t>
                      </a:r>
                      <a:endParaRPr lang="ru-RU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78" marR="42778" marT="0" marB="0"/>
                </a:tc>
                <a:tc>
                  <a:txBody>
                    <a:bodyPr/>
                    <a:lstStyle/>
                    <a:p>
                      <a:pPr marR="111760" algn="just"/>
                      <a:r>
                        <a:rPr lang="ru-RU" sz="2300" dirty="0">
                          <a:effectLst/>
                        </a:rPr>
                        <a:t>………………………………</a:t>
                      </a:r>
                      <a:endParaRPr lang="ru-RU" sz="2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78" marR="42778" marT="0" marB="0"/>
                </a:tc>
                <a:extLst>
                  <a:ext uri="{0D108BD9-81ED-4DB2-BD59-A6C34878D82A}">
                    <a16:rowId xmlns:a16="http://schemas.microsoft.com/office/drawing/2014/main" val="274804399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>
            <a:extLst>
              <a:ext uri="{FF2B5EF4-FFF2-40B4-BE49-F238E27FC236}">
                <a16:creationId xmlns:a16="http://schemas.microsoft.com/office/drawing/2014/main" id="{597AE473-581F-440A-92B9-B50D5D9C8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 dirty="0">
                <a:cs typeface="Times New Roman" panose="02020603050405020304" pitchFamily="18" charset="0"/>
              </a:rPr>
              <a:t>Точка может принадлежать или не принадлежать данной прямой.  В слу­чае, если точка принадлежит прямой, говорят также, что прямая проходит через точку.</a:t>
            </a:r>
          </a:p>
        </p:txBody>
      </p:sp>
      <p:pic>
        <p:nvPicPr>
          <p:cNvPr id="5123" name="Рисунок 3">
            <a:extLst>
              <a:ext uri="{FF2B5EF4-FFF2-40B4-BE49-F238E27FC236}">
                <a16:creationId xmlns:a16="http://schemas.microsoft.com/office/drawing/2014/main" id="{941F65C5-F33E-4632-A379-EEDEE5CDF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263829"/>
            <a:ext cx="4467225" cy="16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7">
            <a:extLst>
              <a:ext uri="{FF2B5EF4-FFF2-40B4-BE49-F238E27FC236}">
                <a16:creationId xmlns:a16="http://schemas.microsoft.com/office/drawing/2014/main" id="{D9A7A7FC-BE2E-4F6F-87B8-40C8120FB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43250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 dirty="0">
                <a:cs typeface="Times New Roman" panose="02020603050405020304" pitchFamily="18" charset="0"/>
              </a:rPr>
              <a:t>Аналогично, точка может принадлежать или не принадлежать данной плоскости. В случае, если точка принадлежит плоскости, говорят так­же, что плоскость проходит через точку.</a:t>
            </a:r>
          </a:p>
        </p:txBody>
      </p:sp>
      <p:pic>
        <p:nvPicPr>
          <p:cNvPr id="5125" name="Рисунок 6">
            <a:extLst>
              <a:ext uri="{FF2B5EF4-FFF2-40B4-BE49-F238E27FC236}">
                <a16:creationId xmlns:a16="http://schemas.microsoft.com/office/drawing/2014/main" id="{2D0A3DCF-17DA-4364-BD4A-CF2CC1D007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812" y="4433888"/>
            <a:ext cx="6302375" cy="185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4569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id="{1496B0D4-DB74-4F9C-95B9-7B98D1006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8409"/>
            <a:ext cx="9144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 dirty="0">
                <a:cs typeface="Times New Roman" panose="02020603050405020304" pitchFamily="18" charset="0"/>
              </a:rPr>
              <a:t>Будем говорить, что прямая лежит в плоскости, или что плоскость проходит через прямую, если каждая точка этой прямой принадлежит плос­кости.</a:t>
            </a:r>
          </a:p>
          <a:p>
            <a:pPr algn="just" eaLnBrk="1" hangingPunct="1"/>
            <a:r>
              <a:rPr lang="ru-RU" altLang="ru-RU" dirty="0">
                <a:cs typeface="Times New Roman" panose="02020603050405020304" pitchFamily="18" charset="0"/>
              </a:rPr>
              <a:t>Если прямая и плоскость имеют только одну общую точку, будем говорить, что прямая пересекает плоскость.</a:t>
            </a:r>
          </a:p>
        </p:txBody>
      </p:sp>
      <p:sp>
        <p:nvSpPr>
          <p:cNvPr id="7171" name="TextBox 7">
            <a:extLst>
              <a:ext uri="{FF2B5EF4-FFF2-40B4-BE49-F238E27FC236}">
                <a16:creationId xmlns:a16="http://schemas.microsoft.com/office/drawing/2014/main" id="{B4811561-84AC-482A-B6AD-D2E8D37A5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51623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 dirty="0">
                <a:cs typeface="Times New Roman" panose="02020603050405020304" pitchFamily="18" charset="0"/>
              </a:rPr>
              <a:t>Будем говорить, что две плоскости пересекаются по прямой, если их общими точками являются точки этой прямой и только они.</a:t>
            </a:r>
          </a:p>
        </p:txBody>
      </p:sp>
      <p:pic>
        <p:nvPicPr>
          <p:cNvPr id="7172" name="Рисунок 4">
            <a:extLst>
              <a:ext uri="{FF2B5EF4-FFF2-40B4-BE49-F238E27FC236}">
                <a16:creationId xmlns:a16="http://schemas.microsoft.com/office/drawing/2014/main" id="{FCA9814B-0DE4-48F4-82A1-A3AAB4478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08594"/>
            <a:ext cx="5184576" cy="1631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Рисунок 10">
            <a:extLst>
              <a:ext uri="{FF2B5EF4-FFF2-40B4-BE49-F238E27FC236}">
                <a16:creationId xmlns:a16="http://schemas.microsoft.com/office/drawing/2014/main" id="{F3A4CDB9-25A1-4986-9846-433A0C127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4394200"/>
            <a:ext cx="273685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7BE37239-ADDA-4171-8BEE-8223CB4DAB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22538" y="3111500"/>
          <a:ext cx="123825" cy="12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26725" imgH="126725" progId="Equation.3">
                  <p:embed/>
                </p:oleObj>
              </mc:Choice>
              <mc:Fallback>
                <p:oleObj r:id="rId3" imgW="126725" imgH="12672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2538" y="3111500"/>
                        <a:ext cx="123825" cy="12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32BBCB0-B03C-416A-B3A1-A587AC8743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22538" y="3111500"/>
          <a:ext cx="12382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126835" imgH="152202" progId="Equation.3">
                  <p:embed/>
                </p:oleObj>
              </mc:Choice>
              <mc:Fallback>
                <p:oleObj r:id="rId5" imgW="126835" imgH="152202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2538" y="3111500"/>
                        <a:ext cx="123825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Таблица 7">
                <a:extLst>
                  <a:ext uri="{FF2B5EF4-FFF2-40B4-BE49-F238E27FC236}">
                    <a16:creationId xmlns:a16="http://schemas.microsoft.com/office/drawing/2014/main" id="{E0E32975-4EAC-4249-9CA9-9C0758E7798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67757910"/>
                  </p:ext>
                </p:extLst>
              </p:nvPr>
            </p:nvGraphicFramePr>
            <p:xfrm>
              <a:off x="323528" y="980728"/>
              <a:ext cx="8280920" cy="3571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12168">
                      <a:extLst>
                        <a:ext uri="{9D8B030D-6E8A-4147-A177-3AD203B41FA5}">
                          <a16:colId xmlns:a16="http://schemas.microsoft.com/office/drawing/2014/main" val="1931394299"/>
                        </a:ext>
                      </a:extLst>
                    </a:gridCol>
                    <a:gridCol w="6768752">
                      <a:extLst>
                        <a:ext uri="{9D8B030D-6E8A-4147-A177-3AD203B41FA5}">
                          <a16:colId xmlns:a16="http://schemas.microsoft.com/office/drawing/2014/main" val="51237799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555"/>
                            </a:spcBef>
                            <a:spcAft>
                              <a:spcPts val="555"/>
                            </a:spcAft>
                          </a:pPr>
                          <a:r>
                            <a:rPr lang="ru-RU" sz="2400" dirty="0">
                              <a:effectLst/>
                            </a:rPr>
                            <a:t>Запись</a:t>
                          </a:r>
                          <a:endParaRPr lang="ru-RU" sz="2400" b="1" dirty="0"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34913" marR="34913" marT="0" marB="0"/>
                    </a:tc>
                    <a:tc>
                      <a:txBody>
                        <a:bodyPr/>
                        <a:lstStyle/>
                        <a:p>
                          <a:pPr indent="1270" algn="ctr">
                            <a:spcBef>
                              <a:spcPts val="555"/>
                            </a:spcBef>
                            <a:spcAft>
                              <a:spcPts val="555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Ч</a:t>
                          </a:r>
                          <a:r>
                            <a:rPr lang="ru-RU" sz="2400" dirty="0">
                              <a:effectLst/>
                            </a:rPr>
                            <a:t>т</a:t>
                          </a:r>
                          <a:r>
                            <a:rPr lang="en-US" sz="2400" dirty="0" err="1">
                              <a:effectLst/>
                            </a:rPr>
                            <a:t>ение</a:t>
                          </a:r>
                          <a:endParaRPr lang="ru-RU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4913" marR="34913" marT="0" marB="0"/>
                    </a:tc>
                    <a:extLst>
                      <a:ext uri="{0D108BD9-81ED-4DB2-BD59-A6C34878D82A}">
                        <a16:rowId xmlns:a16="http://schemas.microsoft.com/office/drawing/2014/main" val="39169897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∈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indent="1270" algn="just">
                            <a:spcAft>
                              <a:spcPts val="111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 </a:t>
                          </a:r>
                          <a:r>
                            <a:rPr lang="ru-RU" sz="2400" dirty="0">
                              <a:effectLst/>
                            </a:rPr>
                            <a:t>Точка </a:t>
                          </a:r>
                          <a:r>
                            <a:rPr lang="en-US" sz="2400" i="1" dirty="0">
                              <a:effectLst/>
                            </a:rPr>
                            <a:t>A</a:t>
                          </a:r>
                          <a:r>
                            <a:rPr lang="ru-RU" sz="2400" dirty="0">
                              <a:effectLst/>
                            </a:rPr>
                            <a:t> принадлежит прямой </a:t>
                          </a:r>
                          <a:r>
                            <a:rPr lang="en-US" sz="2400" i="1" dirty="0">
                              <a:effectLst/>
                            </a:rPr>
                            <a:t>a</a:t>
                          </a:r>
                          <a:endParaRPr lang="ru-RU" sz="2400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4913" marR="34913" marT="0" marB="0"/>
                    </a:tc>
                    <a:extLst>
                      <a:ext uri="{0D108BD9-81ED-4DB2-BD59-A6C34878D82A}">
                        <a16:rowId xmlns:a16="http://schemas.microsoft.com/office/drawing/2014/main" val="370084319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ru-RU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∉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indent="1270" algn="just">
                            <a:spcAft>
                              <a:spcPts val="555"/>
                            </a:spcAft>
                          </a:pPr>
                          <a:r>
                            <a:rPr lang="ru-RU" sz="2400" dirty="0">
                              <a:effectLst/>
                            </a:rPr>
                            <a:t>Точка </a:t>
                          </a:r>
                          <a:r>
                            <a:rPr lang="en-US" sz="2400" i="1" dirty="0">
                              <a:effectLst/>
                            </a:rPr>
                            <a:t>B</a:t>
                          </a:r>
                          <a:r>
                            <a:rPr lang="ru-RU" sz="2400" dirty="0">
                              <a:effectLst/>
                            </a:rPr>
                            <a:t>  не принадлежит прямой </a:t>
                          </a:r>
                          <a:r>
                            <a:rPr lang="en-US" sz="2400" i="1" dirty="0">
                              <a:effectLst/>
                            </a:rPr>
                            <a:t>a</a:t>
                          </a:r>
                          <a:endParaRPr lang="ru-RU" sz="2400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4913" marR="34913" marT="0" marB="0"/>
                    </a:tc>
                    <a:extLst>
                      <a:ext uri="{0D108BD9-81ED-4DB2-BD59-A6C34878D82A}">
                        <a16:rowId xmlns:a16="http://schemas.microsoft.com/office/drawing/2014/main" val="40104999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∈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α</m:t>
                                </m:r>
                              </m:oMath>
                            </m:oMathPara>
                          </a14:m>
                          <a:endParaRPr lang="ru-RU" sz="24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indent="1270" algn="just">
                            <a:spcAft>
                              <a:spcPts val="1110"/>
                            </a:spcAft>
                          </a:pPr>
                          <a:r>
                            <a:rPr lang="ru-RU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Точка </a:t>
                          </a:r>
                          <a:r>
                            <a:rPr lang="en-US" sz="2400" i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A</a:t>
                          </a:r>
                          <a:r>
                            <a:rPr lang="ru-RU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принадлежит плоскости α</a:t>
                          </a:r>
                        </a:p>
                      </a:txBody>
                      <a:tcPr marL="25400" marR="25400" marT="0" marB="0"/>
                    </a:tc>
                    <a:extLst>
                      <a:ext uri="{0D108BD9-81ED-4DB2-BD59-A6C34878D82A}">
                        <a16:rowId xmlns:a16="http://schemas.microsoft.com/office/drawing/2014/main" val="30977449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ru-RU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∉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α</m:t>
                                </m:r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indent="1270" algn="just">
                            <a:spcAft>
                              <a:spcPts val="555"/>
                            </a:spcAft>
                          </a:pPr>
                          <a:r>
                            <a:rPr lang="ru-RU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Точка </a:t>
                          </a:r>
                          <a:r>
                            <a:rPr lang="en-US" sz="2400" i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</a:t>
                          </a:r>
                          <a:r>
                            <a:rPr lang="ru-RU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 не принадлежит плоскости 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α</a:t>
                          </a:r>
                          <a:endParaRPr lang="ru-RU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25400" marR="25400" marT="0" marB="0"/>
                    </a:tc>
                    <a:extLst>
                      <a:ext uri="{0D108BD9-81ED-4DB2-BD59-A6C34878D82A}">
                        <a16:rowId xmlns:a16="http://schemas.microsoft.com/office/drawing/2014/main" val="11143300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ru-RU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⊂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α</m:t>
                                </m:r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indent="1270" algn="just">
                            <a:spcAft>
                              <a:spcPts val="1110"/>
                            </a:spcAft>
                          </a:pPr>
                          <a:r>
                            <a:rPr lang="ru-RU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Прямая </a:t>
                          </a:r>
                          <a:r>
                            <a:rPr lang="en-US" sz="2400" i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a</a:t>
                          </a:r>
                          <a:r>
                            <a:rPr lang="ru-RU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лежит в плоскости 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α</a:t>
                          </a:r>
                          <a:endParaRPr lang="ru-RU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25400" marR="25400" marT="0" marB="0"/>
                    </a:tc>
                    <a:extLst>
                      <a:ext uri="{0D108BD9-81ED-4DB2-BD59-A6C34878D82A}">
                        <a16:rowId xmlns:a16="http://schemas.microsoft.com/office/drawing/2014/main" val="290222806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ru-RU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∩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α</m:t>
                                </m:r>
                                <m:r>
                                  <a:rPr lang="en-US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ru-RU" sz="24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Прямая </a:t>
                          </a:r>
                          <a:r>
                            <a:rPr lang="en-US" sz="2400" i="1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</a:t>
                          </a:r>
                          <a:r>
                            <a:rPr lang="ru-RU" sz="2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пересекается с плоскостью α  в точке </a:t>
                          </a:r>
                          <a:r>
                            <a:rPr lang="ru-RU" sz="2400" i="1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</a:t>
                          </a:r>
                          <a:endParaRPr lang="ru-RU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318172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α</m:t>
                                </m:r>
                                <m:r>
                                  <a:rPr lang="ru-RU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∩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β</m:t>
                                </m:r>
                                <m:r>
                                  <a:rPr lang="en-US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c</m:t>
                                </m:r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Плоскости α и β пересекаются по прямой </a:t>
                          </a:r>
                          <a:r>
                            <a:rPr lang="en-US" sz="2400" i="1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</a:t>
                          </a:r>
                          <a:endParaRPr lang="ru-RU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704287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Таблица 7">
                <a:extLst>
                  <a:ext uri="{FF2B5EF4-FFF2-40B4-BE49-F238E27FC236}">
                    <a16:creationId xmlns:a16="http://schemas.microsoft.com/office/drawing/2014/main" id="{E0E32975-4EAC-4249-9CA9-9C0758E7798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67757910"/>
                  </p:ext>
                </p:extLst>
              </p:nvPr>
            </p:nvGraphicFramePr>
            <p:xfrm>
              <a:off x="323528" y="980728"/>
              <a:ext cx="8280920" cy="3571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12168">
                      <a:extLst>
                        <a:ext uri="{9D8B030D-6E8A-4147-A177-3AD203B41FA5}">
                          <a16:colId xmlns:a16="http://schemas.microsoft.com/office/drawing/2014/main" val="1931394299"/>
                        </a:ext>
                      </a:extLst>
                    </a:gridCol>
                    <a:gridCol w="6768752">
                      <a:extLst>
                        <a:ext uri="{9D8B030D-6E8A-4147-A177-3AD203B41FA5}">
                          <a16:colId xmlns:a16="http://schemas.microsoft.com/office/drawing/2014/main" val="51237799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555"/>
                            </a:spcBef>
                            <a:spcAft>
                              <a:spcPts val="555"/>
                            </a:spcAft>
                          </a:pPr>
                          <a:r>
                            <a:rPr lang="ru-RU" sz="2400" dirty="0">
                              <a:effectLst/>
                            </a:rPr>
                            <a:t>Запись</a:t>
                          </a:r>
                          <a:endParaRPr lang="ru-RU" sz="2400" b="1" dirty="0"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34913" marR="34913" marT="0" marB="0"/>
                    </a:tc>
                    <a:tc>
                      <a:txBody>
                        <a:bodyPr/>
                        <a:lstStyle/>
                        <a:p>
                          <a:pPr indent="1270" algn="ctr">
                            <a:spcBef>
                              <a:spcPts val="555"/>
                            </a:spcBef>
                            <a:spcAft>
                              <a:spcPts val="555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Ч</a:t>
                          </a:r>
                          <a:r>
                            <a:rPr lang="ru-RU" sz="2400" dirty="0">
                              <a:effectLst/>
                            </a:rPr>
                            <a:t>т</a:t>
                          </a:r>
                          <a:r>
                            <a:rPr lang="en-US" sz="2400" dirty="0" err="1">
                              <a:effectLst/>
                            </a:rPr>
                            <a:t>ение</a:t>
                          </a:r>
                          <a:endParaRPr lang="ru-RU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4913" marR="34913" marT="0" marB="0"/>
                    </a:tc>
                    <a:extLst>
                      <a:ext uri="{0D108BD9-81ED-4DB2-BD59-A6C34878D82A}">
                        <a16:rowId xmlns:a16="http://schemas.microsoft.com/office/drawing/2014/main" val="391698972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8"/>
                          <a:stretch>
                            <a:fillRect l="-403" t="-101333" r="-448790" b="-63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1270" algn="just">
                            <a:spcAft>
                              <a:spcPts val="111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 </a:t>
                          </a:r>
                          <a:r>
                            <a:rPr lang="ru-RU" sz="2400" dirty="0">
                              <a:effectLst/>
                            </a:rPr>
                            <a:t>Точка </a:t>
                          </a:r>
                          <a:r>
                            <a:rPr lang="en-US" sz="2400" i="1" dirty="0">
                              <a:effectLst/>
                            </a:rPr>
                            <a:t>A</a:t>
                          </a:r>
                          <a:r>
                            <a:rPr lang="ru-RU" sz="2400" dirty="0">
                              <a:effectLst/>
                            </a:rPr>
                            <a:t> принадлежит прямой </a:t>
                          </a:r>
                          <a:r>
                            <a:rPr lang="en-US" sz="2400" i="1" dirty="0">
                              <a:effectLst/>
                            </a:rPr>
                            <a:t>a</a:t>
                          </a:r>
                          <a:endParaRPr lang="ru-RU" sz="2400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4913" marR="34913" marT="0" marB="0"/>
                    </a:tc>
                    <a:extLst>
                      <a:ext uri="{0D108BD9-81ED-4DB2-BD59-A6C34878D82A}">
                        <a16:rowId xmlns:a16="http://schemas.microsoft.com/office/drawing/2014/main" val="3700843194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8"/>
                          <a:stretch>
                            <a:fillRect l="-403" t="-201333" r="-448790" b="-53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1270" algn="just">
                            <a:spcAft>
                              <a:spcPts val="555"/>
                            </a:spcAft>
                          </a:pPr>
                          <a:r>
                            <a:rPr lang="ru-RU" sz="2400" dirty="0">
                              <a:effectLst/>
                            </a:rPr>
                            <a:t>Точка </a:t>
                          </a:r>
                          <a:r>
                            <a:rPr lang="en-US" sz="2400" i="1" dirty="0">
                              <a:effectLst/>
                            </a:rPr>
                            <a:t>B</a:t>
                          </a:r>
                          <a:r>
                            <a:rPr lang="ru-RU" sz="2400" dirty="0">
                              <a:effectLst/>
                            </a:rPr>
                            <a:t>  не принадлежит прямой </a:t>
                          </a:r>
                          <a:r>
                            <a:rPr lang="en-US" sz="2400" i="1" dirty="0">
                              <a:effectLst/>
                            </a:rPr>
                            <a:t>a</a:t>
                          </a:r>
                          <a:endParaRPr lang="ru-RU" sz="2400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4913" marR="34913" marT="0" marB="0"/>
                    </a:tc>
                    <a:extLst>
                      <a:ext uri="{0D108BD9-81ED-4DB2-BD59-A6C34878D82A}">
                        <a16:rowId xmlns:a16="http://schemas.microsoft.com/office/drawing/2014/main" val="4010499966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8"/>
                          <a:stretch>
                            <a:fillRect l="-403" t="-301333" r="-448790" b="-43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1270" algn="just">
                            <a:spcAft>
                              <a:spcPts val="1110"/>
                            </a:spcAft>
                          </a:pPr>
                          <a:r>
                            <a:rPr lang="ru-RU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Точка </a:t>
                          </a:r>
                          <a:r>
                            <a:rPr lang="en-US" sz="2400" i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A</a:t>
                          </a:r>
                          <a:r>
                            <a:rPr lang="ru-RU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принадлежит плоскости α</a:t>
                          </a:r>
                        </a:p>
                      </a:txBody>
                      <a:tcPr marL="25400" marR="25400" marT="0" marB="0"/>
                    </a:tc>
                    <a:extLst>
                      <a:ext uri="{0D108BD9-81ED-4DB2-BD59-A6C34878D82A}">
                        <a16:rowId xmlns:a16="http://schemas.microsoft.com/office/drawing/2014/main" val="309774499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8"/>
                          <a:stretch>
                            <a:fillRect l="-403" t="-396053" r="-448790" b="-3263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1270" algn="just">
                            <a:spcAft>
                              <a:spcPts val="555"/>
                            </a:spcAft>
                          </a:pPr>
                          <a:r>
                            <a:rPr lang="ru-RU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Точка </a:t>
                          </a:r>
                          <a:r>
                            <a:rPr lang="en-US" sz="2400" i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</a:t>
                          </a:r>
                          <a:r>
                            <a:rPr lang="ru-RU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 не принадлежит плоскости 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α</a:t>
                          </a:r>
                          <a:endParaRPr lang="ru-RU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25400" marR="25400" marT="0" marB="0"/>
                    </a:tc>
                    <a:extLst>
                      <a:ext uri="{0D108BD9-81ED-4DB2-BD59-A6C34878D82A}">
                        <a16:rowId xmlns:a16="http://schemas.microsoft.com/office/drawing/2014/main" val="111433005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8"/>
                          <a:stretch>
                            <a:fillRect l="-403" t="-502667" r="-448790" b="-2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1270" algn="just">
                            <a:spcAft>
                              <a:spcPts val="1110"/>
                            </a:spcAft>
                          </a:pPr>
                          <a:r>
                            <a:rPr lang="ru-RU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Прямая </a:t>
                          </a:r>
                          <a:r>
                            <a:rPr lang="en-US" sz="2400" i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a</a:t>
                          </a:r>
                          <a:r>
                            <a:rPr lang="ru-RU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лежит в плоскости 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α</a:t>
                          </a:r>
                          <a:endParaRPr lang="ru-RU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25400" marR="25400" marT="0" marB="0"/>
                    </a:tc>
                    <a:extLst>
                      <a:ext uri="{0D108BD9-81ED-4DB2-BD59-A6C34878D82A}">
                        <a16:rowId xmlns:a16="http://schemas.microsoft.com/office/drawing/2014/main" val="2902228065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8"/>
                          <a:stretch>
                            <a:fillRect l="-403" t="-602667" r="-448790" b="-1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Прямая </a:t>
                          </a:r>
                          <a:r>
                            <a:rPr lang="en-US" sz="2400" i="1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</a:t>
                          </a:r>
                          <a:r>
                            <a:rPr lang="ru-RU" sz="2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пересекается с плоскостью α  в точке </a:t>
                          </a:r>
                          <a:r>
                            <a:rPr lang="ru-RU" sz="2400" i="1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</a:t>
                          </a:r>
                          <a:endParaRPr lang="ru-RU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3181724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8"/>
                          <a:stretch>
                            <a:fillRect l="-403" t="-702667" r="-448790" b="-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Плоскости α и β пересекаются по прямой </a:t>
                          </a:r>
                          <a:r>
                            <a:rPr lang="en-US" sz="2400" i="1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</a:t>
                          </a:r>
                          <a:endParaRPr lang="ru-RU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704287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14735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304CA93-BCA9-4FD0-9DEC-1008A7333EA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152400"/>
            <a:ext cx="4800600" cy="457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ru-RU" altLang="ru-RU" sz="2400">
                <a:solidFill>
                  <a:srgbClr val="FF3300"/>
                </a:solidFill>
              </a:rPr>
              <a:t>АКСИОМЫ СТЕРЕОМЕТРИИ</a:t>
            </a:r>
          </a:p>
        </p:txBody>
      </p:sp>
      <p:sp>
        <p:nvSpPr>
          <p:cNvPr id="3092" name="Rectangle 20">
            <a:extLst>
              <a:ext uri="{FF2B5EF4-FFF2-40B4-BE49-F238E27FC236}">
                <a16:creationId xmlns:a16="http://schemas.microsoft.com/office/drawing/2014/main" id="{5D4027E5-2206-4C9E-B3B6-A9581EA61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914400"/>
            <a:ext cx="8856984" cy="4081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None/>
            </a:pPr>
            <a:r>
              <a:rPr lang="ru-RU" sz="2400" dirty="0"/>
              <a:t>	1. Через любые две точки пространства проходит единственная пря­мая.</a:t>
            </a:r>
          </a:p>
          <a:p>
            <a:pPr algn="just">
              <a:buNone/>
            </a:pPr>
            <a:r>
              <a:rPr lang="ru-RU" sz="2400" dirty="0"/>
              <a:t>	2. Через любые три точки пространства, не принадлежащие одной прямой, проходит единственная плоскость.</a:t>
            </a:r>
          </a:p>
          <a:p>
            <a:pPr algn="just">
              <a:buNone/>
            </a:pPr>
            <a:r>
              <a:rPr lang="ru-RU" sz="2400" dirty="0"/>
              <a:t>	3. Если две плоскости имеют общую точку, то они пересекаются по прямой.</a:t>
            </a:r>
          </a:p>
          <a:p>
            <a:pPr algn="just">
              <a:buNone/>
            </a:pPr>
            <a:r>
              <a:rPr lang="ru-RU" sz="2400" dirty="0"/>
              <a:t>	4. Существуют, по крайней мере, четыре точки, не принадлежащие одной плоскости.</a:t>
            </a:r>
          </a:p>
          <a:p>
            <a:pPr algn="just">
              <a:buNone/>
            </a:pPr>
            <a:r>
              <a:rPr lang="ru-RU" sz="2400" dirty="0"/>
              <a:t>	5. Для прямых и плоскостей в прост­ранстве выполняются аксиомы планиметрии.</a:t>
            </a:r>
          </a:p>
        </p:txBody>
      </p:sp>
    </p:spTree>
    <p:extLst>
      <p:ext uri="{BB962C8B-B14F-4D97-AF65-F5344CB8AC3E}">
        <p14:creationId xmlns:p14="http://schemas.microsoft.com/office/powerpoint/2010/main" val="1072928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71" name="Group 11">
            <a:extLst>
              <a:ext uri="{FF2B5EF4-FFF2-40B4-BE49-F238E27FC236}">
                <a16:creationId xmlns:a16="http://schemas.microsoft.com/office/drawing/2014/main" id="{B4C34436-80E9-424A-B5C4-7987D5AFC614}"/>
              </a:ext>
            </a:extLst>
          </p:cNvPr>
          <p:cNvGraphicFramePr>
            <a:graphicFrameLocks noGrp="1"/>
          </p:cNvGraphicFramePr>
          <p:nvPr/>
        </p:nvGraphicFramePr>
        <p:xfrm>
          <a:off x="381000" y="762000"/>
          <a:ext cx="8534400" cy="5867402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73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3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4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3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3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092" name="Rectangle 20">
            <a:extLst>
              <a:ext uri="{FF2B5EF4-FFF2-40B4-BE49-F238E27FC236}">
                <a16:creationId xmlns:a16="http://schemas.microsoft.com/office/drawing/2014/main" id="{5D4027E5-2206-4C9E-B3B6-A9581EA61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914400"/>
            <a:ext cx="5562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/>
              <a:t>Через любые две точки пространства проходит единственная прямая</a:t>
            </a:r>
            <a:endParaRPr lang="ru-RU" altLang="ru-RU" sz="2400" dirty="0">
              <a:latin typeface="Times New Roman Cyr" panose="02020603050405020304" pitchFamily="18" charset="0"/>
            </a:endParaRPr>
          </a:p>
        </p:txBody>
      </p:sp>
      <p:sp>
        <p:nvSpPr>
          <p:cNvPr id="3093" name="Rectangle 21">
            <a:extLst>
              <a:ext uri="{FF2B5EF4-FFF2-40B4-BE49-F238E27FC236}">
                <a16:creationId xmlns:a16="http://schemas.microsoft.com/office/drawing/2014/main" id="{401599C2-827C-4FA3-A2DA-9BB8E330D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905000"/>
            <a:ext cx="5638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Через любые три точки пространства, не принадлежащие одной прямой, проходит единственная плоскость</a:t>
            </a:r>
            <a:endParaRPr lang="ru-RU" altLang="ru-RU" sz="2400">
              <a:latin typeface="Times New Roman Cyr" panose="02020603050405020304" pitchFamily="18" charset="0"/>
            </a:endParaRPr>
          </a:p>
        </p:txBody>
      </p:sp>
      <p:sp>
        <p:nvSpPr>
          <p:cNvPr id="3094" name="Rectangle 22">
            <a:extLst>
              <a:ext uri="{FF2B5EF4-FFF2-40B4-BE49-F238E27FC236}">
                <a16:creationId xmlns:a16="http://schemas.microsoft.com/office/drawing/2014/main" id="{4594A465-1146-4231-8592-7992C09CD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200400"/>
            <a:ext cx="5638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Если две плоскости имеют общую точку, то они пересекаются по прямой</a:t>
            </a:r>
            <a:endParaRPr lang="ru-RU" altLang="ru-RU" sz="2400">
              <a:latin typeface="Times New Roman Cyr" panose="02020603050405020304" pitchFamily="18" charset="0"/>
            </a:endParaRPr>
          </a:p>
        </p:txBody>
      </p:sp>
      <p:sp>
        <p:nvSpPr>
          <p:cNvPr id="3095" name="Rectangle 23">
            <a:extLst>
              <a:ext uri="{FF2B5EF4-FFF2-40B4-BE49-F238E27FC236}">
                <a16:creationId xmlns:a16="http://schemas.microsoft.com/office/drawing/2014/main" id="{2C14E464-7F3F-4475-8B21-0AAE596EC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67200"/>
            <a:ext cx="5334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Существуют по крайней мере четыре точки, не принадлежащие одной плоскости</a:t>
            </a:r>
            <a:endParaRPr lang="ru-RU" altLang="ru-RU" sz="2400">
              <a:latin typeface="Times New Roman Cyr" panose="02020603050405020304" pitchFamily="18" charset="0"/>
            </a:endParaRPr>
          </a:p>
        </p:txBody>
      </p:sp>
      <p:pic>
        <p:nvPicPr>
          <p:cNvPr id="3096" name="Picture 24">
            <a:extLst>
              <a:ext uri="{FF2B5EF4-FFF2-40B4-BE49-F238E27FC236}">
                <a16:creationId xmlns:a16="http://schemas.microsoft.com/office/drawing/2014/main" id="{DD7C8035-7306-48DD-B8A8-AC9F01889C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90600"/>
            <a:ext cx="17653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25">
            <a:extLst>
              <a:ext uri="{FF2B5EF4-FFF2-40B4-BE49-F238E27FC236}">
                <a16:creationId xmlns:a16="http://schemas.microsoft.com/office/drawing/2014/main" id="{C1683A10-514D-48CC-AB42-A2C78BFF5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133600"/>
            <a:ext cx="23082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26">
            <a:extLst>
              <a:ext uri="{FF2B5EF4-FFF2-40B4-BE49-F238E27FC236}">
                <a16:creationId xmlns:a16="http://schemas.microsoft.com/office/drawing/2014/main" id="{CD801441-976F-4EDF-ACA7-7049EBCFC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419600"/>
            <a:ext cx="196215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Picture 27">
            <a:extLst>
              <a:ext uri="{FF2B5EF4-FFF2-40B4-BE49-F238E27FC236}">
                <a16:creationId xmlns:a16="http://schemas.microsoft.com/office/drawing/2014/main" id="{FF19EFC6-9046-47BD-9383-501AFEC01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124200"/>
            <a:ext cx="1890713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0" name="Picture 40">
            <a:extLst>
              <a:ext uri="{FF2B5EF4-FFF2-40B4-BE49-F238E27FC236}">
                <a16:creationId xmlns:a16="http://schemas.microsoft.com/office/drawing/2014/main" id="{6F1178FD-7765-4636-98D3-C5AC666D3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638800"/>
            <a:ext cx="2255838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23">
            <a:extLst>
              <a:ext uri="{FF2B5EF4-FFF2-40B4-BE49-F238E27FC236}">
                <a16:creationId xmlns:a16="http://schemas.microsoft.com/office/drawing/2014/main" id="{DEF0ECDC-2C3E-4D90-90EC-D1D26F6EE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562600"/>
            <a:ext cx="5638800" cy="83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2400" dirty="0"/>
              <a:t>Для прямых и плоскостей в прост­ранстве выполняются аксиомы планиметрии.</a:t>
            </a:r>
            <a:endParaRPr lang="ru-RU" altLang="ru-RU" sz="2400" dirty="0">
              <a:latin typeface="Times New Roman Cyr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" grpId="0" autoUpdateAnimBg="0"/>
      <p:bldP spid="3093" grpId="0" autoUpdateAnimBg="0"/>
      <p:bldP spid="3094" grpId="0" autoUpdateAnimBg="0"/>
      <p:bldP spid="3095" grpId="0" autoUpdateAnimBg="0"/>
      <p:bldP spid="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EBD746C-B988-4B1C-A1A6-14CF439580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endParaRPr lang="en-US" altLang="ru-RU" sz="2800" dirty="0">
              <a:solidFill>
                <a:srgbClr val="FF3300"/>
              </a:solidFill>
            </a:endParaRP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1ECDE374-C4B2-42E7-B0A6-2FD2F1CE1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68413"/>
            <a:ext cx="83820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indent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Представляя себе стены класса как участки плоскостей, укажите: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а) две пересекающиеся прямые;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б) две пересекающиеся плоскости;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в) три прямые, пересекающиеся в одной точке;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г) две непересекающиеся прямые;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д) плоскость и непересекающую ее прямую;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е) две непересекающиеся плоскости;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ж) три пересекающиеся плоскости.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1688</Words>
  <Application>Microsoft Office PowerPoint</Application>
  <PresentationFormat>Экран (4:3)</PresentationFormat>
  <Paragraphs>170</Paragraphs>
  <Slides>27</Slides>
  <Notes>26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Cambria Math</vt:lpstr>
      <vt:lpstr>Times New Roman</vt:lpstr>
      <vt:lpstr>Times New Roman Cyr</vt:lpstr>
      <vt:lpstr>Оформление по умолчанию</vt:lpstr>
      <vt:lpstr>Equation.3</vt:lpstr>
      <vt:lpstr>Equation</vt:lpstr>
      <vt:lpstr>1. ОСНОВНЫЕ ПОНЯТИЯ СТЕРЕОМЕТРИИ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АКСИОМЫ СТЕРЕОМЕТРИИ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15*</vt:lpstr>
      <vt:lpstr>Упражнение 16*</vt:lpstr>
      <vt:lpstr>Упражнение 17*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АКСИОМЫ СТЕРЕОМЕТРИИ</dc:title>
  <dc:creator>*</dc:creator>
  <cp:lastModifiedBy>Смирнов Владимир Алексеевич</cp:lastModifiedBy>
  <cp:revision>28</cp:revision>
  <dcterms:created xsi:type="dcterms:W3CDTF">2007-12-15T05:25:09Z</dcterms:created>
  <dcterms:modified xsi:type="dcterms:W3CDTF">2022-12-21T07:35:15Z</dcterms:modified>
</cp:coreProperties>
</file>