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426" r:id="rId3"/>
    <p:sldId id="430" r:id="rId4"/>
    <p:sldId id="431" r:id="rId5"/>
    <p:sldId id="441" r:id="rId6"/>
    <p:sldId id="442" r:id="rId7"/>
    <p:sldId id="427" r:id="rId8"/>
    <p:sldId id="443" r:id="rId9"/>
    <p:sldId id="423" r:id="rId10"/>
    <p:sldId id="432" r:id="rId11"/>
    <p:sldId id="428" r:id="rId12"/>
    <p:sldId id="429" r:id="rId13"/>
    <p:sldId id="435" r:id="rId14"/>
    <p:sldId id="436" r:id="rId15"/>
    <p:sldId id="43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4" autoAdjust="0"/>
    <p:restoredTop sz="90970" autoAdjust="0"/>
  </p:normalViewPr>
  <p:slideViewPr>
    <p:cSldViewPr>
      <p:cViewPr varScale="1">
        <p:scale>
          <a:sx n="97" d="100"/>
          <a:sy n="97" d="100"/>
        </p:scale>
        <p:origin x="1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62DFD4-89A5-4297-8CFD-027C292AC7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7BF7099-CB5A-4D2E-8BA2-2BCE4ADB35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66AFC9B-AA46-437A-A8C9-4F34F9F5D2B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996B6E9-D0F0-46FA-8FAA-B45788D9D3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9BE1E1F-B8E3-45A8-AB39-FB90C2AF77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685386D-E1E3-44D0-8CC1-5E8BA4CE5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EB4C8D-698B-41AA-8D2F-4ADF54BC6DE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6CF375-9EA9-4A5E-BBEC-5C24713AF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478D6-1570-4F57-9CDF-701699DE93F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A6B25695-EF06-4198-8301-C8D891EDCF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3FDBB0F-1ED5-4519-AC6A-9AEFEA722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27544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5138BB-F68E-4D0B-81EC-F74EDB850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F957B-2603-4D35-9E6A-E847F0BF04F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F3FAC1C2-BDBA-41D0-91C7-C3E9A85E66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B0C286FC-23A2-4232-B9A3-F00DF1A2A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75897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5138BB-F68E-4D0B-81EC-F74EDB850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F957B-2603-4D35-9E6A-E847F0BF04F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F3FAC1C2-BDBA-41D0-91C7-C3E9A85E66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B0C286FC-23A2-4232-B9A3-F00DF1A2A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55777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FB3ACA-9DC2-4D42-8320-8BAE70981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2BC77-8A21-4B03-AA27-AC9AE079FDC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A3CA0031-B9C9-40EC-99ED-9DE7EA4E7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55A26392-0E91-4AB0-8BC2-B0BAE747A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96464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FB3ACA-9DC2-4D42-8320-8BAE70981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2BC77-8A21-4B03-AA27-AC9AE079FDC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A3CA0031-B9C9-40EC-99ED-9DE7EA4E7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55A26392-0E91-4AB0-8BC2-B0BAE747A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80946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FB3ACA-9DC2-4D42-8320-8BAE70981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2BC77-8A21-4B03-AA27-AC9AE079FDC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A3CA0031-B9C9-40EC-99ED-9DE7EA4E7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55A26392-0E91-4AB0-8BC2-B0BAE747A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993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6CF375-9EA9-4A5E-BBEC-5C24713AF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478D6-1570-4F57-9CDF-701699DE93F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A6B25695-EF06-4198-8301-C8D891EDCF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3FDBB0F-1ED5-4519-AC6A-9AEFEA722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6252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6CF375-9EA9-4A5E-BBEC-5C24713AF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478D6-1570-4F57-9CDF-701699DE93F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A6B25695-EF06-4198-8301-C8D891EDCF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3FDBB0F-1ED5-4519-AC6A-9AEFEA722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6252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6CF375-9EA9-4A5E-BBEC-5C24713AF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478D6-1570-4F57-9CDF-701699DE93F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A6B25695-EF06-4198-8301-C8D891EDCF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3FDBB0F-1ED5-4519-AC6A-9AEFEA722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22303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03762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26160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EB1B93-54F2-48BA-BF95-11F6B025C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9269A-0FDE-48C3-8A67-60D633072BC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B6E07934-DAC0-4120-937C-205DE8AA44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3952717A-B570-4748-92F5-053824EA8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07869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EB1B93-54F2-48BA-BF95-11F6B025C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9269A-0FDE-48C3-8A67-60D633072BC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B6E07934-DAC0-4120-937C-205DE8AA44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3952717A-B570-4748-92F5-053824EA8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39662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5138BB-F68E-4D0B-81EC-F74EDB850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F957B-2603-4D35-9E6A-E847F0BF04F2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F3FAC1C2-BDBA-41D0-91C7-C3E9A85E66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B0C286FC-23A2-4232-B9A3-F00DF1A2A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B9B7F-34A7-49AF-908B-15C81E4A7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A73073-EC84-475D-A933-228A53762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711A47-887A-439C-8FE9-B731E75F7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49C01C-2E9D-48E3-BF3D-09269A52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265A6C-B174-4F01-AA3D-6455637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673BE-89AC-4D7A-9F3E-816A946340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855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389A9-07B6-4A6F-A6A7-57487120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840927-E13F-4D3D-9AE0-847F8DA69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1979B1-C19D-4696-80B7-CD34284E5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F949F9-DD0E-4479-8FA4-D7F6467C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1F1157-1587-4DF5-8585-823BF614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4A11A-6965-4424-A433-B3ED2D8DDF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80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491B777-63C3-437F-AECB-253FE4910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2A3BAF-04DA-4EAA-BAEB-DD6B2F9BE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42AA29-31BB-42F0-9698-5DE05EAC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E276E-2B74-4E9E-834A-2F3DCB03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60AEE-DA2B-4906-98A4-EB960F5C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C2383-74E0-4A9E-8607-284B6E7141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22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16287-3A6D-4664-9032-6AEA2B3D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7DD7A-AF4C-4F99-AF60-0C777195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44469F-28B5-498E-AE96-E703D233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B89758-4966-4E1A-A36B-B42234591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065F26-BF3A-4026-8FAE-2F37608D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FF30C-CAF3-4F36-8889-5F5545B61F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91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E4665F-BDDE-402E-BB98-B5035E04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E49756-D3A7-4A6C-90B0-2F978D65D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F9E25-B640-44D5-A80C-924B9BB5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11A591-7DD6-42F2-B4B7-ED903455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9CF74-8A7F-455C-8391-AE642DEC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D3A35-BAFD-4CA2-9DFD-F81F3B4300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736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08383-406A-4E6B-AA26-2F05A5DB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015F3C-1726-466C-A475-C081A40460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4E6A58-65C0-45B0-A5E9-EA30D14A8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7F3A3E-DEB4-457F-9ABE-9A70C7C57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D3335B-CE16-4278-AB6E-BBFD8E17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9682F5-01E0-4BC2-931D-DA91379F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6037A-3DC2-427A-BA2B-1FC285333F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340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C5AC4-1DE1-4400-AD60-79A7E33D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9FC4D0-17CE-4C42-B7C0-C9ADBFC6A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866F27-1842-4C56-B379-1CFADA7E2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453BDE8-A7D9-4C62-A058-A9E05571F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59D8F9-D233-4701-AAA1-1B5A86FB0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6722831-3BFD-4BA8-8E4F-C848FA49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EAF108-A0AB-414A-83E5-C84A2EEE2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F71B680-C84C-420F-819D-E7DC68F3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9460-A543-4F81-AD53-DCCF15EAEA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874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36F79F-2F7B-4F70-9DB0-9E0F2262C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A4895A-1B1C-466A-941F-37A8E94C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E7ED58-725A-406B-8561-BFAAB8905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4C8FA18-C901-4599-8B03-5F0FE05D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7BD1A-2B62-41DB-A538-87AA69656D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635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0E2E92-EC76-4704-B44C-38C29D39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7DDC89-2E2D-4359-B504-60808A28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AF8EA3-431F-49CA-A141-BB266A6F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266B6-B1D2-4457-87B9-F5044E88C1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377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0D44D-A052-4240-BAFF-B7C91BC1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8D764F-D118-4639-AE71-8BC48C60A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738E29-71A7-49A7-88F2-DBC1FCE8C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C20A72-2AE1-4662-B260-85D07E3C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35F7F0-C009-424B-B27E-E6186440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43D01C-7C51-4815-8284-F28E1644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3E637-37DF-4828-B698-E4A2492872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493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E4E3E-E406-46B3-A2D9-99868D0A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90F82A9-1F9D-4BD6-B92F-5E4406E1A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C017D9-A4D5-49D6-A035-37E3EA0B0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B09D77-3AA7-47B8-8406-958A56D5F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47080F-EC91-40A1-AE7C-B2FEE54B4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881C94-879A-431E-A154-210C23FC1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13119-0CC4-441B-B9C4-BA288311CC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725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0BAD12C-09AE-45B5-835E-1C951C631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9953AE3-8537-43E9-A724-2F4E74C87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070742-6A7E-4107-B430-5ADD032660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A4BA43-826F-4637-A21D-385F0A328E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B750F89-43E4-46F7-B8E7-A764A0911F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F23224-5249-473F-B0A3-699EC651AD0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030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0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EE93200-840C-4EF7-BE9E-1ED27259A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700808"/>
            <a:ext cx="8534400" cy="212447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10. Коллинеарные и компланарные векторы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20868" name="Text Box 4">
                <a:extLst>
                  <a:ext uri="{FF2B5EF4-FFF2-40B4-BE49-F238E27FC236}">
                    <a16:creationId xmlns:a16="http://schemas.microsoft.com/office/drawing/2014/main" id="{22BC1C9D-E21E-4A69-8BD3-33C0380821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10200"/>
                <a:ext cx="8839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𝑆𝐷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+</a:t>
                </a:r>
                <a:r>
                  <a:rPr lang="ru-RU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  <m:r>
                      <a:rPr lang="en-US" altLang="ru-RU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0868" name="Text Box 4">
                <a:extLst>
                  <a:ext uri="{FF2B5EF4-FFF2-40B4-BE49-F238E27FC236}">
                    <a16:creationId xmlns:a16="http://schemas.microsoft.com/office/drawing/2014/main" id="{22BC1C9D-E21E-4A69-8BD3-33C038082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10200"/>
                <a:ext cx="8839200" cy="578300"/>
              </a:xfrm>
              <a:prstGeom prst="rect">
                <a:avLst/>
              </a:prstGeom>
              <a:blipFill>
                <a:blip r:embed="rId3"/>
                <a:stretch>
                  <a:fillRect l="-1379" t="-2128" b="-287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1070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 правильной четырёхугольной пирамиды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SABCD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выразите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𝐴𝐷</m:t>
                        </m:r>
                      </m:e>
                    </m:acc>
                    <m:r>
                      <a:rPr lang="ru-RU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1070742"/>
              </a:xfrm>
              <a:prstGeom prst="rect">
                <a:avLst/>
              </a:prstGeom>
              <a:blipFill>
                <a:blip r:embed="rId4"/>
                <a:stretch>
                  <a:fillRect l="-1461" t="-1136" r="-1392" b="-147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7">
            <a:extLst>
              <a:ext uri="{FF2B5EF4-FFF2-40B4-BE49-F238E27FC236}">
                <a16:creationId xmlns:a16="http://schemas.microsoft.com/office/drawing/2014/main" id="{0B366E67-BA80-44CD-A7A6-72385F95C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90792"/>
            <a:ext cx="3484563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3F077CF6-FFCC-4886-8F83-17753DB4E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8009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0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1411" name="Text Box 3">
                <a:extLst>
                  <a:ext uri="{FF2B5EF4-FFF2-40B4-BE49-F238E27FC236}">
                    <a16:creationId xmlns:a16="http://schemas.microsoft.com/office/drawing/2014/main" id="{2B15C9FB-F97E-4016-A163-B4E0961880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95563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/>
                  <a:t> Для правильной шестиугольной призмы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ABCDEFA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E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ru-RU" altLang="ru-RU" sz="2800" dirty="0"/>
                  <a:t>Выразите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 </a:t>
                </a:r>
                <a:r>
                  <a:rPr lang="ru-RU" altLang="ru-RU" sz="2800" dirty="0"/>
                  <a:t>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1411" name="Text Box 3">
                <a:extLst>
                  <a:ext uri="{FF2B5EF4-FFF2-40B4-BE49-F238E27FC236}">
                    <a16:creationId xmlns:a16="http://schemas.microsoft.com/office/drawing/2014/main" id="{2B15C9FB-F97E-4016-A163-B4E0961880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95563"/>
                <a:ext cx="8763000" cy="1556708"/>
              </a:xfrm>
              <a:prstGeom prst="rect">
                <a:avLst/>
              </a:prstGeom>
              <a:blipFill>
                <a:blip r:embed="rId3"/>
                <a:stretch>
                  <a:fillRect l="-1461" t="-781" r="-1392" b="-97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1421" name="Text Box 13">
                <a:extLst>
                  <a:ext uri="{FF2B5EF4-FFF2-40B4-BE49-F238E27FC236}">
                    <a16:creationId xmlns:a16="http://schemas.microsoft.com/office/drawing/2014/main" id="{F8B340B9-5D5F-4330-9B5E-4505529BA6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10200"/>
                <a:ext cx="8839200" cy="12034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𝐴𝐹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𝐴𝐹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1421" name="Text Box 13">
                <a:extLst>
                  <a:ext uri="{FF2B5EF4-FFF2-40B4-BE49-F238E27FC236}">
                    <a16:creationId xmlns:a16="http://schemas.microsoft.com/office/drawing/2014/main" id="{F8B340B9-5D5F-4330-9B5E-4505529BA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10200"/>
                <a:ext cx="8839200" cy="1203406"/>
              </a:xfrm>
              <a:prstGeom prst="rect">
                <a:avLst/>
              </a:prstGeom>
              <a:blipFill>
                <a:blip r:embed="rId4"/>
                <a:stretch>
                  <a:fillRect l="-1724" t="-1523" b="-152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FBC2EB7-F173-4689-9C09-562037E027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9632" y="2060848"/>
            <a:ext cx="3036136" cy="2571272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DAEFB0F-994F-46D3-B119-F49EB6EDB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8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4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1411" name="Text Box 3">
                <a:extLst>
                  <a:ext uri="{FF2B5EF4-FFF2-40B4-BE49-F238E27FC236}">
                    <a16:creationId xmlns:a16="http://schemas.microsoft.com/office/drawing/2014/main" id="{2B15C9FB-F97E-4016-A163-B4E0961880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55418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200" dirty="0"/>
                  <a:t> </a:t>
                </a:r>
                <a:r>
                  <a:rPr lang="ru-RU" altLang="ru-RU" sz="2800" dirty="0"/>
                  <a:t>Для правильной шестиугольной пирамиды </a:t>
                </a:r>
                <a:r>
                  <a:rPr lang="en-US" altLang="ru-RU" sz="2800" i="1" dirty="0"/>
                  <a:t>S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ABCDEF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Выразите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𝑆𝐵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𝑆𝐶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𝑆𝐷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𝑆𝐸</m:t>
                        </m:r>
                      </m:e>
                    </m:acc>
                  </m:oMath>
                </a14:m>
                <a:r>
                  <a:rPr lang="en-US" altLang="ru-RU" sz="2800" dirty="0"/>
                  <a:t> </a:t>
                </a:r>
                <a:r>
                  <a:rPr lang="ru-RU" altLang="ru-RU" sz="2800" dirty="0"/>
                  <a:t>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1411" name="Text Box 3">
                <a:extLst>
                  <a:ext uri="{FF2B5EF4-FFF2-40B4-BE49-F238E27FC236}">
                    <a16:creationId xmlns:a16="http://schemas.microsoft.com/office/drawing/2014/main" id="{2B15C9FB-F97E-4016-A163-B4E0961880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55418"/>
                <a:ext cx="8763000" cy="1556708"/>
              </a:xfrm>
              <a:prstGeom prst="rect">
                <a:avLst/>
              </a:prstGeom>
              <a:blipFill>
                <a:blip r:embed="rId3"/>
                <a:stretch>
                  <a:fillRect l="-1461" t="-784" r="-1392" b="-101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1421" name="Text Box 13">
                <a:extLst>
                  <a:ext uri="{FF2B5EF4-FFF2-40B4-BE49-F238E27FC236}">
                    <a16:creationId xmlns:a16="http://schemas.microsoft.com/office/drawing/2014/main" id="{F8B340B9-5D5F-4330-9B5E-4505529BA6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157192"/>
                <a:ext cx="8839200" cy="12458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𝑆𝐴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𝑆𝐶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𝑆𝐴</m:t>
                    </m:r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𝑆𝐷</m:t>
                        </m:r>
                      </m:e>
                    </m:acc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𝐴𝐹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𝑆𝐴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𝑆𝐸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𝐴𝐹</m:t>
                        </m:r>
                      </m:e>
                    </m:acc>
                    <m:r>
                      <a:rPr lang="en-US" altLang="ru-RU" sz="3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1421" name="Text Box 13">
                <a:extLst>
                  <a:ext uri="{FF2B5EF4-FFF2-40B4-BE49-F238E27FC236}">
                    <a16:creationId xmlns:a16="http://schemas.microsoft.com/office/drawing/2014/main" id="{F8B340B9-5D5F-4330-9B5E-4505529BA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157192"/>
                <a:ext cx="8839200" cy="1245854"/>
              </a:xfrm>
              <a:prstGeom prst="rect">
                <a:avLst/>
              </a:prstGeom>
              <a:blipFill>
                <a:blip r:embed="rId4"/>
                <a:stretch>
                  <a:fillRect l="-1724" t="-1471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6">
            <a:extLst>
              <a:ext uri="{FF2B5EF4-FFF2-40B4-BE49-F238E27FC236}">
                <a16:creationId xmlns:a16="http://schemas.microsoft.com/office/drawing/2014/main" id="{02F0676A-68DF-489C-81EA-079830536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112126"/>
            <a:ext cx="346518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E5BC87E-63F0-40F2-96CB-F20291DE1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8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4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76672"/>
                <a:ext cx="9067800" cy="16015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 тетраэдре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ABCD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точки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E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F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являются серединами скрещивающихся ребер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CD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Докажите,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76672"/>
                <a:ext cx="9067800" cy="1601529"/>
              </a:xfrm>
              <a:prstGeom prst="rect">
                <a:avLst/>
              </a:prstGeom>
              <a:blipFill>
                <a:blip r:embed="rId3"/>
                <a:stretch>
                  <a:fillRect l="-1412" t="-3802" r="-1345" b="-15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2E3BDA1-4A1A-4606-88DD-CA791C19B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3459" y="2059450"/>
            <a:ext cx="2726372" cy="2578199"/>
          </a:xfrm>
          <a:prstGeom prst="rect">
            <a:avLst/>
          </a:prstGeom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BA9B3D0F-82C7-41F4-990E-E970C2A3D642}"/>
              </a:ext>
            </a:extLst>
          </p:cNvPr>
          <p:cNvGrpSpPr/>
          <p:nvPr/>
        </p:nvGrpSpPr>
        <p:grpSpPr>
          <a:xfrm>
            <a:off x="69491" y="2059451"/>
            <a:ext cx="8960296" cy="4638131"/>
            <a:chOff x="69491" y="1771419"/>
            <a:chExt cx="8960296" cy="46381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491" y="4669586"/>
                  <a:ext cx="8960296" cy="17399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800" dirty="0"/>
                    <a:t>Пусть </a:t>
                  </a:r>
                  <a:r>
                    <a:rPr lang="en-US" altLang="ru-RU" sz="2800" i="1" dirty="0"/>
                    <a:t>G </a:t>
                  </a:r>
                  <a:r>
                    <a:rPr lang="ru-RU" altLang="ru-RU" sz="2800" dirty="0"/>
                    <a:t>– середина ребра </a:t>
                  </a:r>
                  <a:r>
                    <a:rPr lang="en-US" altLang="ru-RU" sz="2800" i="1" dirty="0"/>
                    <a:t>BD</a:t>
                  </a:r>
                  <a:r>
                    <a:rPr lang="en-US" altLang="ru-RU" sz="2800" dirty="0"/>
                    <a:t>. </a:t>
                  </a:r>
                  <a:r>
                    <a:rPr lang="ru-RU" altLang="ru-RU" sz="2800" dirty="0"/>
                    <a:t>Тогда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𝐸𝐺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acc>
                    </m:oMath>
                  </a14:m>
                  <a:r>
                    <a:rPr lang="en-US" altLang="ru-RU" sz="2800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𝐺𝐹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Следовательно,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𝐸𝐹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𝐸𝐺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𝐺𝐹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𝐴𝐷</m:t>
                              </m:r>
                            </m:e>
                          </m:acc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</m:acc>
                        </m:e>
                      </m:d>
                    </m:oMath>
                  </a14:m>
                  <a:r>
                    <a:rPr lang="en-US" altLang="ru-RU" sz="2800" dirty="0"/>
                    <a:t>.</a:t>
                  </a:r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9491" y="4669586"/>
                  <a:ext cx="8960296" cy="1739964"/>
                </a:xfrm>
                <a:prstGeom prst="rect">
                  <a:avLst/>
                </a:prstGeom>
                <a:blipFill>
                  <a:blip r:embed="rId5"/>
                  <a:stretch>
                    <a:fillRect t="-3509" r="-1429" b="-350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8CB4BA3D-306B-4383-BA5C-F9C09BE45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19873" y="1771419"/>
              <a:ext cx="2726372" cy="2578199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EAE47065-C3F8-4AF3-B85E-22B0C6F5E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3433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1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76672"/>
                <a:ext cx="9067800" cy="13090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dirty="0"/>
                  <a:t>Точки </a:t>
                </a:r>
                <a:r>
                  <a:rPr lang="ru-RU" i="1" dirty="0"/>
                  <a:t>E </a:t>
                </a:r>
                <a:r>
                  <a:rPr lang="ru-RU" dirty="0"/>
                  <a:t>и </a:t>
                </a:r>
                <a:r>
                  <a:rPr lang="ru-RU" i="1" dirty="0"/>
                  <a:t>F </a:t>
                </a:r>
                <a:r>
                  <a:rPr lang="ru-RU" dirty="0"/>
                  <a:t>являются серединами соответственно рёбер </a:t>
                </a:r>
                <a:r>
                  <a:rPr lang="ru-RU" i="1" dirty="0"/>
                  <a:t>AB </a:t>
                </a:r>
                <a:r>
                  <a:rPr lang="ru-RU" dirty="0"/>
                  <a:t>и </a:t>
                </a:r>
                <a:r>
                  <a:rPr lang="ru-RU" i="1" dirty="0"/>
                  <a:t>C</a:t>
                </a:r>
                <a:r>
                  <a:rPr lang="ru-RU" baseline="-25000" dirty="0"/>
                  <a:t>1</a:t>
                </a:r>
                <a:r>
                  <a:rPr lang="ru-RU" i="1" dirty="0"/>
                  <a:t>D</a:t>
                </a:r>
                <a:r>
                  <a:rPr lang="ru-RU" baseline="-25000" dirty="0"/>
                  <a:t>1</a:t>
                </a:r>
                <a:r>
                  <a:rPr lang="ru-RU" dirty="0"/>
                  <a:t> параллелепипеда </a:t>
                </a:r>
                <a:r>
                  <a:rPr lang="ru-RU" i="1" dirty="0"/>
                  <a:t>ABCDA</a:t>
                </a:r>
                <a:r>
                  <a:rPr lang="ru-RU" baseline="-25000" dirty="0"/>
                  <a:t>1</a:t>
                </a:r>
                <a:r>
                  <a:rPr lang="ru-RU" i="1" dirty="0"/>
                  <a:t>B</a:t>
                </a:r>
                <a:r>
                  <a:rPr lang="ru-RU" baseline="-25000" dirty="0"/>
                  <a:t>1</a:t>
                </a:r>
                <a:r>
                  <a:rPr lang="ru-RU" i="1" dirty="0"/>
                  <a:t>C</a:t>
                </a:r>
                <a:r>
                  <a:rPr lang="ru-RU" baseline="-25000" dirty="0"/>
                  <a:t>1</a:t>
                </a:r>
                <a:r>
                  <a:rPr lang="ru-RU" i="1" dirty="0"/>
                  <a:t>D</a:t>
                </a:r>
                <a:r>
                  <a:rPr lang="ru-RU" baseline="-25000" dirty="0"/>
                  <a:t>1</a:t>
                </a:r>
                <a:r>
                  <a:rPr lang="ru-RU" dirty="0"/>
                  <a:t>. Докажите, что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𝐶𝐸</m:t>
                        </m:r>
                      </m:e>
                    </m:ac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𝐴𝐹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𝐵</m:t>
                        </m:r>
                        <m:sSub>
                          <m:sSubPr>
                            <m:ctrlPr>
                              <a:rPr lang="ru-RU" i="1"/>
                            </m:ctrlPr>
                          </m:sSubPr>
                          <m:e>
                            <m:r>
                              <a:rPr lang="ru-RU" i="1"/>
                              <m:t>𝐵</m:t>
                            </m:r>
                          </m:e>
                          <m:sub>
                            <m:r>
                              <a:rPr lang="ru-RU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компланарны.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76672"/>
                <a:ext cx="9067800" cy="1309076"/>
              </a:xfrm>
              <a:prstGeom prst="rect">
                <a:avLst/>
              </a:prstGeom>
              <a:blipFill>
                <a:blip r:embed="rId3"/>
                <a:stretch>
                  <a:fillRect l="-1076" r="-1009" b="-9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EAE47065-C3F8-4AF3-B85E-22B0C6F5E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3433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411A844-AF44-4CAD-A331-958C99FC6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3152" y="1900383"/>
            <a:ext cx="2928218" cy="2619382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6C68F4B8-AB13-4C21-8637-1DAA5847B94B}"/>
              </a:ext>
            </a:extLst>
          </p:cNvPr>
          <p:cNvGrpSpPr/>
          <p:nvPr/>
        </p:nvGrpSpPr>
        <p:grpSpPr>
          <a:xfrm>
            <a:off x="69491" y="1905146"/>
            <a:ext cx="8960296" cy="4655294"/>
            <a:chOff x="69491" y="1905146"/>
            <a:chExt cx="8960296" cy="46552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491" y="4634400"/>
                  <a:ext cx="8960296" cy="19260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800" dirty="0"/>
                    <a:t>Пусть </a:t>
                  </a:r>
                  <a:r>
                    <a:rPr lang="en-US" altLang="ru-RU" sz="2800" i="1" dirty="0"/>
                    <a:t>G </a:t>
                  </a:r>
                  <a:r>
                    <a:rPr lang="ru-RU" altLang="ru-RU" sz="2800" dirty="0"/>
                    <a:t>– середина ребра </a:t>
                  </a:r>
                  <a:r>
                    <a:rPr lang="en-US" altLang="ru-RU" sz="2800" i="1" dirty="0"/>
                    <a:t>CD</a:t>
                  </a:r>
                  <a:r>
                    <a:rPr lang="en-US" altLang="ru-RU" sz="2800" dirty="0"/>
                    <a:t>. </a:t>
                  </a:r>
                  <a:r>
                    <a:rPr lang="ru-RU" altLang="ru-RU" sz="2800" dirty="0"/>
                    <a:t>Тогда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𝐶𝐸</m:t>
                          </m:r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</a:rPr>
                            <m:t>𝐺𝐴</m:t>
                          </m:r>
                        </m:e>
                      </m:acc>
                    </m:oMath>
                  </a14:m>
                  <a:r>
                    <a:rPr lang="en-US" altLang="ru-RU" sz="2800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Векторы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𝐺𝐴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en-US" altLang="ru-RU" sz="2800" dirty="0"/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𝐴𝐹</m:t>
                          </m:r>
                        </m:e>
                      </m:acc>
                      <m:r>
                        <a:rPr lang="ru-RU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en-US" altLang="ru-RU" sz="2800" dirty="0"/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28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лежат в одной плоскости. Следовательно, они компланарны. Значит, компланарны и векторы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𝐶𝐸</m:t>
                          </m:r>
                        </m:e>
                      </m:acc>
                    </m:oMath>
                  </a14:m>
                  <a:r>
                    <a:rPr lang="ru-RU" sz="2800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𝐴𝐹</m:t>
                          </m:r>
                        </m:e>
                      </m:acc>
                    </m:oMath>
                  </a14:m>
                  <a:r>
                    <a:rPr lang="ru-RU" sz="2800" dirty="0"/>
                    <a:t> и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ru-RU" altLang="ru-RU" sz="2800" dirty="0"/>
                    <a:t>.</a:t>
                  </a:r>
                </a:p>
              </p:txBody>
            </p:sp>
          </mc:Choice>
          <mc:Fallback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9491" y="4634400"/>
                  <a:ext cx="8960296" cy="1926040"/>
                </a:xfrm>
                <a:prstGeom prst="rect">
                  <a:avLst/>
                </a:prstGeom>
                <a:blipFill>
                  <a:blip r:embed="rId5"/>
                  <a:stretch>
                    <a:fillRect l="-1361" t="-3165" r="-1429" b="-791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0F87F816-3E6F-44FA-A8D3-0263764C5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63153" y="1905146"/>
              <a:ext cx="2922893" cy="26146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371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76672"/>
                <a:ext cx="9067800" cy="939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dirty="0"/>
                  <a:t> Докажите, что в правильной шестиугольной призме </a:t>
                </a:r>
                <a:r>
                  <a:rPr lang="ru-RU" i="1" dirty="0"/>
                  <a:t>ABCDEFA</a:t>
                </a:r>
                <a:r>
                  <a:rPr lang="ru-RU" baseline="-25000" dirty="0"/>
                  <a:t>1</a:t>
                </a:r>
                <a:r>
                  <a:rPr lang="ru-RU" i="1" dirty="0"/>
                  <a:t>B</a:t>
                </a:r>
                <a:r>
                  <a:rPr lang="ru-RU" baseline="-25000" dirty="0"/>
                  <a:t>1</a:t>
                </a:r>
                <a:r>
                  <a:rPr lang="ru-RU" i="1" dirty="0"/>
                  <a:t>C</a:t>
                </a:r>
                <a:r>
                  <a:rPr lang="ru-RU" baseline="-25000" dirty="0"/>
                  <a:t>1</a:t>
                </a:r>
                <a:r>
                  <a:rPr lang="ru-RU" i="1" dirty="0"/>
                  <a:t>D</a:t>
                </a:r>
                <a:r>
                  <a:rPr lang="ru-RU" baseline="-25000" dirty="0"/>
                  <a:t>1</a:t>
                </a:r>
                <a:r>
                  <a:rPr lang="ru-RU" i="1" dirty="0"/>
                  <a:t>E</a:t>
                </a:r>
                <a:r>
                  <a:rPr lang="ru-RU" baseline="-25000" dirty="0"/>
                  <a:t>1</a:t>
                </a:r>
                <a:r>
                  <a:rPr lang="ru-RU" i="1" dirty="0"/>
                  <a:t>F</a:t>
                </a:r>
                <a:r>
                  <a:rPr lang="ru-RU" baseline="-25000" dirty="0"/>
                  <a:t>1</a:t>
                </a:r>
                <a:r>
                  <a:rPr lang="ru-RU" dirty="0"/>
                  <a:t>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𝐴</m:t>
                        </m:r>
                        <m:sSub>
                          <m:sSubPr>
                            <m:ctrlPr>
                              <a:rPr lang="ru-RU" i="1"/>
                            </m:ctrlPr>
                          </m:sSubPr>
                          <m:e>
                            <m:r>
                              <a:rPr lang="ru-RU" i="1"/>
                              <m:t>𝐶</m:t>
                            </m:r>
                          </m:e>
                          <m:sub>
                            <m:r>
                              <a:rPr lang="ru-RU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𝐵</m:t>
                        </m:r>
                        <m:sSub>
                          <m:sSubPr>
                            <m:ctrlPr>
                              <a:rPr lang="ru-RU" i="1"/>
                            </m:ctrlPr>
                          </m:sSubPr>
                          <m:e>
                            <m:r>
                              <a:rPr lang="ru-RU" i="1"/>
                              <m:t>𝐷</m:t>
                            </m:r>
                          </m:e>
                          <m:sub>
                            <m:r>
                              <a:rPr lang="ru-RU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𝐶𝐸</m:t>
                        </m:r>
                      </m:e>
                    </m:acc>
                  </m:oMath>
                </a14:m>
                <a:r>
                  <a:rPr lang="ru-RU" dirty="0"/>
                  <a:t> компланарны.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76672"/>
                <a:ext cx="9067800" cy="939744"/>
              </a:xfrm>
              <a:prstGeom prst="rect">
                <a:avLst/>
              </a:prstGeom>
              <a:blipFill>
                <a:blip r:embed="rId3"/>
                <a:stretch>
                  <a:fillRect l="-1076" r="-1009" b="-142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EAE47065-C3F8-4AF3-B85E-22B0C6F5E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73433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264110-3AA0-497A-80A9-FEB60AB864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794922"/>
            <a:ext cx="3024333" cy="2565387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BDED702D-DBBC-43B4-B112-B57661D91032}"/>
              </a:ext>
            </a:extLst>
          </p:cNvPr>
          <p:cNvGrpSpPr/>
          <p:nvPr/>
        </p:nvGrpSpPr>
        <p:grpSpPr>
          <a:xfrm>
            <a:off x="69491" y="1784232"/>
            <a:ext cx="8960296" cy="4886366"/>
            <a:chOff x="69491" y="1784232"/>
            <a:chExt cx="8960296" cy="48863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491" y="4634400"/>
                  <a:ext cx="8960296" cy="20361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</a:t>
                  </a: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en-US" altLang="ru-RU" sz="2800" dirty="0"/>
                    <a:t>,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𝐶𝐸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Векторы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ru-RU" sz="2800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en-US" altLang="ru-RU" sz="2800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лежат в одной плоскости. Следовательно, они компланарны. Значит, компланарны и векторы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ru-RU" sz="2800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ru-RU" sz="2800" dirty="0"/>
                    <a:t> и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𝐶𝐸</m:t>
                          </m:r>
                        </m:e>
                      </m:acc>
                    </m:oMath>
                  </a14:m>
                  <a:r>
                    <a:rPr lang="en-US" sz="2800" dirty="0"/>
                    <a:t>.</a:t>
                  </a:r>
                  <a:r>
                    <a:rPr lang="ru-RU" sz="2800" dirty="0"/>
                    <a:t> </a:t>
                  </a:r>
                  <a:endParaRPr lang="ru-RU" altLang="ru-RU" sz="2800" dirty="0"/>
                </a:p>
              </p:txBody>
            </p:sp>
          </mc:Choice>
          <mc:Fallback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9491" y="4634400"/>
                  <a:ext cx="8960296" cy="2036198"/>
                </a:xfrm>
                <a:prstGeom prst="rect">
                  <a:avLst/>
                </a:prstGeom>
                <a:blipFill>
                  <a:blip r:embed="rId5"/>
                  <a:stretch>
                    <a:fillRect l="-1361" t="-299" r="-1429" b="-748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2C3812D-E167-44EA-B334-5C75865A7EB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31842" y="1784232"/>
              <a:ext cx="3024331" cy="25653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219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AFCF32BD-0C9A-498B-B525-D4A7DC808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501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Два вектора называются</a:t>
            </a:r>
            <a:r>
              <a: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коллинеарными,</a:t>
            </a:r>
            <a:r>
              <a: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если при откладывании их от одной точки они располагаются на одной прямой.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CDD23192-8A68-4381-9F07-111F817202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364410"/>
                <a:ext cx="9144000" cy="19432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В курсе планиметрии доказывалась теорема о том, что в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 err="1">
                    <a:cs typeface="Times New Roman" panose="02020603050405020304" pitchFamily="18" charset="0"/>
                  </a:rPr>
                  <a:t>коллинеарен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ненулевому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тогда и только тогда, когда для некоторого числа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t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  =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CDD23192-8A68-4381-9F07-111F81720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364410"/>
                <a:ext cx="9144000" cy="1943224"/>
              </a:xfrm>
              <a:prstGeom prst="rect">
                <a:avLst/>
              </a:prstGeom>
              <a:blipFill>
                <a:blip r:embed="rId3"/>
                <a:stretch>
                  <a:fillRect l="-1333" t="-3448" r="-1333" b="-78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44">
            <a:extLst>
              <a:ext uri="{FF2B5EF4-FFF2-40B4-BE49-F238E27FC236}">
                <a16:creationId xmlns:a16="http://schemas.microsoft.com/office/drawing/2014/main" id="{7CC342B5-81DB-4940-A62E-B5B367618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1297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sz="2800" dirty="0"/>
              <a:t> Аналогичная теорема имеет место и в пространстве.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6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B7CFA0C3-7A4D-42BD-85FB-C401F21CFD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678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</a:t>
                </a:r>
                <a:r>
                  <a:rPr lang="ru-RU" dirty="0"/>
                  <a:t>Три вектора в пространстве называются </a:t>
                </a:r>
                <a:r>
                  <a:rPr lang="ru-RU" dirty="0">
                    <a:solidFill>
                      <a:srgbClr val="FF0000"/>
                    </a:solidFill>
                  </a:rPr>
                  <a:t>компланарными</a:t>
                </a:r>
                <a:r>
                  <a:rPr lang="ru-RU" dirty="0"/>
                  <a:t>, если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их от одной точки они располагаются на одной плоскости</a:t>
                </a:r>
                <a:r>
                  <a:rPr lang="ru-RU" dirty="0"/>
                  <a:t>.</a:t>
                </a:r>
              </a:p>
              <a:p>
                <a:pPr algn="just"/>
                <a:r>
                  <a:rPr lang="ru-RU" dirty="0"/>
                  <a:t>	Например, для куба </a:t>
                </a:r>
                <a:r>
                  <a:rPr lang="en-US" i="1" dirty="0"/>
                  <a:t>ABCDA</a:t>
                </a:r>
                <a:r>
                  <a:rPr lang="ru-RU" baseline="-25000" dirty="0"/>
                  <a:t>1</a:t>
                </a:r>
                <a:r>
                  <a:rPr lang="en-US" i="1" dirty="0"/>
                  <a:t>B</a:t>
                </a:r>
                <a:r>
                  <a:rPr lang="ru-RU" baseline="-25000" dirty="0"/>
                  <a:t>1</a:t>
                </a:r>
                <a:r>
                  <a:rPr lang="en-US" i="1" dirty="0"/>
                  <a:t>C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baseline="-25000" dirty="0"/>
                  <a:t>1</a:t>
                </a:r>
                <a:r>
                  <a:rPr lang="ru-RU" dirty="0"/>
                  <a:t>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компланарны.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B7CFA0C3-7A4D-42BD-85FB-C401F21CF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678408"/>
              </a:xfrm>
              <a:prstGeom prst="rect">
                <a:avLst/>
              </a:prstGeom>
              <a:blipFill>
                <a:blip r:embed="rId3"/>
                <a:stretch>
                  <a:fillRect l="-1000" r="-1000" b="-7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1ED212-0BD2-4B83-B76F-5951CD56B2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1628800"/>
            <a:ext cx="2592288" cy="24206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9">
                <a:extLst>
                  <a:ext uri="{FF2B5EF4-FFF2-40B4-BE49-F238E27FC236}">
                    <a16:creationId xmlns:a16="http://schemas.microsoft.com/office/drawing/2014/main" id="{DEB54195-9B0F-4C4B-A868-0B27103FEA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21088"/>
                <a:ext cx="9144000" cy="2424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В курсе планиметрии доказывалось, что если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 на плоскости не </a:t>
                </a:r>
                <a:r>
                  <a:rPr lang="ru-RU" dirty="0" err="1"/>
                  <a:t>коллинеарны</a:t>
                </a:r>
                <a:r>
                  <a:rPr lang="ru-RU" dirty="0"/>
                  <a:t>, то любой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/>
                  <a:t> этой плоскости  можно представить единственным образом в виде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/>
                  <a:t>, где </a:t>
                </a:r>
                <a:r>
                  <a:rPr lang="en-US" i="1" dirty="0"/>
                  <a:t>x </a:t>
                </a:r>
                <a:r>
                  <a:rPr lang="ru-RU" dirty="0"/>
                  <a:t>и </a:t>
                </a:r>
                <a:r>
                  <a:rPr lang="en-US" i="1" dirty="0"/>
                  <a:t>y </a:t>
                </a:r>
                <a:r>
                  <a:rPr lang="ru-RU" dirty="0"/>
                  <a:t>– некоторые действительные числа.</a:t>
                </a:r>
              </a:p>
              <a:p>
                <a:pPr algn="just"/>
                <a:r>
                  <a:rPr lang="ru-RU" dirty="0"/>
                  <a:t>	В пространстве имеет место аналогичная теорема о разложении вектора по трём некомпланарным векторам.</a:t>
                </a:r>
              </a:p>
            </p:txBody>
          </p:sp>
        </mc:Choice>
        <mc:Fallback xmlns="">
          <p:sp>
            <p:nvSpPr>
              <p:cNvPr id="7" name="Text Box 49">
                <a:extLst>
                  <a:ext uri="{FF2B5EF4-FFF2-40B4-BE49-F238E27FC236}">
                    <a16:creationId xmlns:a16="http://schemas.microsoft.com/office/drawing/2014/main" id="{DEB54195-9B0F-4C4B-A868-0B27103FEA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21088"/>
                <a:ext cx="9144000" cy="2424446"/>
              </a:xfrm>
              <a:prstGeom prst="rect">
                <a:avLst/>
              </a:prstGeom>
              <a:blipFill>
                <a:blip r:embed="rId5"/>
                <a:stretch>
                  <a:fillRect l="-1000" r="-1000" b="-47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2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B7CFA0C3-7A4D-42BD-85FB-C401F21CFD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371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/>
                  <a:t> 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Теорема.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Если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не компланарны, то любой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можно представить единственным образом в виде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где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z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– некоторые действительные числа.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B7CFA0C3-7A4D-42BD-85FB-C401F21CF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371016"/>
              </a:xfrm>
              <a:prstGeom prst="rect">
                <a:avLst/>
              </a:prstGeom>
              <a:blipFill>
                <a:blip r:embed="rId3"/>
                <a:stretch>
                  <a:fillRect l="-1000" r="-1000" b="-9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9">
                <a:extLst>
                  <a:ext uri="{FF2B5EF4-FFF2-40B4-BE49-F238E27FC236}">
                    <a16:creationId xmlns:a16="http://schemas.microsoft.com/office/drawing/2014/main" id="{DEB54195-9B0F-4C4B-A868-0B27103FEA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979085"/>
                <a:ext cx="9144000" cy="18317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200" dirty="0">
                    <a:cs typeface="Times New Roman" panose="02020603050405020304" pitchFamily="18" charset="0"/>
                  </a:rPr>
                  <a:t>	</a:t>
                </a:r>
                <a:r>
                  <a:rPr lang="ru-RU" sz="2000" dirty="0"/>
                  <a:t>Следовательно, существуют числа </a:t>
                </a:r>
                <a:r>
                  <a:rPr lang="en-US" sz="2000" i="1" dirty="0"/>
                  <a:t>x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y</a:t>
                </a:r>
                <a:r>
                  <a:rPr lang="ru-RU" sz="2000" dirty="0"/>
                  <a:t>, для которых выполняется равенство </a:t>
                </a:r>
                <a:r>
                  <a:rPr lang="ru-RU" sz="2000" i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ru-RU" sz="2000" dirty="0"/>
                  <a:t>.</a:t>
                </a:r>
                <a:r>
                  <a:rPr lang="ru-RU" sz="2000" i="1" dirty="0"/>
                  <a:t> </a:t>
                </a:r>
                <a:r>
                  <a:rPr lang="ru-RU" sz="2000" dirty="0"/>
                  <a:t>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𝐸𝐷</m:t>
                        </m:r>
                      </m:e>
                    </m:acc>
                  </m:oMath>
                </a14:m>
                <a:r>
                  <a:rPr lang="ru-RU" sz="20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ru-RU" sz="2000" dirty="0"/>
                  <a:t> </a:t>
                </a:r>
                <a:r>
                  <a:rPr lang="ru-RU" sz="2000" dirty="0" err="1"/>
                  <a:t>коллинеарны</a:t>
                </a:r>
                <a:r>
                  <a:rPr lang="ru-RU" sz="2000" dirty="0"/>
                  <a:t>. Следовательно, существует число </a:t>
                </a:r>
                <a:r>
                  <a:rPr lang="en-US" sz="2000" i="1" dirty="0"/>
                  <a:t>z</a:t>
                </a:r>
                <a:r>
                  <a:rPr lang="ru-RU" sz="2000" dirty="0"/>
                  <a:t>, для которого 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𝐸𝐷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𝑧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ru-RU" sz="2000" dirty="0"/>
                  <a:t>. Так как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𝐸𝐷</m:t>
                        </m:r>
                      </m:e>
                    </m:acc>
                  </m:oMath>
                </a14:m>
                <a:r>
                  <a:rPr lang="ru-RU" sz="2000" dirty="0"/>
                  <a:t>, то выполняется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𝑧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ru-RU" sz="2000" dirty="0"/>
                  <a:t>, т. е.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𝑧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000" dirty="0"/>
                  <a:t>.</a:t>
                </a:r>
                <a:r>
                  <a:rPr lang="ru-RU" sz="2000" i="1" dirty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7" name="Text Box 49">
                <a:extLst>
                  <a:ext uri="{FF2B5EF4-FFF2-40B4-BE49-F238E27FC236}">
                    <a16:creationId xmlns:a16="http://schemas.microsoft.com/office/drawing/2014/main" id="{DEB54195-9B0F-4C4B-A868-0B27103FEA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979085"/>
                <a:ext cx="9144000" cy="1831784"/>
              </a:xfrm>
              <a:prstGeom prst="rect">
                <a:avLst/>
              </a:prstGeom>
              <a:blipFill>
                <a:blip r:embed="rId4"/>
                <a:stretch>
                  <a:fillRect l="-667" t="-667" r="-667" b="-5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1FE0704-BC89-43A3-BD34-211A55D689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1394272"/>
            <a:ext cx="3240360" cy="16513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9">
                <a:extLst>
                  <a:ext uri="{FF2B5EF4-FFF2-40B4-BE49-F238E27FC236}">
                    <a16:creationId xmlns:a16="http://schemas.microsoft.com/office/drawing/2014/main" id="{66799AEF-7E5D-4ABA-937D-FD4267B128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3968" y="1536500"/>
                <a:ext cx="4788024" cy="14898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2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0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Доказательство. </a:t>
                </a:r>
                <a:r>
                  <a:rPr lang="ru-RU" sz="2000" dirty="0"/>
                  <a:t>Если точка </a:t>
                </a:r>
                <a:r>
                  <a:rPr lang="en-US" sz="2000" i="1" dirty="0"/>
                  <a:t>D </a:t>
                </a:r>
                <a:r>
                  <a:rPr lang="ru-RU" sz="2000" dirty="0"/>
                  <a:t>принадлежит прямой </a:t>
                </a:r>
                <a:r>
                  <a:rPr lang="en-US" sz="2000" i="1" dirty="0"/>
                  <a:t>OC</a:t>
                </a:r>
                <a:r>
                  <a:rPr lang="ru-RU" sz="2000" dirty="0"/>
                  <a:t>, то в качестве точки </a:t>
                </a:r>
                <a:r>
                  <a:rPr lang="en-US" sz="2000" i="1" dirty="0"/>
                  <a:t>E </a:t>
                </a:r>
                <a:r>
                  <a:rPr lang="ru-RU" sz="2000" dirty="0"/>
                  <a:t>возьмём точку </a:t>
                </a:r>
                <a:r>
                  <a:rPr lang="en-US" sz="2000" i="1" dirty="0"/>
                  <a:t>O</a:t>
                </a:r>
                <a:r>
                  <a:rPr lang="ru-RU" sz="2000" dirty="0"/>
                  <a:t>.</a:t>
                </a:r>
                <a:r>
                  <a:rPr lang="ru-RU" sz="2000" i="1" dirty="0"/>
                  <a:t> </a:t>
                </a:r>
                <a:r>
                  <a:rPr lang="ru-RU" sz="2000" dirty="0"/>
                  <a:t>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</m:oMath>
                </a14:m>
                <a:r>
                  <a:rPr lang="ru-RU" sz="20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ru-RU" sz="20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ru-RU" sz="2000" dirty="0"/>
                  <a:t> компланарны. </a:t>
                </a:r>
              </a:p>
            </p:txBody>
          </p:sp>
        </mc:Choice>
        <mc:Fallback xmlns="">
          <p:sp>
            <p:nvSpPr>
              <p:cNvPr id="8" name="Text Box 49">
                <a:extLst>
                  <a:ext uri="{FF2B5EF4-FFF2-40B4-BE49-F238E27FC236}">
                    <a16:creationId xmlns:a16="http://schemas.microsoft.com/office/drawing/2014/main" id="{66799AEF-7E5D-4ABA-937D-FD4267B12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3968" y="1536500"/>
                <a:ext cx="4788024" cy="1489895"/>
              </a:xfrm>
              <a:prstGeom prst="rect">
                <a:avLst/>
              </a:prstGeom>
              <a:blipFill>
                <a:blip r:embed="rId6"/>
                <a:stretch>
                  <a:fillRect l="-1401" t="-410" r="-1274" b="-28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49">
                <a:extLst>
                  <a:ext uri="{FF2B5EF4-FFF2-40B4-BE49-F238E27FC236}">
                    <a16:creationId xmlns:a16="http://schemas.microsoft.com/office/drawing/2014/main" id="{A8BC0D00-B29A-42DD-8CC9-D7E4C96C1F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81507"/>
                <a:ext cx="9144000" cy="21764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200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 </a:t>
                </a:r>
                <a:r>
                  <a:rPr lang="ru-RU" sz="2000" dirty="0"/>
                  <a:t>Докажем, что такое представление единственно. Если бы, помимо полученного равенства, выполнялось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′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′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′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000" dirty="0"/>
                  <a:t>, в котором </a:t>
                </a:r>
                <a:r>
                  <a:rPr lang="en-US" sz="2000" i="1" dirty="0"/>
                  <a:t>x</a:t>
                </a:r>
                <a:r>
                  <a:rPr lang="ru-RU" sz="2000" i="1" dirty="0"/>
                  <a:t>’ </a:t>
                </a:r>
                <a:r>
                  <a:rPr lang="ru-RU" sz="2000" dirty="0"/>
                  <a:t>отлично от </a:t>
                </a:r>
                <a:r>
                  <a:rPr lang="en-US" sz="2000" i="1" dirty="0"/>
                  <a:t>x</a:t>
                </a:r>
                <a:r>
                  <a:rPr lang="ru-RU" sz="2000" dirty="0"/>
                  <a:t>,</a:t>
                </a:r>
                <a:r>
                  <a:rPr lang="ru-RU" sz="2000" i="1" dirty="0"/>
                  <a:t> </a:t>
                </a:r>
                <a:r>
                  <a:rPr lang="ru-RU" sz="2000" dirty="0"/>
                  <a:t>или </a:t>
                </a:r>
                <a:r>
                  <a:rPr lang="en-US" sz="2000" i="1" dirty="0"/>
                  <a:t>y</a:t>
                </a:r>
                <a:r>
                  <a:rPr lang="ru-RU" sz="2000" i="1" dirty="0"/>
                  <a:t>’ </a:t>
                </a:r>
                <a:r>
                  <a:rPr lang="ru-RU" sz="2000" dirty="0"/>
                  <a:t>отлично от </a:t>
                </a:r>
                <a:r>
                  <a:rPr lang="en-US" sz="2000" i="1" dirty="0"/>
                  <a:t>y</a:t>
                </a:r>
                <a:r>
                  <a:rPr lang="ru-RU" sz="2000" dirty="0"/>
                  <a:t>,</a:t>
                </a:r>
                <a:r>
                  <a:rPr lang="ru-RU" sz="2000" i="1" dirty="0"/>
                  <a:t> </a:t>
                </a:r>
                <a:r>
                  <a:rPr lang="ru-RU" sz="2000" dirty="0"/>
                  <a:t>то выполнялось бы равенство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ru-RU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+(</m:t>
                    </m:r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ru-RU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000" i="1">
                        <a:latin typeface="Cambria Math" panose="02040503050406030204" pitchFamily="18" charset="0"/>
                      </a:rPr>
                      <m:t>+(</m:t>
                    </m:r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ru-RU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sz="2000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000" dirty="0"/>
                  <a:t>, в котором одно из чисел </a:t>
                </a:r>
                <a:r>
                  <a:rPr lang="en-US" sz="2000" i="1" dirty="0"/>
                  <a:t>x</a:t>
                </a:r>
                <a:r>
                  <a:rPr lang="ru-RU" sz="2000" i="1" dirty="0"/>
                  <a:t>’ – </a:t>
                </a:r>
                <a:r>
                  <a:rPr lang="en-US" sz="2000" i="1" dirty="0"/>
                  <a:t>x</a:t>
                </a:r>
                <a:r>
                  <a:rPr lang="ru-RU" sz="2000" dirty="0"/>
                  <a:t>, </a:t>
                </a:r>
                <a:r>
                  <a:rPr lang="en-US" sz="2000" i="1" dirty="0"/>
                  <a:t>y</a:t>
                </a:r>
                <a:r>
                  <a:rPr lang="ru-RU" sz="2000" i="1" dirty="0"/>
                  <a:t>’ – </a:t>
                </a:r>
                <a:r>
                  <a:rPr lang="en-US" sz="2000" i="1" dirty="0"/>
                  <a:t>y</a:t>
                </a:r>
                <a:r>
                  <a:rPr lang="ru-RU" sz="2000" dirty="0"/>
                  <a:t>, </a:t>
                </a:r>
                <a:r>
                  <a:rPr lang="en-US" sz="2000" i="1" dirty="0"/>
                  <a:t>z</a:t>
                </a:r>
                <a:r>
                  <a:rPr lang="ru-RU" sz="2000" i="1" dirty="0"/>
                  <a:t>’ – </a:t>
                </a:r>
                <a:r>
                  <a:rPr lang="en-US" sz="2000" i="1" dirty="0"/>
                  <a:t>z </a:t>
                </a:r>
                <a:r>
                  <a:rPr lang="ru-RU" sz="2000" dirty="0"/>
                  <a:t>отлично от нуля.</a:t>
                </a:r>
                <a:r>
                  <a:rPr lang="ru-RU" sz="2000" i="1" dirty="0"/>
                  <a:t> </a:t>
                </a:r>
                <a:r>
                  <a:rPr lang="ru-RU" sz="2000" dirty="0"/>
                  <a:t>Следовательно,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0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0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sz="2000" dirty="0"/>
                  <a:t>  были бы компланарны, что противоречит условию. </a:t>
                </a:r>
              </a:p>
            </p:txBody>
          </p:sp>
        </mc:Choice>
        <mc:Fallback xmlns="">
          <p:sp>
            <p:nvSpPr>
              <p:cNvPr id="9" name="Text Box 49">
                <a:extLst>
                  <a:ext uri="{FF2B5EF4-FFF2-40B4-BE49-F238E27FC236}">
                    <a16:creationId xmlns:a16="http://schemas.microsoft.com/office/drawing/2014/main" id="{A8BC0D00-B29A-42DD-8CC9-D7E4C96C1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81507"/>
                <a:ext cx="9144000" cy="2176493"/>
              </a:xfrm>
              <a:prstGeom prst="rect">
                <a:avLst/>
              </a:prstGeom>
              <a:blipFill>
                <a:blip r:embed="rId7"/>
                <a:stretch>
                  <a:fillRect l="-667" r="-733" b="-42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16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utoUpdateAnimBg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1064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en-US" sz="2800" i="1"/>
                          <m:t>𝐵𝐶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en-US" sz="2800" i="1"/>
                          <m:t>𝐶𝐵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𝐷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𝐷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𝐵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𝐵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en-US" sz="2800" i="1"/>
                          <m:t>𝐴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en-US" sz="2800" i="1"/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en-US" sz="2800" i="1"/>
                          <m:t>𝐷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𝐷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𝐷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en-US" sz="2800" i="1"/>
                          <m:t>𝐷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𝐵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𝐷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𝐷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𝐵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1064266"/>
              </a:xfrm>
              <a:prstGeom prst="rect">
                <a:avLst/>
              </a:prstGeom>
              <a:blipFill>
                <a:blip r:embed="rId3"/>
                <a:stretch>
                  <a:fillRect l="-1379" t="-571" r="-1379" b="-14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В параллелепипеде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ABCDA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укажите векторы с началом и концом в вершинах параллелепипеда, </a:t>
                </a:r>
                <a:r>
                  <a:rPr lang="ru-RU" sz="2800" dirty="0">
                    <a:ea typeface="Times New Roman" panose="02020603050405020304" pitchFamily="18" charset="0"/>
                  </a:rPr>
                  <a:t>коллинеарные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вектору: </a:t>
                </a:r>
                <a:r>
                  <a:rPr lang="ru-RU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𝐴</m:t>
                        </m:r>
                        <m:r>
                          <a:rPr lang="en-US" i="1"/>
                          <m:t>𝐷</m:t>
                        </m:r>
                      </m:e>
                    </m:acc>
                  </m:oMath>
                </a14:m>
                <a:r>
                  <a:rPr lang="ru-RU" dirty="0"/>
                  <a:t>; б)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𝐵</m:t>
                        </m:r>
                        <m:sSub>
                          <m:sSubPr>
                            <m:ctrlPr>
                              <a:rPr lang="ru-RU" i="1"/>
                            </m:ctrlPr>
                          </m:sSubPr>
                          <m:e>
                            <m:r>
                              <a:rPr lang="en-US" i="1"/>
                              <m:t>𝐵</m:t>
                            </m:r>
                          </m:e>
                          <m:sub>
                            <m:r>
                              <a:rPr lang="ru-RU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𝐵𝐷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877437"/>
              </a:xfrm>
              <a:prstGeom prst="rect">
                <a:avLst/>
              </a:prstGeom>
              <a:blipFill>
                <a:blip r:embed="rId4"/>
                <a:stretch>
                  <a:fillRect l="-1461" t="-974" r="-1392" b="-58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DE1E74E-7F60-4206-8024-894475966A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381" y="2262024"/>
            <a:ext cx="3486637" cy="23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7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578300"/>
              </a:xfrm>
              <a:prstGeom prst="rect">
                <a:avLst/>
              </a:prstGeom>
              <a:blipFill>
                <a:blip r:embed="rId3"/>
                <a:stretch>
                  <a:fillRect l="-1379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sz="2800" dirty="0"/>
                  <a:t> В треугольной призме </a:t>
                </a:r>
                <a:r>
                  <a:rPr lang="en-US" sz="2800" i="1" dirty="0"/>
                  <a:t>ABCA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укажите векторы с началом и концом в вершинах призмы, коллинеарные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ru-RU" sz="2800" i="1"/>
                          <m:t>𝐴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blipFill>
                <a:blip r:embed="rId4"/>
                <a:stretch>
                  <a:fillRect l="-1461" t="-1220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F03DEBA-60EA-4FC8-BC3A-7A796CF5A6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2339438"/>
            <a:ext cx="2907775" cy="2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0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7573" name="Text Box 21">
                <a:extLst>
                  <a:ext uri="{FF2B5EF4-FFF2-40B4-BE49-F238E27FC236}">
                    <a16:creationId xmlns:a16="http://schemas.microsoft.com/office/drawing/2014/main" id="{09F54E9B-202C-4CDE-BD3E-904DA6AF44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48680"/>
                <a:ext cx="8763000" cy="1932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</a:t>
                </a:r>
                <a:r>
                  <a:rPr lang="ru-RU" altLang="ru-RU" sz="2800" dirty="0"/>
                  <a:t>Для правильной шестиугольной призмы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ABCDEFA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E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назовите векторы </a:t>
                </a:r>
                <a:r>
                  <a:rPr lang="ru-RU" altLang="ru-RU" sz="2800" dirty="0"/>
                  <a:t>с началом и концом в вершинах этой призмы, коллинеарные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407573" name="Text Box 21">
                <a:extLst>
                  <a:ext uri="{FF2B5EF4-FFF2-40B4-BE49-F238E27FC236}">
                    <a16:creationId xmlns:a16="http://schemas.microsoft.com/office/drawing/2014/main" id="{09F54E9B-202C-4CDE-BD3E-904DA6AF4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48680"/>
                <a:ext cx="8763000" cy="1932517"/>
              </a:xfrm>
              <a:prstGeom prst="rect">
                <a:avLst/>
              </a:prstGeom>
              <a:blipFill>
                <a:blip r:embed="rId3"/>
                <a:stretch>
                  <a:fillRect l="-1461" t="-631" r="-1392" b="-78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7557" name="Text Box 5">
                <a:extLst>
                  <a:ext uri="{FF2B5EF4-FFF2-40B4-BE49-F238E27FC236}">
                    <a16:creationId xmlns:a16="http://schemas.microsoft.com/office/drawing/2014/main" id="{B7A58277-C714-455D-977A-EAD08FEEA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57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𝐸𝐷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𝐷𝐸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𝐹𝐶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𝐶𝐹</m:t>
                        </m:r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407557" name="Text Box 5">
                <a:extLst>
                  <a:ext uri="{FF2B5EF4-FFF2-40B4-BE49-F238E27FC236}">
                    <a16:creationId xmlns:a16="http://schemas.microsoft.com/office/drawing/2014/main" id="{B7A58277-C714-455D-977A-EAD08FEEA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578300"/>
              </a:xfrm>
              <a:prstGeom prst="rect">
                <a:avLst/>
              </a:prstGeom>
              <a:blipFill>
                <a:blip r:embed="rId4"/>
                <a:stretch>
                  <a:fillRect l="-1379" t="-1053" b="-2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7460E19-4FFE-42D2-86AC-A50A02E6A9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761" y="2270577"/>
            <a:ext cx="3036136" cy="2571272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8885A804-CE06-4956-8EAA-303A1024C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8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7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07573" name="Text Box 21">
                <a:extLst>
                  <a:ext uri="{FF2B5EF4-FFF2-40B4-BE49-F238E27FC236}">
                    <a16:creationId xmlns:a16="http://schemas.microsoft.com/office/drawing/2014/main" id="{09F54E9B-202C-4CDE-BD3E-904DA6AF44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48680"/>
                <a:ext cx="8763000" cy="19697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</a:t>
                </a:r>
                <a:r>
                  <a:rPr lang="ru-RU" sz="2800" dirty="0"/>
                  <a:t> В тетраэдре </a:t>
                </a:r>
                <a:r>
                  <a:rPr lang="ru-RU" sz="2800" i="1" dirty="0"/>
                  <a:t>ABCD </a:t>
                </a:r>
                <a:r>
                  <a:rPr lang="ru-RU" sz="2800" dirty="0"/>
                  <a:t>точки </a:t>
                </a:r>
                <a:r>
                  <a:rPr lang="en-US" sz="2800" i="1" dirty="0"/>
                  <a:t>P</a:t>
                </a:r>
                <a:r>
                  <a:rPr lang="ru-RU" sz="2800" i="1" dirty="0"/>
                  <a:t>, </a:t>
                </a:r>
                <a:r>
                  <a:rPr lang="en-US" sz="2800" i="1" dirty="0"/>
                  <a:t>Q</a:t>
                </a:r>
                <a:r>
                  <a:rPr lang="ru-RU" sz="2800" dirty="0"/>
                  <a:t> являются точками пересечения медиан соответственно граней </a:t>
                </a:r>
                <a:r>
                  <a:rPr lang="ru-RU" sz="2800" i="1" dirty="0"/>
                  <a:t>AB</a:t>
                </a:r>
                <a:r>
                  <a:rPr lang="en-US" sz="2800" i="1" dirty="0"/>
                  <a:t>D</a:t>
                </a:r>
                <a:r>
                  <a:rPr lang="ru-RU" sz="2800" i="1" dirty="0"/>
                  <a:t> </a:t>
                </a:r>
                <a:r>
                  <a:rPr lang="ru-RU" sz="2800" dirty="0"/>
                  <a:t>и </a:t>
                </a:r>
                <a:r>
                  <a:rPr lang="ru-RU" sz="2800" i="1" dirty="0"/>
                  <a:t>BC</a:t>
                </a:r>
                <a:r>
                  <a:rPr lang="en-US" sz="2800" i="1" dirty="0"/>
                  <a:t>D</a:t>
                </a:r>
                <a:r>
                  <a:rPr lang="ru-RU" sz="2800" dirty="0"/>
                  <a:t>. Докажите, что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ru-RU" sz="2800" i="1"/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</a:t>
                </a:r>
                <a:r>
                  <a:rPr lang="ru-RU" sz="2800" dirty="0" err="1"/>
                  <a:t>коллинеарны</a:t>
                </a:r>
                <a:r>
                  <a:rPr lang="ru-RU" sz="2800" dirty="0"/>
                  <a:t>. Найдите отношение длин этих векторов.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7573" name="Text Box 21">
                <a:extLst>
                  <a:ext uri="{FF2B5EF4-FFF2-40B4-BE49-F238E27FC236}">
                    <a16:creationId xmlns:a16="http://schemas.microsoft.com/office/drawing/2014/main" id="{09F54E9B-202C-4CDE-BD3E-904DA6AF4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48680"/>
                <a:ext cx="8763000" cy="1969706"/>
              </a:xfrm>
              <a:prstGeom prst="rect">
                <a:avLst/>
              </a:prstGeom>
              <a:blipFill>
                <a:blip r:embed="rId3"/>
                <a:stretch>
                  <a:fillRect l="-1461" t="-619" r="-1392" b="-58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8885A804-CE06-4956-8EAA-303A1024C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8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BA04E8-57E7-48F3-AD33-1D24E25E98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648611"/>
            <a:ext cx="2534004" cy="2314898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30B7DC2B-40A4-4F11-BD39-BD32E134356A}"/>
              </a:ext>
            </a:extLst>
          </p:cNvPr>
          <p:cNvGrpSpPr/>
          <p:nvPr/>
        </p:nvGrpSpPr>
        <p:grpSpPr>
          <a:xfrm>
            <a:off x="152400" y="2648611"/>
            <a:ext cx="8991600" cy="4086280"/>
            <a:chOff x="152400" y="2648611"/>
            <a:chExt cx="8991600" cy="408628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7557" name="Text Box 5">
                  <a:extLst>
                    <a:ext uri="{FF2B5EF4-FFF2-40B4-BE49-F238E27FC236}">
                      <a16:creationId xmlns:a16="http://schemas.microsoft.com/office/drawing/2014/main" id="{B7A58277-C714-455D-977A-EAD08FEEA3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2400" y="5073411"/>
                  <a:ext cx="8991600" cy="1661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</a:t>
                  </a:r>
                  <a:r>
                    <a:rPr lang="en-US" altLang="ru-RU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altLang="ru-RU" dirty="0"/>
                    <a:t>Вектор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𝑃𝑄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ru-RU" altLang="ru-RU" dirty="0" err="1"/>
                    <a:t>коллинеарен</a:t>
                  </a:r>
                  <a:r>
                    <a:rPr lang="ru-RU" altLang="ru-RU" dirty="0"/>
                    <a:t> вектору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e>
                      </m:acc>
                    </m:oMath>
                  </a14:m>
                  <a:r>
                    <a:rPr lang="en-US" altLang="ru-RU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𝑃𝑄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e>
                      </m:acc>
                    </m:oMath>
                  </a14:m>
                  <a:r>
                    <a:rPr lang="en-US" altLang="ru-RU" dirty="0"/>
                    <a:t>. </a:t>
                  </a:r>
                  <a:r>
                    <a:rPr lang="ru-RU" altLang="ru-RU" dirty="0"/>
                    <a:t>Отрезок </a:t>
                  </a:r>
                  <a:r>
                    <a:rPr lang="en-US" altLang="ru-RU" i="1" dirty="0"/>
                    <a:t>EF</a:t>
                  </a:r>
                  <a:r>
                    <a:rPr lang="ru-RU" altLang="ru-RU" dirty="0"/>
                    <a:t> является средней линией треугольника </a:t>
                  </a:r>
                  <a:r>
                    <a:rPr lang="en-US" altLang="ru-RU" i="1" dirty="0"/>
                    <a:t>ABC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EF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AC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Следовательно, вектор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𝑃𝑄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ru-RU" altLang="ru-RU" dirty="0" err="1"/>
                    <a:t>коллинеарен</a:t>
                  </a:r>
                  <a:r>
                    <a:rPr lang="ru-RU" altLang="ru-RU" dirty="0"/>
                    <a:t> вектору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a14:m>
                  <a:r>
                    <a:rPr lang="en-US" altLang="ru-RU" i="1" dirty="0"/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𝑃𝑄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a14:m>
                  <a:r>
                    <a:rPr lang="en-US" altLang="ru-RU" dirty="0"/>
                    <a:t>.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407557" name="Text Box 5">
                  <a:extLst>
                    <a:ext uri="{FF2B5EF4-FFF2-40B4-BE49-F238E27FC236}">
                      <a16:creationId xmlns:a16="http://schemas.microsoft.com/office/drawing/2014/main" id="{B7A58277-C714-455D-977A-EAD08FEEA3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2400" y="5073411"/>
                  <a:ext cx="8991600" cy="1661480"/>
                </a:xfrm>
                <a:prstGeom prst="rect">
                  <a:avLst/>
                </a:prstGeom>
                <a:blipFill>
                  <a:blip r:embed="rId5"/>
                  <a:stretch>
                    <a:fillRect l="-1017" r="-1017" b="-219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6BD50096-0913-4C14-89D4-D18494AC8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59832" y="2648611"/>
              <a:ext cx="2534004" cy="23148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65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1411" name="Text Box 3">
                <a:extLst>
                  <a:ext uri="{FF2B5EF4-FFF2-40B4-BE49-F238E27FC236}">
                    <a16:creationId xmlns:a16="http://schemas.microsoft.com/office/drawing/2014/main" id="{2B15C9FB-F97E-4016-A163-B4E0961880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60216"/>
                <a:ext cx="8763000" cy="1070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 куба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</a:t>
                </a:r>
                <a:r>
                  <a:rPr lang="ru-RU" altLang="ru-RU" sz="2800" dirty="0"/>
                  <a:t>ыразите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2800" dirty="0"/>
                  <a:t> через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1411" name="Text Box 3">
                <a:extLst>
                  <a:ext uri="{FF2B5EF4-FFF2-40B4-BE49-F238E27FC236}">
                    <a16:creationId xmlns:a16="http://schemas.microsoft.com/office/drawing/2014/main" id="{2B15C9FB-F97E-4016-A163-B4E0961880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60216"/>
                <a:ext cx="8763000" cy="1070742"/>
              </a:xfrm>
              <a:prstGeom prst="rect">
                <a:avLst/>
              </a:prstGeom>
              <a:blipFill>
                <a:blip r:embed="rId3"/>
                <a:stretch>
                  <a:fillRect t="-568" b="-147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1412" name="Picture 4">
            <a:extLst>
              <a:ext uri="{FF2B5EF4-FFF2-40B4-BE49-F238E27FC236}">
                <a16:creationId xmlns:a16="http://schemas.microsoft.com/office/drawing/2014/main" id="{3F512295-B1AD-4532-BD75-3967DEEA8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421" y="1916832"/>
            <a:ext cx="2992438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1417" name="Object 9">
            <a:extLst>
              <a:ext uri="{FF2B5EF4-FFF2-40B4-BE49-F238E27FC236}">
                <a16:creationId xmlns:a16="http://schemas.microsoft.com/office/drawing/2014/main" id="{685B10C5-6EF2-48B9-B30B-225FE3352087}"/>
              </a:ext>
            </a:extLst>
          </p:cNvPr>
          <p:cNvSpPr txBox="1"/>
          <p:nvPr/>
        </p:nvSpPr>
        <p:spPr bwMode="auto">
          <a:xfrm>
            <a:off x="7382894" y="958850"/>
            <a:ext cx="63500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1421" name="Text Box 13">
                <a:extLst>
                  <a:ext uri="{FF2B5EF4-FFF2-40B4-BE49-F238E27FC236}">
                    <a16:creationId xmlns:a16="http://schemas.microsoft.com/office/drawing/2014/main" id="{F8B340B9-5D5F-4330-9B5E-4505529BA6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941168"/>
                <a:ext cx="8839200" cy="1064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sz="28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sz="28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sz="28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1421" name="Text Box 13">
                <a:extLst>
                  <a:ext uri="{FF2B5EF4-FFF2-40B4-BE49-F238E27FC236}">
                    <a16:creationId xmlns:a16="http://schemas.microsoft.com/office/drawing/2014/main" id="{F8B340B9-5D5F-4330-9B5E-4505529BA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941168"/>
                <a:ext cx="8839200" cy="1064266"/>
              </a:xfrm>
              <a:prstGeom prst="rect">
                <a:avLst/>
              </a:prstGeom>
              <a:blipFill>
                <a:blip r:embed="rId5"/>
                <a:stretch>
                  <a:fillRect l="-1379" t="-11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>
            <a:extLst>
              <a:ext uri="{FF2B5EF4-FFF2-40B4-BE49-F238E27FC236}">
                <a16:creationId xmlns:a16="http://schemas.microsoft.com/office/drawing/2014/main" id="{4024AFA4-710A-4D76-9ABB-D250913BB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8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2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1202</Words>
  <Application>Microsoft Office PowerPoint</Application>
  <PresentationFormat>Экран (4:3)</PresentationFormat>
  <Paragraphs>75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Times New Roman</vt:lpstr>
      <vt:lpstr>Оформление по умолчанию</vt:lpstr>
      <vt:lpstr>10. Коллинеарные и компланарные векторы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100</cp:revision>
  <dcterms:created xsi:type="dcterms:W3CDTF">2008-04-30T05:51:18Z</dcterms:created>
  <dcterms:modified xsi:type="dcterms:W3CDTF">2022-04-04T07:32:37Z</dcterms:modified>
</cp:coreProperties>
</file>