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426" r:id="rId3"/>
    <p:sldId id="415" r:id="rId4"/>
    <p:sldId id="425" r:id="rId5"/>
    <p:sldId id="424" r:id="rId6"/>
    <p:sldId id="416" r:id="rId7"/>
    <p:sldId id="418" r:id="rId8"/>
    <p:sldId id="419" r:id="rId9"/>
    <p:sldId id="420" r:id="rId10"/>
    <p:sldId id="429" r:id="rId11"/>
    <p:sldId id="428" r:id="rId12"/>
    <p:sldId id="430" r:id="rId13"/>
    <p:sldId id="431" r:id="rId14"/>
    <p:sldId id="432" r:id="rId15"/>
    <p:sldId id="433" r:id="rId16"/>
    <p:sldId id="43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BE5208D-D15D-49A8-AE10-B7FEA6F9E6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491F40C-56B4-407D-A56E-D9DE666D13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54D74C1-3092-435F-B3D2-309F970CB6E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D764FDF-AE40-4AD9-8B65-1C911C92FA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35BEA3B-4977-4AED-8B14-52CE12BCAC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B94BCA-C664-4055-9FCC-A0447830A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169337-0F97-4361-BC0B-F53DEAD548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9D4099-29CF-4850-ABBF-2393DFFE0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AF06E-EA18-4639-8791-6F1C7FBA9CE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460717E2-E3CE-4379-B465-3F950DB8E5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8CF1ECA-CBF3-4484-9F27-6B5D68F07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5775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3592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97683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6628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7584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91538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8802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9D4099-29CF-4850-ABBF-2393DFFE0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AF06E-EA18-4639-8791-6F1C7FBA9CE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460717E2-E3CE-4379-B465-3F950DB8E5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8CF1ECA-CBF3-4484-9F27-6B5D68F07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3264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18C71B-6859-4682-BC07-015F79C9A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B5BEE-1A5B-4C5F-BC76-F12D6D759CC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461D2481-CE61-4EA6-8739-87C4969E3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659C8A7C-0AB8-4609-A7A8-C28F0F9C0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7F30FB-8A1C-410E-B519-6D3FBF8B8A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F1A58-21D5-454D-A13B-19823F3219E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F4AAE884-42F9-42BC-92CB-D2B6E0B60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ED406E32-1629-4727-B61C-9FD0625F3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D0AE95-3F34-4358-9DE4-AFDC06C27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B5412-CCB6-41D2-A4CB-31DEE331842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A999371F-3AD9-4E1E-969F-54B346D401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6B8674FD-859C-40AB-843A-5DD1F2E01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1AAE15-49F3-43BD-BCBC-97C601E7DC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1347C-FE53-4680-91B7-6966C1C79FF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F13C4B83-A34E-4C26-A76B-0B43608FE3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B90C5C58-31CC-4CA8-8C91-FD441CE76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CE17C7-CB33-41D1-BB62-7B43A9029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8515D-A99F-48D9-BDA9-9D98F58B9F5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899EF086-B7A8-441D-B6BD-0A3AE653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F4650C63-0DAA-4F86-B1E9-B6AC7A221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8911D-8315-4CC6-B858-D4D6645B84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B70D5-E187-4CB6-BB2B-879CF42BC9F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593EF373-5F50-4451-BF58-C82523881B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1E77EB92-77B0-4E22-B252-D94D9B702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F9DB69-F431-4447-892F-D583D16C81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A3508-0FC4-408D-A817-32615513737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4722" name="Rectangle 2">
            <a:extLst>
              <a:ext uri="{FF2B5EF4-FFF2-40B4-BE49-F238E27FC236}">
                <a16:creationId xmlns:a16="http://schemas.microsoft.com/office/drawing/2014/main" id="{AD09DE4C-9D44-4292-8B78-5F6646EF69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D4AF76AD-1B04-4A9F-BB99-EF42D679B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7B413-CFBA-4FE0-A2B8-B7AA63F1D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8AAA6A-357D-4587-8B7D-A526C1841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D99F37-1D64-4ABA-953F-E024D4C1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DD220-DD58-4FB7-B2CE-BD4B12E0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1D7AE3-4E65-492B-A524-19A61A31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ACECC-3C82-44AF-83F6-4180871AAF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760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852D8-9773-4C39-B274-A08F9446B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5B5F5C-E40E-444A-A5B3-8B8C31C55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9C95A5-C7FC-47B3-9280-056DD9F5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2C3B1A-0F63-4BD5-A1F6-746CF863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A09CAA-4891-416C-81C4-0118FBC3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DC12A-73C2-48BF-BB54-82225266CE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6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EBD4CCA-B93B-4C80-B70B-53A27593A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028F8C3-30D4-4F37-AFBC-422D0D998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FADF38-7C72-4C05-A7A3-D756E0E5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CF2EA-8C04-41A3-96F1-CFA3679D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64DE16-5C05-4680-87EC-93A42DD7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54902-AB1F-447A-A8F1-0E42268FF9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00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3991E-701C-4AB3-93A5-29985AA7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A8E27-84BF-469B-9FF4-196D9AA55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D8168D-FB85-4CDD-A7F0-6BA77C41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91C76-2E47-4803-98B4-B0D9D9D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DFBD8D-000F-4C40-AF50-7D0605D9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01B3-0EEC-413C-A2CE-1EB8051505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52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548F3-3A29-4762-90A4-AB38BCC5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49ECFF-6A8D-49ED-AA57-CFA19F387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5263A3-C415-4970-868F-E89F17B8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BA0DEE-15E6-40FA-B134-70CE557D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1FD6D5-8A25-44AE-B54C-C5C473FC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621F3-5ABB-4CFD-9C2B-25EEB03EAA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00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1F32A-500D-43E0-BB65-916011622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3DEAD3-DDE8-4691-AEE3-77F73662C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91EF77-8F67-4C2D-8D8A-7FD322FB9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DEE570-4697-4081-A59E-67D5E0CC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F3BA6E-05C4-43D2-939F-EDE30BF5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D4FC0-E549-4716-957D-D80F42CD3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834D1-307B-4A38-8692-84C32960A7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788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63504-CC63-403D-BD18-3FB33016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9F9D15-AFAC-4F99-8F5C-56D966A09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D75525-E15A-4F18-A286-C5DBECC69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C03112-3131-4D82-90B4-66FD0BFB8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B63D59-4B13-4362-B318-D32C86669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5E66BC-46CD-4BDD-8728-034E9275D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37FC080-D6D2-4E87-BD50-35C7898C2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8E2E4E-018C-42DE-905F-1A697799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642DF-3AD4-436E-B2FF-0A74001228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7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414C74-DBEA-44BF-B105-47E6F7D95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7127EB-5759-442A-A0FF-A1E3275C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726DE1F-C8DD-4402-8159-9D2D0D86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EE543D-9B13-46AC-8C36-D5481328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C968A-CF76-48D9-A14E-F404402459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09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EB0395-0704-4FF9-B539-54C82C51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5A0EC40-C17C-49D1-9A67-A3A031B4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00A4D9-1AFA-47B7-8CB8-CB413428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EBB2-9EEA-443C-BBE8-454100C04D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171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85AC3-73C6-4411-BB96-2E8F5A2C3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191A96-F858-4EA6-A160-9BE7CF0B2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86C972-A7BE-4085-BEEA-E6DC9BC5F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AE96AD-BA6A-4B1F-A0BB-3475861D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C50468-7E00-4E60-B06E-DF6333F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62B1D1-F6CF-4952-9E2C-6A1773CB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81E9-6BDD-4430-89EE-1ABAA8D7E7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006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4CFDE-2E97-446F-9C7F-919E4DB13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47C610-8535-4915-BA8A-B5D3B929B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6175A6-FBB7-4F03-BD8E-694543CB8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A40B8F-6166-49FC-A23E-50AB7FBE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DEE8A9-C2CC-455E-9931-AF1DB7839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BC49C6-8F19-41AE-8105-6C57DD8C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73F6D-FAC8-478D-8A3E-3647C4B65A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43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21CFDF-000E-4B94-88E2-119F19A08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4EE0F8-8384-43D3-848B-2512BF434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84D109-64CE-4CD0-A998-A6892ADDE8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DC8848-0CA6-4C04-A9D8-742A3813F3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C3A49C-4C87-48DC-AD58-F8A992BF49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DB36EB-F7FD-4D80-8E97-8DF28284051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9B1282F-8A6E-4EC4-9C61-FC8E8EAFA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492896"/>
            <a:ext cx="8534400" cy="45720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11. </a:t>
            </a:r>
            <a:r>
              <a:rPr lang="ru-RU" altLang="ru-RU" dirty="0">
                <a:solidFill>
                  <a:srgbClr val="FF3300"/>
                </a:solidFill>
              </a:rPr>
              <a:t>Параллельный перенос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71" name="Text Box 7">
            <a:extLst>
              <a:ext uri="{FF2B5EF4-FFF2-40B4-BE49-F238E27FC236}">
                <a16:creationId xmlns:a16="http://schemas.microsoft.com/office/drawing/2014/main" id="{219244B6-B079-4339-BA5C-532ED855D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i="1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Для правильной шестиугольной призмы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укажите какой-нибудь вектор, параллельный перенос на который переводит грань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 грань </a:t>
            </a:r>
            <a:r>
              <a:rPr lang="en-US" altLang="ru-RU" sz="2800" i="1" dirty="0">
                <a:cs typeface="Times New Roman" panose="02020603050405020304" pitchFamily="18" charset="0"/>
              </a:rPr>
              <a:t>EDD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10200"/>
                <a:ext cx="8839200" cy="575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Например,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en-US" altLang="ru-RU" sz="2800" dirty="0"/>
                  <a:t>.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10200"/>
                <a:ext cx="8839200" cy="575479"/>
              </a:xfrm>
              <a:prstGeom prst="rect">
                <a:avLst/>
              </a:prstGeom>
              <a:blipFill>
                <a:blip r:embed="rId3"/>
                <a:stretch>
                  <a:fillRect l="-1379" t="-2128" b="-287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3E6DD3-3FAE-4474-99BE-A883679ECE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2276872"/>
            <a:ext cx="3281291" cy="2808312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37F89682-41F4-49B3-A116-F3E55F7CE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23616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3153"/>
                <a:ext cx="8763000" cy="1932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Для правильной шестиугольной призмы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изобразите отрезок, в который переходит отрезок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при параллельном переносе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3153"/>
                <a:ext cx="8763000" cy="1932517"/>
              </a:xfrm>
              <a:prstGeom prst="rect">
                <a:avLst/>
              </a:prstGeom>
              <a:blipFill>
                <a:blip r:embed="rId3"/>
                <a:stretch>
                  <a:fillRect l="-1391" t="-631" r="-1321" b="-78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7AC74C-1B76-41DB-AFAF-BD3AE5218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327" y="2742294"/>
            <a:ext cx="3581345" cy="3065115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56DFFEE3-927C-4370-9D00-D2594B3BA1B9}"/>
              </a:ext>
            </a:extLst>
          </p:cNvPr>
          <p:cNvGrpSpPr/>
          <p:nvPr/>
        </p:nvGrpSpPr>
        <p:grpSpPr>
          <a:xfrm>
            <a:off x="152400" y="2742294"/>
            <a:ext cx="8839200" cy="3706978"/>
            <a:chOff x="152400" y="2226442"/>
            <a:chExt cx="8839200" cy="3706978"/>
          </a:xfrm>
        </p:grpSpPr>
        <p:sp>
          <p:nvSpPr>
            <p:cNvPr id="420868" name="Text Box 4">
              <a:extLst>
                <a:ext uri="{FF2B5EF4-FFF2-40B4-BE49-F238E27FC236}">
                  <a16:creationId xmlns:a16="http://schemas.microsoft.com/office/drawing/2014/main" id="{22BC1C9D-E21E-4A69-8BD3-33C038082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5410200"/>
              <a:ext cx="88392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en-US" altLang="ru-RU" sz="2800" dirty="0">
                  <a:solidFill>
                    <a:srgbClr val="FF3300"/>
                  </a:solidFill>
                </a:rPr>
                <a:t> </a:t>
              </a:r>
              <a:r>
                <a:rPr lang="en-US" altLang="ru-RU" sz="2800" i="1" dirty="0"/>
                <a:t>FD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r>
                <a:rPr lang="ru-RU" altLang="ru-RU" sz="2800" dirty="0">
                  <a:solidFill>
                    <a:srgbClr val="FF3300"/>
                  </a:solidFill>
                </a:rPr>
                <a:t> </a:t>
              </a:r>
              <a:r>
                <a: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rPr>
                <a:t>  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D1C926C-099B-47E8-A74A-83518F6D0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04786" y="2226442"/>
              <a:ext cx="3581260" cy="3065042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311A3266-8504-4D4B-BD3D-DDC565B95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48973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3153"/>
                <a:ext cx="8763000" cy="1107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sz="2800" dirty="0"/>
                  <a:t>Нарисуйте фигуру, полученную параллельным переносом куба </a:t>
                </a:r>
                <a:r>
                  <a:rPr lang="ru-RU" sz="2800" i="1" dirty="0"/>
                  <a:t>A</a:t>
                </a:r>
                <a:r>
                  <a:rPr lang="en-US" sz="2800" i="1" dirty="0"/>
                  <a:t>BCDA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en-US" sz="2800" baseline="-25000" dirty="0"/>
                  <a:t>1</a:t>
                </a:r>
                <a:r>
                  <a:rPr lang="ru-RU" sz="2800" i="1" dirty="0"/>
                  <a:t>D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3153"/>
                <a:ext cx="8763000" cy="1107932"/>
              </a:xfrm>
              <a:prstGeom prst="rect">
                <a:avLst/>
              </a:prstGeom>
              <a:blipFill>
                <a:blip r:embed="rId3"/>
                <a:stretch>
                  <a:fillRect l="-1391" t="-1099" r="-1321" b="-109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311A3266-8504-4D4B-BD3D-DDC565B95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1125C6-ECD2-4BEF-80BB-98D09403DF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348880"/>
            <a:ext cx="2191056" cy="2057687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5F3FB327-4E59-4A80-8E84-108F72E8504F}"/>
              </a:ext>
            </a:extLst>
          </p:cNvPr>
          <p:cNvGrpSpPr/>
          <p:nvPr/>
        </p:nvGrpSpPr>
        <p:grpSpPr>
          <a:xfrm>
            <a:off x="152400" y="2253617"/>
            <a:ext cx="8839200" cy="3112355"/>
            <a:chOff x="152400" y="2253617"/>
            <a:chExt cx="8839200" cy="3112355"/>
          </a:xfrm>
        </p:grpSpPr>
        <p:sp>
          <p:nvSpPr>
            <p:cNvPr id="420868" name="Text Box 4">
              <a:extLst>
                <a:ext uri="{FF2B5EF4-FFF2-40B4-BE49-F238E27FC236}">
                  <a16:creationId xmlns:a16="http://schemas.microsoft.com/office/drawing/2014/main" id="{22BC1C9D-E21E-4A69-8BD3-33C038082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842752"/>
              <a:ext cx="88392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BC4512B6-AC5D-48E2-B1E2-FAB74F3E6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9832" y="2253617"/>
              <a:ext cx="3324689" cy="21529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425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3153"/>
                <a:ext cx="8763000" cy="1107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sz="2800" dirty="0"/>
                  <a:t>Нарисуйте фигуру, полученную параллельным переносом куба </a:t>
                </a:r>
                <a:r>
                  <a:rPr lang="ru-RU" sz="2800" i="1" dirty="0"/>
                  <a:t>A</a:t>
                </a:r>
                <a:r>
                  <a:rPr lang="en-US" sz="2800" i="1" dirty="0"/>
                  <a:t>BCDA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en-US" sz="2800" baseline="-25000" dirty="0"/>
                  <a:t>1</a:t>
                </a:r>
                <a:r>
                  <a:rPr lang="ru-RU" sz="2800" i="1" dirty="0"/>
                  <a:t>D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3153"/>
                <a:ext cx="8763000" cy="1107932"/>
              </a:xfrm>
              <a:prstGeom prst="rect">
                <a:avLst/>
              </a:prstGeom>
              <a:blipFill>
                <a:blip r:embed="rId3"/>
                <a:stretch>
                  <a:fillRect l="-1391" t="-1099" r="-1321" b="-109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311A3266-8504-4D4B-BD3D-DDC565B95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1125C6-ECD2-4BEF-80BB-98D09403DF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811532"/>
            <a:ext cx="2191056" cy="2057687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E0F1DF02-2EB6-40DC-B97C-2C6031AD5F36}"/>
              </a:ext>
            </a:extLst>
          </p:cNvPr>
          <p:cNvGrpSpPr/>
          <p:nvPr/>
        </p:nvGrpSpPr>
        <p:grpSpPr>
          <a:xfrm>
            <a:off x="152400" y="2325688"/>
            <a:ext cx="8839200" cy="3040284"/>
            <a:chOff x="152400" y="2325688"/>
            <a:chExt cx="8839200" cy="3040284"/>
          </a:xfrm>
        </p:grpSpPr>
        <p:sp>
          <p:nvSpPr>
            <p:cNvPr id="420868" name="Text Box 4">
              <a:extLst>
                <a:ext uri="{FF2B5EF4-FFF2-40B4-BE49-F238E27FC236}">
                  <a16:creationId xmlns:a16="http://schemas.microsoft.com/office/drawing/2014/main" id="{22BC1C9D-E21E-4A69-8BD3-33C038082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842752"/>
              <a:ext cx="88392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365984E-6A3A-46FE-B72C-ACD3C59C7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15816" y="2325688"/>
              <a:ext cx="3888933" cy="26154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299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71" name="Text Box 7">
            <a:extLst>
              <a:ext uri="{FF2B5EF4-FFF2-40B4-BE49-F238E27FC236}">
                <a16:creationId xmlns:a16="http://schemas.microsoft.com/office/drawing/2014/main" id="{219244B6-B079-4339-BA5C-532ED855D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181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i="1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sz="2800" dirty="0"/>
              <a:t>Параллельный перенос можно проиллюстрировать в компьютерной программе </a:t>
            </a:r>
            <a:r>
              <a:rPr lang="en-US" sz="2800" dirty="0"/>
              <a:t>GeoGebra.</a:t>
            </a:r>
          </a:p>
          <a:p>
            <a:pPr algn="just">
              <a:spcBef>
                <a:spcPts val="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качестве примера рассмотрим тетраэдр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B92E3A0A-B1CB-4C71-B5EC-F0B7F16FD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340768"/>
                <a:ext cx="9144000" cy="1932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sz="2800" dirty="0"/>
                  <a:t>На рисунке показан тетраэдр, полученный из данного тетраэдра 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ru-RU" sz="2800" dirty="0"/>
                  <a:t> с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помощью инструмента «Параллельный перенос по вектору».</a:t>
                </a:r>
              </a:p>
            </p:txBody>
          </p:sp>
        </mc:Choice>
        <mc:Fallback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B92E3A0A-B1CB-4C71-B5EC-F0B7F16FD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340768"/>
                <a:ext cx="9144000" cy="1932517"/>
              </a:xfrm>
              <a:prstGeom prst="rect">
                <a:avLst/>
              </a:prstGeom>
              <a:blipFill>
                <a:blip r:embed="rId3"/>
                <a:stretch>
                  <a:fillRect l="-1333" t="-946" r="-1333" b="-78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7D3D225-0A85-4DDF-A93F-38A1D36C01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3761" y="3015872"/>
            <a:ext cx="6073678" cy="375885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2BD21EE-AB02-490A-93EA-F1CE3062D1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3015872"/>
            <a:ext cx="6073678" cy="375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1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3153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 программе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GeoGebra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</a:t>
                </a:r>
                <a:r>
                  <a:rPr lang="ru-RU" sz="2800" dirty="0"/>
                  <a:t>олучите призму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параллельным переносом призмы </a:t>
                </a:r>
                <a:r>
                  <a:rPr lang="ru-RU" sz="2800" i="1" dirty="0"/>
                  <a:t>A</a:t>
                </a:r>
                <a:r>
                  <a:rPr lang="en-US" sz="2800" i="1" dirty="0"/>
                  <a:t>BCA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en-US" sz="2800" baseline="-25000" dirty="0"/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3153"/>
                <a:ext cx="8763000" cy="1501630"/>
              </a:xfrm>
              <a:prstGeom prst="rect">
                <a:avLst/>
              </a:prstGeom>
              <a:blipFill>
                <a:blip r:embed="rId3"/>
                <a:stretch>
                  <a:fillRect l="-1391" t="-813" r="-1321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311A3266-8504-4D4B-BD3D-DDC565B95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r>
              <a:rPr lang="ru-RU" altLang="ru-RU" sz="2800" dirty="0">
                <a:solidFill>
                  <a:srgbClr val="FF3300"/>
                </a:solidFill>
              </a:rPr>
              <a:t>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E5CAF23-B146-43E9-A671-70DF5854FB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076186"/>
            <a:ext cx="6090246" cy="3744466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5A7B448-330C-4653-BB5B-53AEBECEDC6D}"/>
              </a:ext>
            </a:extLst>
          </p:cNvPr>
          <p:cNvGrpSpPr/>
          <p:nvPr/>
        </p:nvGrpSpPr>
        <p:grpSpPr>
          <a:xfrm>
            <a:off x="152400" y="2044783"/>
            <a:ext cx="8839200" cy="3744466"/>
            <a:chOff x="152400" y="2044783"/>
            <a:chExt cx="8839200" cy="3744466"/>
          </a:xfrm>
        </p:grpSpPr>
        <p:sp>
          <p:nvSpPr>
            <p:cNvPr id="420868" name="Text Box 4">
              <a:extLst>
                <a:ext uri="{FF2B5EF4-FFF2-40B4-BE49-F238E27FC236}">
                  <a16:creationId xmlns:a16="http://schemas.microsoft.com/office/drawing/2014/main" id="{22BC1C9D-E21E-4A69-8BD3-33C038082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842752"/>
              <a:ext cx="88392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1A0B0001-460C-4875-89E0-E6D5FA99F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51720" y="2044783"/>
              <a:ext cx="6228233" cy="37444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36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3153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 программе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GeoGebra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</a:t>
                </a:r>
                <a:r>
                  <a:rPr lang="ru-RU" sz="2800" dirty="0"/>
                  <a:t>олучите куб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параллельным переносом куба </a:t>
                </a:r>
                <a:r>
                  <a:rPr lang="ru-RU" sz="2800" i="1" dirty="0"/>
                  <a:t>A</a:t>
                </a:r>
                <a:r>
                  <a:rPr lang="en-US" sz="2800" i="1" dirty="0"/>
                  <a:t>BCDA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en-US" sz="2800" baseline="-25000" dirty="0"/>
                  <a:t>1</a:t>
                </a:r>
                <a:r>
                  <a:rPr lang="ru-RU" sz="2800" i="1" dirty="0"/>
                  <a:t>D</a:t>
                </a:r>
                <a:r>
                  <a:rPr lang="ru-RU" sz="2800" baseline="-25000" dirty="0"/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3153"/>
                <a:ext cx="8763000" cy="1501630"/>
              </a:xfrm>
              <a:prstGeom prst="rect">
                <a:avLst/>
              </a:prstGeom>
              <a:blipFill>
                <a:blip r:embed="rId3"/>
                <a:stretch>
                  <a:fillRect l="-1391" t="-813" r="-1321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311A3266-8504-4D4B-BD3D-DDC565B95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25B5B1-5810-4DB7-A0BA-6471784E6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1844824"/>
            <a:ext cx="5976664" cy="4247930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0ECD89DE-9B0A-48DD-B15F-632DDFDE11BF}"/>
              </a:ext>
            </a:extLst>
          </p:cNvPr>
          <p:cNvGrpSpPr/>
          <p:nvPr/>
        </p:nvGrpSpPr>
        <p:grpSpPr>
          <a:xfrm>
            <a:off x="152400" y="1844824"/>
            <a:ext cx="8839200" cy="4247930"/>
            <a:chOff x="152400" y="1844824"/>
            <a:chExt cx="8839200" cy="4247930"/>
          </a:xfrm>
        </p:grpSpPr>
        <p:sp>
          <p:nvSpPr>
            <p:cNvPr id="420868" name="Text Box 4">
              <a:extLst>
                <a:ext uri="{FF2B5EF4-FFF2-40B4-BE49-F238E27FC236}">
                  <a16:creationId xmlns:a16="http://schemas.microsoft.com/office/drawing/2014/main" id="{22BC1C9D-E21E-4A69-8BD3-33C038082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842752"/>
              <a:ext cx="88392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94F4166-22BA-4302-B2B7-D9DEA7944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95736" y="1844824"/>
              <a:ext cx="5976664" cy="42479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64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43E3AE68-7644-48E0-AFC2-E324E8DC52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28600"/>
                <a:ext cx="8991600" cy="19037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Преобразование пространства, при котором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переходят в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так, что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𝐴𝐴</m:t>
                        </m:r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равны заданному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называется</a:t>
                </a:r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параллельным переносом</a:t>
                </a:r>
                <a:r>
                  <a:rPr lang="ru-RU" altLang="ru-RU" sz="28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43E3AE68-7644-48E0-AFC2-E324E8DC5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28600"/>
                <a:ext cx="8991600" cy="1903791"/>
              </a:xfrm>
              <a:prstGeom prst="rect">
                <a:avLst/>
              </a:prstGeom>
              <a:blipFill>
                <a:blip r:embed="rId3"/>
                <a:stretch>
                  <a:fillRect l="-1356" t="-3526" r="-1356" b="-8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32AD9312-A7F5-4892-9439-9F522BAF9B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127322"/>
                <a:ext cx="8991600" cy="1800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Говорят, что фигура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получается параллельным переносом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если все точки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получаются всевозможными параллельными переносами точек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2209" name="Text Box 49">
                <a:extLst>
                  <a:ext uri="{FF2B5EF4-FFF2-40B4-BE49-F238E27FC236}">
                    <a16:creationId xmlns:a16="http://schemas.microsoft.com/office/drawing/2014/main" id="{32AD9312-A7F5-4892-9439-9F522BAF9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127322"/>
                <a:ext cx="8991600" cy="1800225"/>
              </a:xfrm>
              <a:prstGeom prst="rect">
                <a:avLst/>
              </a:prstGeom>
              <a:blipFill>
                <a:blip r:embed="rId4"/>
                <a:stretch>
                  <a:fillRect l="-1356" t="-3729" r="-1356" b="-94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29" name="Picture 69">
            <a:extLst>
              <a:ext uri="{FF2B5EF4-FFF2-40B4-BE49-F238E27FC236}">
                <a16:creationId xmlns:a16="http://schemas.microsoft.com/office/drawing/2014/main" id="{E37C45E3-B6E1-4846-89DC-DAABA6BCA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22902"/>
            <a:ext cx="2743200" cy="254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96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7" name="Text Box 3">
            <a:extLst>
              <a:ext uri="{FF2B5EF4-FFF2-40B4-BE49-F238E27FC236}">
                <a16:creationId xmlns:a16="http://schemas.microsoft.com/office/drawing/2014/main" id="{C0B3FA95-96AB-4202-B38F-B3271785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92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solidFill>
                  <a:srgbClr val="FF0000"/>
                </a:solidFill>
              </a:rPr>
              <a:t>Теорема. </a:t>
            </a:r>
            <a:r>
              <a:rPr lang="ru-RU" altLang="ru-RU" sz="3200" dirty="0"/>
              <a:t>Докажите, что параллельный перенос является движением.</a:t>
            </a:r>
            <a:endParaRPr lang="en-US" altLang="ru-RU" sz="3200" dirty="0"/>
          </a:p>
        </p:txBody>
      </p:sp>
      <p:grpSp>
        <p:nvGrpSpPr>
          <p:cNvPr id="385053" name="Group 29">
            <a:extLst>
              <a:ext uri="{FF2B5EF4-FFF2-40B4-BE49-F238E27FC236}">
                <a16:creationId xmlns:a16="http://schemas.microsoft.com/office/drawing/2014/main" id="{653AA149-B960-4283-99CF-E4CD118D560A}"/>
              </a:ext>
            </a:extLst>
          </p:cNvPr>
          <p:cNvGrpSpPr>
            <a:grpSpLocks/>
          </p:cNvGrpSpPr>
          <p:nvPr/>
        </p:nvGrpSpPr>
        <p:grpSpPr bwMode="auto">
          <a:xfrm>
            <a:off x="0" y="1447800"/>
            <a:ext cx="9144000" cy="5530850"/>
            <a:chOff x="0" y="912"/>
            <a:chExt cx="5760" cy="34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5030" name="Text Box 6">
                  <a:extLst>
                    <a:ext uri="{FF2B5EF4-FFF2-40B4-BE49-F238E27FC236}">
                      <a16:creationId xmlns:a16="http://schemas.microsoft.com/office/drawing/2014/main" id="{5CC87723-9EB8-4F97-B37F-28AE907D8E1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341"/>
                  <a:ext cx="5760" cy="20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Доказательство. </a:t>
                  </a:r>
                  <a:r>
                    <a:rPr lang="ru-RU" altLang="ru-RU" sz="2800" dirty="0"/>
                    <a:t>Пусть параллельный перенос на вектор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переводит точки </a:t>
                  </a:r>
                  <a:r>
                    <a:rPr lang="en-US" altLang="ru-RU" sz="2800" i="1" dirty="0"/>
                    <a:t>A </a:t>
                  </a:r>
                  <a:r>
                    <a:rPr lang="ru-RU" altLang="ru-RU" sz="2800" dirty="0"/>
                    <a:t>и </a:t>
                  </a:r>
                  <a:r>
                    <a:rPr lang="en-US" altLang="ru-RU" sz="2800" i="1" dirty="0"/>
                    <a:t>B</a:t>
                  </a:r>
                  <a:r>
                    <a:rPr lang="ru-RU" altLang="ru-RU" sz="2800" i="1" dirty="0"/>
                    <a:t> </a:t>
                  </a:r>
                  <a:r>
                    <a:rPr lang="ru-RU" altLang="ru-RU" sz="2800" dirty="0"/>
                    <a:t>соответственно в точки </a:t>
                  </a:r>
                  <a:r>
                    <a:rPr lang="en-US" altLang="ru-RU" sz="2800" i="1" dirty="0"/>
                    <a:t>A’ </a:t>
                  </a:r>
                  <a:r>
                    <a:rPr lang="ru-RU" altLang="ru-RU" sz="2800" dirty="0"/>
                    <a:t>и </a:t>
                  </a:r>
                  <a:r>
                    <a:rPr lang="en-US" altLang="ru-RU" sz="2800" i="1" dirty="0"/>
                    <a:t>B’. </a:t>
                  </a:r>
                  <a:r>
                    <a:rPr lang="ru-RU" altLang="ru-RU" sz="2800" dirty="0"/>
                    <a:t>Тогда в четырёхугольнике </a:t>
                  </a:r>
                  <a:r>
                    <a:rPr lang="en-US" altLang="ru-RU" sz="2800" i="1" dirty="0"/>
                    <a:t>AA’B’B </a:t>
                  </a:r>
                  <a:r>
                    <a:rPr lang="ru-RU" altLang="ru-RU" sz="2800" dirty="0"/>
                    <a:t>стороны </a:t>
                  </a:r>
                  <a:r>
                    <a:rPr lang="en-US" altLang="ru-RU" sz="2800" i="1" dirty="0"/>
                    <a:t>AA’ </a:t>
                  </a:r>
                  <a:r>
                    <a:rPr lang="ru-RU" altLang="ru-RU" sz="2800" dirty="0"/>
                    <a:t>и </a:t>
                  </a:r>
                  <a:r>
                    <a:rPr lang="en-US" altLang="ru-RU" sz="2800" i="1" dirty="0"/>
                    <a:t>BB’ </a:t>
                  </a:r>
                  <a:r>
                    <a:rPr lang="ru-RU" altLang="ru-RU" sz="2800" dirty="0"/>
                    <a:t>равны и параллельны. Следовательно, этот четырехугольник – параллелограмм и, значит, отрезки </a:t>
                  </a:r>
                  <a:r>
                    <a:rPr lang="en-US" altLang="ru-RU" sz="2800" i="1" dirty="0"/>
                    <a:t>AB </a:t>
                  </a:r>
                  <a:r>
                    <a:rPr lang="ru-RU" altLang="ru-RU" sz="2800" dirty="0"/>
                    <a:t>и </a:t>
                  </a:r>
                  <a:r>
                    <a:rPr lang="en-US" altLang="ru-RU" sz="2800" i="1" dirty="0"/>
                    <a:t>A’B’ </a:t>
                  </a:r>
                  <a:r>
                    <a:rPr lang="ru-RU" altLang="ru-RU" sz="2800" dirty="0"/>
                    <a:t>равны. Таким образом,  параллельный перенос сохраняет расстояния, т.</a:t>
                  </a:r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е. является движением.</a:t>
                  </a:r>
                  <a:r>
                    <a:rPr lang="ru-RU" altLang="ru-RU" sz="3200" dirty="0"/>
                    <a:t> </a:t>
                  </a:r>
                  <a:endParaRPr lang="ru-RU" altLang="ru-RU" sz="3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85030" name="Text Box 6">
                  <a:extLst>
                    <a:ext uri="{FF2B5EF4-FFF2-40B4-BE49-F238E27FC236}">
                      <a16:creationId xmlns:a16="http://schemas.microsoft.com/office/drawing/2014/main" id="{5CC87723-9EB8-4F97-B37F-28AE907D8E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341"/>
                  <a:ext cx="5760" cy="2055"/>
                </a:xfrm>
                <a:prstGeom prst="rect">
                  <a:avLst/>
                </a:prstGeom>
                <a:blipFill>
                  <a:blip r:embed="rId3"/>
                  <a:stretch>
                    <a:fillRect l="-1333" t="-2056" r="-1333" b="-11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85052" name="Picture 28">
              <a:extLst>
                <a:ext uri="{FF2B5EF4-FFF2-40B4-BE49-F238E27FC236}">
                  <a16:creationId xmlns:a16="http://schemas.microsoft.com/office/drawing/2014/main" id="{A7AB7CAC-B555-4C31-BE90-11427B0609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912"/>
              <a:ext cx="1474" cy="1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Text Box 3">
            <a:extLst>
              <a:ext uri="{FF2B5EF4-FFF2-40B4-BE49-F238E27FC236}">
                <a16:creationId xmlns:a16="http://schemas.microsoft.com/office/drawing/2014/main" id="{0E0BC540-73A2-4B36-B8BB-94A2F87B1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Докажите, что композиция (последовательное выполнение двух параллельных переносов является параллельным переносом.</a:t>
            </a:r>
            <a:endParaRPr lang="en-US" altLang="ru-RU" sz="2800" dirty="0"/>
          </a:p>
        </p:txBody>
      </p:sp>
      <p:grpSp>
        <p:nvGrpSpPr>
          <p:cNvPr id="423949" name="Group 13">
            <a:extLst>
              <a:ext uri="{FF2B5EF4-FFF2-40B4-BE49-F238E27FC236}">
                <a16:creationId xmlns:a16="http://schemas.microsoft.com/office/drawing/2014/main" id="{7AFBF621-62CD-47CC-B55D-A531508F5459}"/>
              </a:ext>
            </a:extLst>
          </p:cNvPr>
          <p:cNvGrpSpPr>
            <a:grpSpLocks/>
          </p:cNvGrpSpPr>
          <p:nvPr/>
        </p:nvGrpSpPr>
        <p:grpSpPr bwMode="auto">
          <a:xfrm>
            <a:off x="0" y="2564904"/>
            <a:ext cx="9036496" cy="3013075"/>
            <a:chOff x="0" y="1440"/>
            <a:chExt cx="5760" cy="18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3941" name="Text Box 5">
                  <a:extLst>
                    <a:ext uri="{FF2B5EF4-FFF2-40B4-BE49-F238E27FC236}">
                      <a16:creationId xmlns:a16="http://schemas.microsoft.com/office/drawing/2014/main" id="{59CF28DF-BC6A-4B61-8CAE-6E29E2495E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341"/>
                  <a:ext cx="5760" cy="9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Доказательство. </a:t>
                  </a:r>
                  <a:r>
                    <a:rPr lang="ru-RU" altLang="ru-RU" sz="2800" dirty="0"/>
                    <a:t>Легко видеть, что композиция параллельных переносов на векторы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a14:m>
                  <a:r>
                    <a:rPr lang="ru-RU" altLang="ru-RU" sz="2800" dirty="0"/>
                    <a:t> и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a14:m>
                  <a:r>
                    <a:rPr lang="ru-RU" altLang="ru-RU" sz="2800" dirty="0"/>
                    <a:t>является параллельным переносом на вектор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ru-R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a14:m>
                  <a:r>
                    <a:rPr lang="ru-RU" altLang="ru-RU" sz="3200" dirty="0"/>
                    <a:t>.</a:t>
                  </a:r>
                  <a:endParaRPr lang="ru-RU" altLang="ru-RU" sz="3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23941" name="Text Box 5">
                  <a:extLst>
                    <a:ext uri="{FF2B5EF4-FFF2-40B4-BE49-F238E27FC236}">
                      <a16:creationId xmlns:a16="http://schemas.microsoft.com/office/drawing/2014/main" id="{59CF28DF-BC6A-4B61-8CAE-6E29E2495E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341"/>
                  <a:ext cx="5760" cy="997"/>
                </a:xfrm>
                <a:prstGeom prst="rect">
                  <a:avLst/>
                </a:prstGeom>
                <a:blipFill>
                  <a:blip r:embed="rId3"/>
                  <a:stretch>
                    <a:fillRect l="-1350" t="-3846" r="-1350" b="-1153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23948" name="Picture 12">
              <a:extLst>
                <a:ext uri="{FF2B5EF4-FFF2-40B4-BE49-F238E27FC236}">
                  <a16:creationId xmlns:a16="http://schemas.microsoft.com/office/drawing/2014/main" id="{0862A54E-FE61-41C7-BC95-F1A01A449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40"/>
              <a:ext cx="1279" cy="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2">
            <a:extLst>
              <a:ext uri="{FF2B5EF4-FFF2-40B4-BE49-F238E27FC236}">
                <a16:creationId xmlns:a16="http://schemas.microsoft.com/office/drawing/2014/main" id="{1B8ED129-6D22-483A-B8B1-2BFC87239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Text Box 3">
            <a:extLst>
              <a:ext uri="{FF2B5EF4-FFF2-40B4-BE49-F238E27FC236}">
                <a16:creationId xmlns:a16="http://schemas.microsoft.com/office/drawing/2014/main" id="{FE4B19C0-EB54-4D6B-8D66-BDA3C2401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Существует ли параллельный перенос, переводящий ребро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куба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в ребро: а)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ru-RU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; в)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; г)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8FA2274E-0F81-479B-A5CD-0D2E0997B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pic>
        <p:nvPicPr>
          <p:cNvPr id="421893" name="Picture 5">
            <a:extLst>
              <a:ext uri="{FF2B5EF4-FFF2-40B4-BE49-F238E27FC236}">
                <a16:creationId xmlns:a16="http://schemas.microsoft.com/office/drawing/2014/main" id="{A2C7E9FF-C8E0-4FDD-864F-8647BE48E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9800"/>
            <a:ext cx="299243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1894" name="Text Box 6">
            <a:extLst>
              <a:ext uri="{FF2B5EF4-FFF2-40B4-BE49-F238E27FC236}">
                <a16:creationId xmlns:a16="http://schemas.microsoft.com/office/drawing/2014/main" id="{7228834A-B72F-4046-AB5E-CBEABB426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да; </a:t>
            </a:r>
          </a:p>
        </p:txBody>
      </p:sp>
      <p:sp>
        <p:nvSpPr>
          <p:cNvPr id="421895" name="Text Box 7">
            <a:extLst>
              <a:ext uri="{FF2B5EF4-FFF2-40B4-BE49-F238E27FC236}">
                <a16:creationId xmlns:a16="http://schemas.microsoft.com/office/drawing/2014/main" id="{119B53B0-75A0-4B5A-B31C-8491798D0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864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нет; </a:t>
            </a:r>
          </a:p>
        </p:txBody>
      </p:sp>
      <p:sp>
        <p:nvSpPr>
          <p:cNvPr id="421896" name="Text Box 8">
            <a:extLst>
              <a:ext uri="{FF2B5EF4-FFF2-40B4-BE49-F238E27FC236}">
                <a16:creationId xmlns:a16="http://schemas.microsoft.com/office/drawing/2014/main" id="{A6D0E216-67E4-48B8-909F-A28EB0BFF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4864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да.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615795A-DD43-4AAA-8507-716A2870D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  <p:bldP spid="421894" grpId="0" autoUpdateAnimBg="0"/>
      <p:bldP spid="421895" grpId="0" autoUpdateAnimBg="0"/>
      <p:bldP spid="4218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7" name="Text Box 3">
            <a:extLst>
              <a:ext uri="{FF2B5EF4-FFF2-40B4-BE49-F238E27FC236}">
                <a16:creationId xmlns:a16="http://schemas.microsoft.com/office/drawing/2014/main" id="{934206C3-06C0-47B4-AEFD-54E95C253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Существует ли параллельный перенос, при котором: а) одна грань призмы переводится в другую грань этой призмы; б) одна грань пирамиды переводится в другую грань этой пирамиды?</a:t>
            </a:r>
            <a:r>
              <a:rPr lang="ru-RU" altLang="ru-RU" sz="2800" dirty="0">
                <a:solidFill>
                  <a:srgbClr val="33CC33"/>
                </a:solidFill>
                <a:cs typeface="Times New Roman" panose="02020603050405020304" pitchFamily="18" charset="0"/>
              </a:rPr>
              <a:t> </a:t>
            </a:r>
            <a:endParaRPr lang="en-US" altLang="ru-RU" sz="2800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p:sp>
        <p:nvSpPr>
          <p:cNvPr id="405508" name="Text Box 4">
            <a:extLst>
              <a:ext uri="{FF2B5EF4-FFF2-40B4-BE49-F238E27FC236}">
                <a16:creationId xmlns:a16="http://schemas.microsoft.com/office/drawing/2014/main" id="{CCD97107-7BD9-4691-BBDB-1C7D3A9A7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405510" name="Text Box 6">
            <a:extLst>
              <a:ext uri="{FF2B5EF4-FFF2-40B4-BE49-F238E27FC236}">
                <a16:creationId xmlns:a16="http://schemas.microsoft.com/office/drawing/2014/main" id="{B2661146-8EEB-4685-BD89-86E629431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нет.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6338795-388F-4744-B1AE-E815F93AE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utoUpdateAnimBg="0"/>
      <p:bldP spid="4055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Text Box 3">
            <a:extLst>
              <a:ext uri="{FF2B5EF4-FFF2-40B4-BE49-F238E27FC236}">
                <a16:creationId xmlns:a16="http://schemas.microsoft.com/office/drawing/2014/main" id="{274567DC-F685-4CE4-8D33-33C7C2C97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Может ли параллельный перенос переводить саму в себя: а) прямую; б) плоскость; в) призму; г) пирамиду?</a:t>
            </a:r>
          </a:p>
        </p:txBody>
      </p:sp>
      <p:sp>
        <p:nvSpPr>
          <p:cNvPr id="409604" name="Text Box 4">
            <a:extLst>
              <a:ext uri="{FF2B5EF4-FFF2-40B4-BE49-F238E27FC236}">
                <a16:creationId xmlns:a16="http://schemas.microsoft.com/office/drawing/2014/main" id="{689FAD76-6332-4CFB-8EDE-DED2AA2D3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09605" name="Text Box 5">
            <a:extLst>
              <a:ext uri="{FF2B5EF4-FFF2-40B4-BE49-F238E27FC236}">
                <a16:creationId xmlns:a16="http://schemas.microsoft.com/office/drawing/2014/main" id="{61FB3EFE-592F-4C88-8823-3B7B1DF4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да;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9606" name="Text Box 6">
            <a:extLst>
              <a:ext uri="{FF2B5EF4-FFF2-40B4-BE49-F238E27FC236}">
                <a16:creationId xmlns:a16="http://schemas.microsoft.com/office/drawing/2014/main" id="{E01B37F0-339A-4C9B-85A2-8D6F6FB48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нет;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9607" name="Text Box 7">
            <a:extLst>
              <a:ext uri="{FF2B5EF4-FFF2-40B4-BE49-F238E27FC236}">
                <a16:creationId xmlns:a16="http://schemas.microsoft.com/office/drawing/2014/main" id="{ABDFE15C-A081-4AE0-9E2E-DAA0D1835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нет.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5A27B16-8D60-4795-BBF1-34787204C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4" grpId="0" autoUpdateAnimBg="0"/>
      <p:bldP spid="409605" grpId="0" autoUpdateAnimBg="0"/>
      <p:bldP spid="409606" grpId="0" autoUpdateAnimBg="0"/>
      <p:bldP spid="40960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Text Box 3">
            <a:extLst>
              <a:ext uri="{FF2B5EF4-FFF2-40B4-BE49-F238E27FC236}">
                <a16:creationId xmlns:a16="http://schemas.microsoft.com/office/drawing/2014/main" id="{8E60923E-9F31-455E-B35B-07BFF0D73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Может ли параллельный перенос переводить: а) две точки в одну точку; б) две прямые в одну прямую; в) две плоскости в одну плоскость?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11652" name="Text Box 4">
            <a:extLst>
              <a:ext uri="{FF2B5EF4-FFF2-40B4-BE49-F238E27FC236}">
                <a16:creationId xmlns:a16="http://schemas.microsoft.com/office/drawing/2014/main" id="{431E5597-1966-4535-807C-714E1E9AD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11653" name="Text Box 5">
            <a:extLst>
              <a:ext uri="{FF2B5EF4-FFF2-40B4-BE49-F238E27FC236}">
                <a16:creationId xmlns:a16="http://schemas.microsoft.com/office/drawing/2014/main" id="{166F77C7-6F26-4BC7-9403-CFB2DCC08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нет;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1654" name="Text Box 6">
            <a:extLst>
              <a:ext uri="{FF2B5EF4-FFF2-40B4-BE49-F238E27FC236}">
                <a16:creationId xmlns:a16="http://schemas.microsoft.com/office/drawing/2014/main" id="{A37DD949-C7CC-40E8-8F18-0DDB68EEF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86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нет.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A666339-E535-44F8-88FC-6E507F29C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2" grpId="0" autoUpdateAnimBg="0"/>
      <p:bldP spid="411653" grpId="0" autoUpdateAnimBg="0"/>
      <p:bldP spid="4116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Text Box 3">
            <a:extLst>
              <a:ext uri="{FF2B5EF4-FFF2-40B4-BE49-F238E27FC236}">
                <a16:creationId xmlns:a16="http://schemas.microsoft.com/office/drawing/2014/main" id="{E501AF25-19D9-46AC-805E-34BE51192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Сколько существует различных параллельных переносов, переводящих в себя данную: а) прямую; б) плоскость?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13700" name="Text Box 4">
            <a:extLst>
              <a:ext uri="{FF2B5EF4-FFF2-40B4-BE49-F238E27FC236}">
                <a16:creationId xmlns:a16="http://schemas.microsoft.com/office/drawing/2014/main" id="{83A0F175-CD50-4F9A-B5C4-E770975D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533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Бесконечно много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13701" name="Text Box 5">
            <a:extLst>
              <a:ext uri="{FF2B5EF4-FFF2-40B4-BE49-F238E27FC236}">
                <a16:creationId xmlns:a16="http://schemas.microsoft.com/office/drawing/2014/main" id="{31CA065B-B1CB-430F-A5F1-982EEF9C8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4864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бесконечно много.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BAC7118-3D1D-4089-973F-356248396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 autoUpdateAnimBg="0"/>
      <p:bldP spid="41370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752</Words>
  <Application>Microsoft Office PowerPoint</Application>
  <PresentationFormat>Экран (4:3)</PresentationFormat>
  <Paragraphs>86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Оформление по умолчанию</vt:lpstr>
      <vt:lpstr>11. Параллельный перенос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Презентация PowerPoint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100</cp:revision>
  <dcterms:created xsi:type="dcterms:W3CDTF">2008-04-30T05:51:18Z</dcterms:created>
  <dcterms:modified xsi:type="dcterms:W3CDTF">2022-04-04T12:14:00Z</dcterms:modified>
</cp:coreProperties>
</file>