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29" r:id="rId3"/>
    <p:sldId id="261" r:id="rId4"/>
    <p:sldId id="262" r:id="rId5"/>
    <p:sldId id="292" r:id="rId6"/>
    <p:sldId id="293" r:id="rId7"/>
    <p:sldId id="294" r:id="rId8"/>
    <p:sldId id="296" r:id="rId9"/>
    <p:sldId id="319" r:id="rId10"/>
    <p:sldId id="321" r:id="rId11"/>
    <p:sldId id="322" r:id="rId12"/>
    <p:sldId id="323" r:id="rId13"/>
    <p:sldId id="324" r:id="rId14"/>
    <p:sldId id="325" r:id="rId15"/>
    <p:sldId id="538" r:id="rId16"/>
    <p:sldId id="546" r:id="rId17"/>
    <p:sldId id="54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88902" autoAdjust="0"/>
  </p:normalViewPr>
  <p:slideViewPr>
    <p:cSldViewPr>
      <p:cViewPr varScale="1">
        <p:scale>
          <a:sx n="80" d="100"/>
          <a:sy n="80" d="100"/>
        </p:scale>
        <p:origin x="14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056641FD-035B-4BB3-9C34-4C2FF5FCB3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7E05A95-6609-42E4-BF08-27B3DBF7A2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8A9B2292-B26C-4702-B403-A1BBD24D35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AB4DE6F8-CD0E-46FC-A4FC-A9D30EAFF9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C47B235E-2949-41CC-A2CE-F2BDD952BF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4D103EEC-C268-47F4-9148-98CCD1981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58D93D-CA1A-481C-A633-203D9D26D00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F84EE0-0949-478D-BE15-CC76E5BF9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FAB6C-9E21-4EBA-B703-5D884289B05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ACC6B946-FB0E-4A01-BFE4-55BEC769E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EE9B351-09F4-4B29-B19C-DE3C9515B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F06C1F-895D-4084-905F-9EBB8D1958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D57EA9-B39F-4F40-A527-0739C77211E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BDB8A85A-74AE-4F48-8EAD-4A2DDEDBC6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9FC3D489-D35F-46C6-BDA7-87F103D16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435CCE-4558-4238-B2A0-FD121DD11B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4F8C0-C968-45BD-A6B1-61026BAC263A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8CED577E-68BE-43CA-8F33-DAA4975F06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0A21A763-5C1E-432F-B22A-2BDCDA2B0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ED59BD-4011-480F-84CF-DD1AF343AB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E7A839-0F54-48F7-95C1-7E7E0E95A7D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5453CB09-B01A-41FE-85C9-23CA446DE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94D5B39D-4203-48AA-8039-DCCDB4F86F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98B3FD-806B-45B5-AF04-59A1278A2A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A1B4BD-E0B6-465C-9B0F-02BD4A908A5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33474" name="Rectangle 2">
            <a:extLst>
              <a:ext uri="{FF2B5EF4-FFF2-40B4-BE49-F238E27FC236}">
                <a16:creationId xmlns:a16="http://schemas.microsoft.com/office/drawing/2014/main" id="{6E757EC7-1B00-4AB3-85D5-40CE8F0A1E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BC290423-38CD-47BC-B099-D0FACD4B7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BF338B-B083-4C9F-BF22-A795094E69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E1CF-B881-4169-9B59-3D77C1C41814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9BFC1E32-0B0F-4200-A354-B1E94C91F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73333F94-4026-43E9-A9F6-E9D51163F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15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2042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16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50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17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961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F84EE0-0949-478D-BE15-CC76E5BF9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FAB6C-9E21-4EBA-B703-5D884289B05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ACC6B946-FB0E-4A01-BFE4-55BEC769E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EE9B351-09F4-4B29-B19C-DE3C9515B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46727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897E3A-7D59-4F2A-B316-0EC288155E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C4F6CB-6F39-4D9C-9320-FD829C3B91E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502184EB-13CD-4CD8-A971-2F655402B6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84BDD69F-1062-4A07-9F40-7A7171987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DE759B-8CBB-4422-9C2F-86B1C6FFF4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CDF5C-478D-42BA-81E7-497798234B15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18CDDB32-4BB5-43D9-AF46-339FD96AD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452C0F1B-660D-4340-B71F-D07167E2D5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24FC9F-A3B4-4B10-8CD2-1BD1A5E1A5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B172B6-4483-4459-900A-2B87689B203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E3D312D4-D2F0-46D4-952F-00DB3D425C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A2971C36-4D26-43D7-9B93-53B82F0C4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682898-A85A-428C-8F2D-D092986BEA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3CDA7C-17E1-4C58-84DF-275E1D919877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EB93AFE9-063D-4A34-B8E4-14FF9765CB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E3553804-AABC-43B7-B9E4-0D7D1208A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9E6452-088A-4D1E-A576-38DE4F9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2A108-8EEE-410F-AE24-82EDDD9F24EE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E214ADC4-4C9A-47D3-9FC7-399122F910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85C47C08-0535-470A-88CD-9FAAE33C03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CE8046-D57F-4AE0-829D-E4675B516F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0E30D5-C46C-4A8A-ACA2-A163C04A67D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77CC5106-33E6-4878-AD4E-93E32DF5FC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4D0478B4-E72B-4EA0-8510-9E5AAFD3B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28244F-0642-477F-993D-108BF78AD5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565030-CEE2-4185-974F-FB17AC8C001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6EF133FE-091E-4098-A553-D0B6148C6B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FC09095B-3F18-4AD8-8823-0891139E6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7596E-870D-4ADE-9C4E-96C6A3649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EBE8CF-B4F9-4666-B271-A47621AC8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06552B-213F-4420-A7F1-EA7474D50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04C687-C6CD-4B69-B329-C11A0646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757D29-8A56-4CE7-B677-CA873F68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408DA-C4EE-4984-96BD-D7DA9C3726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599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71301-7691-452D-95F6-58455D371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F12948-DCB5-47EF-B8F3-023ED5751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64C419-CAC8-4ADF-A45F-F2427DAF1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435F99-3444-43F9-9B19-80B5D9F1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410711-2B5E-4B4C-876B-1A91D57E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E7C0D-16A9-4708-8565-2A4D863048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606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01D9D83-4D9A-4660-9924-DA48FE826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D2A4FD-BAEE-4232-8BC1-0E06CB58A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B891E7-828D-4CE6-9746-A5EA88AF8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911E09-016C-4285-910F-E4CD0F41D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9F8CC6-66F6-4231-B85A-48839547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C030C-DB42-49CF-9D08-73CFBD4AA9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087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2E0D9E-0BD8-4ABE-B000-4372BCB6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5B138-7144-4A9A-A5EF-349D10F1E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F68FFA-2351-4491-B001-2D3C8AD60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8A707E-281E-4A88-A4A2-624999B0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DBF808-5982-4EAB-900C-9B60A712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CABA0-8AC7-4E32-A6B0-0744175959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984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CB1DE2-9265-4ADC-B2EB-FA1A02E6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A9F055-0514-4058-9473-A452B1E67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0DB505-70DF-4364-A11B-F2F4E39E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6E5A19-DD3C-4340-9EEF-C050B89F8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4035AA-5C31-4E13-803F-BB1DC931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F08B3-7CF7-4577-854F-0C6A0266FD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299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9E650-17EE-4C01-909F-31362033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EBC1B4-1C6F-45C0-9E30-C66F71AC8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494455-1D05-4CE9-8D36-19916CEF5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BF779B-5F02-4502-AE39-5C2C3C8B0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C171F-3451-47F0-BB3A-2578EEE9C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929F6B-263F-4CC2-9B88-CB012B27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CBFF1-A907-4E78-8928-8B694E1F81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371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C389F-C755-4F48-AF69-B4149FA08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E276CC-3BC0-40B2-8D62-C4976C2FA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54C37E-1E4C-426F-97F6-28737DB3B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70BEF3-4697-4DA4-835B-16EEE25FC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D3B2295-C552-4D30-9EAF-F5A258136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568A36B-5EF5-4BE4-B2FF-FE8CB4FFE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8644483-B74E-42B0-9C76-392E012B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E1883B-9F7B-4253-B6D3-D48601B03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A8D27-C67A-4693-B152-1580B2AAD3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517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76C97-9EBC-401E-BF14-B8697BFDA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677F77-B543-44B6-96FC-929A546E5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6C97B8-20AC-4F9C-B4FF-522F32FB6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1E04BF-1646-490B-965D-8FC999DE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EE83C-EC55-4617-9254-9153511799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022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7D9334B-3F78-4223-9BD6-9E0CAD4D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FD8C6F-AAB8-45F8-ADF2-1C3A0DAAE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B1D8DE7-7EC1-42E2-91C6-B9C94338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40538-8F63-4A3B-8DD9-D4B2FBA5DF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017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760AF-2DEF-412F-85C5-706BB493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D620F0-C04C-465A-BE2F-DCC95514D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C4B38B-EDD7-467D-8A4F-788F32343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CA213B-8DCA-4C23-91AC-F9F24138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2BCE02-7BF8-4C64-BE34-1B06F9B9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EE5C1F-E5CB-4520-9260-21D2840F6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71654-ABD2-408E-B58E-E13FF7ECEE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916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8FF023-BDE8-4B2E-BCA7-591B731D9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2CC06FB-A563-44B2-8882-B7E9A0FBB6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B9E354-0998-42C5-B86E-FB369D276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B924F7-0E28-41A0-BCFC-5F5E2303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100142-20E8-47A9-888C-6C3A9293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B362D7-0367-47D8-AB24-B7ABFA5B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3A214-7C7D-4665-BC3F-425A9955B6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28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64AC7F-457B-459B-88BF-269ACBFE7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FF485E4-2B82-4608-8E34-2867304A2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D4EEF3-78DF-4954-9335-D3A560D6FF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2662C0-043D-4614-AACE-985A6EF45E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30C3C57-7D11-4674-AA53-CE28895344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AD1899-A477-4AC5-AE27-F01C05DF8CA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5BC7FD1-4125-4217-8EB7-A32AD482973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916832"/>
            <a:ext cx="8352928" cy="220067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Симметрия пространственных фигур</a:t>
            </a:r>
            <a:r>
              <a:rPr lang="en-US" altLang="ru-RU" dirty="0">
                <a:solidFill>
                  <a:srgbClr val="FF3300"/>
                </a:solidFill>
              </a:rPr>
              <a:t> (</a:t>
            </a:r>
            <a:r>
              <a:rPr lang="ru-RU" altLang="ru-RU" dirty="0">
                <a:solidFill>
                  <a:srgbClr val="FF3300"/>
                </a:solidFill>
              </a:rPr>
              <a:t>центральная симметрия)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Text Box 3">
            <a:extLst>
              <a:ext uri="{FF2B5EF4-FFF2-40B4-BE49-F238E27FC236}">
                <a16:creationId xmlns:a16="http://schemas.microsoft.com/office/drawing/2014/main" id="{F7C55A0A-40CF-4762-A562-3D8A89BD9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Имеет ли центр симметрии: а) усеченный тетраэдр; б) усеченный куб; в) усеченный октаэдр; г) усеченный икосаэдр; д) усеченный додекаэдр?</a:t>
            </a:r>
          </a:p>
        </p:txBody>
      </p:sp>
      <p:sp>
        <p:nvSpPr>
          <p:cNvPr id="226308" name="Text Box 4">
            <a:extLst>
              <a:ext uri="{FF2B5EF4-FFF2-40B4-BE49-F238E27FC236}">
                <a16:creationId xmlns:a16="http://schemas.microsoft.com/office/drawing/2014/main" id="{6E75C253-4AB1-49C5-9335-BDF0E62D4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912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Нет;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226309" name="Text Box 5">
            <a:extLst>
              <a:ext uri="{FF2B5EF4-FFF2-40B4-BE49-F238E27FC236}">
                <a16:creationId xmlns:a16="http://schemas.microsoft.com/office/drawing/2014/main" id="{CBB060CB-8561-485A-9268-2EB9724FC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5791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да;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226310" name="Text Box 6">
            <a:extLst>
              <a:ext uri="{FF2B5EF4-FFF2-40B4-BE49-F238E27FC236}">
                <a16:creationId xmlns:a16="http://schemas.microsoft.com/office/drawing/2014/main" id="{2EB80269-B69C-4EB0-BF7F-203D8291D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25" y="5791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да;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226311" name="Text Box 7">
            <a:extLst>
              <a:ext uri="{FF2B5EF4-FFF2-40B4-BE49-F238E27FC236}">
                <a16:creationId xmlns:a16="http://schemas.microsoft.com/office/drawing/2014/main" id="{549DC80B-4118-4614-A9BD-5C09A2C1A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5791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г) да;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226312" name="Text Box 8">
            <a:extLst>
              <a:ext uri="{FF2B5EF4-FFF2-40B4-BE49-F238E27FC236}">
                <a16:creationId xmlns:a16="http://schemas.microsoft.com/office/drawing/2014/main" id="{F62B7B81-A9BE-4127-B15C-41986BE90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25" y="5791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д) да.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226313" name="Object 9">
            <a:extLst>
              <a:ext uri="{FF2B5EF4-FFF2-40B4-BE49-F238E27FC236}">
                <a16:creationId xmlns:a16="http://schemas.microsoft.com/office/drawing/2014/main" id="{B1886593-5DD4-404C-A78F-7506081011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2057400"/>
          <a:ext cx="6713538" cy="362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6714286" imgH="3629532" progId="Paint.Picture">
                  <p:embed/>
                </p:oleObj>
              </mc:Choice>
              <mc:Fallback>
                <p:oleObj name="Точечный рисунок" r:id="rId3" imgW="6714286" imgH="3629532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7400"/>
                        <a:ext cx="6713538" cy="362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6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8" grpId="0" autoUpdateAnimBg="0"/>
      <p:bldP spid="226309" grpId="0" autoUpdateAnimBg="0"/>
      <p:bldP spid="226310" grpId="0" autoUpdateAnimBg="0"/>
      <p:bldP spid="226311" grpId="0" autoUpdateAnimBg="0"/>
      <p:bldP spid="22631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Text Box 3">
            <a:extLst>
              <a:ext uri="{FF2B5EF4-FFF2-40B4-BE49-F238E27FC236}">
                <a16:creationId xmlns:a16="http://schemas.microsoft.com/office/drawing/2014/main" id="{B1156E93-0699-4E8C-BA39-8C3E75F52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Имеет ли центр симметрии: а) </a:t>
            </a:r>
            <a:r>
              <a:rPr lang="ru-RU" altLang="ru-RU" sz="2800" dirty="0" err="1"/>
              <a:t>кубооктаэдр</a:t>
            </a:r>
            <a:r>
              <a:rPr lang="ru-RU" altLang="ru-RU" sz="2800" dirty="0"/>
              <a:t>; б) </a:t>
            </a:r>
            <a:r>
              <a:rPr lang="ru-RU" altLang="ru-RU" sz="2800" dirty="0" err="1"/>
              <a:t>икосододекаэдр</a:t>
            </a:r>
            <a:r>
              <a:rPr lang="ru-RU" altLang="ru-RU" sz="2800" dirty="0"/>
              <a:t>?</a:t>
            </a:r>
          </a:p>
        </p:txBody>
      </p:sp>
      <p:sp>
        <p:nvSpPr>
          <p:cNvPr id="228356" name="Text Box 4">
            <a:extLst>
              <a:ext uri="{FF2B5EF4-FFF2-40B4-BE49-F238E27FC236}">
                <a16:creationId xmlns:a16="http://schemas.microsoft.com/office/drawing/2014/main" id="{8FE33D76-7D68-47EE-B6C2-F0ABA1DBC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912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Да;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228357" name="Text Box 5">
            <a:extLst>
              <a:ext uri="{FF2B5EF4-FFF2-40B4-BE49-F238E27FC236}">
                <a16:creationId xmlns:a16="http://schemas.microsoft.com/office/drawing/2014/main" id="{3EB3C6DC-9731-4B1A-BC76-3FFB6C413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5791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да.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228362" name="Picture 10">
            <a:extLst>
              <a:ext uri="{FF2B5EF4-FFF2-40B4-BE49-F238E27FC236}">
                <a16:creationId xmlns:a16="http://schemas.microsoft.com/office/drawing/2014/main" id="{F765F693-1A74-47FD-A0E0-57E73BC6B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11350"/>
            <a:ext cx="33528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8363" name="Picture 11">
            <a:extLst>
              <a:ext uri="{FF2B5EF4-FFF2-40B4-BE49-F238E27FC236}">
                <a16:creationId xmlns:a16="http://schemas.microsoft.com/office/drawing/2014/main" id="{F27143A6-3A0F-47FA-813A-6F2E3190B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3276600" cy="321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 autoUpdateAnimBg="0"/>
      <p:bldP spid="22835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Text Box 3">
            <a:extLst>
              <a:ext uri="{FF2B5EF4-FFF2-40B4-BE49-F238E27FC236}">
                <a16:creationId xmlns:a16="http://schemas.microsoft.com/office/drawing/2014/main" id="{FADF1CF5-38E3-47A6-BFB1-B069A7A58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Имеет ли центр симметрии: а) усеченный </a:t>
            </a:r>
            <a:r>
              <a:rPr lang="ru-RU" altLang="ru-RU" sz="2800" dirty="0" err="1"/>
              <a:t>кубооктаэдр</a:t>
            </a:r>
            <a:r>
              <a:rPr lang="ru-RU" altLang="ru-RU" sz="2800" dirty="0"/>
              <a:t>; б) усеченный </a:t>
            </a:r>
            <a:r>
              <a:rPr lang="ru-RU" altLang="ru-RU" sz="2800" dirty="0" err="1"/>
              <a:t>икосододекаэдр</a:t>
            </a:r>
            <a:r>
              <a:rPr lang="ru-RU" altLang="ru-RU" sz="2800" dirty="0"/>
              <a:t>?</a:t>
            </a:r>
          </a:p>
        </p:txBody>
      </p:sp>
      <p:sp>
        <p:nvSpPr>
          <p:cNvPr id="230404" name="Text Box 4">
            <a:extLst>
              <a:ext uri="{FF2B5EF4-FFF2-40B4-BE49-F238E27FC236}">
                <a16:creationId xmlns:a16="http://schemas.microsoft.com/office/drawing/2014/main" id="{7B17E0D3-C7C7-497F-A5EE-5D0F2FE20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912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Да;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230405" name="Text Box 5">
            <a:extLst>
              <a:ext uri="{FF2B5EF4-FFF2-40B4-BE49-F238E27FC236}">
                <a16:creationId xmlns:a16="http://schemas.microsoft.com/office/drawing/2014/main" id="{C1949877-07F5-4E89-BFEB-C828C501E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5791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да.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230408" name="Picture 8">
            <a:extLst>
              <a:ext uri="{FF2B5EF4-FFF2-40B4-BE49-F238E27FC236}">
                <a16:creationId xmlns:a16="http://schemas.microsoft.com/office/drawing/2014/main" id="{3850F967-38E8-4872-A1B3-6DA55129B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2971800" cy="28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0409" name="Picture 9">
            <a:extLst>
              <a:ext uri="{FF2B5EF4-FFF2-40B4-BE49-F238E27FC236}">
                <a16:creationId xmlns:a16="http://schemas.microsoft.com/office/drawing/2014/main" id="{4C94460F-24BF-49C4-A82C-EDC14302C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57400"/>
            <a:ext cx="2895600" cy="286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autoUpdateAnimBg="0"/>
      <p:bldP spid="23040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>
            <a:extLst>
              <a:ext uri="{FF2B5EF4-FFF2-40B4-BE49-F238E27FC236}">
                <a16:creationId xmlns:a16="http://schemas.microsoft.com/office/drawing/2014/main" id="{017ED2DE-5E2D-4A69-9D1F-41421811F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Имеет ли центр симметрии: а) </a:t>
            </a:r>
            <a:r>
              <a:rPr lang="ru-RU" altLang="ru-RU" sz="2800" dirty="0" err="1"/>
              <a:t>ромбокубооктаэдр</a:t>
            </a:r>
            <a:r>
              <a:rPr lang="ru-RU" altLang="ru-RU" sz="2800" dirty="0"/>
              <a:t>; б) </a:t>
            </a:r>
            <a:r>
              <a:rPr lang="ru-RU" altLang="ru-RU" sz="2800" dirty="0" err="1"/>
              <a:t>ромбоикосододекаэдр</a:t>
            </a:r>
            <a:r>
              <a:rPr lang="ru-RU" altLang="ru-RU" sz="2800" dirty="0"/>
              <a:t>?</a:t>
            </a:r>
          </a:p>
        </p:txBody>
      </p:sp>
      <p:sp>
        <p:nvSpPr>
          <p:cNvPr id="232452" name="Text Box 4">
            <a:extLst>
              <a:ext uri="{FF2B5EF4-FFF2-40B4-BE49-F238E27FC236}">
                <a16:creationId xmlns:a16="http://schemas.microsoft.com/office/drawing/2014/main" id="{139D528D-DDD3-4577-A626-44631E655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912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Да;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232453" name="Text Box 5">
            <a:extLst>
              <a:ext uri="{FF2B5EF4-FFF2-40B4-BE49-F238E27FC236}">
                <a16:creationId xmlns:a16="http://schemas.microsoft.com/office/drawing/2014/main" id="{191AC489-B7DA-4F28-81AB-A5D11F029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5791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да.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232456" name="Picture 8">
            <a:extLst>
              <a:ext uri="{FF2B5EF4-FFF2-40B4-BE49-F238E27FC236}">
                <a16:creationId xmlns:a16="http://schemas.microsoft.com/office/drawing/2014/main" id="{55784F8D-6494-417F-9C8F-3A6BAEFD0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3124200" cy="304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7" name="Picture 9">
            <a:extLst>
              <a:ext uri="{FF2B5EF4-FFF2-40B4-BE49-F238E27FC236}">
                <a16:creationId xmlns:a16="http://schemas.microsoft.com/office/drawing/2014/main" id="{BDE59047-FAAD-4EE9-9E7D-7F80B7AFE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81200"/>
            <a:ext cx="3048000" cy="302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2" grpId="0" autoUpdateAnimBg="0"/>
      <p:bldP spid="23245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Text Box 3">
            <a:extLst>
              <a:ext uri="{FF2B5EF4-FFF2-40B4-BE49-F238E27FC236}">
                <a16:creationId xmlns:a16="http://schemas.microsoft.com/office/drawing/2014/main" id="{72EB595A-440A-4D33-80A6-09FE4D571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Имеет ли центр симметрии: а) курносый куб; б) курносый додекаэдр?</a:t>
            </a:r>
          </a:p>
        </p:txBody>
      </p:sp>
      <p:sp>
        <p:nvSpPr>
          <p:cNvPr id="234500" name="Text Box 4">
            <a:extLst>
              <a:ext uri="{FF2B5EF4-FFF2-40B4-BE49-F238E27FC236}">
                <a16:creationId xmlns:a16="http://schemas.microsoft.com/office/drawing/2014/main" id="{77568400-07F3-4D31-9C04-36C74706D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912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Нет;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234501" name="Text Box 5">
            <a:extLst>
              <a:ext uri="{FF2B5EF4-FFF2-40B4-BE49-F238E27FC236}">
                <a16:creationId xmlns:a16="http://schemas.microsoft.com/office/drawing/2014/main" id="{437304E0-6157-4898-B4A4-D010C2680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5791200"/>
            <a:ext cx="142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нет.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234506" name="Object 10">
            <a:extLst>
              <a:ext uri="{FF2B5EF4-FFF2-40B4-BE49-F238E27FC236}">
                <a16:creationId xmlns:a16="http://schemas.microsoft.com/office/drawing/2014/main" id="{8DAE974F-576E-41D1-96BC-39CCAA0686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1752600"/>
          <a:ext cx="4038600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361905" imgH="3809524" progId="Paint.Picture">
                  <p:embed/>
                </p:oleObj>
              </mc:Choice>
              <mc:Fallback>
                <p:oleObj name="Точечный рисунок" r:id="rId3" imgW="4361905" imgH="3809524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752600"/>
                        <a:ext cx="4038600" cy="352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4507" name="Object 11">
            <a:extLst>
              <a:ext uri="{FF2B5EF4-FFF2-40B4-BE49-F238E27FC236}">
                <a16:creationId xmlns:a16="http://schemas.microsoft.com/office/drawing/2014/main" id="{58EE4BDB-4148-4F5D-B036-BC5551FF1E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1676400"/>
          <a:ext cx="4467225" cy="37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4695238" imgH="3914286" progId="Paint.Picture">
                  <p:embed/>
                </p:oleObj>
              </mc:Choice>
              <mc:Fallback>
                <p:oleObj name="Точечный рисунок" r:id="rId5" imgW="4695238" imgH="3914286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76400"/>
                        <a:ext cx="4467225" cy="372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4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0" grpId="0" autoUpdateAnimBg="0"/>
      <p:bldP spid="23450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892" y="0"/>
            <a:ext cx="91570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Правильную четырёхугольную пирамиду, все рёбра которой равны 1, симметрично отразили относительно середины её высоты. Какая фигура является общей частью исходной пирамиды и отражённой?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6" y="1835303"/>
            <a:ext cx="3384376" cy="2758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DC4FC7D-5D87-4C7E-B9C2-ADA1E1261FF2}"/>
              </a:ext>
            </a:extLst>
          </p:cNvPr>
          <p:cNvGrpSpPr/>
          <p:nvPr/>
        </p:nvGrpSpPr>
        <p:grpSpPr>
          <a:xfrm>
            <a:off x="9952" y="1569660"/>
            <a:ext cx="9157034" cy="4284034"/>
            <a:chOff x="9952" y="1569660"/>
            <a:chExt cx="9157034" cy="4284034"/>
          </a:xfrm>
        </p:grpSpPr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84B8E71A-F110-4183-BAE9-1FB825DAFF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2" y="5022697"/>
              <a:ext cx="9157034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dirty="0">
                  <a:solidFill>
                    <a:srgbClr val="FF3300"/>
                  </a:solidFill>
                </a:rPr>
                <a:t>	</a:t>
              </a:r>
              <a:r>
                <a:rPr lang="ru-RU" dirty="0">
                  <a:solidFill>
                    <a:srgbClr val="FF0000"/>
                  </a:solidFill>
                </a:rPr>
                <a:t>Ответ. </a:t>
              </a:r>
              <a:r>
                <a:rPr lang="ru-RU" dirty="0"/>
                <a:t>Общей частью пирамид является октаэдр (правильная 4-я </a:t>
              </a:r>
              <a:r>
                <a:rPr lang="ru-RU" dirty="0" err="1"/>
                <a:t>бипирамида</a:t>
              </a:r>
              <a:r>
                <a:rPr lang="ru-RU" dirty="0"/>
                <a:t>)</a:t>
              </a:r>
              <a:r>
                <a:rPr lang="en-US" dirty="0"/>
                <a:t>. </a:t>
              </a:r>
              <a:endParaRPr lang="ru-RU" dirty="0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A68CFD46-9BA4-46A9-B90D-910B647629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8708" y="1569660"/>
              <a:ext cx="4248472" cy="3111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3288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938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Правильную треугольную призму симметрично отразили относительно середины отрезка, соединяющего центры оснований этой призмы. Какая фигура является общей частью исходной призмы и отражённой?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07D147-6BC2-4F25-A039-5B9C48483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619203"/>
            <a:ext cx="3961205" cy="3626787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58A13B8E-AAAD-413E-8A4B-F8BC743BB734}"/>
              </a:ext>
            </a:extLst>
          </p:cNvPr>
          <p:cNvGrpSpPr/>
          <p:nvPr/>
        </p:nvGrpSpPr>
        <p:grpSpPr>
          <a:xfrm>
            <a:off x="0" y="1491063"/>
            <a:ext cx="9144000" cy="4806815"/>
            <a:chOff x="0" y="1491063"/>
            <a:chExt cx="9144000" cy="4806815"/>
          </a:xfrm>
        </p:grpSpPr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id="{2BEF54E7-8794-44C8-B86C-1A0FB541C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466881"/>
              <a:ext cx="91440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sz="2000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Ответ.</a:t>
              </a:r>
              <a:r>
                <a:rPr lang="ru-RU" b="1" dirty="0"/>
                <a:t> </a:t>
              </a:r>
              <a:r>
                <a:rPr lang="ru-RU" dirty="0"/>
                <a:t>Общей частью является правильная шестиугольная призма.  </a:t>
              </a:r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1E432A36-4E39-47FD-B700-9B7EB6BEA8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84733" y="1491063"/>
              <a:ext cx="4063791" cy="38369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112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938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Правильный тетраэдр симметрично отразили относительно центра описанной сферы. Какая фигура является общей частью исходного тетраэдра и отражённого?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79045"/>
            <a:ext cx="323628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ACBFCA9-D921-4DF3-9248-08C0EC43CC7D}"/>
              </a:ext>
            </a:extLst>
          </p:cNvPr>
          <p:cNvGrpSpPr/>
          <p:nvPr/>
        </p:nvGrpSpPr>
        <p:grpSpPr>
          <a:xfrm>
            <a:off x="-58267" y="1627975"/>
            <a:ext cx="9144000" cy="4443032"/>
            <a:chOff x="-58267" y="1627975"/>
            <a:chExt cx="9144000" cy="4443032"/>
          </a:xfrm>
        </p:grpSpPr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id="{2BEF54E7-8794-44C8-B86C-1A0FB541C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8267" y="5240010"/>
              <a:ext cx="91440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sz="2000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Ответ.</a:t>
              </a:r>
              <a:r>
                <a:rPr lang="ru-RU" b="1" dirty="0"/>
                <a:t> </a:t>
              </a:r>
              <a:r>
                <a:rPr lang="ru-RU" dirty="0"/>
                <a:t>Общей частью исходного тетраэдра и повернутого является октаэдр.  </a:t>
              </a:r>
            </a:p>
          </p:txBody>
        </p: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CDADCCBB-0970-4AA7-8666-40C92EBE6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1627975"/>
              <a:ext cx="3046254" cy="3192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1118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5BC7FD1-4125-4217-8EB7-A32AD482973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Центральная симметрия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3F4F434D-7D5C-4109-B790-BE106CA30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Точки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и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' пространства называются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симметричными относительно точки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2200" i="1" dirty="0">
                <a:cs typeface="Times New Roman" panose="02020603050405020304" pitchFamily="18" charset="0"/>
              </a:rPr>
              <a:t>O</a:t>
            </a:r>
            <a:r>
              <a:rPr lang="ru-RU" altLang="ru-RU" sz="2200" dirty="0">
                <a:cs typeface="Times New Roman" panose="02020603050405020304" pitchFamily="18" charset="0"/>
              </a:rPr>
              <a:t>, называемой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центром симметрии,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если </a:t>
            </a:r>
            <a:r>
              <a:rPr lang="en-US" altLang="ru-RU" sz="2200" i="1" dirty="0">
                <a:cs typeface="Times New Roman" panose="02020603050405020304" pitchFamily="18" charset="0"/>
              </a:rPr>
              <a:t>O</a:t>
            </a:r>
            <a:r>
              <a:rPr lang="ru-RU" altLang="ru-RU" sz="2200" dirty="0">
                <a:cs typeface="Times New Roman" panose="02020603050405020304" pitchFamily="18" charset="0"/>
              </a:rPr>
              <a:t> является серединой отрезка </a:t>
            </a:r>
            <a:r>
              <a:rPr lang="en-US" altLang="ru-RU" sz="2200" i="1" dirty="0">
                <a:cs typeface="Times New Roman" panose="02020603050405020304" pitchFamily="18" charset="0"/>
              </a:rPr>
              <a:t>AA</a:t>
            </a:r>
            <a:r>
              <a:rPr lang="ru-RU" altLang="ru-RU" sz="2200" dirty="0">
                <a:cs typeface="Times New Roman" panose="02020603050405020304" pitchFamily="18" charset="0"/>
              </a:rPr>
              <a:t>'. Точка </a:t>
            </a:r>
            <a:r>
              <a:rPr lang="en-US" altLang="ru-RU" sz="2200" i="1" dirty="0">
                <a:cs typeface="Times New Roman" panose="02020603050405020304" pitchFamily="18" charset="0"/>
              </a:rPr>
              <a:t>O</a:t>
            </a:r>
            <a:r>
              <a:rPr lang="ru-RU" altLang="ru-RU" sz="2200" dirty="0">
                <a:cs typeface="Times New Roman" panose="02020603050405020304" pitchFamily="18" charset="0"/>
              </a:rPr>
              <a:t> считается симметричной сама себе. </a:t>
            </a:r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0BA81712-E2A7-4A79-A468-81E2DC874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89916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Фигура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 в пространстве называется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центрально</a:t>
            </a:r>
            <a:r>
              <a:rPr lang="ru-RU" altLang="ru-RU" sz="2200" dirty="0">
                <a:solidFill>
                  <a:srgbClr val="FF3300"/>
                </a:solidFill>
              </a:rPr>
              <a:t>-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симметричной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относительно точки </a:t>
            </a:r>
            <a:r>
              <a:rPr lang="en-US" altLang="ru-RU" sz="2200" i="1" dirty="0">
                <a:cs typeface="Times New Roman" panose="02020603050405020304" pitchFamily="18" charset="0"/>
              </a:rPr>
              <a:t>O</a:t>
            </a:r>
            <a:r>
              <a:rPr lang="ru-RU" altLang="ru-RU" sz="2200" dirty="0">
                <a:cs typeface="Times New Roman" panose="02020603050405020304" pitchFamily="18" charset="0"/>
              </a:rPr>
              <a:t>, если каждая точка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фигуры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 симметрична относительно точки </a:t>
            </a:r>
            <a:r>
              <a:rPr lang="en-US" altLang="ru-RU" sz="2200" i="1" dirty="0">
                <a:cs typeface="Times New Roman" panose="02020603050405020304" pitchFamily="18" charset="0"/>
              </a:rPr>
              <a:t>O</a:t>
            </a:r>
            <a:r>
              <a:rPr lang="ru-RU" altLang="ru-RU" sz="2200" dirty="0">
                <a:cs typeface="Times New Roman" panose="02020603050405020304" pitchFamily="18" charset="0"/>
              </a:rPr>
              <a:t> некоторой точке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' фигуры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65" name="Text Box 17">
            <a:extLst>
              <a:ext uri="{FF2B5EF4-FFF2-40B4-BE49-F238E27FC236}">
                <a16:creationId xmlns:a16="http://schemas.microsoft.com/office/drawing/2014/main" id="{9CE3E469-5221-4F36-B613-9BC4FBF6C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14600"/>
            <a:ext cx="89916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Например, прямоугольный параллелепипед центрально-симметричен относительно точки пересечения его диагоналей. Шар центрально-симметричен относительно своего центра и т. д.</a:t>
            </a:r>
            <a:endParaRPr lang="en-US" altLang="ru-RU" sz="2200" dirty="0">
              <a:cs typeface="Times New Roman" panose="02020603050405020304" pitchFamily="18" charset="0"/>
            </a:endParaRPr>
          </a:p>
        </p:txBody>
      </p:sp>
      <p:pic>
        <p:nvPicPr>
          <p:cNvPr id="2066" name="Picture 18">
            <a:extLst>
              <a:ext uri="{FF2B5EF4-FFF2-40B4-BE49-F238E27FC236}">
                <a16:creationId xmlns:a16="http://schemas.microsoft.com/office/drawing/2014/main" id="{665EE19E-21E4-4890-A567-22E101F16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14800"/>
            <a:ext cx="8070850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479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F4410F1-81BE-49A6-BE90-A0EDD9303FF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11AA3B00-DABF-4C49-AF4D-E4A04E085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Приведите примеры центрально-симметричных и не центрально-симметричных фигур.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36CA16EB-F182-49CA-934A-65AED8157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Центрально-симметричные: куб, прямоугольный параллелепипед, шар и др.; не центрально-симметричные: пирамида, конус и др.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ext Box 3">
            <a:extLst>
              <a:ext uri="{FF2B5EF4-FFF2-40B4-BE49-F238E27FC236}">
                <a16:creationId xmlns:a16="http://schemas.microsoft.com/office/drawing/2014/main" id="{ED2E6B29-9413-4C97-AAE1-CA3EF8097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Может ли центр симметрии фигуры не принадлежать ей?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A0D02CCA-E8D5-4768-867E-A8AE573B2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65798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Да, например, у сферы.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Text Box 3">
            <a:extLst>
              <a:ext uri="{FF2B5EF4-FFF2-40B4-BE49-F238E27FC236}">
                <a16:creationId xmlns:a16="http://schemas.microsoft.com/office/drawing/2014/main" id="{A45C8C7D-1D2F-4460-9BBA-15E906B20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Может ли фигура иметь </a:t>
            </a:r>
            <a:r>
              <a:rPr lang="ru-RU" altLang="ru-RU" sz="2800" dirty="0"/>
              <a:t>более одного</a:t>
            </a:r>
            <a:r>
              <a:rPr lang="ru-RU" altLang="ru-RU" sz="2800" dirty="0">
                <a:cs typeface="Times New Roman" panose="02020603050405020304" pitchFamily="18" charset="0"/>
              </a:rPr>
              <a:t> центра симметрии?</a:t>
            </a:r>
          </a:p>
        </p:txBody>
      </p:sp>
      <p:sp>
        <p:nvSpPr>
          <p:cNvPr id="154628" name="Text Box 4">
            <a:extLst>
              <a:ext uri="{FF2B5EF4-FFF2-40B4-BE49-F238E27FC236}">
                <a16:creationId xmlns:a16="http://schemas.microsoft.com/office/drawing/2014/main" id="{FFE20171-457F-44B6-BE7F-C1A76CBC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Да, например, прямая, плоскость и т.д. имеют бесконечно много центров симметрии.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Text Box 3">
            <a:extLst>
              <a:ext uri="{FF2B5EF4-FFF2-40B4-BE49-F238E27FC236}">
                <a16:creationId xmlns:a16="http://schemas.microsoft.com/office/drawing/2014/main" id="{9A78E091-7B58-4B86-8A46-67D861E82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4292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Может ли фигура иметь ровно два центра симметрии?</a:t>
            </a:r>
          </a:p>
        </p:txBody>
      </p:sp>
      <p:grpSp>
        <p:nvGrpSpPr>
          <p:cNvPr id="156682" name="Group 10">
            <a:extLst>
              <a:ext uri="{FF2B5EF4-FFF2-40B4-BE49-F238E27FC236}">
                <a16:creationId xmlns:a16="http://schemas.microsoft.com/office/drawing/2014/main" id="{A0337DF5-1598-4075-9E51-068C32AC1A0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914400"/>
            <a:ext cx="8991600" cy="5578475"/>
            <a:chOff x="96" y="576"/>
            <a:chExt cx="5664" cy="3514"/>
          </a:xfrm>
        </p:grpSpPr>
        <p:graphicFrame>
          <p:nvGraphicFramePr>
            <p:cNvPr id="156677" name="Object 5">
              <a:extLst>
                <a:ext uri="{FF2B5EF4-FFF2-40B4-BE49-F238E27FC236}">
                  <a16:creationId xmlns:a16="http://schemas.microsoft.com/office/drawing/2014/main" id="{E8C835E1-BDCB-4D4B-8C06-AB3162ABBCD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4" y="2064"/>
            <a:ext cx="1650" cy="1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2619048" imgH="2133898" progId="Paint.Picture">
                    <p:embed/>
                  </p:oleObj>
                </mc:Choice>
                <mc:Fallback>
                  <p:oleObj name="Точечный рисунок" r:id="rId3" imgW="2619048" imgH="2133898" progId="Paint.Picture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2064"/>
                          <a:ext cx="1650" cy="13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6676" name="Text Box 4">
              <a:extLst>
                <a:ext uri="{FF2B5EF4-FFF2-40B4-BE49-F238E27FC236}">
                  <a16:creationId xmlns:a16="http://schemas.microsoft.com/office/drawing/2014/main" id="{1375E765-1E68-47FD-A7AA-ED257874C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576"/>
              <a:ext cx="5664" cy="1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0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Нет.</a:t>
              </a:r>
              <a:r>
                <a:rPr lang="en-US" altLang="ru-RU" sz="2000" dirty="0">
                  <a:cs typeface="Times New Roman" panose="02020603050405020304" pitchFamily="18" charset="0"/>
                </a:rPr>
                <a:t> </a:t>
              </a:r>
              <a:r>
                <a:rPr lang="ru-RU" altLang="ru-RU" sz="2000" dirty="0"/>
                <a:t>Предположим, что фигура Ф имеет два центра симметрии </a:t>
              </a:r>
              <a:r>
                <a:rPr lang="en-US" altLang="ru-RU" sz="2000" i="1" dirty="0"/>
                <a:t>O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и </a:t>
              </a:r>
              <a:r>
                <a:rPr lang="en-US" altLang="ru-RU" sz="2000" i="1" dirty="0"/>
                <a:t>O</a:t>
              </a:r>
              <a:r>
                <a:rPr lang="en-US" altLang="ru-RU" sz="2000" baseline="-25000" dirty="0"/>
                <a:t>2</a:t>
              </a:r>
              <a:r>
                <a:rPr lang="ru-RU" altLang="ru-RU" sz="2000" dirty="0"/>
                <a:t>, и докажем, что в этом случае точка </a:t>
              </a:r>
              <a:r>
                <a:rPr lang="en-US" altLang="ru-RU" sz="2000" i="1" dirty="0"/>
                <a:t>O</a:t>
              </a:r>
              <a:r>
                <a:rPr lang="en-US" altLang="ru-RU" sz="2000" baseline="-25000" dirty="0"/>
                <a:t>3</a:t>
              </a:r>
              <a:r>
                <a:rPr lang="ru-RU" altLang="ru-RU" sz="2000" dirty="0"/>
                <a:t>, симметричная точке </a:t>
              </a:r>
              <a:r>
                <a:rPr lang="en-US" altLang="ru-RU" sz="2000" i="1" dirty="0"/>
                <a:t>O</a:t>
              </a:r>
              <a:r>
                <a:rPr lang="ru-RU" altLang="ru-RU" sz="2000" baseline="-25000" dirty="0"/>
                <a:t>2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относительно точки </a:t>
              </a:r>
              <a:r>
                <a:rPr lang="en-US" altLang="ru-RU" sz="2000" i="1" dirty="0"/>
                <a:t>O</a:t>
              </a:r>
              <a:r>
                <a:rPr lang="ru-RU" altLang="ru-RU" sz="2000" baseline="-25000" dirty="0"/>
                <a:t>1</a:t>
              </a:r>
              <a:r>
                <a:rPr lang="ru-RU" altLang="ru-RU" sz="2000" dirty="0"/>
                <a:t>, также будет центром симметрии фигуры Ф.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sz="2000" dirty="0"/>
                <a:t>	Пусть точка </a:t>
              </a:r>
              <a:r>
                <a:rPr lang="en-US" altLang="ru-RU" sz="2000" i="1" dirty="0"/>
                <a:t>A </a:t>
              </a:r>
              <a:r>
                <a:rPr lang="ru-RU" altLang="ru-RU" sz="2000" dirty="0"/>
                <a:t>принадлежит фигуре Ф. Тогда точка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ru-RU" altLang="ru-RU" sz="2000" dirty="0"/>
                <a:t>, симметричная точке </a:t>
              </a:r>
              <a:r>
                <a:rPr lang="en-US" altLang="ru-RU" sz="2000" i="1" dirty="0"/>
                <a:t>A </a:t>
              </a:r>
              <a:r>
                <a:rPr lang="ru-RU" altLang="ru-RU" sz="2000" dirty="0"/>
                <a:t>относительно точки </a:t>
              </a:r>
              <a:r>
                <a:rPr lang="en-US" altLang="ru-RU" sz="2000" i="1" dirty="0"/>
                <a:t>O</a:t>
              </a:r>
              <a:r>
                <a:rPr lang="en-US" altLang="ru-RU" sz="2000" baseline="-25000" dirty="0"/>
                <a:t>1</a:t>
              </a:r>
              <a:r>
                <a:rPr lang="ru-RU" altLang="ru-RU" sz="2000" dirty="0"/>
                <a:t>, также принадлежит Ф. Аналогично, точка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2</a:t>
              </a:r>
              <a:r>
                <a:rPr lang="ru-RU" altLang="ru-RU" sz="2000" dirty="0"/>
                <a:t>, симметричная точке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 </a:t>
              </a:r>
              <a:r>
                <a:rPr lang="ru-RU" altLang="ru-RU" sz="2000" dirty="0"/>
                <a:t>относительно точки </a:t>
              </a:r>
              <a:r>
                <a:rPr lang="en-US" altLang="ru-RU" sz="2000" i="1" dirty="0"/>
                <a:t>O</a:t>
              </a:r>
              <a:r>
                <a:rPr lang="en-US" altLang="ru-RU" sz="2000" baseline="-25000" dirty="0"/>
                <a:t>2</a:t>
              </a:r>
              <a:r>
                <a:rPr lang="ru-RU" altLang="ru-RU" sz="2000" dirty="0"/>
                <a:t>, принадлежит Ф. Наконец, точка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3</a:t>
              </a:r>
              <a:r>
                <a:rPr lang="ru-RU" altLang="ru-RU" sz="2000" dirty="0"/>
                <a:t>, симметричная точке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2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относительно точки </a:t>
              </a:r>
              <a:r>
                <a:rPr lang="en-US" altLang="ru-RU" sz="2000" i="1" dirty="0"/>
                <a:t>O</a:t>
              </a:r>
              <a:r>
                <a:rPr lang="en-US" altLang="ru-RU" sz="2000" baseline="-25000" dirty="0"/>
                <a:t>1</a:t>
              </a:r>
              <a:r>
                <a:rPr lang="ru-RU" altLang="ru-RU" sz="2000" dirty="0"/>
                <a:t>, принадлежит Ф. </a:t>
              </a:r>
              <a:endParaRPr lang="en-US" altLang="ru-RU" sz="2000" dirty="0">
                <a:cs typeface="Times New Roman" panose="02020603050405020304" pitchFamily="18" charset="0"/>
              </a:endParaRPr>
            </a:p>
          </p:txBody>
        </p:sp>
        <p:sp>
          <p:nvSpPr>
            <p:cNvPr id="156678" name="Text Box 6">
              <a:extLst>
                <a:ext uri="{FF2B5EF4-FFF2-40B4-BE49-F238E27FC236}">
                  <a16:creationId xmlns:a16="http://schemas.microsoft.com/office/drawing/2014/main" id="{5C28982D-2786-445E-A69B-C19DBD2E84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064"/>
              <a:ext cx="3888" cy="1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000" dirty="0"/>
                <a:t>	Симметрия относительно точки </a:t>
              </a:r>
              <a:r>
                <a:rPr lang="en-US" altLang="ru-RU" sz="2000" i="1" dirty="0"/>
                <a:t>O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переводит точки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2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O</a:t>
              </a:r>
              <a:r>
                <a:rPr lang="en-US" altLang="ru-RU" sz="2000" i="1" baseline="-25000" dirty="0"/>
                <a:t>2</a:t>
              </a:r>
              <a:r>
                <a:rPr lang="en-US" altLang="ru-RU" sz="2000" i="1" dirty="0"/>
                <a:t> </a:t>
              </a:r>
              <a:r>
                <a:rPr lang="ru-RU" altLang="ru-RU" sz="2000" dirty="0"/>
                <a:t>соответственно в точки </a:t>
              </a:r>
              <a:r>
                <a:rPr lang="en-US" altLang="ru-RU" sz="2000" i="1" dirty="0"/>
                <a:t>A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3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O</a:t>
              </a:r>
              <a:r>
                <a:rPr lang="en-US" altLang="ru-RU" sz="2000" baseline="-25000" dirty="0"/>
                <a:t>3</a:t>
              </a:r>
              <a:r>
                <a:rPr lang="en-US" altLang="ru-RU" sz="2000" dirty="0"/>
                <a:t>.</a:t>
              </a:r>
              <a:r>
                <a:rPr lang="en-US" altLang="ru-RU" sz="2000" i="1" dirty="0"/>
                <a:t> </a:t>
              </a:r>
              <a:r>
                <a:rPr lang="ru-RU" altLang="ru-RU" sz="2000" dirty="0"/>
                <a:t>Следовательно, точка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3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будет симметрична точке </a:t>
              </a:r>
              <a:r>
                <a:rPr lang="en-US" altLang="ru-RU" sz="2000" i="1" dirty="0"/>
                <a:t>A </a:t>
              </a:r>
              <a:r>
                <a:rPr lang="ru-RU" altLang="ru-RU" sz="2000" dirty="0"/>
                <a:t>относительно точки </a:t>
              </a:r>
              <a:r>
                <a:rPr lang="en-US" altLang="ru-RU" sz="2000" i="1" dirty="0"/>
                <a:t>O</a:t>
              </a:r>
              <a:r>
                <a:rPr lang="ru-RU" altLang="ru-RU" sz="2000" dirty="0"/>
                <a:t>. Значит, каждая точка </a:t>
              </a:r>
              <a:r>
                <a:rPr lang="en-US" altLang="ru-RU" sz="2000" i="1" dirty="0"/>
                <a:t>A</a:t>
              </a:r>
              <a:r>
                <a:rPr lang="ru-RU" altLang="ru-RU" sz="2000" i="1" dirty="0"/>
                <a:t>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фигуры 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Ф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симметрична относительно точки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O</a:t>
              </a:r>
              <a:r>
                <a:rPr lang="ru-RU" altLang="ru-RU" sz="2000" baseline="-25000" dirty="0"/>
                <a:t>3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некоторой точке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000" baseline="-25000" dirty="0"/>
                <a:t>3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фигуры 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Ф</a:t>
              </a:r>
              <a:r>
                <a:rPr lang="ru-RU" altLang="ru-RU" sz="2000" dirty="0"/>
                <a:t>, т.е. </a:t>
              </a:r>
              <a:r>
                <a:rPr lang="en-US" altLang="ru-RU" sz="2000" i="1" dirty="0"/>
                <a:t>O</a:t>
              </a:r>
              <a:r>
                <a:rPr lang="en-US" altLang="ru-RU" sz="2000" baseline="-25000" dirty="0"/>
                <a:t>3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является центром симметрии фигуры Ф. </a:t>
              </a:r>
            </a:p>
          </p:txBody>
        </p:sp>
        <p:sp>
          <p:nvSpPr>
            <p:cNvPr id="156679" name="Text Box 7">
              <a:extLst>
                <a:ext uri="{FF2B5EF4-FFF2-40B4-BE49-F238E27FC236}">
                  <a16:creationId xmlns:a16="http://schemas.microsoft.com/office/drawing/2014/main" id="{3A81F89F-4643-46CA-B384-C33BD4061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456"/>
              <a:ext cx="566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000" dirty="0"/>
                <a:t>	Таким образом фигура не может иметь ровно два центра симметрии. Каждая фигура или не имеет центров симметрии, или имеет один центр симметрии, или имеет бесконечно много центров симметрии.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Text Box 3">
            <a:extLst>
              <a:ext uri="{FF2B5EF4-FFF2-40B4-BE49-F238E27FC236}">
                <a16:creationId xmlns:a16="http://schemas.microsoft.com/office/drawing/2014/main" id="{487099C6-0C2A-468A-BE3E-E0D0B986A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4621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Имеет ли центр симметрии: а) правильный тетраэдр; б) куб; в) октаэдр; г) икосаэдр; д) додекаэдр?</a:t>
            </a:r>
          </a:p>
        </p:txBody>
      </p:sp>
      <p:sp>
        <p:nvSpPr>
          <p:cNvPr id="158724" name="Text Box 4">
            <a:extLst>
              <a:ext uri="{FF2B5EF4-FFF2-40B4-BE49-F238E27FC236}">
                <a16:creationId xmlns:a16="http://schemas.microsoft.com/office/drawing/2014/main" id="{E73C02B1-020C-4660-A29F-77B39F2C1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09282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Нет;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58725" name="Text Box 5">
            <a:extLst>
              <a:ext uri="{FF2B5EF4-FFF2-40B4-BE49-F238E27FC236}">
                <a16:creationId xmlns:a16="http://schemas.microsoft.com/office/drawing/2014/main" id="{85262F20-CE8A-4DA7-9763-1819CE073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6092825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да;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58726" name="Text Box 6">
            <a:extLst>
              <a:ext uri="{FF2B5EF4-FFF2-40B4-BE49-F238E27FC236}">
                <a16:creationId xmlns:a16="http://schemas.microsoft.com/office/drawing/2014/main" id="{CA517E10-56E4-4051-8882-AE5AE7D0F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25" y="6092825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да;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58727" name="Text Box 7">
            <a:extLst>
              <a:ext uri="{FF2B5EF4-FFF2-40B4-BE49-F238E27FC236}">
                <a16:creationId xmlns:a16="http://schemas.microsoft.com/office/drawing/2014/main" id="{BD44CFDB-C929-40F1-91C4-38FC652E2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6092825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г) да;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58728" name="Text Box 8">
            <a:extLst>
              <a:ext uri="{FF2B5EF4-FFF2-40B4-BE49-F238E27FC236}">
                <a16:creationId xmlns:a16="http://schemas.microsoft.com/office/drawing/2014/main" id="{59DDF910-F233-469A-AA44-D22F4544F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25" y="6092825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д) да.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158730" name="Picture 10">
            <a:extLst>
              <a:ext uri="{FF2B5EF4-FFF2-40B4-BE49-F238E27FC236}">
                <a16:creationId xmlns:a16="http://schemas.microsoft.com/office/drawing/2014/main" id="{C4A40E59-4B96-4C8E-9C36-DAC965D2D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28775"/>
            <a:ext cx="5761038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4" grpId="0" autoUpdateAnimBg="0"/>
      <p:bldP spid="158725" grpId="0" autoUpdateAnimBg="0"/>
      <p:bldP spid="158726" grpId="0" autoUpdateAnimBg="0"/>
      <p:bldP spid="158727" grpId="0" autoUpdateAnimBg="0"/>
      <p:bldP spid="15872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Text Box 3">
            <a:extLst>
              <a:ext uri="{FF2B5EF4-FFF2-40B4-BE49-F238E27FC236}">
                <a16:creationId xmlns:a16="http://schemas.microsoft.com/office/drawing/2014/main" id="{BDBD0104-2511-4337-A0FD-2567785ED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Имеет ли центр симметрии </a:t>
            </a:r>
            <a:r>
              <a:rPr lang="ru-RU" altLang="ru-RU" sz="2800" dirty="0"/>
              <a:t>правильная пятиугольная </a:t>
            </a:r>
            <a:r>
              <a:rPr lang="ru-RU" altLang="ru-RU" sz="2800" dirty="0">
                <a:cs typeface="Times New Roman" panose="02020603050405020304" pitchFamily="18" charset="0"/>
              </a:rPr>
              <a:t>призма?</a:t>
            </a:r>
          </a:p>
        </p:txBody>
      </p:sp>
      <p:sp>
        <p:nvSpPr>
          <p:cNvPr id="162820" name="Text Box 4">
            <a:extLst>
              <a:ext uri="{FF2B5EF4-FFF2-40B4-BE49-F238E27FC236}">
                <a16:creationId xmlns:a16="http://schemas.microsoft.com/office/drawing/2014/main" id="{99CF9BFA-D993-4CFC-8AE2-2914BA569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Нет.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162821" name="Object 5">
            <a:extLst>
              <a:ext uri="{FF2B5EF4-FFF2-40B4-BE49-F238E27FC236}">
                <a16:creationId xmlns:a16="http://schemas.microsoft.com/office/drawing/2014/main" id="{F4550833-D32C-4ABB-9AE9-58FDAC3B62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1905000"/>
          <a:ext cx="3736975" cy="303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847619" imgH="3123810" progId="Paint.Picture">
                  <p:embed/>
                </p:oleObj>
              </mc:Choice>
              <mc:Fallback>
                <p:oleObj name="Точечный рисунок" r:id="rId3" imgW="3847619" imgH="312381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05000"/>
                        <a:ext cx="3736975" cy="303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Text Box 3">
            <a:extLst>
              <a:ext uri="{FF2B5EF4-FFF2-40B4-BE49-F238E27FC236}">
                <a16:creationId xmlns:a16="http://schemas.microsoft.com/office/drawing/2014/main" id="{48A019D4-8F8A-43E9-A989-E103A638A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Имеет ли центр симметрии </a:t>
            </a:r>
            <a:r>
              <a:rPr lang="ru-RU" altLang="ru-RU" sz="2800" dirty="0"/>
              <a:t>правильная пятиугольная </a:t>
            </a:r>
            <a:r>
              <a:rPr lang="ru-RU" altLang="ru-RU" sz="2800" dirty="0" err="1"/>
              <a:t>анти</a:t>
            </a:r>
            <a:r>
              <a:rPr lang="ru-RU" altLang="ru-RU" sz="2800" dirty="0" err="1">
                <a:cs typeface="Times New Roman" panose="02020603050405020304" pitchFamily="18" charset="0"/>
              </a:rPr>
              <a:t>призма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8116" name="Text Box 4">
            <a:extLst>
              <a:ext uri="{FF2B5EF4-FFF2-40B4-BE49-F238E27FC236}">
                <a16:creationId xmlns:a16="http://schemas.microsoft.com/office/drawing/2014/main" id="{0C99E7B1-DAFC-4E92-84F9-3D90879CC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218118" name="Object 6">
            <a:extLst>
              <a:ext uri="{FF2B5EF4-FFF2-40B4-BE49-F238E27FC236}">
                <a16:creationId xmlns:a16="http://schemas.microsoft.com/office/drawing/2014/main" id="{2F443217-8A53-41C2-8104-45034F5D77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2133600"/>
          <a:ext cx="3400425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467584" imgH="2704762" progId="Paint.Picture">
                  <p:embed/>
                </p:oleObj>
              </mc:Choice>
              <mc:Fallback>
                <p:oleObj name="Точечный рисунок" r:id="rId3" imgW="3467584" imgH="2704762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33600"/>
                        <a:ext cx="3400425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896</Words>
  <Application>Microsoft Office PowerPoint</Application>
  <PresentationFormat>Экран (4:3)</PresentationFormat>
  <Paragraphs>85</Paragraphs>
  <Slides>17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Оформление по умолчанию</vt:lpstr>
      <vt:lpstr>Точечный рисунок</vt:lpstr>
      <vt:lpstr>Симметрия пространственных фигур (центральная симметрия)</vt:lpstr>
      <vt:lpstr>Центральная симметрия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Смирнов Владимир Алексеевич</cp:lastModifiedBy>
  <cp:revision>59</cp:revision>
  <dcterms:created xsi:type="dcterms:W3CDTF">2006-06-14T12:10:42Z</dcterms:created>
  <dcterms:modified xsi:type="dcterms:W3CDTF">2021-06-22T07:39:05Z</dcterms:modified>
</cp:coreProperties>
</file>