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82" r:id="rId4"/>
    <p:sldId id="311" r:id="rId5"/>
    <p:sldId id="312" r:id="rId6"/>
    <p:sldId id="300" r:id="rId7"/>
    <p:sldId id="326" r:id="rId8"/>
    <p:sldId id="327" r:id="rId9"/>
    <p:sldId id="328" r:id="rId10"/>
    <p:sldId id="314" r:id="rId11"/>
    <p:sldId id="320" r:id="rId12"/>
    <p:sldId id="299" r:id="rId13"/>
    <p:sldId id="304" r:id="rId14"/>
    <p:sldId id="305" r:id="rId15"/>
    <p:sldId id="315" r:id="rId16"/>
    <p:sldId id="316" r:id="rId17"/>
    <p:sldId id="302" r:id="rId18"/>
    <p:sldId id="30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8902" autoAdjust="0"/>
  </p:normalViewPr>
  <p:slideViewPr>
    <p:cSldViewPr>
      <p:cViewPr varScale="1">
        <p:scale>
          <a:sx n="80" d="100"/>
          <a:sy n="80" d="100"/>
        </p:scale>
        <p:origin x="14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56641FD-035B-4BB3-9C34-4C2FF5FCB3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7E05A95-6609-42E4-BF08-27B3DBF7A2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8A9B2292-B26C-4702-B403-A1BBD24D35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AB4DE6F8-CD0E-46FC-A4FC-A9D30EAFF9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C47B235E-2949-41CC-A2CE-F2BDD952BF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4D103EEC-C268-47F4-9148-98CCD1981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58D93D-CA1A-481C-A633-203D9D26D0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F84EE0-0949-478D-BE15-CC76E5BF9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FAB6C-9E21-4EBA-B703-5D884289B05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CC6B946-FB0E-4A01-BFE4-55BEC769E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EE9B351-09F4-4B29-B19C-DE3C9515B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8B92D4-41FE-4A3C-B3BC-CCC8B6C60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698F4-377C-464E-B219-664AD46A07D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ADBF0060-96D0-4BDB-9178-1B3882121A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16504518-938C-486C-B79A-216E281A1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4020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1CD937-E7FE-4CCF-86F5-979825EBA0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1B6A2-E9EB-49A3-BCEA-A22D1B51589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D885904B-F262-4EF5-BEE1-5B5F23BBE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A1150570-8709-4443-8FBE-8F72990B2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505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598502-5A8C-4200-9BA7-1CCF50A1ED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5CC93-AB6F-45A7-8848-DFCD190ED09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131F4BCE-1C5B-4321-9BA7-09A59E890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5A194CCA-BE00-45CE-94A3-C058E8871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84546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FC5E20-0500-4E17-BB06-BEF4A0BA7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D8FA0-5BE9-40B4-A78F-5B9E4DD2EEA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0226" name="Rectangle 2">
            <a:extLst>
              <a:ext uri="{FF2B5EF4-FFF2-40B4-BE49-F238E27FC236}">
                <a16:creationId xmlns:a16="http://schemas.microsoft.com/office/drawing/2014/main" id="{813A2E97-11E9-4C48-8BBF-A732BB258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67354D26-21DC-4A32-AE82-AE302E46A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59512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70F7FD-95ED-4745-BEA3-ECB7B9E71B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0F2FF8-9E63-4054-A4BD-953C7068FC7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82274" name="Rectangle 2">
            <a:extLst>
              <a:ext uri="{FF2B5EF4-FFF2-40B4-BE49-F238E27FC236}">
                <a16:creationId xmlns:a16="http://schemas.microsoft.com/office/drawing/2014/main" id="{BD291181-D83D-4C51-A3B7-357EE0C25C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165E9FB5-155B-4872-98E5-6C2A62F3E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24359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5B37D7-1CB2-4E39-B6A9-A780D91D0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E402E-CA0C-4C35-B6CA-A27BFE3A380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B6B093A1-2ACD-4EB7-9F98-3705CD8B9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D8B8796F-AAD9-42AC-B62C-D200770FD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4509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C6037A-7A5A-4780-ABDA-B582D2E11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DD115-7C9A-4E07-BA6D-7A82E36972A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EA02C8C4-3592-46F3-BA3A-BDEE3DA227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14829629-5585-4DF8-893E-2F1A2D72B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0274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394698-EA85-4955-91C3-9A2B5635F3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707E9-D8F8-4413-8B35-7A8CA0AABC9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76130" name="Rectangle 2">
            <a:extLst>
              <a:ext uri="{FF2B5EF4-FFF2-40B4-BE49-F238E27FC236}">
                <a16:creationId xmlns:a16="http://schemas.microsoft.com/office/drawing/2014/main" id="{DE0D964E-ABF7-4343-8447-8ED108AAB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1BE616BA-4C8F-485C-B167-029619E4A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8562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382272-13D1-4297-963C-C54F5AF17B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E403D-D943-47B1-8885-65D34061746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78178" name="Rectangle 2">
            <a:extLst>
              <a:ext uri="{FF2B5EF4-FFF2-40B4-BE49-F238E27FC236}">
                <a16:creationId xmlns:a16="http://schemas.microsoft.com/office/drawing/2014/main" id="{7ACA53C8-FCB4-4B7B-B6E5-6FB6A894B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BB690D6E-6967-44BD-970B-64D174004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1806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D2A578-20A0-4E32-8F37-FA0DDBA58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D6E9D-3126-477A-A3E6-63677CF83EA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860EBDEE-A0EE-406E-A147-AD13105993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8C93C9A-AF0E-4A99-88B6-D5B22ECA7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11786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DCF02C-1584-40A9-9E95-0124C923D2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D09272-3359-496A-9D28-F9ED1C53AEB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B59268D7-97B8-482C-9C73-BCD0AB20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CCE1E23A-CE2B-4140-88FA-F33B2AEF4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921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4B34D5-0805-4E7C-AE2E-82CC6E1A3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27F898-D01C-48D4-AD53-D8246553469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9AF8D307-FF4D-49E9-B00E-7C20D4343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CF7E85C6-7140-4345-98FC-E92888546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78709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A86611-0EEC-4558-BA58-DDB91E763F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CB81C-C3E4-4DE3-8EE4-FD2212674D9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B4604E21-DCD7-4D0D-A097-2ACA5BC878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0281D833-AB9F-4D85-BADA-FA9E362DE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8517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A594F1-7366-4E69-8BA2-65CD14A97C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5C945-5B06-4178-836D-701213B2E09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6F10AFF3-A4AA-4610-A64D-F97339AEA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D16A3DFC-E5EA-4152-BE41-EC6908BDD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5826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0B63F1-0FF3-4083-9E72-E26091ED4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C5DC7-7281-4D78-9C24-4B89EDFCB44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37570" name="Rectangle 1026">
            <a:extLst>
              <a:ext uri="{FF2B5EF4-FFF2-40B4-BE49-F238E27FC236}">
                <a16:creationId xmlns:a16="http://schemas.microsoft.com/office/drawing/2014/main" id="{335F98A9-5C86-4A70-8652-81500AAD5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Rectangle 1027">
            <a:extLst>
              <a:ext uri="{FF2B5EF4-FFF2-40B4-BE49-F238E27FC236}">
                <a16:creationId xmlns:a16="http://schemas.microsoft.com/office/drawing/2014/main" id="{9E27A9C8-F573-4424-A76C-8A509B444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2151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ADA89D-C08C-4F06-9DE2-B50ECC4207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471E9-1AB0-4BFC-BF4F-AEA6EAAFEE9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9CEC56B0-6F13-4067-B5F8-7731590900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75058EA0-E8B5-43C4-9D22-CF1922DA6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08777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B91882-A8B3-4410-9CEE-D69BC84E14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9CB54-BA37-4B89-BAAE-70B470615AB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C3C78E54-0914-45C7-AF09-C72628402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71FB8A9F-6BB0-427A-8F41-F14BFD5AF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9704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7596E-870D-4ADE-9C4E-96C6A3649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EBE8CF-B4F9-4666-B271-A47621AC8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06552B-213F-4420-A7F1-EA7474D50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4C687-C6CD-4B69-B329-C11A0646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57D29-8A56-4CE7-B677-CA873F68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08DA-C4EE-4984-96BD-D7DA9C372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599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71301-7691-452D-95F6-58455D37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F12948-DCB5-47EF-B8F3-023ED5751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4C419-CAC8-4ADF-A45F-F2427DAF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435F99-3444-43F9-9B19-80B5D9F1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410711-2B5E-4B4C-876B-1A91D57E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7C0D-16A9-4708-8565-2A4D863048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60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1D9D83-4D9A-4660-9924-DA48FE826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D2A4FD-BAEE-4232-8BC1-0E06CB58A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B891E7-828D-4CE6-9746-A5EA88AF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911E09-016C-4285-910F-E4CD0F41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9F8CC6-66F6-4231-B85A-48839547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C030C-DB42-49CF-9D08-73CFBD4AA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87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E0D9E-0BD8-4ABE-B000-4372BCB6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5B138-7144-4A9A-A5EF-349D10F1E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F68FFA-2351-4491-B001-2D3C8AD6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8A707E-281E-4A88-A4A2-624999B0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DBF808-5982-4EAB-900C-9B60A712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CABA0-8AC7-4E32-A6B0-0744175959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984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B1DE2-9265-4ADC-B2EB-FA1A02E6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A9F055-0514-4058-9473-A452B1E6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DB505-70DF-4364-A11B-F2F4E39E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6E5A19-DD3C-4340-9EEF-C050B89F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035AA-5C31-4E13-803F-BB1DC931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F08B3-7CF7-4577-854F-0C6A0266FD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9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9E650-17EE-4C01-909F-31362033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BC1B4-1C6F-45C0-9E30-C66F71AC8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494455-1D05-4CE9-8D36-19916CEF5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BF779B-5F02-4502-AE39-5C2C3C8B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C171F-3451-47F0-BB3A-2578EEE9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929F6B-263F-4CC2-9B88-CB012B27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CBFF1-A907-4E78-8928-8B694E1F8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371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C389F-C755-4F48-AF69-B4149FA08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E276CC-3BC0-40B2-8D62-C4976C2F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54C37E-1E4C-426F-97F6-28737DB3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0BEF3-4697-4DA4-835B-16EEE25FC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3B2295-C552-4D30-9EAF-F5A258136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68A36B-5EF5-4BE4-B2FF-FE8CB4FF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8644483-B74E-42B0-9C76-392E012B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E1883B-9F7B-4253-B6D3-D48601B0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A8D27-C67A-4693-B152-1580B2AAD3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17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76C97-9EBC-401E-BF14-B8697BFD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677F77-B543-44B6-96FC-929A546E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6C97B8-20AC-4F9C-B4FF-522F32F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1E04BF-1646-490B-965D-8FC999DE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EE83C-EC55-4617-9254-9153511799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022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D9334B-3F78-4223-9BD6-9E0CAD4D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FD8C6F-AAB8-45F8-ADF2-1C3A0DAA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1D8DE7-7EC1-42E2-91C6-B9C94338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40538-8F63-4A3B-8DD9-D4B2FBA5DF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017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760AF-2DEF-412F-85C5-706BB493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D620F0-C04C-465A-BE2F-DCC95514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C4B38B-EDD7-467D-8A4F-788F32343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CA213B-8DCA-4C23-91AC-F9F24138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2BCE02-7BF8-4C64-BE34-1B06F9B9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EE5C1F-E5CB-4520-9260-21D2840F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1654-ABD2-408E-B58E-E13FF7ECEE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16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FF023-BDE8-4B2E-BCA7-591B731D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CC06FB-A563-44B2-8882-B7E9A0FBB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B9E354-0998-42C5-B86E-FB369D276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B924F7-0E28-41A0-BCFC-5F5E2303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100142-20E8-47A9-888C-6C3A9293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362D7-0367-47D8-AB24-B7ABFA5B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3A214-7C7D-4665-BC3F-425A9955B6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28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64AC7F-457B-459B-88BF-269ACBFE7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F485E4-2B82-4608-8E34-2867304A2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D4EEF3-78DF-4954-9335-D3A560D6FF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2662C0-043D-4614-AACE-985A6EF45E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0C3C57-7D11-4674-AA53-CE28895344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AD1899-A477-4AC5-AE27-F01C05DF8CA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5BC7FD1-4125-4217-8EB7-A32AD48297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916832"/>
            <a:ext cx="7772400" cy="22006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Симметрия пространственных фигур</a:t>
            </a:r>
            <a:r>
              <a:rPr lang="en-US" altLang="ru-RU" dirty="0">
                <a:solidFill>
                  <a:srgbClr val="FF3300"/>
                </a:solidFill>
              </a:rPr>
              <a:t> (</a:t>
            </a:r>
            <a:r>
              <a:rPr lang="ru-RU" altLang="ru-RU" dirty="0">
                <a:solidFill>
                  <a:srgbClr val="FF3300"/>
                </a:solidFill>
              </a:rPr>
              <a:t>осевая симметрия)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>
            <a:extLst>
              <a:ext uri="{FF2B5EF4-FFF2-40B4-BE49-F238E27FC236}">
                <a16:creationId xmlns:a16="http://schemas.microsoft.com/office/drawing/2014/main" id="{8DEC9D74-31AB-4391-8670-182ACB0AC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Какие оси</a:t>
            </a:r>
            <a:r>
              <a:rPr lang="ru-RU" altLang="ru-RU" sz="2800" dirty="0">
                <a:cs typeface="Times New Roman" panose="02020603050405020304" pitchFamily="18" charset="0"/>
              </a:rPr>
              <a:t> симметрии имеет </a:t>
            </a:r>
            <a:r>
              <a:rPr lang="ru-RU" altLang="ru-RU" sz="2800" dirty="0"/>
              <a:t>правильная пятиугольная </a:t>
            </a:r>
            <a:r>
              <a:rPr lang="ru-RU" altLang="ru-RU" sz="2800" dirty="0" err="1"/>
              <a:t>антипризма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1732" name="Text Box 4">
            <a:extLst>
              <a:ext uri="{FF2B5EF4-FFF2-40B4-BE49-F238E27FC236}">
                <a16:creationId xmlns:a16="http://schemas.microsoft.com/office/drawing/2014/main" id="{C37B2A41-6581-4086-AFDD-098125261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01734" name="Object 6">
            <a:extLst>
              <a:ext uri="{FF2B5EF4-FFF2-40B4-BE49-F238E27FC236}">
                <a16:creationId xmlns:a16="http://schemas.microsoft.com/office/drawing/2014/main" id="{87F5AAC4-A092-48FF-87EF-DF1336A5F5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2133600"/>
          <a:ext cx="3400425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67584" imgH="2704762" progId="Paint.Picture">
                  <p:embed/>
                </p:oleObj>
              </mc:Choice>
              <mc:Fallback>
                <p:oleObj name="Точечный рисунок" r:id="rId3" imgW="3467584" imgH="2704762" progId="Paint.Picture">
                  <p:embed/>
                  <p:pic>
                    <p:nvPicPr>
                      <p:cNvPr id="201734" name="Object 6">
                        <a:extLst>
                          <a:ext uri="{FF2B5EF4-FFF2-40B4-BE49-F238E27FC236}">
                            <a16:creationId xmlns:a16="http://schemas.microsoft.com/office/drawing/2014/main" id="{87F5AAC4-A092-48FF-87EF-DF1336A5F5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33600"/>
                        <a:ext cx="3400425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2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Text Box 3">
            <a:extLst>
              <a:ext uri="{FF2B5EF4-FFF2-40B4-BE49-F238E27FC236}">
                <a16:creationId xmlns:a16="http://schemas.microsoft.com/office/drawing/2014/main" id="{EE118598-F2F7-42A1-A689-36049A61E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тетраэдр?</a:t>
            </a:r>
          </a:p>
        </p:txBody>
      </p:sp>
      <p:sp>
        <p:nvSpPr>
          <p:cNvPr id="220164" name="Text Box 4">
            <a:extLst>
              <a:ext uri="{FF2B5EF4-FFF2-40B4-BE49-F238E27FC236}">
                <a16:creationId xmlns:a16="http://schemas.microsoft.com/office/drawing/2014/main" id="{818DFFF3-7D2E-485F-9531-7BDCC1172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4 оси симметрии третьего порядка, проходящих через вершины и центры противоположных граней; 3 оси симметрии, проходящих через середины противоположных ребер.</a:t>
            </a:r>
            <a:endParaRPr lang="en-US" altLang="ru-RU" dirty="0"/>
          </a:p>
        </p:txBody>
      </p:sp>
      <p:pic>
        <p:nvPicPr>
          <p:cNvPr id="220165" name="Picture 5">
            <a:extLst>
              <a:ext uri="{FF2B5EF4-FFF2-40B4-BE49-F238E27FC236}">
                <a16:creationId xmlns:a16="http://schemas.microsoft.com/office/drawing/2014/main" id="{D8325A3C-506A-48F6-A97F-E954CCA08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125538"/>
            <a:ext cx="424815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71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>
            <a:extLst>
              <a:ext uri="{FF2B5EF4-FFF2-40B4-BE49-F238E27FC236}">
                <a16:creationId xmlns:a16="http://schemas.microsoft.com/office/drawing/2014/main" id="{2AC339DB-F4FF-4128-ABED-6D8F77E9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октаэдр?</a:t>
            </a:r>
          </a:p>
        </p:txBody>
      </p:sp>
      <p:sp>
        <p:nvSpPr>
          <p:cNvPr id="168964" name="Text Box 4">
            <a:extLst>
              <a:ext uri="{FF2B5EF4-FFF2-40B4-BE49-F238E27FC236}">
                <a16:creationId xmlns:a16="http://schemas.microsoft.com/office/drawing/2014/main" id="{352479A9-B748-47A9-9AB2-AFD84C06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3 оси симметрии четвертого порядка, проходящих через противоположные вершины; 6 осей симметрии, проходящих через середины противоположных ребер; 4 оси симметрии третьего порядка, проходящих через центры противоположных граней.</a:t>
            </a:r>
            <a:endParaRPr lang="en-US" altLang="ru-RU" dirty="0"/>
          </a:p>
        </p:txBody>
      </p:sp>
      <p:pic>
        <p:nvPicPr>
          <p:cNvPr id="168965" name="Picture 5">
            <a:extLst>
              <a:ext uri="{FF2B5EF4-FFF2-40B4-BE49-F238E27FC236}">
                <a16:creationId xmlns:a16="http://schemas.microsoft.com/office/drawing/2014/main" id="{26093C3E-5953-4A07-9F43-9BE8D32D5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196975"/>
            <a:ext cx="3959225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>
            <a:extLst>
              <a:ext uri="{FF2B5EF4-FFF2-40B4-BE49-F238E27FC236}">
                <a16:creationId xmlns:a16="http://schemas.microsoft.com/office/drawing/2014/main" id="{A77E5794-9F96-471E-88CD-004F3FD31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икосаэдр?</a:t>
            </a:r>
          </a:p>
        </p:txBody>
      </p:sp>
      <p:sp>
        <p:nvSpPr>
          <p:cNvPr id="179204" name="Text Box 4">
            <a:extLst>
              <a:ext uri="{FF2B5EF4-FFF2-40B4-BE49-F238E27FC236}">
                <a16:creationId xmlns:a16="http://schemas.microsoft.com/office/drawing/2014/main" id="{3CC94DB2-E2AC-443C-B189-6A43350E8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6 осей симметрии пятого порядка, проходящих через противоположные вершины; 15 осей симметрии, проходящих через середины противоположных ребер; 10 осей симметрии третьего порядка, проходящих через центры противоположных граней.</a:t>
            </a:r>
            <a:endParaRPr lang="en-US" altLang="ru-RU" dirty="0"/>
          </a:p>
        </p:txBody>
      </p:sp>
      <p:pic>
        <p:nvPicPr>
          <p:cNvPr id="179205" name="Picture 5">
            <a:extLst>
              <a:ext uri="{FF2B5EF4-FFF2-40B4-BE49-F238E27FC236}">
                <a16:creationId xmlns:a16="http://schemas.microsoft.com/office/drawing/2014/main" id="{27CA81A1-94F3-4CDF-8A07-F8EF280A2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052513"/>
            <a:ext cx="3783013" cy="37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25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Text Box 3">
            <a:extLst>
              <a:ext uri="{FF2B5EF4-FFF2-40B4-BE49-F238E27FC236}">
                <a16:creationId xmlns:a16="http://schemas.microsoft.com/office/drawing/2014/main" id="{9DD32442-67C0-488E-AF9D-1212C92D8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додекаэдр?</a:t>
            </a:r>
          </a:p>
        </p:txBody>
      </p:sp>
      <p:sp>
        <p:nvSpPr>
          <p:cNvPr id="181252" name="Text Box 4">
            <a:extLst>
              <a:ext uri="{FF2B5EF4-FFF2-40B4-BE49-F238E27FC236}">
                <a16:creationId xmlns:a16="http://schemas.microsoft.com/office/drawing/2014/main" id="{765E6A96-A09B-4EA8-B66A-12C3759DC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10 осей симметрии третьего порядка, проходящих через противоположные вершины; 15 осей симметрии, проходящих через середины противоположных ребер; 6 осей симметрии пятого порядка, проходящих через центры противоположных граней.</a:t>
            </a:r>
            <a:endParaRPr lang="en-US" altLang="ru-RU" dirty="0"/>
          </a:p>
        </p:txBody>
      </p:sp>
      <p:pic>
        <p:nvPicPr>
          <p:cNvPr id="181253" name="Picture 5">
            <a:extLst>
              <a:ext uri="{FF2B5EF4-FFF2-40B4-BE49-F238E27FC236}">
                <a16:creationId xmlns:a16="http://schemas.microsoft.com/office/drawing/2014/main" id="{BBC009B9-45B5-48AE-9673-BE882A8B8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125538"/>
            <a:ext cx="3733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Text Box 3">
            <a:extLst>
              <a:ext uri="{FF2B5EF4-FFF2-40B4-BE49-F238E27FC236}">
                <a16:creationId xmlns:a16="http://schemas.microsoft.com/office/drawing/2014/main" id="{B1EFEE98-DFB8-472F-9F97-E898F7931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кубооктаэдр?</a:t>
            </a:r>
          </a:p>
        </p:txBody>
      </p:sp>
      <p:sp>
        <p:nvSpPr>
          <p:cNvPr id="205828" name="Text Box 4">
            <a:extLst>
              <a:ext uri="{FF2B5EF4-FFF2-40B4-BE49-F238E27FC236}">
                <a16:creationId xmlns:a16="http://schemas.microsoft.com/office/drawing/2014/main" id="{26EAADFA-6627-4B00-A276-84F86EF64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6 осей симметрии, проходящих через противоположные вершины; 4 оси симметрии третьего порядка, проходящих через центры противоположных треугольных граней; 3 оси симметрии четвертого порядка, проходящих через центры противоположных квадратных граней.</a:t>
            </a:r>
            <a:endParaRPr lang="en-US" altLang="ru-RU" dirty="0"/>
          </a:p>
        </p:txBody>
      </p:sp>
      <p:pic>
        <p:nvPicPr>
          <p:cNvPr id="205830" name="Picture 6">
            <a:extLst>
              <a:ext uri="{FF2B5EF4-FFF2-40B4-BE49-F238E27FC236}">
                <a16:creationId xmlns:a16="http://schemas.microsoft.com/office/drawing/2014/main" id="{42210D4B-2A7D-42FE-9415-8591164BD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5052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80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Text Box 3">
            <a:extLst>
              <a:ext uri="{FF2B5EF4-FFF2-40B4-BE49-F238E27FC236}">
                <a16:creationId xmlns:a16="http://schemas.microsoft.com/office/drawing/2014/main" id="{1FCE82C8-7647-4F88-9A29-BF9B3DFD1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икосододекаэдр?</a:t>
            </a:r>
          </a:p>
        </p:txBody>
      </p:sp>
      <p:sp>
        <p:nvSpPr>
          <p:cNvPr id="207876" name="Text Box 4">
            <a:extLst>
              <a:ext uri="{FF2B5EF4-FFF2-40B4-BE49-F238E27FC236}">
                <a16:creationId xmlns:a16="http://schemas.microsoft.com/office/drawing/2014/main" id="{FFE3AE23-3569-42FF-9B2F-15C82B5B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15 осей симметрии, проходящих через противоположные вершины; 10 осей симметрии третьего порядка, проходящих через центры противоположных треугольных граней; 6 осей симметрии пятого порядка, проходящих через центры противоположных пятиугольных граней.</a:t>
            </a:r>
            <a:endParaRPr lang="en-US" altLang="ru-RU" dirty="0"/>
          </a:p>
        </p:txBody>
      </p:sp>
      <p:pic>
        <p:nvPicPr>
          <p:cNvPr id="207878" name="Picture 6">
            <a:extLst>
              <a:ext uri="{FF2B5EF4-FFF2-40B4-BE49-F238E27FC236}">
                <a16:creationId xmlns:a16="http://schemas.microsoft.com/office/drawing/2014/main" id="{BAF43C5E-7BEF-4308-A1BD-9645685F0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2971800" cy="291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Text Box 3">
            <a:extLst>
              <a:ext uri="{FF2B5EF4-FFF2-40B4-BE49-F238E27FC236}">
                <a16:creationId xmlns:a16="http://schemas.microsoft.com/office/drawing/2014/main" id="{5694F016-E55B-42A7-BC5E-48E619990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Приведите пример фигуры, имеющей центр симметрии, но не имеющей оси симметрии.</a:t>
            </a:r>
          </a:p>
        </p:txBody>
      </p:sp>
      <p:sp>
        <p:nvSpPr>
          <p:cNvPr id="175108" name="Text Box 4">
            <a:extLst>
              <a:ext uri="{FF2B5EF4-FFF2-40B4-BE49-F238E27FC236}">
                <a16:creationId xmlns:a16="http://schemas.microsoft.com/office/drawing/2014/main" id="{7FA57B4A-019F-48AF-9919-1AD687A2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Наклонный параллелепипед.</a:t>
            </a:r>
            <a:endParaRPr lang="en-US" altLang="ru-RU" sz="2800"/>
          </a:p>
        </p:txBody>
      </p:sp>
    </p:spTree>
    <p:extLst>
      <p:ext uri="{BB962C8B-B14F-4D97-AF65-F5344CB8AC3E}">
        <p14:creationId xmlns:p14="http://schemas.microsoft.com/office/powerpoint/2010/main" val="37665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Text Box 3">
            <a:extLst>
              <a:ext uri="{FF2B5EF4-FFF2-40B4-BE49-F238E27FC236}">
                <a16:creationId xmlns:a16="http://schemas.microsoft.com/office/drawing/2014/main" id="{C93AE1EF-204B-4054-B14B-9A58A418D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Приведите пример фигуры, имеющей ось симметрии, но не имеющей центра симметрии.</a:t>
            </a:r>
          </a:p>
        </p:txBody>
      </p:sp>
      <p:sp>
        <p:nvSpPr>
          <p:cNvPr id="177156" name="Text Box 4">
            <a:extLst>
              <a:ext uri="{FF2B5EF4-FFF2-40B4-BE49-F238E27FC236}">
                <a16:creationId xmlns:a16="http://schemas.microsoft.com/office/drawing/2014/main" id="{686E5045-8DC5-4DA7-B461-9CF492F9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Правильная четырехугольная пирамида.</a:t>
            </a:r>
            <a:endParaRPr lang="en-US" altLang="ru-RU" sz="2800"/>
          </a:p>
        </p:txBody>
      </p:sp>
    </p:spTree>
    <p:extLst>
      <p:ext uri="{BB962C8B-B14F-4D97-AF65-F5344CB8AC3E}">
        <p14:creationId xmlns:p14="http://schemas.microsoft.com/office/powerpoint/2010/main" val="1026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>
            <a:extLst>
              <a:ext uri="{FF2B5EF4-FFF2-40B4-BE49-F238E27FC236}">
                <a16:creationId xmlns:a16="http://schemas.microsoft.com/office/drawing/2014/main" id="{B43A25C1-6B65-4FD1-893F-56E7F8A83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29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пространства называются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 относительно прямой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, называемой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симметрии</a:t>
            </a:r>
            <a:r>
              <a:rPr lang="ru-RU" altLang="ru-RU" sz="2200" dirty="0">
                <a:cs typeface="Times New Roman" panose="02020603050405020304" pitchFamily="18" charset="0"/>
              </a:rPr>
              <a:t>, если прямая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проходит через середину отрезка </a:t>
            </a:r>
            <a:r>
              <a:rPr lang="en-US" altLang="ru-RU" sz="2200" i="1" dirty="0">
                <a:cs typeface="Times New Roman" panose="02020603050405020304" pitchFamily="18" charset="0"/>
              </a:rPr>
              <a:t>AA</a:t>
            </a:r>
            <a:r>
              <a:rPr lang="ru-RU" altLang="ru-RU" sz="2200" dirty="0">
                <a:cs typeface="Times New Roman" panose="02020603050405020304" pitchFamily="18" charset="0"/>
              </a:rPr>
              <a:t>' и перпендикулярна этому отрезку. Точки прямой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считаются симметричными сами себе. </a:t>
            </a:r>
          </a:p>
        </p:txBody>
      </p:sp>
      <p:sp>
        <p:nvSpPr>
          <p:cNvPr id="125956" name="Text Box 4">
            <a:extLst>
              <a:ext uri="{FF2B5EF4-FFF2-40B4-BE49-F238E27FC236}">
                <a16:creationId xmlns:a16="http://schemas.microsoft.com/office/drawing/2014/main" id="{123C3C85-50D9-464E-919D-F1A2B480A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06390"/>
            <a:ext cx="8991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Фигура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в пространстве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симметричной относительно оси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, если каждая точка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симметрична относительно этой оси некоторой точке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5957" name="Text Box 5">
            <a:extLst>
              <a:ext uri="{FF2B5EF4-FFF2-40B4-BE49-F238E27FC236}">
                <a16:creationId xmlns:a16="http://schemas.microsoft.com/office/drawing/2014/main" id="{E6FBFC10-CC97-4CEF-B519-E33BC0445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74552"/>
            <a:ext cx="8991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Например, прямоугольный параллелепипед симметричен относительно оси, проходящей через центры противоположных граней, прямой круговой цилиндр симметричен относительно своей оси и т. д.</a:t>
            </a:r>
          </a:p>
        </p:txBody>
      </p:sp>
      <p:pic>
        <p:nvPicPr>
          <p:cNvPr id="125959" name="Picture 7">
            <a:extLst>
              <a:ext uri="{FF2B5EF4-FFF2-40B4-BE49-F238E27FC236}">
                <a16:creationId xmlns:a16="http://schemas.microsoft.com/office/drawing/2014/main" id="{A6DBA06F-633A-479F-8B4B-0937728F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91000"/>
            <a:ext cx="7939088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233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D6291F19-9040-4F4C-8D17-FDB9826600C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Симметрия </a:t>
            </a:r>
            <a:r>
              <a:rPr lang="en-US" altLang="ru-RU" sz="3600" i="1">
                <a:solidFill>
                  <a:srgbClr val="FF3300"/>
                </a:solidFill>
              </a:rPr>
              <a:t>n</a:t>
            </a:r>
            <a:r>
              <a:rPr lang="ru-RU" altLang="ru-RU" sz="3600">
                <a:solidFill>
                  <a:srgbClr val="FF3300"/>
                </a:solidFill>
              </a:rPr>
              <a:t>-го порядка</a:t>
            </a:r>
          </a:p>
        </p:txBody>
      </p:sp>
      <p:sp>
        <p:nvSpPr>
          <p:cNvPr id="130051" name="Text Box 3">
            <a:extLst>
              <a:ext uri="{FF2B5EF4-FFF2-40B4-BE49-F238E27FC236}">
                <a16:creationId xmlns:a16="http://schemas.microsoft.com/office/drawing/2014/main" id="{AA297F4B-0855-4470-B692-1EC928A41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Прямая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симметрии </a:t>
            </a:r>
            <a:r>
              <a:rPr lang="en-US" altLang="ru-RU" sz="2200" i="1" dirty="0">
                <a:solidFill>
                  <a:srgbClr val="FF3300"/>
                </a:solidFill>
                <a:cs typeface="Times New Roman" panose="02020603050405020304" pitchFamily="18" charset="0"/>
              </a:rPr>
              <a:t>n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-го порядка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, если при повороте фигуры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на угол  </a:t>
            </a:r>
            <a:r>
              <a:rPr lang="ru-RU" altLang="ru-RU" sz="2200" dirty="0"/>
              <a:t>          </a:t>
            </a:r>
            <a:r>
              <a:rPr lang="ru-RU" altLang="ru-RU" sz="2200" dirty="0">
                <a:cs typeface="Times New Roman" panose="02020603050405020304" pitchFamily="18" charset="0"/>
              </a:rPr>
              <a:t>вокруг прямой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фигура </a:t>
            </a:r>
            <a:r>
              <a:rPr lang="ru-RU" altLang="ru-RU" sz="2200" i="1" dirty="0">
                <a:cs typeface="Times New Roman" panose="02020603050405020304" pitchFamily="18" charset="0"/>
              </a:rPr>
              <a:t>Ф</a:t>
            </a:r>
            <a:r>
              <a:rPr lang="ru-RU" altLang="ru-RU" sz="2200" dirty="0">
                <a:cs typeface="Times New Roman" panose="02020603050405020304" pitchFamily="18" charset="0"/>
              </a:rPr>
              <a:t> совмещается сама с собой.</a:t>
            </a:r>
          </a:p>
        </p:txBody>
      </p:sp>
      <p:graphicFrame>
        <p:nvGraphicFramePr>
          <p:cNvPr id="130055" name="Object 7">
            <a:extLst>
              <a:ext uri="{FF2B5EF4-FFF2-40B4-BE49-F238E27FC236}">
                <a16:creationId xmlns:a16="http://schemas.microsoft.com/office/drawing/2014/main" id="{1C828222-5B57-41BA-A6AA-CE2C16925A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040" y="657518"/>
          <a:ext cx="647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640" imgH="736560" progId="Equation.DSMT4">
                  <p:embed/>
                </p:oleObj>
              </mc:Choice>
              <mc:Fallback>
                <p:oleObj name="Equation" r:id="rId3" imgW="647640" imgH="736560" progId="Equation.DSMT4">
                  <p:embed/>
                  <p:pic>
                    <p:nvPicPr>
                      <p:cNvPr id="130055" name="Object 7">
                        <a:extLst>
                          <a:ext uri="{FF2B5EF4-FFF2-40B4-BE49-F238E27FC236}">
                            <a16:creationId xmlns:a16="http://schemas.microsoft.com/office/drawing/2014/main" id="{1C828222-5B57-41BA-A6AA-CE2C16925A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657518"/>
                        <a:ext cx="647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6" name="Text Box 8">
            <a:extLst>
              <a:ext uri="{FF2B5EF4-FFF2-40B4-BE49-F238E27FC236}">
                <a16:creationId xmlns:a16="http://schemas.microsoft.com/office/drawing/2014/main" id="{8DE2AF58-4027-4B60-9017-A514ECC0A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Ясно, что ось симметрии 2-го порядка является просто осью симметрии.</a:t>
            </a:r>
            <a:endParaRPr lang="en-US" altLang="ru-RU" sz="2200" dirty="0">
              <a:cs typeface="Times New Roman" panose="02020603050405020304" pitchFamily="18" charset="0"/>
            </a:endParaRPr>
          </a:p>
        </p:txBody>
      </p:sp>
      <p:sp>
        <p:nvSpPr>
          <p:cNvPr id="130057" name="Text Box 9">
            <a:extLst>
              <a:ext uri="{FF2B5EF4-FFF2-40B4-BE49-F238E27FC236}">
                <a16:creationId xmlns:a16="http://schemas.microsoft.com/office/drawing/2014/main" id="{3D151CC5-66EC-44CD-B14D-33F009970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Например, в правильной </a:t>
            </a:r>
            <a:r>
              <a:rPr lang="en-US" altLang="ru-RU" sz="2200" i="1" dirty="0">
                <a:cs typeface="Times New Roman" panose="02020603050405020304" pitchFamily="18" charset="0"/>
              </a:rPr>
              <a:t>n</a:t>
            </a:r>
            <a:r>
              <a:rPr lang="ru-RU" altLang="ru-RU" sz="2200" dirty="0">
                <a:cs typeface="Times New Roman" panose="02020603050405020304" pitchFamily="18" charset="0"/>
              </a:rPr>
              <a:t>-угольной пирамиде прямая, проходящая через вершину и центр основания, является осью симметрии </a:t>
            </a:r>
            <a:r>
              <a:rPr lang="en-US" altLang="ru-RU" sz="2200" i="1" dirty="0">
                <a:cs typeface="Times New Roman" panose="02020603050405020304" pitchFamily="18" charset="0"/>
              </a:rPr>
              <a:t>n</a:t>
            </a:r>
            <a:r>
              <a:rPr lang="ru-RU" altLang="ru-RU" sz="2200" dirty="0">
                <a:cs typeface="Times New Roman" panose="02020603050405020304" pitchFamily="18" charset="0"/>
              </a:rPr>
              <a:t>-го порядка.</a:t>
            </a:r>
          </a:p>
        </p:txBody>
      </p:sp>
      <p:pic>
        <p:nvPicPr>
          <p:cNvPr id="130060" name="Picture 12">
            <a:extLst>
              <a:ext uri="{FF2B5EF4-FFF2-40B4-BE49-F238E27FC236}">
                <a16:creationId xmlns:a16="http://schemas.microsoft.com/office/drawing/2014/main" id="{62254E07-5BF7-4B83-AD4F-4F438561B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3430588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61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9AA0E26B-6B17-41B7-9142-1AAB375EBA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95587" name="Text Box 3">
            <a:extLst>
              <a:ext uri="{FF2B5EF4-FFF2-40B4-BE49-F238E27FC236}">
                <a16:creationId xmlns:a16="http://schemas.microsoft.com/office/drawing/2014/main" id="{C5669A39-CBFA-4749-BA49-84597C7ED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</a:t>
            </a:r>
            <a:r>
              <a:rPr lang="ru-RU" altLang="ru-RU" sz="2800" dirty="0"/>
              <a:t>осей</a:t>
            </a:r>
            <a:r>
              <a:rPr lang="ru-RU" altLang="ru-RU" sz="2800" dirty="0">
                <a:cs typeface="Times New Roman" panose="02020603050405020304" pitchFamily="18" charset="0"/>
              </a:rPr>
              <a:t> симметрии имеет прямоугольный параллелепипед</a:t>
            </a:r>
            <a:r>
              <a:rPr lang="ru-RU" altLang="ru-RU" sz="2800" dirty="0"/>
              <a:t>, гранями которого не являются квадраты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5588" name="Text Box 4">
            <a:extLst>
              <a:ext uri="{FF2B5EF4-FFF2-40B4-BE49-F238E27FC236}">
                <a16:creationId xmlns:a16="http://schemas.microsoft.com/office/drawing/2014/main" id="{9A6AD351-B567-4FD1-9222-8BCC04671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95590" name="Object 6">
            <a:extLst>
              <a:ext uri="{FF2B5EF4-FFF2-40B4-BE49-F238E27FC236}">
                <a16:creationId xmlns:a16="http://schemas.microsoft.com/office/drawing/2014/main" id="{2C27E9B9-D836-40CB-BEE3-279A605E93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133600"/>
          <a:ext cx="47625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761905" imgH="3010320" progId="Paint.Picture">
                  <p:embed/>
                </p:oleObj>
              </mc:Choice>
              <mc:Fallback>
                <p:oleObj name="Точечный рисунок" r:id="rId3" imgW="4761905" imgH="3010320" progId="Paint.Picture">
                  <p:embed/>
                  <p:pic>
                    <p:nvPicPr>
                      <p:cNvPr id="195590" name="Object 6">
                        <a:extLst>
                          <a:ext uri="{FF2B5EF4-FFF2-40B4-BE49-F238E27FC236}">
                            <a16:creationId xmlns:a16="http://schemas.microsoft.com/office/drawing/2014/main" id="{2C27E9B9-D836-40CB-BEE3-279A605E93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4762500" cy="300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4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Text Box 3">
            <a:extLst>
              <a:ext uri="{FF2B5EF4-FFF2-40B4-BE49-F238E27FC236}">
                <a16:creationId xmlns:a16="http://schemas.microsoft.com/office/drawing/2014/main" id="{79D9067D-72B0-4E4B-AD2C-F841B4783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</a:t>
            </a:r>
            <a:r>
              <a:rPr lang="ru-RU" altLang="ru-RU" sz="2800" dirty="0"/>
              <a:t>осей</a:t>
            </a:r>
            <a:r>
              <a:rPr lang="ru-RU" altLang="ru-RU" sz="2800" dirty="0">
                <a:cs typeface="Times New Roman" panose="02020603050405020304" pitchFamily="18" charset="0"/>
              </a:rPr>
              <a:t> симметрии имеет прямоугольный параллелепипед</a:t>
            </a:r>
            <a:r>
              <a:rPr lang="ru-RU" altLang="ru-RU" sz="2800" dirty="0"/>
              <a:t>, две грани которого являются квадратами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7636" name="Text Box 4">
            <a:extLst>
              <a:ext uri="{FF2B5EF4-FFF2-40B4-BE49-F238E27FC236}">
                <a16:creationId xmlns:a16="http://schemas.microsoft.com/office/drawing/2014/main" id="{80FBC9B6-CD6F-48C3-8557-EF5537B86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5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197638" name="Object 6">
            <a:extLst>
              <a:ext uri="{FF2B5EF4-FFF2-40B4-BE49-F238E27FC236}">
                <a16:creationId xmlns:a16="http://schemas.microsoft.com/office/drawing/2014/main" id="{A2FE93B6-9914-41BC-B56A-78233CDC18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133600"/>
          <a:ext cx="47625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761905" imgH="3010320" progId="Paint.Picture">
                  <p:embed/>
                </p:oleObj>
              </mc:Choice>
              <mc:Fallback>
                <p:oleObj name="Точечный рисунок" r:id="rId3" imgW="4761905" imgH="3010320" progId="Paint.Picture">
                  <p:embed/>
                  <p:pic>
                    <p:nvPicPr>
                      <p:cNvPr id="197638" name="Object 6">
                        <a:extLst>
                          <a:ext uri="{FF2B5EF4-FFF2-40B4-BE49-F238E27FC236}">
                            <a16:creationId xmlns:a16="http://schemas.microsoft.com/office/drawing/2014/main" id="{A2FE93B6-9914-41BC-B56A-78233CDC18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4762500" cy="300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357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Text Box 3">
            <a:extLst>
              <a:ext uri="{FF2B5EF4-FFF2-40B4-BE49-F238E27FC236}">
                <a16:creationId xmlns:a16="http://schemas.microsoft.com/office/drawing/2014/main" id="{C8A4A540-BE09-4D78-AD54-A7F54FB96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Какие оси симметрии имеет куб?</a:t>
            </a:r>
          </a:p>
        </p:txBody>
      </p:sp>
      <p:sp>
        <p:nvSpPr>
          <p:cNvPr id="171012" name="Text Box 4">
            <a:extLst>
              <a:ext uri="{FF2B5EF4-FFF2-40B4-BE49-F238E27FC236}">
                <a16:creationId xmlns:a16="http://schemas.microsoft.com/office/drawing/2014/main" id="{2CCEB617-0987-4FE6-8511-7E7524072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4 оси симметрии третьего порядка, проходящих через противоположные вершины; 6 осей симметрии, проходящих через середины противоположных ребер; 3 оси симметрии четвертого порядка, проходящих через центры противоположных граней.</a:t>
            </a:r>
            <a:endParaRPr lang="en-US" altLang="ru-RU" dirty="0"/>
          </a:p>
        </p:txBody>
      </p:sp>
      <p:pic>
        <p:nvPicPr>
          <p:cNvPr id="171013" name="Picture 5">
            <a:extLst>
              <a:ext uri="{FF2B5EF4-FFF2-40B4-BE49-F238E27FC236}">
                <a16:creationId xmlns:a16="http://schemas.microsoft.com/office/drawing/2014/main" id="{822A9346-0863-4347-8598-9192C1BCD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125538"/>
            <a:ext cx="3389312" cy="368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07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Text Box 3">
            <a:extLst>
              <a:ext uri="{FF2B5EF4-FFF2-40B4-BE49-F238E27FC236}">
                <a16:creationId xmlns:a16="http://schemas.microsoft.com/office/drawing/2014/main" id="{5829A79A-63A5-45CE-BA27-2B343E4B6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Сколько осей симметрии имеет шар?</a:t>
            </a:r>
          </a:p>
        </p:txBody>
      </p:sp>
      <p:sp>
        <p:nvSpPr>
          <p:cNvPr id="236548" name="Text Box 4">
            <a:extLst>
              <a:ext uri="{FF2B5EF4-FFF2-40B4-BE49-F238E27FC236}">
                <a16:creationId xmlns:a16="http://schemas.microsoft.com/office/drawing/2014/main" id="{72F129C3-76E0-45E1-8F95-901E8C455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Бесконечно много.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4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Text Box 3">
            <a:extLst>
              <a:ext uri="{FF2B5EF4-FFF2-40B4-BE49-F238E27FC236}">
                <a16:creationId xmlns:a16="http://schemas.microsoft.com/office/drawing/2014/main" id="{C861F969-07FD-449A-B4FF-206165982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примеры пространственных фигур с осями симметрии 3-го, 4-го и т. д. порядков.</a:t>
            </a:r>
          </a:p>
        </p:txBody>
      </p:sp>
      <p:sp>
        <p:nvSpPr>
          <p:cNvPr id="238596" name="Text Box 4">
            <a:extLst>
              <a:ext uri="{FF2B5EF4-FFF2-40B4-BE49-F238E27FC236}">
                <a16:creationId xmlns:a16="http://schemas.microsoft.com/office/drawing/2014/main" id="{7AB3E64A-8DBD-40F1-B6E1-1C413ABE1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Правильные 3-угольные, 4-угольные пирамиды.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14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Text Box 3">
            <a:extLst>
              <a:ext uri="{FF2B5EF4-FFF2-40B4-BE49-F238E27FC236}">
                <a16:creationId xmlns:a16="http://schemas.microsoft.com/office/drawing/2014/main" id="{BCC98EF8-37B1-4CAD-8F7F-EBDA01599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Какие оси симметрии имеет правильная пятиугольная призма?</a:t>
            </a:r>
          </a:p>
        </p:txBody>
      </p:sp>
      <p:sp>
        <p:nvSpPr>
          <p:cNvPr id="240644" name="Text Box 4">
            <a:extLst>
              <a:ext uri="{FF2B5EF4-FFF2-40B4-BE49-F238E27FC236}">
                <a16:creationId xmlns:a16="http://schemas.microsoft.com/office/drawing/2014/main" id="{F71B92B8-9463-461A-8B7D-3D02024B3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Пять осей симметрии второго порядка и одну ось симметрии пятого порядка.</a:t>
            </a:r>
            <a:endParaRPr lang="en-US" altLang="ru-RU" dirty="0"/>
          </a:p>
        </p:txBody>
      </p:sp>
      <p:graphicFrame>
        <p:nvGraphicFramePr>
          <p:cNvPr id="240645" name="Object 5">
            <a:extLst>
              <a:ext uri="{FF2B5EF4-FFF2-40B4-BE49-F238E27FC236}">
                <a16:creationId xmlns:a16="http://schemas.microsoft.com/office/drawing/2014/main" id="{7E5E9F53-DD64-4935-9355-30F6AC4BC7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600200"/>
          <a:ext cx="3736975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847619" imgH="3123810" progId="Paint.Picture">
                  <p:embed/>
                </p:oleObj>
              </mc:Choice>
              <mc:Fallback>
                <p:oleObj name="Точечный рисунок" r:id="rId3" imgW="3847619" imgH="3123810" progId="Paint.Picture">
                  <p:embed/>
                  <p:pic>
                    <p:nvPicPr>
                      <p:cNvPr id="240645" name="Object 5">
                        <a:extLst>
                          <a:ext uri="{FF2B5EF4-FFF2-40B4-BE49-F238E27FC236}">
                            <a16:creationId xmlns:a16="http://schemas.microsoft.com/office/drawing/2014/main" id="{7E5E9F53-DD64-4935-9355-30F6AC4BC7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00200"/>
                        <a:ext cx="3736975" cy="303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5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818</Words>
  <Application>Microsoft Office PowerPoint</Application>
  <PresentationFormat>Экран (4:3)</PresentationFormat>
  <Paragraphs>75</Paragraphs>
  <Slides>18</Slides>
  <Notes>18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Оформление по умолчанию</vt:lpstr>
      <vt:lpstr>Equation</vt:lpstr>
      <vt:lpstr>Точечный рисунок</vt:lpstr>
      <vt:lpstr>Симметрия пространственных фигур (осевая симметрия)</vt:lpstr>
      <vt:lpstr>Презентация PowerPoint</vt:lpstr>
      <vt:lpstr>Симметрия n-го порядка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60</cp:revision>
  <dcterms:created xsi:type="dcterms:W3CDTF">2006-06-14T12:10:42Z</dcterms:created>
  <dcterms:modified xsi:type="dcterms:W3CDTF">2021-06-22T07:59:27Z</dcterms:modified>
</cp:coreProperties>
</file>