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1" r:id="rId3"/>
    <p:sldId id="307" r:id="rId4"/>
    <p:sldId id="308" r:id="rId5"/>
    <p:sldId id="539" r:id="rId6"/>
    <p:sldId id="301" r:id="rId7"/>
    <p:sldId id="317" r:id="rId8"/>
    <p:sldId id="318" r:id="rId9"/>
    <p:sldId id="284" r:id="rId10"/>
    <p:sldId id="538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87" autoAdjust="0"/>
    <p:restoredTop sz="88902" autoAdjust="0"/>
  </p:normalViewPr>
  <p:slideViewPr>
    <p:cSldViewPr>
      <p:cViewPr varScale="1">
        <p:scale>
          <a:sx n="95" d="100"/>
          <a:sy n="95" d="100"/>
        </p:scale>
        <p:origin x="25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056641FD-035B-4BB3-9C34-4C2FF5FCB3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A7E05A95-6609-42E4-BF08-27B3DBF7A24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8A9B2292-B26C-4702-B403-A1BBD24D35C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AB4DE6F8-CD0E-46FC-A4FC-A9D30EAFF9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C47B235E-2949-41CC-A2CE-F2BDD952BF3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91" name="Rectangle 7">
            <a:extLst>
              <a:ext uri="{FF2B5EF4-FFF2-40B4-BE49-F238E27FC236}">
                <a16:creationId xmlns:a16="http://schemas.microsoft.com/office/drawing/2014/main" id="{4D103EEC-C268-47F4-9148-98CCD19813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58D93D-CA1A-481C-A633-203D9D26D00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1F84EE0-0949-478D-BE15-CC76E5BF9F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7FAB6C-9E21-4EBA-B703-5D884289B054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ACC6B946-FB0E-4A01-BFE4-55BEC769EC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6EE9B351-09F4-4B29-B19C-DE3C9515BA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DAEC6-DCDB-469D-85C2-FB34686374A6}" type="slidenum">
              <a:rPr lang="ru-RU"/>
              <a:pPr/>
              <a:t>10</a:t>
            </a:fld>
            <a:endParaRPr lang="ru-RU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 появляется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204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3BF697-086D-4FD5-8E01-D1D52A3F3A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984CAB-890F-47EC-A106-EEC3C605EA6E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129026" name="Rectangle 2">
            <a:extLst>
              <a:ext uri="{FF2B5EF4-FFF2-40B4-BE49-F238E27FC236}">
                <a16:creationId xmlns:a16="http://schemas.microsoft.com/office/drawing/2014/main" id="{2B522DA6-DE66-40F8-B505-320D439E2E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D5DE7123-F68D-4631-A561-38B424A544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56354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277CE6-8FB0-48EC-B249-64484F8C85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77CD0B-EB8D-4A0D-9294-C54255DEDDC9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88418" name="Rectangle 2">
            <a:extLst>
              <a:ext uri="{FF2B5EF4-FFF2-40B4-BE49-F238E27FC236}">
                <a16:creationId xmlns:a16="http://schemas.microsoft.com/office/drawing/2014/main" id="{234AECF0-1403-49AC-918E-115EE3F146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8419" name="Rectangle 3">
            <a:extLst>
              <a:ext uri="{FF2B5EF4-FFF2-40B4-BE49-F238E27FC236}">
                <a16:creationId xmlns:a16="http://schemas.microsoft.com/office/drawing/2014/main" id="{192FA340-37DC-4D7F-92B8-9B40496DDF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91125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DD13E0-A4C5-479C-B756-3F49088BFC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5DE7A0-3315-49CC-A47E-FD844053549E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90466" name="Rectangle 2">
            <a:extLst>
              <a:ext uri="{FF2B5EF4-FFF2-40B4-BE49-F238E27FC236}">
                <a16:creationId xmlns:a16="http://schemas.microsoft.com/office/drawing/2014/main" id="{77F98A8D-6317-42E7-AD18-C004B342C3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F7DE4555-ED03-4227-90DB-8B5BABFC96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07079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DD13E0-A4C5-479C-B756-3F49088BFC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5DE7A0-3315-49CC-A47E-FD844053549E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90466" name="Rectangle 2">
            <a:extLst>
              <a:ext uri="{FF2B5EF4-FFF2-40B4-BE49-F238E27FC236}">
                <a16:creationId xmlns:a16="http://schemas.microsoft.com/office/drawing/2014/main" id="{77F98A8D-6317-42E7-AD18-C004B342C3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F7DE4555-ED03-4227-90DB-8B5BABFC96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73752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D41437-02F7-4B9D-AEB4-B516EA88EB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D14F89-F2F6-4FCC-AD9C-E25454E5DC5F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74082" name="Rectangle 2">
            <a:extLst>
              <a:ext uri="{FF2B5EF4-FFF2-40B4-BE49-F238E27FC236}">
                <a16:creationId xmlns:a16="http://schemas.microsoft.com/office/drawing/2014/main" id="{4D75258D-DA10-4486-A280-34FA637751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D9E209D1-F042-420C-B036-24FDE5EFC9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50973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90E5CB0-4F26-4671-8EA4-0C9175A5F1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CE36F-8DD1-41CF-9DD9-BB859F855024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215042" name="Rectangle 2">
            <a:extLst>
              <a:ext uri="{FF2B5EF4-FFF2-40B4-BE49-F238E27FC236}">
                <a16:creationId xmlns:a16="http://schemas.microsoft.com/office/drawing/2014/main" id="{AE104F51-B223-419D-A231-A94F335E27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>
            <a:extLst>
              <a:ext uri="{FF2B5EF4-FFF2-40B4-BE49-F238E27FC236}">
                <a16:creationId xmlns:a16="http://schemas.microsoft.com/office/drawing/2014/main" id="{12655239-67EC-4854-A126-4D7813CE89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30068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DEC3389-FDF4-43FD-AE09-D2AF6E53B0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D50A95-4803-4219-B022-09D434632050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AC3991DD-193E-4478-BC9A-04549350AE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1027">
            <a:extLst>
              <a:ext uri="{FF2B5EF4-FFF2-40B4-BE49-F238E27FC236}">
                <a16:creationId xmlns:a16="http://schemas.microsoft.com/office/drawing/2014/main" id="{03FA328E-EB38-4ED6-BBBD-7A18BA6391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079214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17DACE0-7BCD-40E1-9756-8DC9722491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1AD561-7887-48E4-B611-1652DC3726CD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35170" name="Rectangle 2">
            <a:extLst>
              <a:ext uri="{FF2B5EF4-FFF2-40B4-BE49-F238E27FC236}">
                <a16:creationId xmlns:a16="http://schemas.microsoft.com/office/drawing/2014/main" id="{4AA0BE76-3FB9-4FFE-B208-3186B2890D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6531BD55-EA99-45AE-B249-0BEE4E64F8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3598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7596E-870D-4ADE-9C4E-96C6A3649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EBE8CF-B4F9-4666-B271-A47621AC8A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06552B-213F-4420-A7F1-EA7474D50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04C687-C6CD-4B69-B329-C11A06464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757D29-8A56-4CE7-B677-CA873F688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408DA-C4EE-4984-96BD-D7DA9C3726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599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71301-7691-452D-95F6-58455D371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AF12948-DCB5-47EF-B8F3-023ED5751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64C419-CAC8-4ADF-A45F-F2427DAF1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435F99-3444-43F9-9B19-80B5D9F18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410711-2B5E-4B4C-876B-1A91D57E6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E7C0D-16A9-4708-8565-2A4D863048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6061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01D9D83-4D9A-4660-9924-DA48FE8261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BD2A4FD-BAEE-4232-8BC1-0E06CB58A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B891E7-828D-4CE6-9746-A5EA88AF8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911E09-016C-4285-910F-E4CD0F41D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9F8CC6-66F6-4231-B85A-48839547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C030C-DB42-49CF-9D08-73CFBD4AA9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0878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2E0D9E-0BD8-4ABE-B000-4372BCB60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05B138-7144-4A9A-A5EF-349D10F1E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F68FFA-2351-4491-B001-2D3C8AD60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8A707E-281E-4A88-A4A2-624999B04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DBF808-5982-4EAB-900C-9B60A712B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CABA0-8AC7-4E32-A6B0-0744175959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984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CB1DE2-9265-4ADC-B2EB-FA1A02E62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A9F055-0514-4058-9473-A452B1E67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0DB505-70DF-4364-A11B-F2F4E39EA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6E5A19-DD3C-4340-9EEF-C050B89F8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4035AA-5C31-4E13-803F-BB1DC931D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F08B3-7CF7-4577-854F-0C6A0266FD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299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A9E650-17EE-4C01-909F-31362033F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EBC1B4-1C6F-45C0-9E30-C66F71AC8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D494455-1D05-4CE9-8D36-19916CEF5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BF779B-5F02-4502-AE39-5C2C3C8B0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C171F-3451-47F0-BB3A-2578EEE9C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D929F6B-263F-4CC2-9B88-CB012B27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CBFF1-A907-4E78-8928-8B694E1F81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371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0C389F-C755-4F48-AF69-B4149FA08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E276CC-3BC0-40B2-8D62-C4976C2FA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054C37E-1E4C-426F-97F6-28737DB3B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670BEF3-4697-4DA4-835B-16EEE25FCF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D3B2295-C552-4D30-9EAF-F5A2581363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568A36B-5EF5-4BE4-B2FF-FE8CB4FFE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8644483-B74E-42B0-9C76-392E012BB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EE1883B-9F7B-4253-B6D3-D48601B03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A8D27-C67A-4693-B152-1580B2AAD3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517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076C97-9EBC-401E-BF14-B8697BFDA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2677F77-B543-44B6-96FC-929A546E5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66C97B8-20AC-4F9C-B4FF-522F32FB6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C1E04BF-1646-490B-965D-8FC999DEF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7EE83C-EC55-4617-9254-9153511799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0220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7D9334B-3F78-4223-9BD6-9E0CAD4DC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7FD8C6F-AAB8-45F8-ADF2-1C3A0DAAE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B1D8DE7-7EC1-42E2-91C6-B9C94338F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40538-8F63-4A3B-8DD9-D4B2FBA5DF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0177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D760AF-2DEF-412F-85C5-706BB493E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D620F0-C04C-465A-BE2F-DCC95514D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2C4B38B-EDD7-467D-8A4F-788F32343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2CA213B-8DCA-4C23-91AC-F9F241388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22BCE02-7BF8-4C64-BE34-1B06F9B9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EE5C1F-E5CB-4520-9260-21D2840F6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71654-ABD2-408E-B58E-E13FF7ECEE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916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8FF023-BDE8-4B2E-BCA7-591B731D9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2CC06FB-A563-44B2-8882-B7E9A0FBB6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9B9E354-0998-42C5-B86E-FB369D276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6B924F7-0E28-41A0-BCFC-5F5E2303E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100142-20E8-47A9-888C-6C3A92934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B362D7-0367-47D8-AB24-B7ABFA5B6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3A214-7C7D-4665-BC3F-425A9955B63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280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D64AC7F-457B-459B-88BF-269ACBFE7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FF485E4-2B82-4608-8E34-2867304A23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8D4EEF3-78DF-4954-9335-D3A560D6FF3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72662C0-043D-4614-AACE-985A6EF45E6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30C3C57-7D11-4674-AA53-CE28895344E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AD1899-A477-4AC5-AE27-F01C05DF8CA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5BC7FD1-4125-4217-8EB7-A32AD482973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916832"/>
            <a:ext cx="7772400" cy="2200672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Симметрия пространственных фигур</a:t>
            </a:r>
            <a:r>
              <a:rPr lang="en-US" altLang="ru-RU" dirty="0">
                <a:solidFill>
                  <a:srgbClr val="FF3300"/>
                </a:solidFill>
              </a:rPr>
              <a:t> (</a:t>
            </a:r>
            <a:r>
              <a:rPr lang="ru-RU" altLang="ru-RU" dirty="0">
                <a:solidFill>
                  <a:srgbClr val="FF3300"/>
                </a:solidFill>
              </a:rPr>
              <a:t>зеркальная симметрия)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892" y="0"/>
            <a:ext cx="915703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Правильную четырёхугольную пирамиду, все рёбра которой равны 1, симметрично отразили относительно плоскости, проходящей через середину высоты, и параллельной основанию пирамиды. Какая фигура является общей частью исходной пирамиды и отражённой?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46" y="1835303"/>
            <a:ext cx="3384376" cy="2758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DC4FC7D-5D87-4C7E-B9C2-ADA1E1261FF2}"/>
              </a:ext>
            </a:extLst>
          </p:cNvPr>
          <p:cNvGrpSpPr/>
          <p:nvPr/>
        </p:nvGrpSpPr>
        <p:grpSpPr>
          <a:xfrm>
            <a:off x="9952" y="1569660"/>
            <a:ext cx="9157034" cy="4284034"/>
            <a:chOff x="9952" y="1569660"/>
            <a:chExt cx="9157034" cy="4284034"/>
          </a:xfrm>
        </p:grpSpPr>
        <p:sp>
          <p:nvSpPr>
            <p:cNvPr id="9" name="Text Box 7">
              <a:extLst>
                <a:ext uri="{FF2B5EF4-FFF2-40B4-BE49-F238E27FC236}">
                  <a16:creationId xmlns:a16="http://schemas.microsoft.com/office/drawing/2014/main" id="{84B8E71A-F110-4183-BAE9-1FB825DAFF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2" y="5022697"/>
              <a:ext cx="9157034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dirty="0">
                  <a:solidFill>
                    <a:srgbClr val="FF3300"/>
                  </a:solidFill>
                </a:rPr>
                <a:t>	</a:t>
              </a:r>
              <a:r>
                <a:rPr lang="ru-RU" dirty="0">
                  <a:solidFill>
                    <a:srgbClr val="FF0000"/>
                  </a:solidFill>
                </a:rPr>
                <a:t>Ответ. </a:t>
              </a:r>
              <a:r>
                <a:rPr lang="ru-RU" dirty="0"/>
                <a:t>Общей частью пирамид является октаэдр (правильная 4-я </a:t>
              </a:r>
              <a:r>
                <a:rPr lang="ru-RU" dirty="0" err="1"/>
                <a:t>бипирамида</a:t>
              </a:r>
              <a:r>
                <a:rPr lang="ru-RU" dirty="0"/>
                <a:t>)</a:t>
              </a:r>
              <a:r>
                <a:rPr lang="en-US" dirty="0"/>
                <a:t>. </a:t>
              </a:r>
              <a:endParaRPr lang="ru-RU" dirty="0"/>
            </a:p>
          </p:txBody>
        </p: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A68CFD46-9BA4-46A9-B90D-910B647629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8708" y="1569660"/>
              <a:ext cx="4248472" cy="31115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3288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64029535-53CC-4A4B-9EAE-0DD3B74B5AB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381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Зеркальная симметрия</a:t>
            </a:r>
          </a:p>
        </p:txBody>
      </p:sp>
      <p:sp>
        <p:nvSpPr>
          <p:cNvPr id="128003" name="Text Box 3">
            <a:extLst>
              <a:ext uri="{FF2B5EF4-FFF2-40B4-BE49-F238E27FC236}">
                <a16:creationId xmlns:a16="http://schemas.microsoft.com/office/drawing/2014/main" id="{19B84753-C572-4C5D-B9E1-5DD94A30E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Точки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 и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' в пространстве называются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solidFill>
                  <a:srgbClr val="FF3300"/>
                </a:solidFill>
                <a:cs typeface="Times New Roman" panose="02020603050405020304" pitchFamily="18" charset="0"/>
              </a:rPr>
              <a:t>симметричными относительно плоскости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en-US" altLang="ru-RU" sz="2200" dirty="0">
                <a:cs typeface="Times New Roman" panose="02020603050405020304" pitchFamily="18" charset="0"/>
              </a:rPr>
              <a:t>α</a:t>
            </a:r>
            <a:r>
              <a:rPr lang="ru-RU" altLang="ru-RU" sz="2200" dirty="0">
                <a:cs typeface="Times New Roman" panose="02020603050405020304" pitchFamily="18" charset="0"/>
              </a:rPr>
              <a:t>, называемой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solidFill>
                  <a:srgbClr val="FF3300"/>
                </a:solidFill>
                <a:cs typeface="Times New Roman" panose="02020603050405020304" pitchFamily="18" charset="0"/>
              </a:rPr>
              <a:t>плоскостью симметрии</a:t>
            </a:r>
            <a:r>
              <a:rPr lang="ru-RU" altLang="ru-RU" sz="2200" dirty="0">
                <a:cs typeface="Times New Roman" panose="02020603050405020304" pitchFamily="18" charset="0"/>
              </a:rPr>
              <a:t>, если эта плоскость проходит через середину отрезка </a:t>
            </a:r>
            <a:r>
              <a:rPr lang="en-US" altLang="ru-RU" sz="2200" i="1" dirty="0">
                <a:cs typeface="Times New Roman" panose="02020603050405020304" pitchFamily="18" charset="0"/>
              </a:rPr>
              <a:t>AA</a:t>
            </a:r>
            <a:r>
              <a:rPr lang="ru-RU" altLang="ru-RU" sz="2200" dirty="0">
                <a:cs typeface="Times New Roman" panose="02020603050405020304" pitchFamily="18" charset="0"/>
              </a:rPr>
              <a:t>' и перпендикулярна к нему. Точки плоскости </a:t>
            </a:r>
            <a:r>
              <a:rPr lang="en-US" altLang="ru-RU" sz="2200" dirty="0">
                <a:cs typeface="Times New Roman" panose="02020603050405020304" pitchFamily="18" charset="0"/>
              </a:rPr>
              <a:t>α</a:t>
            </a:r>
            <a:r>
              <a:rPr lang="ru-RU" altLang="ru-RU" sz="2200" dirty="0">
                <a:cs typeface="Times New Roman" panose="02020603050405020304" pitchFamily="18" charset="0"/>
              </a:rPr>
              <a:t> считаются симметричными сами себе. Симметрия относительно плоскости называется также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solidFill>
                  <a:srgbClr val="FF3300"/>
                </a:solidFill>
                <a:cs typeface="Times New Roman" panose="02020603050405020304" pitchFamily="18" charset="0"/>
              </a:rPr>
              <a:t>зеркальной симметрией.</a:t>
            </a:r>
          </a:p>
        </p:txBody>
      </p:sp>
      <p:sp>
        <p:nvSpPr>
          <p:cNvPr id="128004" name="Text Box 4">
            <a:extLst>
              <a:ext uri="{FF2B5EF4-FFF2-40B4-BE49-F238E27FC236}">
                <a16:creationId xmlns:a16="http://schemas.microsoft.com/office/drawing/2014/main" id="{7E21354B-8AE6-448D-BEB5-97307011E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1686"/>
            <a:ext cx="914400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Фигура </a:t>
            </a:r>
            <a:r>
              <a:rPr lang="ru-RU" altLang="ru-RU" sz="2200" i="1" dirty="0">
                <a:cs typeface="Times New Roman" panose="02020603050405020304" pitchFamily="18" charset="0"/>
              </a:rPr>
              <a:t>Ф</a:t>
            </a:r>
            <a:r>
              <a:rPr lang="ru-RU" altLang="ru-RU" sz="2200" dirty="0">
                <a:cs typeface="Times New Roman" panose="02020603050405020304" pitchFamily="18" charset="0"/>
              </a:rPr>
              <a:t> в пространстве называется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solidFill>
                  <a:srgbClr val="FF3300"/>
                </a:solidFill>
                <a:cs typeface="Times New Roman" panose="02020603050405020304" pitchFamily="18" charset="0"/>
              </a:rPr>
              <a:t>зеркально-симметричной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cs typeface="Times New Roman" panose="02020603050405020304" pitchFamily="18" charset="0"/>
              </a:rPr>
              <a:t>относительно плоскости </a:t>
            </a:r>
            <a:r>
              <a:rPr lang="en-US" altLang="ru-RU" sz="2200" dirty="0">
                <a:cs typeface="Times New Roman" panose="02020603050405020304" pitchFamily="18" charset="0"/>
              </a:rPr>
              <a:t>α</a:t>
            </a:r>
            <a:r>
              <a:rPr lang="ru-RU" altLang="ru-RU" sz="2200" dirty="0">
                <a:cs typeface="Times New Roman" panose="02020603050405020304" pitchFamily="18" charset="0"/>
              </a:rPr>
              <a:t>, если каждая точка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 фигуры </a:t>
            </a:r>
            <a:r>
              <a:rPr lang="ru-RU" altLang="ru-RU" sz="2200" i="1" dirty="0">
                <a:cs typeface="Times New Roman" panose="02020603050405020304" pitchFamily="18" charset="0"/>
              </a:rPr>
              <a:t>Ф</a:t>
            </a:r>
            <a:r>
              <a:rPr lang="ru-RU" altLang="ru-RU" sz="2200" dirty="0">
                <a:cs typeface="Times New Roman" panose="02020603050405020304" pitchFamily="18" charset="0"/>
              </a:rPr>
              <a:t> симметрична относительно этой плоскости некоторой точке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' фигуры </a:t>
            </a:r>
            <a:r>
              <a:rPr lang="ru-RU" altLang="ru-RU" sz="2200" i="1" dirty="0">
                <a:cs typeface="Times New Roman" panose="02020603050405020304" pitchFamily="18" charset="0"/>
              </a:rPr>
              <a:t>Ф.</a:t>
            </a:r>
          </a:p>
        </p:txBody>
      </p:sp>
      <p:sp>
        <p:nvSpPr>
          <p:cNvPr id="128005" name="Text Box 5">
            <a:extLst>
              <a:ext uri="{FF2B5EF4-FFF2-40B4-BE49-F238E27FC236}">
                <a16:creationId xmlns:a16="http://schemas.microsoft.com/office/drawing/2014/main" id="{FC4ECBC6-987A-4519-9585-391244AF2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53064"/>
            <a:ext cx="9144000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Например, прямоугольный параллелепипед зеркально-симметричен относительно плоскости, проходящей через ось симметрии и параллельной одной из граней. Цилиндр зеркально-симметричен относительно любой плоскости, проходящей через его ось и т. д. </a:t>
            </a:r>
          </a:p>
        </p:txBody>
      </p:sp>
      <p:pic>
        <p:nvPicPr>
          <p:cNvPr id="128007" name="Picture 7">
            <a:extLst>
              <a:ext uri="{FF2B5EF4-FFF2-40B4-BE49-F238E27FC236}">
                <a16:creationId xmlns:a16="http://schemas.microsoft.com/office/drawing/2014/main" id="{7C810245-82D3-4A35-BAAB-63EF99DD7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748" y="4631342"/>
            <a:ext cx="6384503" cy="221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7967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5" name="Text Box 3">
            <a:extLst>
              <a:ext uri="{FF2B5EF4-FFF2-40B4-BE49-F238E27FC236}">
                <a16:creationId xmlns:a16="http://schemas.microsoft.com/office/drawing/2014/main" id="{F2EDD065-9AE0-4D06-8D43-D59962AF5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Укажите</a:t>
            </a:r>
            <a:r>
              <a:rPr lang="ru-RU" altLang="ru-RU" sz="2800" dirty="0">
                <a:cs typeface="Times New Roman" panose="02020603050405020304" pitchFamily="18" charset="0"/>
              </a:rPr>
              <a:t> центр, оси и плоскости симметрии фигуры, состоящей из двух пересекающихся прямых.</a:t>
            </a:r>
          </a:p>
        </p:txBody>
      </p:sp>
      <p:sp>
        <p:nvSpPr>
          <p:cNvPr id="187396" name="Text Box 4">
            <a:extLst>
              <a:ext uri="{FF2B5EF4-FFF2-40B4-BE49-F238E27FC236}">
                <a16:creationId xmlns:a16="http://schemas.microsoft.com/office/drawing/2014/main" id="{FCFA55C3-6AE6-48CB-BABD-A333F5B44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52800"/>
            <a:ext cx="89916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>
                <a:cs typeface="Times New Roman" panose="02020603050405020304" pitchFamily="18" charset="0"/>
              </a:rPr>
              <a:t>Центр симметрии – точка пересечения данных прямых. Оси симметрии – две прямые, содержащие биссектрисы углов, образованные данными прямыми, и прямая, проходящая через точку пересечения данных прямых и перпендикулярная их плоскости. Если данные прямые перпендикулярны, то сами они также являются осями симметрии. Плоскости симметрии: плоскость данных прямых и две плоскости, проходящие через биссектрисы углов, образованные данными прямыми и перпендикулярные их плоскости.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28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Text Box 3">
            <a:extLst>
              <a:ext uri="{FF2B5EF4-FFF2-40B4-BE49-F238E27FC236}">
                <a16:creationId xmlns:a16="http://schemas.microsoft.com/office/drawing/2014/main" id="{860ABDE2-E1FF-4AE2-877D-46E3A4178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плоскостей симметрии </a:t>
            </a:r>
            <a:r>
              <a:rPr lang="ru-RU" altLang="ru-RU" sz="2800" dirty="0"/>
              <a:t>имеет</a:t>
            </a:r>
            <a:r>
              <a:rPr lang="ru-RU" altLang="ru-RU" sz="2800" dirty="0">
                <a:cs typeface="Times New Roman" panose="02020603050405020304" pitchFamily="18" charset="0"/>
              </a:rPr>
              <a:t> правильн</a:t>
            </a:r>
            <a:r>
              <a:rPr lang="ru-RU" altLang="ru-RU" sz="2800" dirty="0"/>
              <a:t>ая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n-</a:t>
            </a:r>
            <a:r>
              <a:rPr lang="ru-RU" altLang="ru-RU" sz="2800" dirty="0">
                <a:cs typeface="Times New Roman" panose="02020603050405020304" pitchFamily="18" charset="0"/>
              </a:rPr>
              <a:t>угольн</a:t>
            </a:r>
            <a:r>
              <a:rPr lang="ru-RU" altLang="ru-RU" sz="2800" dirty="0"/>
              <a:t>ая</a:t>
            </a:r>
            <a:r>
              <a:rPr lang="ru-RU" altLang="ru-RU" sz="2800" dirty="0">
                <a:cs typeface="Times New Roman" panose="02020603050405020304" pitchFamily="18" charset="0"/>
              </a:rPr>
              <a:t> призм</a:t>
            </a:r>
            <a:r>
              <a:rPr lang="ru-RU" altLang="ru-RU" sz="2800" dirty="0"/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9444" name="Text Box 4">
            <a:extLst>
              <a:ext uri="{FF2B5EF4-FFF2-40B4-BE49-F238E27FC236}">
                <a16:creationId xmlns:a16="http://schemas.microsoft.com/office/drawing/2014/main" id="{DCF5B061-6678-49B8-A6B6-945BB9C40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/>
              <a:t>n + </a:t>
            </a:r>
            <a:r>
              <a:rPr lang="en-US" altLang="ru-RU" dirty="0"/>
              <a:t>1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1AD6D8A-23D3-40C8-8250-F1F46D918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0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600">
                <a:solidFill>
                  <a:srgbClr val="FF3300"/>
                </a:solidFill>
              </a:rPr>
              <a:t>Упражнения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46398C-9CBC-49FA-ADF3-B3E9C8029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733371"/>
            <a:ext cx="4427984" cy="326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01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9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Text Box 3">
            <a:extLst>
              <a:ext uri="{FF2B5EF4-FFF2-40B4-BE49-F238E27FC236}">
                <a16:creationId xmlns:a16="http://schemas.microsoft.com/office/drawing/2014/main" id="{860ABDE2-E1FF-4AE2-877D-46E3A4178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плоскостей симметрии </a:t>
            </a:r>
            <a:r>
              <a:rPr lang="ru-RU" altLang="ru-RU" sz="2800" dirty="0"/>
              <a:t>имеет</a:t>
            </a:r>
            <a:r>
              <a:rPr lang="ru-RU" altLang="ru-RU" sz="2800" dirty="0">
                <a:cs typeface="Times New Roman" panose="02020603050405020304" pitchFamily="18" charset="0"/>
              </a:rPr>
              <a:t> правильн</a:t>
            </a:r>
            <a:r>
              <a:rPr lang="ru-RU" altLang="ru-RU" sz="2800" dirty="0"/>
              <a:t>ая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n-</a:t>
            </a:r>
            <a:r>
              <a:rPr lang="ru-RU" altLang="ru-RU" sz="2800" dirty="0">
                <a:cs typeface="Times New Roman" panose="02020603050405020304" pitchFamily="18" charset="0"/>
              </a:rPr>
              <a:t>угольн</a:t>
            </a:r>
            <a:r>
              <a:rPr lang="ru-RU" altLang="ru-RU" sz="2800" dirty="0"/>
              <a:t>ая</a:t>
            </a:r>
            <a:r>
              <a:rPr lang="ru-RU" altLang="ru-RU" sz="2800" dirty="0">
                <a:cs typeface="Times New Roman" panose="02020603050405020304" pitchFamily="18" charset="0"/>
              </a:rPr>
              <a:t> пирамида?</a:t>
            </a:r>
          </a:p>
        </p:txBody>
      </p:sp>
      <p:sp>
        <p:nvSpPr>
          <p:cNvPr id="189444" name="Text Box 4">
            <a:extLst>
              <a:ext uri="{FF2B5EF4-FFF2-40B4-BE49-F238E27FC236}">
                <a16:creationId xmlns:a16="http://schemas.microsoft.com/office/drawing/2014/main" id="{DCF5B061-6678-49B8-A6B6-945BB9C40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/>
              <a:t>n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FFA5E03-0B81-4D28-BDEF-9DCC78C490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700808"/>
            <a:ext cx="4417138" cy="438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15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9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Text Box 3">
            <a:extLst>
              <a:ext uri="{FF2B5EF4-FFF2-40B4-BE49-F238E27FC236}">
                <a16:creationId xmlns:a16="http://schemas.microsoft.com/office/drawing/2014/main" id="{0C0829AA-44BB-4734-9C5A-B0814D1F9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59642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плоскостей симметрии имеет: а) правильный тетраэдр; б) куб; в) октаэдр; г) икосаэдр; д) додекаэдр?</a:t>
            </a:r>
          </a:p>
        </p:txBody>
      </p:sp>
      <p:sp>
        <p:nvSpPr>
          <p:cNvPr id="173060" name="Text Box 4">
            <a:extLst>
              <a:ext uri="{FF2B5EF4-FFF2-40B4-BE49-F238E27FC236}">
                <a16:creationId xmlns:a16="http://schemas.microsoft.com/office/drawing/2014/main" id="{3BEDD3C3-765F-4D4D-863E-AB437C0B1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092825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 6;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173062" name="Text Box 6">
            <a:extLst>
              <a:ext uri="{FF2B5EF4-FFF2-40B4-BE49-F238E27FC236}">
                <a16:creationId xmlns:a16="http://schemas.microsoft.com/office/drawing/2014/main" id="{8FD2F375-735E-4A18-AF7D-F9D9F6A74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7225" y="6092825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9;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173063" name="Text Box 7">
            <a:extLst>
              <a:ext uri="{FF2B5EF4-FFF2-40B4-BE49-F238E27FC236}">
                <a16:creationId xmlns:a16="http://schemas.microsoft.com/office/drawing/2014/main" id="{91F786C7-28B5-4986-91BA-9F580CC77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6825" y="6092825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в) 9;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173064" name="Text Box 8">
            <a:extLst>
              <a:ext uri="{FF2B5EF4-FFF2-40B4-BE49-F238E27FC236}">
                <a16:creationId xmlns:a16="http://schemas.microsoft.com/office/drawing/2014/main" id="{9B60CD0F-1C36-4C66-82B5-F3F0F789B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6425" y="6092825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г) 15;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173065" name="Text Box 9">
            <a:extLst>
              <a:ext uri="{FF2B5EF4-FFF2-40B4-BE49-F238E27FC236}">
                <a16:creationId xmlns:a16="http://schemas.microsoft.com/office/drawing/2014/main" id="{1F1183AB-796A-4B49-B434-E3FA537E6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8425" y="6092825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д) 15.</a:t>
            </a:r>
            <a:endParaRPr lang="en-US" altLang="ru-RU">
              <a:cs typeface="Times New Roman" panose="02020603050405020304" pitchFamily="18" charset="0"/>
            </a:endParaRPr>
          </a:p>
        </p:txBody>
      </p:sp>
      <p:pic>
        <p:nvPicPr>
          <p:cNvPr id="173066" name="Picture 10">
            <a:extLst>
              <a:ext uri="{FF2B5EF4-FFF2-40B4-BE49-F238E27FC236}">
                <a16:creationId xmlns:a16="http://schemas.microsoft.com/office/drawing/2014/main" id="{3D3F2F05-7E12-4157-8D3B-D34FD891D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628775"/>
            <a:ext cx="5761038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577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3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3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3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0" grpId="0" autoUpdateAnimBg="0"/>
      <p:bldP spid="173062" grpId="0" autoUpdateAnimBg="0"/>
      <p:bldP spid="173063" grpId="0" autoUpdateAnimBg="0"/>
      <p:bldP spid="173064" grpId="0" autoUpdateAnimBg="0"/>
      <p:bldP spid="17306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9" name="Text Box 3">
            <a:extLst>
              <a:ext uri="{FF2B5EF4-FFF2-40B4-BE49-F238E27FC236}">
                <a16:creationId xmlns:a16="http://schemas.microsoft.com/office/drawing/2014/main" id="{29A32DA7-EEE0-436F-9D1B-BB3593A7E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плоскостей симметрии имеет </a:t>
            </a:r>
            <a:r>
              <a:rPr lang="ru-RU" altLang="ru-RU" sz="2800" dirty="0" err="1"/>
              <a:t>кубооктаэдр</a:t>
            </a:r>
            <a:r>
              <a:rPr lang="ru-RU" altLang="ru-RU" sz="2800" dirty="0"/>
              <a:t>?</a:t>
            </a:r>
          </a:p>
        </p:txBody>
      </p:sp>
      <p:sp>
        <p:nvSpPr>
          <p:cNvPr id="214020" name="Text Box 4">
            <a:extLst>
              <a:ext uri="{FF2B5EF4-FFF2-40B4-BE49-F238E27FC236}">
                <a16:creationId xmlns:a16="http://schemas.microsoft.com/office/drawing/2014/main" id="{7A092CC7-1135-408D-8952-38ED07213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5626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9.</a:t>
            </a:r>
            <a:endParaRPr lang="en-US" altLang="ru-RU">
              <a:cs typeface="Times New Roman" panose="02020603050405020304" pitchFamily="18" charset="0"/>
            </a:endParaRPr>
          </a:p>
        </p:txBody>
      </p:sp>
      <p:pic>
        <p:nvPicPr>
          <p:cNvPr id="214026" name="Picture 10">
            <a:extLst>
              <a:ext uri="{FF2B5EF4-FFF2-40B4-BE49-F238E27FC236}">
                <a16:creationId xmlns:a16="http://schemas.microsoft.com/office/drawing/2014/main" id="{A89F2A79-7676-4D3C-BBAB-ED8A42E31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752600"/>
            <a:ext cx="3505200" cy="324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45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4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2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Text Box 3">
            <a:extLst>
              <a:ext uri="{FF2B5EF4-FFF2-40B4-BE49-F238E27FC236}">
                <a16:creationId xmlns:a16="http://schemas.microsoft.com/office/drawing/2014/main" id="{434F6CC2-DD3A-43BD-B934-F48B72F71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плоскостей симметрии имеет </a:t>
            </a:r>
            <a:r>
              <a:rPr lang="ru-RU" altLang="ru-RU" sz="2800" dirty="0" err="1"/>
              <a:t>икосододекаэдр</a:t>
            </a:r>
            <a:r>
              <a:rPr lang="ru-RU" altLang="ru-RU" sz="2800" dirty="0"/>
              <a:t>?</a:t>
            </a:r>
          </a:p>
        </p:txBody>
      </p:sp>
      <p:sp>
        <p:nvSpPr>
          <p:cNvPr id="216068" name="Text Box 4">
            <a:extLst>
              <a:ext uri="{FF2B5EF4-FFF2-40B4-BE49-F238E27FC236}">
                <a16:creationId xmlns:a16="http://schemas.microsoft.com/office/drawing/2014/main" id="{002CD0B7-F38D-4FBB-93F1-546DDF9AD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5626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15.</a:t>
            </a:r>
            <a:endParaRPr lang="en-US" altLang="ru-RU">
              <a:cs typeface="Times New Roman" panose="02020603050405020304" pitchFamily="18" charset="0"/>
            </a:endParaRPr>
          </a:p>
        </p:txBody>
      </p:sp>
      <p:pic>
        <p:nvPicPr>
          <p:cNvPr id="216070" name="Picture 6">
            <a:extLst>
              <a:ext uri="{FF2B5EF4-FFF2-40B4-BE49-F238E27FC236}">
                <a16:creationId xmlns:a16="http://schemas.microsoft.com/office/drawing/2014/main" id="{2D4F42C0-A42D-45E7-8873-BDEA3C27F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00200"/>
            <a:ext cx="3429000" cy="336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26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6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Text Box 3">
            <a:extLst>
              <a:ext uri="{FF2B5EF4-FFF2-40B4-BE49-F238E27FC236}">
                <a16:creationId xmlns:a16="http://schemas.microsoft.com/office/drawing/2014/main" id="{E640C65D-DF9C-43A7-B002-1EEB4E9B5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Приведите примеры пространственных фигур, у которых есть ось симметрии, но нет плоскости симметрии и, наоборот, есть плоскость симметрии, но нет оси симметрии.</a:t>
            </a:r>
          </a:p>
        </p:txBody>
      </p:sp>
      <p:sp>
        <p:nvSpPr>
          <p:cNvPr id="134148" name="Text Box 4">
            <a:extLst>
              <a:ext uri="{FF2B5EF4-FFF2-40B4-BE49-F238E27FC236}">
                <a16:creationId xmlns:a16="http://schemas.microsoft.com/office/drawing/2014/main" id="{8C9BD9E3-6132-459F-971A-C0E4871B3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00600"/>
            <a:ext cx="89916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Пирамида, в основании которой параллелограмм, может иметь ось симметрии, но не имеет плоскости симметрии. Правильная треугольная пирамида имеет плоскости симметрии, но не имеет осей симметрии. 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01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8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</TotalTime>
  <Words>533</Words>
  <Application>Microsoft Office PowerPoint</Application>
  <PresentationFormat>Экран (4:3)</PresentationFormat>
  <Paragraphs>46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Оформление по умолчанию</vt:lpstr>
      <vt:lpstr>Симметрия пространственных фигур (зеркальная симметрия)</vt:lpstr>
      <vt:lpstr>Зеркальная симметрия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Сфера, вписанная в куб</dc:title>
  <dc:creator>*</dc:creator>
  <cp:lastModifiedBy>Смирнов Владимир Алексеевич</cp:lastModifiedBy>
  <cp:revision>61</cp:revision>
  <dcterms:created xsi:type="dcterms:W3CDTF">2006-06-14T12:10:42Z</dcterms:created>
  <dcterms:modified xsi:type="dcterms:W3CDTF">2021-06-22T14:29:39Z</dcterms:modified>
</cp:coreProperties>
</file>