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12" r:id="rId3"/>
    <p:sldId id="311" r:id="rId4"/>
    <p:sldId id="261" r:id="rId5"/>
    <p:sldId id="262" r:id="rId6"/>
    <p:sldId id="292" r:id="rId7"/>
    <p:sldId id="293" r:id="rId8"/>
    <p:sldId id="294" r:id="rId9"/>
    <p:sldId id="296" r:id="rId10"/>
    <p:sldId id="264" r:id="rId11"/>
    <p:sldId id="265" r:id="rId12"/>
    <p:sldId id="306" r:id="rId13"/>
    <p:sldId id="29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83" autoAdjust="0"/>
    <p:restoredTop sz="88902" autoAdjust="0"/>
  </p:normalViewPr>
  <p:slideViewPr>
    <p:cSldViewPr>
      <p:cViewPr varScale="1">
        <p:scale>
          <a:sx n="95" d="100"/>
          <a:sy n="95" d="100"/>
        </p:scale>
        <p:origin x="31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9C2E7C09-EF27-4E4B-9AE8-E39D451956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BAA2B1DD-325F-470F-A7FA-E6F3A640193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C61B8669-EAAC-4502-A941-DE64B493D315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3D23ED82-574A-46CD-BBB7-23F797C83AB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1A59245B-4E2F-4224-B754-1D53F5AF8A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96381073-7BCC-43A3-AB15-19310EE660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E991AD-9CF6-4E54-97B6-11AD32185CA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0B2401-63F2-4CC2-8CEE-6E7A14D932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C9A77C-18D1-4431-A475-0A50939CB3FE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3845CBFD-403E-4DEB-B6E5-A67A380732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615FA94-A267-4686-80CE-BC3789EBC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D93A6-1EA9-49A4-9E4B-EAA97A2CF6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806564-B635-49CE-B550-BC2691DC554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DA32AED3-5E0E-43CB-9BBC-79C88A7B7A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C59355FB-A062-4F40-93C8-D39DD4428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DD82B2-DFA7-4A00-8AFD-33AD752361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B3A1D7-1E65-4945-8069-4FB56D05E94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61E04264-F53E-49B0-ACF3-667032EB12D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043CA6CD-1CDD-4C3B-A062-37C25A8FDA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FB4F9D4-3AC3-485B-BD0F-2786D24570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E31ED7-F4C7-4731-8B17-AC6DD3A5E49D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86370" name="Rectangle 2">
            <a:extLst>
              <a:ext uri="{FF2B5EF4-FFF2-40B4-BE49-F238E27FC236}">
                <a16:creationId xmlns:a16="http://schemas.microsoft.com/office/drawing/2014/main" id="{457613C9-11B4-4D34-B78C-DD4894578E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A8C831EA-124F-44A4-B529-92C45D7FB1D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F39724-AAC5-4AC7-8C2C-0CBD1E2D77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41B23-DDFD-4CFD-A35C-BFAB300535FB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67938" name="Rectangle 2">
            <a:extLst>
              <a:ext uri="{FF2B5EF4-FFF2-40B4-BE49-F238E27FC236}">
                <a16:creationId xmlns:a16="http://schemas.microsoft.com/office/drawing/2014/main" id="{14434344-AB71-4502-991D-652972801B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21461D4D-B5AC-4C42-A41D-095F4CC372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0B2401-63F2-4CC2-8CEE-6E7A14D932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C9A77C-18D1-4431-A475-0A50939CB3FE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3845CBFD-403E-4DEB-B6E5-A67A380732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615FA94-A267-4686-80CE-BC3789EBC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04425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354F3F-D9E4-462A-ABB1-CFCB5E655C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9F6DB0-E6B1-440A-8A77-510B0F39BA18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96610" name="Rectangle 2">
            <a:extLst>
              <a:ext uri="{FF2B5EF4-FFF2-40B4-BE49-F238E27FC236}">
                <a16:creationId xmlns:a16="http://schemas.microsoft.com/office/drawing/2014/main" id="{7F318BAB-7D03-4CCC-98F1-768536B4B0D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7FC0318E-1BC7-4BBA-A24C-7FE29A129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3DBF53-3345-4552-863E-819695D3E0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ACB2BA-32A1-471A-B259-3A8F35D97833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2133595F-C0BA-4085-9654-7548EB6B05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83F4B206-FC2B-427E-8F39-C7E3631ADC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EC498D-1D31-46BD-BE0E-4402892584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2BEDD3-0A5F-49FF-B3B2-105B2C9F3EA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64BF7179-BDBF-44DF-A170-33CDE63B17D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58388B2E-C31D-4F3B-B0EA-992C7A381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BE6746-B092-4EA6-AE92-AFE827078D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9185-099B-455B-B126-0FB729CDA653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FBBCB0E6-1099-4242-B9E9-7311612677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30B51CC7-4008-4D1C-9BE2-09012A7390C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15ACE8-9A26-440D-B13C-B7D5EF1E8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53680-5A12-4856-880F-D73B0B921DAD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CDA6EFE4-07B2-432A-945A-3ECB1388A4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81738EDA-8B89-4D07-82EE-F0C92E50048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A45B0A-BD0E-4471-B603-ADB3EA9669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923CD9-A6F4-4E53-B3F3-37F31C7AF9AF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75277BBC-B19B-456C-B217-6F1217BEB5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7305E772-29DE-41AC-BD86-77E00AE30E2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9F5213-B271-4727-A31D-2F3CF41BE6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1AC784-FFCD-4B5D-AB46-96C256F99318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5A74B198-E82E-423E-ADD7-8D94C860D0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426308FC-EAA3-42D6-A90E-D0CF00F136C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5EB72-2CE1-4376-B4DB-789B34F93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2BC76A-98AE-481F-AB6D-20FFF6AFE1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368600-498D-4A62-8AB3-4721E06C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DA15A3-D395-456C-9ED1-84407A502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6F7DFD-2E37-4F05-AABD-B43A69B3F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709D9-020C-45E5-BEB5-605CC912F7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478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A55E77-7FBC-446A-8E4E-12414CAC5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AF2A1E-CB45-424D-82AC-35F9CF928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A5AA3D-32CA-4F36-B29D-AAD262FBD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2018B1-80CB-4D05-8200-7D3B41BF2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3C3446-52A1-49F4-93DC-505B79EA3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4DE19-0143-4D5A-8D00-A50B2B57D7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408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EBEF2F7-489E-4D67-87BC-387B41039F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C89923-2933-422F-BDC6-60DDFDB95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C4B4FB-B213-4824-996B-0386C71B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83FE0D-7428-4F59-844D-55240A8A7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1EF25F-7FAB-4E8D-8430-F396DF8C4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C7C1B-B779-4A7B-982D-07FE3FCC77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599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AFF820-DAB9-429B-A818-1C03528AA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9303A3-C2E2-45F1-BB26-571132CE8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CF488E-6662-47E1-9A0B-3801409FB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AB060F-3FB4-4C33-8A5C-9E0561EAC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33D322-0767-4517-8821-9F2A32482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56B18-6267-4D2E-A6AD-9BE1A7C464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938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AC97B7-2B85-408E-BEC5-992276224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05088A-547E-4B49-89A5-DB8CA9869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F37577-7EEF-48E4-BCB9-444FB7A9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906A19-6B41-4BCE-B806-17909223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C2E1EB-B82F-4EE2-9926-243D159CB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C0A78-20D2-42C4-AD10-0B69FC8754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975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ABA3F3-9310-4684-A135-7F4A730DD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5B2631-6851-49C9-A135-F9D076D19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4AD7DB-DBE4-4968-9693-9D6086666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295BE9-4B17-43FE-94F9-42251273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5C3D5D-CFAC-4EEA-8F37-F889F2DE5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9FAD9DF-4C62-4638-85B2-375E584C7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DDDE8-9503-45BA-9AFD-B65BABD8D6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384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1C5206-B7ED-4D23-A16D-F5E792D7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58A4BB-000E-4775-8F04-E25921EEF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AE1EC7-EF63-454F-BF00-7933D5623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A8FBFA6-EFC1-4097-B2EF-083E992AC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DC545E7-0EAF-49C4-A0DF-0876198577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5092327-2AAD-42E3-A4A5-0BEC1E5F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043BEB8-BBE5-44FF-8C8F-3E326CFB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A1CADB4-F2D9-45AD-B806-50941030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BF448-AA85-4635-98BB-93F034E770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435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2F2C9-2B3E-4C1A-9851-E8C293E7C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E4FA493-5C18-46BB-B1EF-F91D84B98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5662749-4D5D-42B6-A65D-70D61C03F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F4D8F77-7B47-47E2-B745-E8C2DB979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3D3E4-B508-406B-B1C8-DF7B89BCE7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929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F99E68-506A-423B-957A-3617C406E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9D5BF96-1A15-4C65-8D22-2D465F56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3BEB8F5-7D82-421A-982C-6579E2A37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5384C-9CD7-4AA7-A252-F144CC0923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7498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439664-635C-42EB-BD46-7B366FD6C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467970-4195-43A9-8E8A-28078D817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2CDBAA-49FE-46E1-9CCF-1B196FFE5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D36A6E-83DD-48EF-B9BF-C3226EE7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A24DA6-672C-4C4E-971F-BAF3E0F3B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7F3DD9-7889-49F0-812F-F96FA2D1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BB467-8A9F-4B96-8BFB-A7927EFB40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6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C21366-9934-4C5F-A7F1-99064D0F8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4A50A8-59AF-4AF3-91EF-DE9B88A98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1C1F83-2601-4953-8E2A-22F979798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3B9200-2499-4ECA-B594-A9D7A9FDD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C29753-2621-4375-8F4B-B50403AB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AD526B-48BB-4D0B-9F48-E11810AE4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5D97E-53BD-4E58-8D47-A707CCF336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956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1DC25AA-9F92-4C96-94DC-9D1AB3AE9B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592C8B6-3BCA-4BED-B674-F3BC6E842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7FD9816-08CA-410A-8959-866A5F65C2B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61F0D1-8AA8-404A-AEA8-70F143F786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E9305F8-E3B4-4132-84D5-45B17403B3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0DF778-0633-4136-8199-7A8AEB0A1B8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4B2140B-F05E-4081-806B-1C6D70D07A0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420888"/>
            <a:ext cx="7772400" cy="6096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ДВИЖЕНИЕ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>
            <a:extLst>
              <a:ext uri="{FF2B5EF4-FFF2-40B4-BE49-F238E27FC236}">
                <a16:creationId xmlns:a16="http://schemas.microsoft.com/office/drawing/2014/main" id="{A7578448-61DC-4FDD-B9E1-E3A78CF49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Существует ли движение (если существует, то какое), переводящее вершины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 </a:t>
            </a:r>
            <a:r>
              <a:rPr lang="ru-RU" altLang="ru-RU" sz="2800" dirty="0">
                <a:cs typeface="Times New Roman" panose="02020603050405020304" pitchFamily="18" charset="0"/>
              </a:rPr>
              <a:t>куба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соответственно в вершины: а)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; б)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; в)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3188" name="Text Box 4">
            <a:extLst>
              <a:ext uri="{FF2B5EF4-FFF2-40B4-BE49-F238E27FC236}">
                <a16:creationId xmlns:a16="http://schemas.microsoft.com/office/drawing/2014/main" id="{A572D517-5915-44EF-8B9C-9D6DAB128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Да, параллельный перенос, зеркальная симметрия;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93189" name="Text Box 5">
            <a:extLst>
              <a:ext uri="{FF2B5EF4-FFF2-40B4-BE49-F238E27FC236}">
                <a16:creationId xmlns:a16="http://schemas.microsoft.com/office/drawing/2014/main" id="{C4D59DEA-C1BE-4354-9007-86B7D815B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7150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да, осевая симметрия;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93190" name="Text Box 6">
            <a:extLst>
              <a:ext uri="{FF2B5EF4-FFF2-40B4-BE49-F238E27FC236}">
                <a16:creationId xmlns:a16="http://schemas.microsoft.com/office/drawing/2014/main" id="{CDDE634F-4A37-4DF8-96A3-7F5ADBB16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0960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нет.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93191" name="Object 7">
            <a:extLst>
              <a:ext uri="{FF2B5EF4-FFF2-40B4-BE49-F238E27FC236}">
                <a16:creationId xmlns:a16="http://schemas.microsoft.com/office/drawing/2014/main" id="{6C7B6BD9-70A7-42D3-B619-5E84CFAB17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362200"/>
          <a:ext cx="3438525" cy="302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438095" imgH="3029373" progId="Paint.Picture">
                  <p:embed/>
                </p:oleObj>
              </mc:Choice>
              <mc:Fallback>
                <p:oleObj name="Точечный рисунок" r:id="rId3" imgW="3438095" imgH="3029373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362200"/>
                        <a:ext cx="3438525" cy="302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 autoUpdateAnimBg="0"/>
      <p:bldP spid="93189" grpId="0" autoUpdateAnimBg="0"/>
      <p:bldP spid="9319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3">
            <a:extLst>
              <a:ext uri="{FF2B5EF4-FFF2-40B4-BE49-F238E27FC236}">
                <a16:creationId xmlns:a16="http://schemas.microsoft.com/office/drawing/2014/main" id="{B956587C-B1EE-4B34-B901-B06900B9B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закрасили одну грань. В результате каких движений, оставляющих на месте закрашенную грань, он </a:t>
            </a:r>
            <a:r>
              <a:rPr lang="ru-RU" altLang="ru-RU" sz="2800" dirty="0" err="1">
                <a:cs typeface="Times New Roman" panose="02020603050405020304" pitchFamily="18" charset="0"/>
              </a:rPr>
              <a:t>самосовместится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95236" name="Text Box 4">
            <a:extLst>
              <a:ext uri="{FF2B5EF4-FFF2-40B4-BE49-F238E27FC236}">
                <a16:creationId xmlns:a16="http://schemas.microsoft.com/office/drawing/2014/main" id="{4BB2E835-D325-465D-997B-0ADFBAE46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839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В результате: а) п</a:t>
            </a:r>
            <a:r>
              <a:rPr lang="ru-RU" altLang="ru-RU" dirty="0">
                <a:cs typeface="Times New Roman" panose="02020603050405020304" pitchFamily="18" charset="0"/>
              </a:rPr>
              <a:t>оворот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на 90</a:t>
            </a:r>
            <a:r>
              <a:rPr lang="ru-RU" altLang="ru-RU" baseline="30000" dirty="0">
                <a:cs typeface="Times New Roman" panose="02020603050405020304" pitchFamily="18" charset="0"/>
              </a:rPr>
              <a:t>о </a:t>
            </a:r>
            <a:r>
              <a:rPr lang="ru-RU" altLang="ru-RU" dirty="0">
                <a:cs typeface="Times New Roman" panose="02020603050405020304" pitchFamily="18" charset="0"/>
              </a:rPr>
              <a:t>вокруг оси, перпендикулярной закрашенной грани; </a:t>
            </a:r>
            <a:r>
              <a:rPr lang="ru-RU" altLang="ru-RU" dirty="0"/>
              <a:t>б) </a:t>
            </a:r>
            <a:r>
              <a:rPr lang="ru-RU" altLang="ru-RU" dirty="0">
                <a:cs typeface="Times New Roman" panose="02020603050405020304" pitchFamily="18" charset="0"/>
              </a:rPr>
              <a:t>осевой симметрии относительно оси, перпендикулярной закрашенной грани; </a:t>
            </a:r>
            <a:r>
              <a:rPr lang="ru-RU" altLang="ru-RU" dirty="0"/>
              <a:t>в) </a:t>
            </a:r>
            <a:r>
              <a:rPr lang="ru-RU" altLang="ru-RU" dirty="0">
                <a:cs typeface="Times New Roman" panose="02020603050405020304" pitchFamily="18" charset="0"/>
              </a:rPr>
              <a:t>зеркальной симметрии относительно плоскостей, перпендикулярных закрашенной грани.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graphicFrame>
        <p:nvGraphicFramePr>
          <p:cNvPr id="95237" name="Object 5">
            <a:extLst>
              <a:ext uri="{FF2B5EF4-FFF2-40B4-BE49-F238E27FC236}">
                <a16:creationId xmlns:a16="http://schemas.microsoft.com/office/drawing/2014/main" id="{4C87A6E4-57E4-49FF-8E1A-60F2E87BD9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905000"/>
          <a:ext cx="3438525" cy="302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438095" imgH="3029373" progId="Paint.Picture">
                  <p:embed/>
                </p:oleObj>
              </mc:Choice>
              <mc:Fallback>
                <p:oleObj name="Точечный рисунок" r:id="rId3" imgW="3438095" imgH="3029373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05000"/>
                        <a:ext cx="3438525" cy="302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Text Box 3">
            <a:extLst>
              <a:ext uri="{FF2B5EF4-FFF2-40B4-BE49-F238E27FC236}">
                <a16:creationId xmlns:a16="http://schemas.microsoft.com/office/drawing/2014/main" id="{7AB276C6-1F2B-4070-8BE7-ED8A199F7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существует различных движений, переводящих куб в себя?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85348" name="Text Box 4">
            <a:extLst>
              <a:ext uri="{FF2B5EF4-FFF2-40B4-BE49-F238E27FC236}">
                <a16:creationId xmlns:a16="http://schemas.microsoft.com/office/drawing/2014/main" id="{FE33A178-204C-4787-98B1-E40CF6E7F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48.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185349" name="Object 5">
            <a:extLst>
              <a:ext uri="{FF2B5EF4-FFF2-40B4-BE49-F238E27FC236}">
                <a16:creationId xmlns:a16="http://schemas.microsoft.com/office/drawing/2014/main" id="{6B89D3CA-8696-4ED6-B2C1-92DFA08B53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1828800"/>
          <a:ext cx="3438525" cy="302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438095" imgH="3029373" progId="Paint.Picture">
                  <p:embed/>
                </p:oleObj>
              </mc:Choice>
              <mc:Fallback>
                <p:oleObj name="Точечный рисунок" r:id="rId3" imgW="3438095" imgH="3029373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828800"/>
                        <a:ext cx="3438525" cy="302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Text Box 3">
            <a:extLst>
              <a:ext uri="{FF2B5EF4-FFF2-40B4-BE49-F238E27FC236}">
                <a16:creationId xmlns:a16="http://schemas.microsoft.com/office/drawing/2014/main" id="{4D7A58C1-8D57-4D8D-AEA9-19A0596AF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7105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имеется различных движений, переводящих в себя: а) октаэдр; б) икосаэдр; в) додекаэдр?</a:t>
            </a:r>
          </a:p>
        </p:txBody>
      </p:sp>
      <p:sp>
        <p:nvSpPr>
          <p:cNvPr id="166916" name="Text Box 4">
            <a:extLst>
              <a:ext uri="{FF2B5EF4-FFF2-40B4-BE49-F238E27FC236}">
                <a16:creationId xmlns:a16="http://schemas.microsoft.com/office/drawing/2014/main" id="{E4C324A7-D811-47FA-AD5E-97D61A505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48;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66917" name="Text Box 5">
            <a:extLst>
              <a:ext uri="{FF2B5EF4-FFF2-40B4-BE49-F238E27FC236}">
                <a16:creationId xmlns:a16="http://schemas.microsoft.com/office/drawing/2014/main" id="{6EE2DD78-E63E-40F3-BB88-A352F715D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00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120;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66918" name="Text Box 6">
            <a:extLst>
              <a:ext uri="{FF2B5EF4-FFF2-40B4-BE49-F238E27FC236}">
                <a16:creationId xmlns:a16="http://schemas.microsoft.com/office/drawing/2014/main" id="{CDD504E9-864A-4D4D-8667-02C62C523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800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120.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166920" name="Object 8">
            <a:extLst>
              <a:ext uri="{FF2B5EF4-FFF2-40B4-BE49-F238E27FC236}">
                <a16:creationId xmlns:a16="http://schemas.microsoft.com/office/drawing/2014/main" id="{CBB3A8F7-B1D9-40A7-9045-1C950BC457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1752600"/>
          <a:ext cx="8151813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8152381" imgH="2857899" progId="Paint.Picture">
                  <p:embed/>
                </p:oleObj>
              </mc:Choice>
              <mc:Fallback>
                <p:oleObj name="Точечный рисунок" r:id="rId3" imgW="8152381" imgH="2857899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52600"/>
                        <a:ext cx="8151813" cy="285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 autoUpdateAnimBg="0"/>
      <p:bldP spid="166917" grpId="0" autoUpdateAnimBg="0"/>
      <p:bldP spid="16691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>
            <a:extLst>
              <a:ext uri="{FF2B5EF4-FFF2-40B4-BE49-F238E27FC236}">
                <a16:creationId xmlns:a16="http://schemas.microsoft.com/office/drawing/2014/main" id="{73A476D7-1805-402E-8B63-2A9643EDF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вижением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называется преобразование пространства, сохраняющее расстояния между точками, т. е., если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переходят соответственно в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’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, то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2067" name="Text Box 19">
            <a:extLst>
              <a:ext uri="{FF2B5EF4-FFF2-40B4-BE49-F238E27FC236}">
                <a16:creationId xmlns:a16="http://schemas.microsoft.com/office/drawing/2014/main" id="{291672C4-CBAB-42ED-9850-BA1B0FECA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00213"/>
            <a:ext cx="878522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</a:t>
            </a:r>
            <a:r>
              <a:rPr lang="ru-RU" altLang="ru-RU" dirty="0">
                <a:solidFill>
                  <a:srgbClr val="FF3300"/>
                </a:solidFill>
              </a:rPr>
              <a:t> 1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Центральная симметрия является движением.</a:t>
            </a:r>
            <a:endParaRPr lang="en-US" altLang="ru-RU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Пусть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',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'</a:t>
            </a:r>
            <a:r>
              <a:rPr lang="ru-RU" altLang="ru-RU" dirty="0">
                <a:cs typeface="Times New Roman" panose="02020603050405020304" pitchFamily="18" charset="0"/>
              </a:rPr>
              <a:t> получены центральной симметрией относительно точки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точек </a:t>
            </a:r>
            <a:r>
              <a:rPr lang="ru-RU" altLang="ru-RU" i="1" dirty="0">
                <a:cs typeface="Times New Roman" panose="02020603050405020304" pitchFamily="18" charset="0"/>
              </a:rPr>
              <a:t>А, В</a:t>
            </a:r>
            <a:r>
              <a:rPr lang="ru-RU" altLang="ru-RU" dirty="0">
                <a:cs typeface="Times New Roman" panose="02020603050405020304" pitchFamily="18" charset="0"/>
              </a:rPr>
              <a:t>. Тогда треугольники </a:t>
            </a:r>
            <a:r>
              <a:rPr lang="ru-RU" altLang="ru-RU" i="1" dirty="0">
                <a:cs typeface="Times New Roman" panose="02020603050405020304" pitchFamily="18" charset="0"/>
              </a:rPr>
              <a:t>ОАВ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ОА'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'</a:t>
            </a:r>
            <a:r>
              <a:rPr lang="ru-RU" altLang="ru-RU" dirty="0">
                <a:cs typeface="Times New Roman" panose="02020603050405020304" pitchFamily="18" charset="0"/>
              </a:rPr>
              <a:t> равны по первому признаку равенства треугольников (по двум сторонам и углу между ними) и, значит, </a:t>
            </a:r>
            <a:r>
              <a:rPr lang="ru-RU" altLang="ru-RU" i="1" dirty="0">
                <a:cs typeface="Times New Roman" panose="02020603050405020304" pitchFamily="18" charset="0"/>
              </a:rPr>
              <a:t>АВ =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'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'</a:t>
            </a:r>
            <a:r>
              <a:rPr lang="ru-RU" altLang="ru-RU" dirty="0">
                <a:cs typeface="Times New Roman" panose="02020603050405020304" pitchFamily="18" charset="0"/>
              </a:rPr>
              <a:t>. Таким образом, центральная симметрия сохраняет расстояния и, следовательно, является движением.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2068" name="Picture 20">
            <a:extLst>
              <a:ext uri="{FF2B5EF4-FFF2-40B4-BE49-F238E27FC236}">
                <a16:creationId xmlns:a16="http://schemas.microsoft.com/office/drawing/2014/main" id="{525ACB56-0997-48FD-BFE3-A16C05B6A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495800"/>
            <a:ext cx="3762375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827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Text Box 4">
            <a:extLst>
              <a:ext uri="{FF2B5EF4-FFF2-40B4-BE49-F238E27FC236}">
                <a16:creationId xmlns:a16="http://schemas.microsoft.com/office/drawing/2014/main" id="{E79B42CA-DA63-4652-9D95-A6559F9A6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</a:t>
            </a:r>
            <a:r>
              <a:rPr lang="ru-RU" altLang="ru-RU" dirty="0">
                <a:solidFill>
                  <a:srgbClr val="FF3300"/>
                </a:solidFill>
              </a:rPr>
              <a:t> 2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Зеркальная симметрия является движением.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Пусть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’,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 получены симметрией относительно плоскости </a:t>
            </a:r>
            <a:r>
              <a:rPr lang="ru-RU" altLang="ru-RU" dirty="0"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ru-RU" altLang="ru-RU" dirty="0">
                <a:cs typeface="Times New Roman" panose="02020603050405020304" pitchFamily="18" charset="0"/>
              </a:rPr>
              <a:t> точек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”,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”</a:t>
            </a:r>
            <a:r>
              <a:rPr lang="ru-RU" altLang="ru-RU" dirty="0">
                <a:cs typeface="Times New Roman" panose="02020603050405020304" pitchFamily="18" charset="0"/>
              </a:rPr>
              <a:t> – ортогональные проекции точек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на плоскость </a:t>
            </a:r>
            <a:r>
              <a:rPr lang="ru-RU" altLang="ru-RU" dirty="0"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ru-RU" altLang="ru-RU" dirty="0">
                <a:cs typeface="Times New Roman" panose="02020603050405020304" pitchFamily="18" charset="0"/>
              </a:rPr>
              <a:t>. Тогда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’,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’ </a:t>
            </a:r>
            <a:r>
              <a:rPr lang="ru-RU" altLang="ru-RU" dirty="0">
                <a:cs typeface="Times New Roman" panose="02020603050405020304" pitchFamily="18" charset="0"/>
              </a:rPr>
              <a:t>принадлежат одной плоскости и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’,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’ </a:t>
            </a:r>
            <a:r>
              <a:rPr lang="ru-RU" altLang="ru-RU" dirty="0">
                <a:cs typeface="Times New Roman" panose="02020603050405020304" pitchFamily="18" charset="0"/>
              </a:rPr>
              <a:t>симметричны в этой плоскости точкам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относительно прямой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”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”</a:t>
            </a:r>
            <a:r>
              <a:rPr lang="ru-RU" altLang="ru-RU" dirty="0">
                <a:cs typeface="Times New Roman" panose="02020603050405020304" pitchFamily="18" charset="0"/>
              </a:rPr>
              <a:t>. Из свойств симметрии на плоскости следует, что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. Таким образом, зеркальная симметрия сохраняет расстояния и, следовательно, является движением.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195591" name="Picture 7">
            <a:extLst>
              <a:ext uri="{FF2B5EF4-FFF2-40B4-BE49-F238E27FC236}">
                <a16:creationId xmlns:a16="http://schemas.microsoft.com/office/drawing/2014/main" id="{19FF6CBB-96C5-45BA-B5D3-B4CF12563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733800"/>
            <a:ext cx="3740150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9EB26D5E-FF4F-4C8C-B0B8-2762076724D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E58BE3EF-1680-4127-9D78-231E505F9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Назовите движение, которое оставляет на месте только: а) одну точку; б) точки одной прямой; в) точки одной плоскости.</a:t>
            </a:r>
          </a:p>
        </p:txBody>
      </p:sp>
      <p:sp>
        <p:nvSpPr>
          <p:cNvPr id="87045" name="Text Box 5">
            <a:extLst>
              <a:ext uri="{FF2B5EF4-FFF2-40B4-BE49-F238E27FC236}">
                <a16:creationId xmlns:a16="http://schemas.microsoft.com/office/drawing/2014/main" id="{85C040EF-7C3F-4AC2-9170-15772DFD5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267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Центральная симметрия; </a:t>
            </a:r>
          </a:p>
        </p:txBody>
      </p:sp>
      <p:sp>
        <p:nvSpPr>
          <p:cNvPr id="87047" name="Text Box 7">
            <a:extLst>
              <a:ext uri="{FF2B5EF4-FFF2-40B4-BE49-F238E27FC236}">
                <a16:creationId xmlns:a16="http://schemas.microsoft.com/office/drawing/2014/main" id="{5FBB9CDE-1BA6-4879-9595-B98F598B3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7244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осевая симметрия; </a:t>
            </a:r>
          </a:p>
        </p:txBody>
      </p:sp>
      <p:sp>
        <p:nvSpPr>
          <p:cNvPr id="87048" name="Text Box 8">
            <a:extLst>
              <a:ext uri="{FF2B5EF4-FFF2-40B4-BE49-F238E27FC236}">
                <a16:creationId xmlns:a16="http://schemas.microsoft.com/office/drawing/2014/main" id="{9C2E687C-EBA8-45CA-A667-850B50786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816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зеркальная симметрия.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utoUpdateAnimBg="0"/>
      <p:bldP spid="87047" grpId="0" autoUpdateAnimBg="0"/>
      <p:bldP spid="8704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Text Box 3">
            <a:extLst>
              <a:ext uri="{FF2B5EF4-FFF2-40B4-BE49-F238E27FC236}">
                <a16:creationId xmlns:a16="http://schemas.microsoft.com/office/drawing/2014/main" id="{36871BD8-1280-4BC9-A2CE-AAC6452BE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Существуют ли движения (если существуют, то какие), переводящие данную прямую в другую данную прямую: а) параллельную первой; б) пересекающую первую; в) скрещивающуюся с первой?</a:t>
            </a: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464E3711-E8F8-4D3B-8D49-53685A77D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910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Центральная симметрия, зеркальная симметрия, параллельный перенос; </a:t>
            </a:r>
          </a:p>
        </p:txBody>
      </p:sp>
      <p:sp>
        <p:nvSpPr>
          <p:cNvPr id="89095" name="Text Box 7">
            <a:extLst>
              <a:ext uri="{FF2B5EF4-FFF2-40B4-BE49-F238E27FC236}">
                <a16:creationId xmlns:a16="http://schemas.microsoft.com/office/drawing/2014/main" id="{5DB159A6-EBCE-4C05-A3C6-E37C70270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953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осевая симметрия, поворот, зеркальная симметрия; </a:t>
            </a:r>
          </a:p>
        </p:txBody>
      </p:sp>
      <p:sp>
        <p:nvSpPr>
          <p:cNvPr id="89096" name="Text Box 8">
            <a:extLst>
              <a:ext uri="{FF2B5EF4-FFF2-40B4-BE49-F238E27FC236}">
                <a16:creationId xmlns:a16="http://schemas.microsoft.com/office/drawing/2014/main" id="{32043BAE-97DD-44D4-BB54-F7BC2B5E5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4102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осевая симметрия.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utoUpdateAnimBg="0"/>
      <p:bldP spid="89095" grpId="0" autoUpdateAnimBg="0"/>
      <p:bldP spid="8909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Text Box 3">
            <a:extLst>
              <a:ext uri="{FF2B5EF4-FFF2-40B4-BE49-F238E27FC236}">
                <a16:creationId xmlns:a16="http://schemas.microsoft.com/office/drawing/2014/main" id="{0B218D7D-23FB-4211-B061-7014AC823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 помощью каких движений можно перевести грань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правильного тетраэдра </a:t>
            </a:r>
            <a:r>
              <a:rPr lang="en-US" altLang="ru-RU" sz="2800" i="1" dirty="0">
                <a:cs typeface="Times New Roman" panose="02020603050405020304" pitchFamily="18" charset="0"/>
              </a:rPr>
              <a:t>ABCD </a:t>
            </a:r>
            <a:r>
              <a:rPr lang="ru-RU" altLang="ru-RU" sz="2800" dirty="0">
                <a:cs typeface="Times New Roman" panose="02020603050405020304" pitchFamily="18" charset="0"/>
              </a:rPr>
              <a:t>в грань </a:t>
            </a:r>
            <a:r>
              <a:rPr lang="en-US" altLang="ru-RU" sz="2800" i="1" dirty="0">
                <a:cs typeface="Times New Roman" panose="02020603050405020304" pitchFamily="18" charset="0"/>
              </a:rPr>
              <a:t>ABD</a:t>
            </a:r>
            <a:r>
              <a:rPr lang="ru-RU" altLang="ru-RU" sz="2800" dirty="0">
                <a:cs typeface="Times New Roman" panose="02020603050405020304" pitchFamily="18" charset="0"/>
              </a:rPr>
              <a:t> так, чтобы ребро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оставалось на месте?</a:t>
            </a:r>
          </a:p>
        </p:txBody>
      </p:sp>
      <p:sp>
        <p:nvSpPr>
          <p:cNvPr id="154628" name="Text Box 4">
            <a:extLst>
              <a:ext uri="{FF2B5EF4-FFF2-40B4-BE49-F238E27FC236}">
                <a16:creationId xmlns:a16="http://schemas.microsoft.com/office/drawing/2014/main" id="{AC525C44-6823-4EEF-B0B0-32EB84895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Поворот, зеркальная симметрия.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154629" name="Object 5">
            <a:extLst>
              <a:ext uri="{FF2B5EF4-FFF2-40B4-BE49-F238E27FC236}">
                <a16:creationId xmlns:a16="http://schemas.microsoft.com/office/drawing/2014/main" id="{29FE9A6A-E368-492D-A454-5B001C6768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2133600"/>
          <a:ext cx="3067050" cy="287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067478" imgH="2876190" progId="Paint.Picture">
                  <p:embed/>
                </p:oleObj>
              </mc:Choice>
              <mc:Fallback>
                <p:oleObj name="Точечный рисунок" r:id="rId3" imgW="3067478" imgH="287619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133600"/>
                        <a:ext cx="3067050" cy="287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Text Box 3">
            <a:extLst>
              <a:ext uri="{FF2B5EF4-FFF2-40B4-BE49-F238E27FC236}">
                <a16:creationId xmlns:a16="http://schemas.microsoft.com/office/drawing/2014/main" id="{7007272D-4467-4FF9-89BC-7511231DB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Существует ли движение (если существует, то какое), переводящее вершины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D </a:t>
            </a:r>
            <a:r>
              <a:rPr lang="ru-RU" altLang="ru-RU" sz="2800" dirty="0">
                <a:cs typeface="Times New Roman" panose="02020603050405020304" pitchFamily="18" charset="0"/>
              </a:rPr>
              <a:t>правильного тетраэдра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соответственно в вершины: а)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; б)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; в)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6676" name="Text Box 4">
            <a:extLst>
              <a:ext uri="{FF2B5EF4-FFF2-40B4-BE49-F238E27FC236}">
                <a16:creationId xmlns:a16="http://schemas.microsoft.com/office/drawing/2014/main" id="{03557DA1-0DD8-499F-85FF-5F4CD89F2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Поворот;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56677" name="Text Box 5">
            <a:extLst>
              <a:ext uri="{FF2B5EF4-FFF2-40B4-BE49-F238E27FC236}">
                <a16:creationId xmlns:a16="http://schemas.microsoft.com/office/drawing/2014/main" id="{338D473B-BAE7-4DCA-BC1D-B5ED7B273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4102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зеркальная симметрия; 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156678" name="Text Box 6">
            <a:extLst>
              <a:ext uri="{FF2B5EF4-FFF2-40B4-BE49-F238E27FC236}">
                <a16:creationId xmlns:a16="http://schemas.microsoft.com/office/drawing/2014/main" id="{2E46EF23-B11D-452E-A431-050DCC910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7912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зеркальная симметрия.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156679" name="Object 7">
            <a:extLst>
              <a:ext uri="{FF2B5EF4-FFF2-40B4-BE49-F238E27FC236}">
                <a16:creationId xmlns:a16="http://schemas.microsoft.com/office/drawing/2014/main" id="{A7F9C4BA-377F-4D34-8681-A961A2573A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2362200"/>
          <a:ext cx="3067050" cy="287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067478" imgH="2876190" progId="Paint.Picture">
                  <p:embed/>
                </p:oleObj>
              </mc:Choice>
              <mc:Fallback>
                <p:oleObj name="Точечный рисунок" r:id="rId3" imgW="3067478" imgH="2876190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62200"/>
                        <a:ext cx="3067050" cy="287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 autoUpdateAnimBg="0"/>
      <p:bldP spid="156677" grpId="0" autoUpdateAnimBg="0"/>
      <p:bldP spid="15667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Text Box 3">
            <a:extLst>
              <a:ext uri="{FF2B5EF4-FFF2-40B4-BE49-F238E27FC236}">
                <a16:creationId xmlns:a16="http://schemas.microsoft.com/office/drawing/2014/main" id="{D6C518C8-9F7A-4EBF-B9E2-274AA3747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правильном тетраэдре закрасили одну грань. В результате каких движений, оставляющих на месте закрашенную грань, он </a:t>
            </a:r>
            <a:r>
              <a:rPr lang="ru-RU" altLang="ru-RU" sz="2800" dirty="0" err="1">
                <a:cs typeface="Times New Roman" panose="02020603050405020304" pitchFamily="18" charset="0"/>
              </a:rPr>
              <a:t>самосовместится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8724" name="Text Box 4">
            <a:extLst>
              <a:ext uri="{FF2B5EF4-FFF2-40B4-BE49-F238E27FC236}">
                <a16:creationId xmlns:a16="http://schemas.microsoft.com/office/drawing/2014/main" id="{18B7DE9C-034D-4D89-8DD8-EB7AFD05E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При повороте на 120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вокруг оси, проходящей через центр закрашенной грани; при симметрии относительно плоскости, перпендикулярной закрашенной грани.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graphicFrame>
        <p:nvGraphicFramePr>
          <p:cNvPr id="158729" name="Object 9">
            <a:extLst>
              <a:ext uri="{FF2B5EF4-FFF2-40B4-BE49-F238E27FC236}">
                <a16:creationId xmlns:a16="http://schemas.microsoft.com/office/drawing/2014/main" id="{4FA106C7-342C-4631-A08C-D09F52B113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38475" y="1990725"/>
          <a:ext cx="3067050" cy="287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067478" imgH="2876190" progId="Paint.Picture">
                  <p:embed/>
                </p:oleObj>
              </mc:Choice>
              <mc:Fallback>
                <p:oleObj name="Точечный рисунок" r:id="rId3" imgW="3067478" imgH="2876190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8475" y="1990725"/>
                        <a:ext cx="3067050" cy="287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Text Box 3">
            <a:extLst>
              <a:ext uri="{FF2B5EF4-FFF2-40B4-BE49-F238E27FC236}">
                <a16:creationId xmlns:a16="http://schemas.microsoft.com/office/drawing/2014/main" id="{2FD76D4E-DAF3-4F33-B27E-54EF29368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существует различных движений, переводящих правильный тетраэдр в себя?</a:t>
            </a:r>
          </a:p>
        </p:txBody>
      </p:sp>
      <p:sp>
        <p:nvSpPr>
          <p:cNvPr id="162820" name="Text Box 4">
            <a:extLst>
              <a:ext uri="{FF2B5EF4-FFF2-40B4-BE49-F238E27FC236}">
                <a16:creationId xmlns:a16="http://schemas.microsoft.com/office/drawing/2014/main" id="{CF53022F-7E75-4A0A-A439-46EBCBF94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24.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162821" name="Object 5">
            <a:extLst>
              <a:ext uri="{FF2B5EF4-FFF2-40B4-BE49-F238E27FC236}">
                <a16:creationId xmlns:a16="http://schemas.microsoft.com/office/drawing/2014/main" id="{E0CD8088-8B2F-46D4-92CB-AC6D4B3714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1905000"/>
          <a:ext cx="3067050" cy="287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067478" imgH="2876190" progId="Paint.Picture">
                  <p:embed/>
                </p:oleObj>
              </mc:Choice>
              <mc:Fallback>
                <p:oleObj name="Точечный рисунок" r:id="rId3" imgW="3067478" imgH="287619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905000"/>
                        <a:ext cx="3067050" cy="287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840</Words>
  <Application>Microsoft Office PowerPoint</Application>
  <PresentationFormat>Экран (4:3)</PresentationFormat>
  <Paragraphs>63</Paragraphs>
  <Slides>13</Slides>
  <Notes>13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Times New Roman</vt:lpstr>
      <vt:lpstr>Symbol</vt:lpstr>
      <vt:lpstr>Оформление по умолчанию</vt:lpstr>
      <vt:lpstr>Точечный рисунок</vt:lpstr>
      <vt:lpstr>ДВИЖЕНИЕ</vt:lpstr>
      <vt:lpstr>Презентация PowerPoint</vt:lpstr>
      <vt:lpstr>Презентация PowerPoint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Смирнов Владимир Алексеевич</cp:lastModifiedBy>
  <cp:revision>51</cp:revision>
  <dcterms:created xsi:type="dcterms:W3CDTF">2006-06-14T12:10:42Z</dcterms:created>
  <dcterms:modified xsi:type="dcterms:W3CDTF">2021-06-22T06:28:47Z</dcterms:modified>
</cp:coreProperties>
</file>