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16" r:id="rId3"/>
    <p:sldId id="312" r:id="rId4"/>
    <p:sldId id="313" r:id="rId5"/>
    <p:sldId id="261" r:id="rId6"/>
    <p:sldId id="262" r:id="rId7"/>
    <p:sldId id="292" r:id="rId8"/>
    <p:sldId id="293" r:id="rId9"/>
    <p:sldId id="315" r:id="rId10"/>
    <p:sldId id="294" r:id="rId11"/>
    <p:sldId id="296" r:id="rId12"/>
    <p:sldId id="264" r:id="rId13"/>
    <p:sldId id="265" r:id="rId14"/>
    <p:sldId id="306" r:id="rId15"/>
    <p:sldId id="298" r:id="rId16"/>
    <p:sldId id="31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7" autoAdjust="0"/>
    <p:restoredTop sz="88963" autoAdjust="0"/>
  </p:normalViewPr>
  <p:slideViewPr>
    <p:cSldViewPr>
      <p:cViewPr varScale="1">
        <p:scale>
          <a:sx n="95" d="100"/>
          <a:sy n="95" d="100"/>
        </p:scale>
        <p:origin x="3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E517CA55-C831-4949-B7E2-E77E1993DD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633C3C8-DF7B-4233-AE73-CF56276BA8C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EC3ED684-D3EF-44D4-9BA5-62A340EF3ED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687CDD9B-EE57-41F9-8C29-945A692093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B4B82F98-793B-4DC8-A69D-DD30F0A503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1AEE4B54-546C-4C98-8376-3D72427317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EE0E9F-6703-46F4-8955-82F493983F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265003-1984-4CF1-AFE9-672E4FB242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1271E-34C5-405D-AAC6-C21E60AAF2F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070F57FF-24C0-4CFE-AA7A-CFBA243D93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6EA0145-C331-4279-BFE1-EC3789F0A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A58FEE-6D3A-494F-B9F0-D5B1385CEB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9041F-7E52-4F12-9D47-C872A7285321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EDBFAD0A-16B3-48AD-80C0-FD84476FD54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9960488E-D261-49A9-936C-6B1EF0B94C9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DB1202-5632-4D46-A956-96F81A09A2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DE71B-F8DD-4E1C-A326-FA95203EDD7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4BB7951F-718D-42C2-8093-F1546615BE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1BE3BF1C-F3BB-448A-95FF-B3600471ED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F1A356-6314-4D96-948A-0685FBCAAD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C4F90-D689-46BA-A874-5DFA2222A834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29AB7B73-8DE6-40C9-A2DE-D9FC67B085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A50FC504-4F9C-4EE6-A892-DC8F580A2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7197E3-B3F1-4024-A535-C40A088AEF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FD185-7335-4F94-BF94-5F26C88C938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B116372E-930C-49AD-858D-AAF5A22504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F5E7063C-2DF9-47B2-96FA-60E42257A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A96D53-F47E-4794-8ACB-EC8ECD682F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5BDCC2-28BE-4DC5-B846-6380895AD8F2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86370" name="Rectangle 2">
            <a:extLst>
              <a:ext uri="{FF2B5EF4-FFF2-40B4-BE49-F238E27FC236}">
                <a16:creationId xmlns:a16="http://schemas.microsoft.com/office/drawing/2014/main" id="{61561CA3-CA19-48EC-8800-25739191C5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5325AD91-DE60-4ECE-B3C4-8571E5E73F4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9CDCB0-F1BD-4D78-AE8C-87C3E32420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881C2-086E-4FAC-8BC1-C17B56C56E6C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37359AD1-A288-473D-86DC-8B16F4ACD8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16EBE38C-E9C5-4460-B2A7-CDC8D956D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F0CF7A-19AE-4FFA-8262-8CB99AE8D0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AA9389-4461-4672-86F1-006AACC02F7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0D32BD1E-E0F0-4669-B37F-40AEF2DDB3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6351EC18-24C0-49C4-AD9C-F9C990283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265003-1984-4CF1-AFE9-672E4FB242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1271E-34C5-405D-AAC6-C21E60AAF2F9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070F57FF-24C0-4CFE-AA7A-CFBA243D93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6EA0145-C331-4279-BFE1-EC3789F0A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37028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859A4D-14C9-4309-B103-C62FA7F68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3A0DF-96DB-4A80-A471-EBAFED815BA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9AE4E781-9FA0-4ECF-9EDF-D7C0284D08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906C0009-1E64-4269-98EB-9628E89DD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63259F-A0EA-42EA-B22D-8E4E1F14D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3C9FD-ED4C-4FCD-A94F-E99799798A2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A1B85BE2-93F7-4B67-BC50-5F88CBD04C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9F9BAACE-3930-4B31-B9F6-307970CD3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465B74-ABDD-4822-BD57-72F92854AD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CD44C-D5B5-4DEF-96A2-4B647AAD8FE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F2825CEF-0661-4A5E-879B-67089B9084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90F094F8-406A-4D87-828F-35B79356A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23D177-2655-4C5A-8F94-B4CDDD1CE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CA672-0909-441E-BE9F-34BF1B307E3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FD286B8C-424A-4091-89E2-7F85B75CD4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04CA854-6F76-436E-BD60-8838A7238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945782-E1C7-4F97-9B12-76645B19A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71EC0-06F0-4F33-8DB9-DD7C72F1E943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5589F062-450F-46C5-B504-61A02A0BB43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D7F2CC9A-3D0B-4E9C-AD7A-7B7BEE8B976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203C56-608A-4584-8808-B354CFC68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5B94E9-0B5C-4C11-B994-96F99008A16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C9A72A6D-BFE5-415F-A92E-8213BF54C63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FF5DF988-9DCE-47EF-9E45-2B0DDCFE894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E24558-035D-407F-B1CD-90E63D08D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06A85-E832-4D89-8C84-E4EBA87E7DD3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0EB6B778-8A0B-4C88-9F14-EA2D12AB68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2531C1E2-9AB0-4A37-8652-4417D1ACF4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941AF-6A9D-4165-A259-FF2C40EBD7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74342B-FE2E-489B-8705-A46A913D2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F9FBF3-FD8A-4EC2-9EF2-B88F130F1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FA37EA-35F6-4882-859C-12A9FA1E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AF6CE0-CCCE-477D-B26E-7ACD461E3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0822A-996B-43C5-AFFB-6E5137C089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70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078A00-3D8B-441E-B096-46F0ECDD8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E4B92A-4987-4CED-8779-5BE802FA8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5B88C0-3709-499C-BE65-59CB7125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ABBD38-2C8D-4073-9475-3DAC18D31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B2C104-2DFE-4210-9283-2B2173CA2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53ED9-C4FD-4F5E-8EEE-4F40F94D12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546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F4E105-4CDF-4582-B514-37DE34676B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042AEE-90E1-42EB-A9E1-7D810B019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34F3AF-A0D6-46B0-B6F2-39CD9BC71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A0FB1C-4265-47C0-BB6A-6E389A64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1DBFB8-6BAA-4181-8CCC-3B0C2DCF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C710C-DA2D-4826-AA1D-F951036CC3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865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7E13A-73C1-4D59-863B-B2334A960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2C94BF-5998-44AD-A0DE-E50D304EB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51B540-F5F3-4EC5-B79A-68BDB5857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AD3A7A-3D5F-47C1-818D-CAC97CC4E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C55094-CCA8-4F68-B52C-4BE2EC9F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19901-2407-441E-AAB2-FC875E03C2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622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15882-40D9-4462-A1B5-1C674C72A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0DA762-DBDB-44E3-8726-0EB48FBD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CA8EBA-A66E-4604-A9B5-733CD9630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002022-DE97-499B-89BC-97BCAF0A8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E3DEC6-C50D-4862-AE3F-959F6AA05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32209-6D8A-4948-A470-306AF25241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422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12E74F-F391-4884-A59D-365E302DB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9F6A78-57B3-403B-9BA8-C0D06BBFE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48D9C2-33C3-49AD-80AE-C4DCFBC78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A53709-E1FB-4D14-98BE-9319DC498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69C4F1-41BA-4BF9-8DC2-B2B9C0C1E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8C1802-5024-41FE-9FC1-8D837988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50EA4-DC47-4AAF-A37B-BBC9E22B2A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403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EB8E8-7FFE-42DB-8D55-477C6B87A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0FBD93-028E-4007-84D9-31F94C383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D8F266-836E-4AD2-AFD8-FFD32F767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A9E76BB-AFCE-4D1E-8C9D-1073F40D7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55926A7-9CCC-4A14-B09A-128D28BB8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595A8B9-D602-4B2E-A267-F122BF070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59B4A53-C57E-429C-8BE2-0164D764A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CD7F570-AE6B-4D02-92A4-012E5DA5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802FB-0D7A-407D-8509-26C74EC915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6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71B9E-32E9-4D31-8E9A-956ED324F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06D955-D72A-4604-B985-EA008DF6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AABB1C-6680-4F06-BFFF-59E94324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F4C910-5ED4-4453-89C0-73F120BCB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9A233-B5A2-446A-B4F7-3AA64CBCB6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590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A018765-E269-435E-9553-728A0A4C3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9756577-78FD-4CA4-9E5F-C623BD69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7F22F0D-A144-4862-9041-6640E4B2A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9686F-EB2E-40EE-91DE-C355C5C327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98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9D5727-BD0C-4097-8C7E-3524D0094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9C91F9-7934-41BA-B2AA-D3918C500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A129EA-3D66-440F-AB2D-566D93C8C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26800E-58B0-4B83-8919-E0F29A3E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68A6F7-C1D8-4682-8720-684972C33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A169E2-CE29-4197-BD8E-63DA23DEC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4CF32-B85F-4C46-B628-FCC0D7E6A0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401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B88BD-B3E3-439D-9276-05ADA795C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C632586-C516-476B-9117-E25CF327A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6CE5B2-31F1-49CC-AE59-894C99F38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83614E-D2C2-46D8-AF6E-8AFE021D9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3D084C-2054-41EC-9B2C-04809647B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1CD098-6861-45F9-8FA0-9972A83C0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77046-29F1-43D7-82E8-754F36096D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532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196619A-C5BA-45C5-AADC-F5638B7FC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5AAAAD-EAFA-4AD8-A9EF-F5334B5C5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132F83-97CC-495E-8D60-3CD0BF2155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1AEAFF-820E-4F48-90F3-55F97A408A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D3F8ECB-0E68-4E54-A06E-7D15C503E1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3B20CB-35D6-478C-B213-2317B63014E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1FED7F0-3624-44BD-B9B8-9EA4BADB5F5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40768"/>
            <a:ext cx="7772400" cy="2344688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ОРИЕНТАЦИЯ ПОВЕРХНОСТИ. ЛИСТ МЁБИУСА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Text Box 3">
            <a:extLst>
              <a:ext uri="{FF2B5EF4-FFF2-40B4-BE49-F238E27FC236}">
                <a16:creationId xmlns:a16="http://schemas.microsoft.com/office/drawing/2014/main" id="{19D3998B-369C-4E5F-B777-5553B76F0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сторон имеет поверхность, полученная при разрезании листа Мебиуса по средней линии?</a:t>
            </a:r>
          </a:p>
        </p:txBody>
      </p:sp>
      <p:sp>
        <p:nvSpPr>
          <p:cNvPr id="158724" name="Text Box 4">
            <a:extLst>
              <a:ext uri="{FF2B5EF4-FFF2-40B4-BE49-F238E27FC236}">
                <a16:creationId xmlns:a16="http://schemas.microsoft.com/office/drawing/2014/main" id="{C3D646CE-E94B-46F6-9258-7A49F63E3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Две.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Text Box 3">
            <a:extLst>
              <a:ext uri="{FF2B5EF4-FFF2-40B4-BE49-F238E27FC236}">
                <a16:creationId xmlns:a16="http://schemas.microsoft.com/office/drawing/2014/main" id="{B1B2C42F-5EBE-47A6-8343-4E8114FDE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Что получится, если дважды перекрученную ленту разрезать по средней линии?</a:t>
            </a:r>
          </a:p>
        </p:txBody>
      </p:sp>
      <p:sp>
        <p:nvSpPr>
          <p:cNvPr id="162820" name="Text Box 4">
            <a:extLst>
              <a:ext uri="{FF2B5EF4-FFF2-40B4-BE49-F238E27FC236}">
                <a16:creationId xmlns:a16="http://schemas.microsoft.com/office/drawing/2014/main" id="{7FBD9AD0-EC81-40F6-8DE0-95A10B203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Две сцепленные дважды перекрученные ленты. </a:t>
            </a:r>
            <a:endParaRPr lang="en-US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>
            <a:extLst>
              <a:ext uri="{FF2B5EF4-FFF2-40B4-BE49-F238E27FC236}">
                <a16:creationId xmlns:a16="http://schemas.microsoft.com/office/drawing/2014/main" id="{45F22A9A-1A02-4506-AC6E-1D2D36DE7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Что получится, если лист Мебиуса разрезать не по средней линии, а отступив от края на треть ширины ленты?</a:t>
            </a:r>
          </a:p>
        </p:txBody>
      </p:sp>
      <p:sp>
        <p:nvSpPr>
          <p:cNvPr id="93188" name="Text Box 4">
            <a:extLst>
              <a:ext uri="{FF2B5EF4-FFF2-40B4-BE49-F238E27FC236}">
                <a16:creationId xmlns:a16="http://schemas.microsoft.com/office/drawing/2014/main" id="{9EEECB67-A5C1-4F6A-9318-00209ADDC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Сцепленные лист Мебиуса и четырежды перекрученная лента. </a:t>
            </a:r>
            <a:endParaRPr lang="en-US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>
            <a:extLst>
              <a:ext uri="{FF2B5EF4-FFF2-40B4-BE49-F238E27FC236}">
                <a16:creationId xmlns:a16="http://schemas.microsoft.com/office/drawing/2014/main" id="{16923FBE-92A7-4C22-BFFA-7BAA080D1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Отрезок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, параллельный прямой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вращается вокруг этой прямой и одновременно вращается вокруг своего центра в плоскости отрезка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и прямой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. За время полного оборота вокруг прямой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отрезок совершает поворот на 180° вокруг своего центра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Какую поверхность описывает отрезок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95240" name="Group 8">
            <a:extLst>
              <a:ext uri="{FF2B5EF4-FFF2-40B4-BE49-F238E27FC236}">
                <a16:creationId xmlns:a16="http://schemas.microsoft.com/office/drawing/2014/main" id="{BFE25635-9430-4822-BF30-4C21D558D72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743200"/>
            <a:ext cx="8839200" cy="2590800"/>
            <a:chOff x="96" y="1728"/>
            <a:chExt cx="5568" cy="1632"/>
          </a:xfrm>
        </p:grpSpPr>
        <p:sp>
          <p:nvSpPr>
            <p:cNvPr id="95236" name="Text Box 4">
              <a:extLst>
                <a:ext uri="{FF2B5EF4-FFF2-40B4-BE49-F238E27FC236}">
                  <a16:creationId xmlns:a16="http://schemas.microsoft.com/office/drawing/2014/main" id="{E923403A-CB5E-4D66-A5F3-439CC5992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072"/>
              <a:ext cx="55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>
                  <a:cs typeface="Times New Roman" panose="02020603050405020304" pitchFamily="18" charset="0"/>
                </a:rPr>
                <a:t>Лист Мебиуса. </a:t>
              </a:r>
              <a:endParaRPr lang="en-US" altLang="ru-RU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95239" name="Object 7">
              <a:extLst>
                <a:ext uri="{FF2B5EF4-FFF2-40B4-BE49-F238E27FC236}">
                  <a16:creationId xmlns:a16="http://schemas.microsoft.com/office/drawing/2014/main" id="{20F70B3B-4E81-4FA0-A535-DCC2B983B2E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08" y="1728"/>
            <a:ext cx="2070" cy="1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3820058" imgH="2610214" progId="Paint.Picture">
                    <p:embed/>
                  </p:oleObj>
                </mc:Choice>
                <mc:Fallback>
                  <p:oleObj name="Точечный рисунок" r:id="rId3" imgW="3820058" imgH="2610214" progId="Paint.Picture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1728"/>
                          <a:ext cx="2070" cy="1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Text Box 3">
            <a:extLst>
              <a:ext uri="{FF2B5EF4-FFF2-40B4-BE49-F238E27FC236}">
                <a16:creationId xmlns:a16="http://schemas.microsoft.com/office/drawing/2014/main" id="{9742B5C3-5FA5-4AF2-B3ED-059F894B7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Представим себе боковую поверхность цилиндра, сделанную из эластичного материала. Вырежем в ней круглое отверстие</a:t>
            </a:r>
            <a:r>
              <a:rPr lang="ru-RU" altLang="ru-RU" dirty="0"/>
              <a:t> (рис. а)</a:t>
            </a:r>
            <a:r>
              <a:rPr lang="ru-RU" altLang="ru-RU" dirty="0">
                <a:cs typeface="Times New Roman" panose="02020603050405020304" pitchFamily="18" charset="0"/>
              </a:rPr>
              <a:t>, проденем в него один конец цилиндра и склеим окружности оснований. Получившаяся поверхность изображена на рисунке б (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бутылка Клейна</a:t>
            </a:r>
            <a:r>
              <a:rPr lang="ru-RU" altLang="ru-RU" dirty="0">
                <a:cs typeface="Times New Roman" panose="02020603050405020304" pitchFamily="18" charset="0"/>
              </a:rPr>
              <a:t>). Сколько у нее сторон?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185348" name="Text Box 4">
            <a:extLst>
              <a:ext uri="{FF2B5EF4-FFF2-40B4-BE49-F238E27FC236}">
                <a16:creationId xmlns:a16="http://schemas.microsoft.com/office/drawing/2014/main" id="{117A815B-9EC3-4A47-A49E-1BA79C21F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8674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Одна.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185349" name="Picture 5">
            <a:extLst>
              <a:ext uri="{FF2B5EF4-FFF2-40B4-BE49-F238E27FC236}">
                <a16:creationId xmlns:a16="http://schemas.microsoft.com/office/drawing/2014/main" id="{204BA9A7-D802-423A-A047-98B7379A7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43200"/>
            <a:ext cx="37719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Text Box 3">
            <a:extLst>
              <a:ext uri="{FF2B5EF4-FFF2-40B4-BE49-F238E27FC236}">
                <a16:creationId xmlns:a16="http://schemas.microsoft.com/office/drawing/2014/main" id="{4DFF0EC8-482E-4A27-902E-64A2D359E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круге в</a:t>
            </a:r>
            <a:r>
              <a:rPr lang="ru-RU" altLang="ru-RU" sz="2800" dirty="0"/>
              <a:t>ы</a:t>
            </a:r>
            <a:r>
              <a:rPr lang="ru-RU" altLang="ru-RU" sz="2800" dirty="0">
                <a:cs typeface="Times New Roman" panose="02020603050405020304" pitchFamily="18" charset="0"/>
              </a:rPr>
              <a:t>резали два круглых отверстия и к их краям приклеили основания боковой поверхности цилиндра (рис. 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б</a:t>
            </a:r>
            <a:r>
              <a:rPr lang="ru-RU" altLang="ru-RU" sz="2800" dirty="0">
                <a:cs typeface="Times New Roman" panose="02020603050405020304" pitchFamily="18" charset="0"/>
              </a:rPr>
              <a:t>). Сколько сторон имеет образовавшаяся поверхность?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66916" name="Text Box 4">
            <a:extLst>
              <a:ext uri="{FF2B5EF4-FFF2-40B4-BE49-F238E27FC236}">
                <a16:creationId xmlns:a16="http://schemas.microsoft.com/office/drawing/2014/main" id="{9E38F9E6-1521-4D4B-86F8-9437CFF61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Две;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166919" name="Picture 7">
            <a:extLst>
              <a:ext uri="{FF2B5EF4-FFF2-40B4-BE49-F238E27FC236}">
                <a16:creationId xmlns:a16="http://schemas.microsoft.com/office/drawing/2014/main" id="{BBCE0063-32BA-4987-AD01-FCD49DFD7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67000"/>
            <a:ext cx="7546975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6920" name="Text Box 8">
            <a:extLst>
              <a:ext uri="{FF2B5EF4-FFF2-40B4-BE49-F238E27FC236}">
                <a16:creationId xmlns:a16="http://schemas.microsoft.com/office/drawing/2014/main" id="{78AA0EFB-E07C-4933-A6D6-66C51EA32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86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ru-RU" altLang="ru-RU">
                <a:cs typeface="Times New Roman" panose="02020603050405020304" pitchFamily="18" charset="0"/>
              </a:rPr>
              <a:t>) одну. </a:t>
            </a:r>
            <a:endParaRPr lang="en-US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 autoUpdateAnimBg="0"/>
      <p:bldP spid="16692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Text Box 3">
            <a:extLst>
              <a:ext uri="{FF2B5EF4-FFF2-40B4-BE49-F238E27FC236}">
                <a16:creationId xmlns:a16="http://schemas.microsoft.com/office/drawing/2014/main" id="{DC12E2D7-8E74-4DD3-B272-F6918483D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	Сколько сторон имеет поверхность, изображенная на рисунке? </a:t>
            </a:r>
            <a:r>
              <a:rPr lang="ru-RU" altLang="ru-RU" sz="2800" dirty="0">
                <a:cs typeface="Times New Roman" panose="02020603050405020304" pitchFamily="18" charset="0"/>
              </a:rPr>
              <a:t>Является ли она ориентируемой?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1732" name="Text Box 4">
            <a:extLst>
              <a:ext uri="{FF2B5EF4-FFF2-40B4-BE49-F238E27FC236}">
                <a16:creationId xmlns:a16="http://schemas.microsoft.com/office/drawing/2014/main" id="{644AF6CB-7904-45F5-8CED-3730CF674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Две. Да.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201736" name="Object 8">
            <a:extLst>
              <a:ext uri="{FF2B5EF4-FFF2-40B4-BE49-F238E27FC236}">
                <a16:creationId xmlns:a16="http://schemas.microsoft.com/office/drawing/2014/main" id="{8BCAEB27-620A-40E9-88A4-5E53D36DEC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8438" y="1485900"/>
          <a:ext cx="3667125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666667" imgH="3885714" progId="Paint.Picture">
                  <p:embed/>
                </p:oleObj>
              </mc:Choice>
              <mc:Fallback>
                <p:oleObj name="Точечный рисунок" r:id="rId3" imgW="3666667" imgH="3885714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1485900"/>
                        <a:ext cx="3667125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>
            <a:extLst>
              <a:ext uri="{FF2B5EF4-FFF2-40B4-BE49-F238E27FC236}">
                <a16:creationId xmlns:a16="http://schemas.microsoft.com/office/drawing/2014/main" id="{3BB943A1-C5F9-4177-8B8C-5853CA5D1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624"/>
            <a:ext cx="9144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Пусть в пространстве заданы плоскость и поворот этой плоскости вокруг точки </a:t>
            </a:r>
            <a:r>
              <a:rPr lang="ru-RU" altLang="ru-RU" sz="2000" i="1" dirty="0">
                <a:cs typeface="Times New Roman" panose="02020603050405020304" pitchFamily="18" charset="0"/>
              </a:rPr>
              <a:t>О</a:t>
            </a:r>
            <a:r>
              <a:rPr lang="ru-RU" altLang="ru-RU" sz="2000" dirty="0">
                <a:cs typeface="Times New Roman" panose="02020603050405020304" pitchFamily="18" charset="0"/>
              </a:rPr>
              <a:t> на угол </a:t>
            </a:r>
            <a:r>
              <a:rPr lang="en-US" altLang="ru-RU" sz="2000" dirty="0">
                <a:cs typeface="Times New Roman" panose="02020603050405020304" pitchFamily="18" charset="0"/>
              </a:rPr>
              <a:t>φ</a:t>
            </a:r>
            <a:r>
              <a:rPr lang="ru-RU" altLang="ru-RU" sz="2000" dirty="0">
                <a:cs typeface="Times New Roman" panose="02020603050405020304" pitchFamily="18" charset="0"/>
              </a:rPr>
              <a:t>. На рисунке</a:t>
            </a:r>
            <a:r>
              <a:rPr lang="ru-RU" altLang="ru-RU" sz="2000" dirty="0"/>
              <a:t> а)</a:t>
            </a:r>
            <a:r>
              <a:rPr lang="ru-RU" altLang="ru-RU" sz="2000" dirty="0">
                <a:cs typeface="Times New Roman" panose="02020603050405020304" pitchFamily="18" charset="0"/>
              </a:rPr>
              <a:t> мы смотрим на плоскость сверху, и этот поворот выглядит как поворот против часовой стрелки. Однако, если мы будем смотреть на плоскость снизу</a:t>
            </a:r>
            <a:r>
              <a:rPr lang="ru-RU" altLang="ru-RU" sz="2000" dirty="0"/>
              <a:t> (рис. б)</a:t>
            </a:r>
            <a:r>
              <a:rPr lang="ru-RU" altLang="ru-RU" sz="2000" dirty="0">
                <a:cs typeface="Times New Roman" panose="02020603050405020304" pitchFamily="18" charset="0"/>
              </a:rPr>
              <a:t>, то этот же поворот будет выглядеть как поворот по часовой стрелке. Таким образом, направление поворота не является свойством, изначально присущим плоскости и зависит от выбора стороны, с которой мы смотрим на плоскость. Такой выбор стороны называется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ориентацией плоскости.</a:t>
            </a:r>
            <a:endParaRPr lang="en-US" altLang="ru-RU" sz="20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072" name="Picture 24">
            <a:extLst>
              <a:ext uri="{FF2B5EF4-FFF2-40B4-BE49-F238E27FC236}">
                <a16:creationId xmlns:a16="http://schemas.microsoft.com/office/drawing/2014/main" id="{8569D404-6F2C-4A50-9342-BA60F045C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38600"/>
            <a:ext cx="8875713" cy="240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74" name="Text Box 26">
            <a:extLst>
              <a:ext uri="{FF2B5EF4-FFF2-40B4-BE49-F238E27FC236}">
                <a16:creationId xmlns:a16="http://schemas.microsoft.com/office/drawing/2014/main" id="{B1D8ADDA-3201-49FB-8B0A-C351DC148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20888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Аналогичным образом можно определить понятие ориентации и для других двусторонних поверхностей, среди которых: сфера, поверхность многогранника, поверхности цилиндра, конуса и др. Выбирая сторону поверхности, мы как бы производим мысленное закрашивание этой стороны.</a:t>
            </a:r>
            <a:endParaRPr lang="en-US" alt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74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7" name="Text Box 5">
            <a:extLst>
              <a:ext uri="{FF2B5EF4-FFF2-40B4-BE49-F238E27FC236}">
                <a16:creationId xmlns:a16="http://schemas.microsoft.com/office/drawing/2014/main" id="{9493A7D1-3D53-476C-96C7-40A778589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463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Оказывается, однако, что это можно сделать не для любой поверхности. Первым примером такой </a:t>
            </a:r>
            <a:r>
              <a:rPr lang="ru-RU" altLang="ru-RU" sz="2000" dirty="0" err="1">
                <a:cs typeface="Times New Roman" panose="02020603050405020304" pitchFamily="18" charset="0"/>
              </a:rPr>
              <a:t>неориентируемой</a:t>
            </a:r>
            <a:r>
              <a:rPr lang="ru-RU" altLang="ru-RU" sz="2000" dirty="0">
                <a:cs typeface="Times New Roman" panose="02020603050405020304" pitchFamily="18" charset="0"/>
              </a:rPr>
              <a:t> поверхности была поверхность, называемая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листом</a:t>
            </a:r>
            <a:r>
              <a:rPr lang="ru-RU" altLang="ru-RU" sz="2000" dirty="0">
                <a:cs typeface="Times New Roman" panose="02020603050405020304" pitchFamily="18" charset="0"/>
              </a:rPr>
              <a:t>, или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лентой </a:t>
            </a:r>
            <a:r>
              <a:rPr lang="ru-RU" altLang="ru-RU" sz="20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М</a:t>
            </a:r>
            <a:r>
              <a:rPr lang="ru-RU" altLang="ru-RU" sz="2000" dirty="0" err="1">
                <a:solidFill>
                  <a:srgbClr val="FF3300"/>
                </a:solidFill>
              </a:rPr>
              <a:t>ё</a:t>
            </a:r>
            <a:r>
              <a:rPr lang="ru-RU" altLang="ru-RU" sz="20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биуса</a:t>
            </a:r>
            <a:r>
              <a:rPr lang="ru-RU" altLang="ru-RU" sz="2000" dirty="0">
                <a:cs typeface="Times New Roman" panose="02020603050405020304" pitchFamily="18" charset="0"/>
              </a:rPr>
              <a:t>, открытая в 1858 году немецким астрономом и математиком А.Ф. </a:t>
            </a:r>
            <a:r>
              <a:rPr lang="ru-RU" altLang="ru-RU" sz="2000" dirty="0" err="1">
                <a:cs typeface="Times New Roman" panose="02020603050405020304" pitchFamily="18" charset="0"/>
              </a:rPr>
              <a:t>М</a:t>
            </a:r>
            <a:r>
              <a:rPr lang="ru-RU" altLang="ru-RU" sz="2000" dirty="0" err="1"/>
              <a:t>ё</a:t>
            </a:r>
            <a:r>
              <a:rPr lang="ru-RU" altLang="ru-RU" sz="2000" dirty="0" err="1">
                <a:cs typeface="Times New Roman" panose="02020603050405020304" pitchFamily="18" charset="0"/>
              </a:rPr>
              <a:t>биусом</a:t>
            </a:r>
            <a:r>
              <a:rPr lang="ru-RU" altLang="ru-RU" sz="2000" dirty="0">
                <a:cs typeface="Times New Roman" panose="02020603050405020304" pitchFamily="18" charset="0"/>
              </a:rPr>
              <a:t> (1790-1868). </a:t>
            </a:r>
          </a:p>
        </p:txBody>
      </p:sp>
      <p:sp>
        <p:nvSpPr>
          <p:cNvPr id="197638" name="Text Box 6">
            <a:extLst>
              <a:ext uri="{FF2B5EF4-FFF2-40B4-BE49-F238E27FC236}">
                <a16:creationId xmlns:a16="http://schemas.microsoft.com/office/drawing/2014/main" id="{83D4E94F-69F8-4767-BAFA-E0E4662A4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55738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Изготовить модель листа Мебиуса очень просто. Возьмем бумажную полоску в форме прямоугольника </a:t>
            </a:r>
            <a:r>
              <a:rPr lang="ru-RU" altLang="ru-RU" sz="2000" i="1" dirty="0">
                <a:cs typeface="Times New Roman" panose="02020603050405020304" pitchFamily="18" charset="0"/>
              </a:rPr>
              <a:t>АВС</a:t>
            </a:r>
            <a:r>
              <a:rPr lang="en-US" altLang="ru-RU" sz="2000" i="1" dirty="0">
                <a:cs typeface="Times New Roman" panose="02020603050405020304" pitchFamily="18" charset="0"/>
              </a:rPr>
              <a:t>D</a:t>
            </a:r>
            <a:r>
              <a:rPr lang="ru-RU" altLang="ru-RU" sz="2000" dirty="0">
                <a:cs typeface="Times New Roman" panose="02020603050405020304" pitchFamily="18" charset="0"/>
              </a:rPr>
              <a:t> (рис. 210). Если склеить противоположные стороны </a:t>
            </a:r>
            <a:r>
              <a:rPr lang="ru-RU" altLang="ru-RU" sz="2000" i="1" dirty="0">
                <a:cs typeface="Times New Roman" panose="02020603050405020304" pitchFamily="18" charset="0"/>
              </a:rPr>
              <a:t>АВ</a:t>
            </a:r>
            <a:r>
              <a:rPr lang="ru-RU" altLang="ru-RU" sz="2000" dirty="0">
                <a:cs typeface="Times New Roman" panose="02020603050405020304" pitchFamily="18" charset="0"/>
              </a:rPr>
              <a:t> и </a:t>
            </a:r>
            <a:r>
              <a:rPr lang="en-US" altLang="ru-RU" sz="2000" i="1" dirty="0">
                <a:cs typeface="Times New Roman" panose="02020603050405020304" pitchFamily="18" charset="0"/>
              </a:rPr>
              <a:t>CD</a:t>
            </a:r>
            <a:r>
              <a:rPr lang="ru-RU" altLang="ru-RU" sz="2000" dirty="0">
                <a:cs typeface="Times New Roman" panose="02020603050405020304" pitchFamily="18" charset="0"/>
              </a:rPr>
              <a:t>, совместив точку </a:t>
            </a:r>
            <a:r>
              <a:rPr lang="ru-RU" altLang="ru-RU" sz="2000" i="1" dirty="0">
                <a:cs typeface="Times New Roman" panose="02020603050405020304" pitchFamily="18" charset="0"/>
              </a:rPr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с точкой </a:t>
            </a:r>
            <a:r>
              <a:rPr lang="en-US" altLang="ru-RU" sz="2000" i="1" dirty="0">
                <a:cs typeface="Times New Roman" panose="02020603050405020304" pitchFamily="18" charset="0"/>
              </a:rPr>
              <a:t>D</a:t>
            </a:r>
            <a:r>
              <a:rPr lang="ru-RU" altLang="ru-RU" sz="2000" dirty="0">
                <a:cs typeface="Times New Roman" panose="02020603050405020304" pitchFamily="18" charset="0"/>
              </a:rPr>
              <a:t>, а точку </a:t>
            </a:r>
            <a:r>
              <a:rPr lang="ru-RU" altLang="ru-RU" sz="2000" i="1" dirty="0">
                <a:cs typeface="Times New Roman" panose="02020603050405020304" pitchFamily="18" charset="0"/>
              </a:rPr>
              <a:t>В</a:t>
            </a:r>
            <a:r>
              <a:rPr lang="ru-RU" altLang="ru-RU" sz="2000" dirty="0">
                <a:cs typeface="Times New Roman" panose="02020603050405020304" pitchFamily="18" charset="0"/>
              </a:rPr>
              <a:t> с точкой </a:t>
            </a:r>
            <a:r>
              <a:rPr lang="ru-RU" altLang="ru-RU" sz="2000" i="1" dirty="0">
                <a:cs typeface="Times New Roman" panose="02020603050405020304" pitchFamily="18" charset="0"/>
              </a:rPr>
              <a:t>С</a:t>
            </a:r>
            <a:r>
              <a:rPr lang="ru-RU" altLang="ru-RU" sz="2000" dirty="0">
                <a:cs typeface="Times New Roman" panose="02020603050405020304" pitchFamily="18" charset="0"/>
              </a:rPr>
              <a:t>, то получим боковую поверхность цилиндра (рис. а). Если же перед склеиванием противоположных сторон одну из них повернуть на 180° и соединить точку 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ru-RU" altLang="ru-RU" sz="2000" dirty="0">
                <a:cs typeface="Times New Roman" panose="02020603050405020304" pitchFamily="18" charset="0"/>
              </a:rPr>
              <a:t> с точкой </a:t>
            </a:r>
            <a:r>
              <a:rPr lang="en-US" altLang="ru-RU" sz="2000" i="1" dirty="0">
                <a:cs typeface="Times New Roman" panose="02020603050405020304" pitchFamily="18" charset="0"/>
              </a:rPr>
              <a:t>C</a:t>
            </a:r>
            <a:r>
              <a:rPr lang="ru-RU" altLang="ru-RU" sz="2000" dirty="0">
                <a:cs typeface="Times New Roman" panose="02020603050405020304" pitchFamily="18" charset="0"/>
              </a:rPr>
              <a:t>, точку </a:t>
            </a:r>
            <a:r>
              <a:rPr lang="en-US" altLang="ru-RU" sz="2000" i="1" dirty="0">
                <a:cs typeface="Times New Roman" panose="02020603050405020304" pitchFamily="18" charset="0"/>
              </a:rPr>
              <a:t>B</a:t>
            </a:r>
            <a:r>
              <a:rPr lang="ru-RU" altLang="ru-RU" sz="2000" dirty="0">
                <a:cs typeface="Times New Roman" panose="02020603050405020304" pitchFamily="18" charset="0"/>
              </a:rPr>
              <a:t> с точкой </a:t>
            </a:r>
            <a:r>
              <a:rPr lang="en-US" altLang="ru-RU" sz="2000" i="1" dirty="0">
                <a:cs typeface="Times New Roman" panose="02020603050405020304" pitchFamily="18" charset="0"/>
              </a:rPr>
              <a:t>D</a:t>
            </a:r>
            <a:r>
              <a:rPr lang="ru-RU" altLang="ru-RU" sz="2000" dirty="0">
                <a:cs typeface="Times New Roman" panose="02020603050405020304" pitchFamily="18" charset="0"/>
              </a:rPr>
              <a:t> (рис. б), то получим лист Мебиуса.</a:t>
            </a:r>
          </a:p>
        </p:txBody>
      </p:sp>
      <p:pic>
        <p:nvPicPr>
          <p:cNvPr id="197641" name="Picture 9">
            <a:extLst>
              <a:ext uri="{FF2B5EF4-FFF2-40B4-BE49-F238E27FC236}">
                <a16:creationId xmlns:a16="http://schemas.microsoft.com/office/drawing/2014/main" id="{12A79F96-A78F-4A22-8D02-65E410321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657600"/>
            <a:ext cx="5600700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Text Box 3">
            <a:extLst>
              <a:ext uri="{FF2B5EF4-FFF2-40B4-BE49-F238E27FC236}">
                <a16:creationId xmlns:a16="http://schemas.microsoft.com/office/drawing/2014/main" id="{28ABC700-E0CB-4515-9D94-513663F26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8109"/>
            <a:ext cx="9144000" cy="330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Л</a:t>
            </a:r>
            <a:r>
              <a:rPr lang="ru-RU" altLang="ru-RU" sz="2200" dirty="0">
                <a:cs typeface="Times New Roman" panose="02020603050405020304" pitchFamily="18" charset="0"/>
              </a:rPr>
              <a:t>ист </a:t>
            </a:r>
            <a:r>
              <a:rPr lang="ru-RU" altLang="ru-RU" sz="2200" dirty="0" err="1">
                <a:cs typeface="Times New Roman" panose="02020603050405020304" pitchFamily="18" charset="0"/>
              </a:rPr>
              <a:t>М</a:t>
            </a:r>
            <a:r>
              <a:rPr lang="ru-RU" altLang="ru-RU" sz="2200" dirty="0" err="1"/>
              <a:t>ё</a:t>
            </a:r>
            <a:r>
              <a:rPr lang="ru-RU" altLang="ru-RU" sz="2200" dirty="0" err="1">
                <a:cs typeface="Times New Roman" panose="02020603050405020304" pitchFamily="18" charset="0"/>
              </a:rPr>
              <a:t>биуса</a:t>
            </a:r>
            <a:r>
              <a:rPr lang="ru-RU" altLang="ru-RU" sz="2200" dirty="0">
                <a:cs typeface="Times New Roman" panose="02020603050405020304" pitchFamily="18" charset="0"/>
              </a:rPr>
              <a:t> имеет только одну сторону</a:t>
            </a:r>
            <a:r>
              <a:rPr lang="ru-RU" altLang="ru-RU" sz="2200" dirty="0"/>
              <a:t>.</a:t>
            </a:r>
            <a:r>
              <a:rPr lang="ru-RU" altLang="ru-RU" sz="2200" dirty="0">
                <a:cs typeface="Times New Roman" panose="02020603050405020304" pitchFamily="18" charset="0"/>
              </a:rPr>
              <a:t> Муравью, ползущему по листу Мебиуса, не надо переползать через его край, чтобы попасть на противоположную сторону, как это видно на гравюре М. </a:t>
            </a:r>
            <a:r>
              <a:rPr lang="ru-RU" altLang="ru-RU" sz="2200" dirty="0" err="1">
                <a:cs typeface="Times New Roman" panose="02020603050405020304" pitchFamily="18" charset="0"/>
              </a:rPr>
              <a:t>Эшера</a:t>
            </a:r>
            <a:r>
              <a:rPr lang="ru-RU" altLang="ru-RU" sz="2200" dirty="0"/>
              <a:t>.</a:t>
            </a:r>
          </a:p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Свойство односторонности листа Мебиуса используется при изготовлении ременных передач. Если ремень сделать в виде ленты Мебиуса, то он будет изнашиваться вдвое медленнее, чем обычный. Это объясняется тем, что в работе ремня, изготовленного в виде ленты Мебиуса, принимает участие вся поверхность, а не только внутренняя ее часть, как у обычной ременной передачи.</a:t>
            </a:r>
          </a:p>
        </p:txBody>
      </p:sp>
      <p:pic>
        <p:nvPicPr>
          <p:cNvPr id="199688" name="Picture 8">
            <a:extLst>
              <a:ext uri="{FF2B5EF4-FFF2-40B4-BE49-F238E27FC236}">
                <a16:creationId xmlns:a16="http://schemas.microsoft.com/office/drawing/2014/main" id="{F8B0C12E-8931-4250-ACA3-215857FD5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38600"/>
            <a:ext cx="8240713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00BA196C-598F-4987-9B7B-072428E9001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C77D154C-534F-4A5E-9A5A-3455947D7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Явля</a:t>
            </a:r>
            <a:r>
              <a:rPr lang="ru-RU" altLang="ru-RU" sz="2800" dirty="0"/>
              <a:t>е</a:t>
            </a:r>
            <a:r>
              <a:rPr lang="ru-RU" altLang="ru-RU" sz="2800" dirty="0">
                <a:cs typeface="Times New Roman" panose="02020603050405020304" pitchFamily="18" charset="0"/>
              </a:rPr>
              <a:t>тся ли ориентируемой: а) сфера; б) боковая поверхность цилиндра; в) поверхность конуса?</a:t>
            </a:r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CC70C909-0817-4A9C-9038-93132191A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267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</a:t>
            </a:r>
            <a:r>
              <a:rPr lang="ru-RU" altLang="ru-RU"/>
              <a:t>Да;</a:t>
            </a:r>
          </a:p>
        </p:txBody>
      </p:sp>
      <p:sp>
        <p:nvSpPr>
          <p:cNvPr id="87047" name="Text Box 7">
            <a:extLst>
              <a:ext uri="{FF2B5EF4-FFF2-40B4-BE49-F238E27FC236}">
                <a16:creationId xmlns:a16="http://schemas.microsoft.com/office/drawing/2014/main" id="{B2262296-F3E9-4CFB-B8A7-CEAB72ADA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7244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</a:t>
            </a:r>
            <a:r>
              <a:rPr lang="ru-RU" altLang="ru-RU"/>
              <a:t>да;</a:t>
            </a:r>
          </a:p>
        </p:txBody>
      </p:sp>
      <p:sp>
        <p:nvSpPr>
          <p:cNvPr id="87048" name="Text Box 8">
            <a:extLst>
              <a:ext uri="{FF2B5EF4-FFF2-40B4-BE49-F238E27FC236}">
                <a16:creationId xmlns:a16="http://schemas.microsoft.com/office/drawing/2014/main" id="{02CA2348-DFA6-4BBF-A0B6-5CC5EA0B1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816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</a:t>
            </a:r>
            <a:r>
              <a:rPr lang="ru-RU" altLang="ru-RU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utoUpdateAnimBg="0"/>
      <p:bldP spid="87047" grpId="0" autoUpdateAnimBg="0"/>
      <p:bldP spid="870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ext Box 3">
            <a:extLst>
              <a:ext uri="{FF2B5EF4-FFF2-40B4-BE49-F238E27FC236}">
                <a16:creationId xmlns:a16="http://schemas.microsoft.com/office/drawing/2014/main" id="{B8C5849E-E6A5-4716-94CF-A8C6E5C25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сторон имеет тор (напомним, это поверхность, полученная вращением окружности вокруг прямой, лежащей в плоскости окружности и не пересекающей эту окружность)? </a:t>
            </a: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BB6588DE-C281-4E1F-823C-C0805B892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516563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Две.</a:t>
            </a:r>
          </a:p>
        </p:txBody>
      </p:sp>
      <p:graphicFrame>
        <p:nvGraphicFramePr>
          <p:cNvPr id="89098" name="Object 10">
            <a:extLst>
              <a:ext uri="{FF2B5EF4-FFF2-40B4-BE49-F238E27FC236}">
                <a16:creationId xmlns:a16="http://schemas.microsoft.com/office/drawing/2014/main" id="{D70869A8-BAAA-4286-8F86-47DA2CA418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362200"/>
          <a:ext cx="3876675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877216" imgH="2924583" progId="Paint.Picture">
                  <p:embed/>
                </p:oleObj>
              </mc:Choice>
              <mc:Fallback>
                <p:oleObj name="Точечный рисунок" r:id="rId3" imgW="3877216" imgH="2924583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362200"/>
                        <a:ext cx="3876675" cy="292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Text Box 3">
            <a:extLst>
              <a:ext uri="{FF2B5EF4-FFF2-40B4-BE49-F238E27FC236}">
                <a16:creationId xmlns:a16="http://schemas.microsoft.com/office/drawing/2014/main" id="{B016AE17-1166-4394-8416-3F1E57760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Является ли ориентируемой поверхностью: а) дважды перекрученная лента; б) трижды перекрученная лента?</a:t>
            </a:r>
          </a:p>
        </p:txBody>
      </p:sp>
      <p:sp>
        <p:nvSpPr>
          <p:cNvPr id="154628" name="Text Box 4">
            <a:extLst>
              <a:ext uri="{FF2B5EF4-FFF2-40B4-BE49-F238E27FC236}">
                <a16:creationId xmlns:a16="http://schemas.microsoft.com/office/drawing/2014/main" id="{BCB5E5E1-56EC-4AF3-865D-89A89B7F9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Да;</a:t>
            </a:r>
            <a:endParaRPr lang="en-US" altLang="ru-RU"/>
          </a:p>
        </p:txBody>
      </p:sp>
      <p:sp>
        <p:nvSpPr>
          <p:cNvPr id="154629" name="Text Box 5">
            <a:extLst>
              <a:ext uri="{FF2B5EF4-FFF2-40B4-BE49-F238E27FC236}">
                <a16:creationId xmlns:a16="http://schemas.microsoft.com/office/drawing/2014/main" id="{9F521D0E-203D-4C8B-AAB0-D6D27102D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029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нет.</a:t>
            </a:r>
            <a:endParaRPr lang="en-US" altLang="ru-RU"/>
          </a:p>
        </p:txBody>
      </p:sp>
      <p:graphicFrame>
        <p:nvGraphicFramePr>
          <p:cNvPr id="154630" name="Object 6">
            <a:extLst>
              <a:ext uri="{FF2B5EF4-FFF2-40B4-BE49-F238E27FC236}">
                <a16:creationId xmlns:a16="http://schemas.microsoft.com/office/drawing/2014/main" id="{5A186012-685B-4AE1-A333-EC488DC17A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2209800"/>
          <a:ext cx="3962400" cy="231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439270" imgH="2591162" progId="Paint.Picture">
                  <p:embed/>
                </p:oleObj>
              </mc:Choice>
              <mc:Fallback>
                <p:oleObj name="Точечный рисунок" r:id="rId3" imgW="4439270" imgH="2591162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09800"/>
                        <a:ext cx="3962400" cy="231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31" name="Object 7">
            <a:extLst>
              <a:ext uri="{FF2B5EF4-FFF2-40B4-BE49-F238E27FC236}">
                <a16:creationId xmlns:a16="http://schemas.microsoft.com/office/drawing/2014/main" id="{4199B4B9-1483-460C-99F8-F7038C244C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1905000"/>
          <a:ext cx="4152900" cy="298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4153480" imgH="2980952" progId="Paint.Picture">
                  <p:embed/>
                </p:oleObj>
              </mc:Choice>
              <mc:Fallback>
                <p:oleObj name="Точечный рисунок" r:id="rId5" imgW="4153480" imgH="2980952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905000"/>
                        <a:ext cx="4152900" cy="298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utoUpdateAnimBg="0"/>
      <p:bldP spid="15462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Text Box 3">
            <a:extLst>
              <a:ext uri="{FF2B5EF4-FFF2-40B4-BE49-F238E27FC236}">
                <a16:creationId xmlns:a16="http://schemas.microsoft.com/office/drawing/2014/main" id="{235C28AB-81AE-4135-9D28-C92CFC150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укажите </a:t>
            </a:r>
            <a:r>
              <a:rPr lang="ru-RU" altLang="ru-RU" sz="2800" dirty="0" err="1">
                <a:cs typeface="Times New Roman" panose="02020603050405020304" pitchFamily="18" charset="0"/>
              </a:rPr>
              <a:t>неориентируемые</a:t>
            </a:r>
            <a:r>
              <a:rPr lang="ru-RU" altLang="ru-RU" sz="2800" dirty="0">
                <a:cs typeface="Times New Roman" panose="02020603050405020304" pitchFamily="18" charset="0"/>
              </a:rPr>
              <a:t> поверхности.</a:t>
            </a:r>
          </a:p>
        </p:txBody>
      </p:sp>
      <p:sp>
        <p:nvSpPr>
          <p:cNvPr id="156676" name="Text Box 4">
            <a:extLst>
              <a:ext uri="{FF2B5EF4-FFF2-40B4-BE49-F238E27FC236}">
                <a16:creationId xmlns:a16="http://schemas.microsoft.com/office/drawing/2014/main" id="{2EA91287-55EF-48F9-B8CC-9A2F304C4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в), г).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156679" name="Picture 7">
            <a:extLst>
              <a:ext uri="{FF2B5EF4-FFF2-40B4-BE49-F238E27FC236}">
                <a16:creationId xmlns:a16="http://schemas.microsoft.com/office/drawing/2014/main" id="{42CA0E4E-4CAA-4472-AB20-ED746659D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0"/>
            <a:ext cx="740727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Text Box 3">
            <a:extLst>
              <a:ext uri="{FF2B5EF4-FFF2-40B4-BE49-F238E27FC236}">
                <a16:creationId xmlns:a16="http://schemas.microsoft.com/office/drawing/2014/main" id="{53F5AB94-345F-477B-8E9E-86D24A8B1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Является ли ориентируемой поверхность, изображенная на рисунке?</a:t>
            </a:r>
          </a:p>
        </p:txBody>
      </p:sp>
      <p:sp>
        <p:nvSpPr>
          <p:cNvPr id="203780" name="Text Box 4">
            <a:extLst>
              <a:ext uri="{FF2B5EF4-FFF2-40B4-BE49-F238E27FC236}">
                <a16:creationId xmlns:a16="http://schemas.microsoft.com/office/drawing/2014/main" id="{F48CF279-006D-4EF0-8441-8E16E6062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Нет.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203782" name="Object 6">
            <a:extLst>
              <a:ext uri="{FF2B5EF4-FFF2-40B4-BE49-F238E27FC236}">
                <a16:creationId xmlns:a16="http://schemas.microsoft.com/office/drawing/2014/main" id="{90B5B80B-C50E-43D1-9B17-0053BA14AA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724025"/>
          <a:ext cx="4419600" cy="340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420217" imgH="3409524" progId="Paint.Picture">
                  <p:embed/>
                </p:oleObj>
              </mc:Choice>
              <mc:Fallback>
                <p:oleObj name="Точечный рисунок" r:id="rId3" imgW="4420217" imgH="340952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724025"/>
                        <a:ext cx="4419600" cy="340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910</Words>
  <Application>Microsoft Office PowerPoint</Application>
  <PresentationFormat>Экран (4:3)</PresentationFormat>
  <Paragraphs>68</Paragraphs>
  <Slides>16</Slides>
  <Notes>16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Times New Roman</vt:lpstr>
      <vt:lpstr>Оформление по умолчанию</vt:lpstr>
      <vt:lpstr>Точечный рисунок</vt:lpstr>
      <vt:lpstr>ОРИЕНТАЦИЯ ПОВЕРХНОСТИ. ЛИСТ МЁБИУСА</vt:lpstr>
      <vt:lpstr>Презентация PowerPoint</vt:lpstr>
      <vt:lpstr>Презентация PowerPoint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Смирнов Владимир Алексеевич</cp:lastModifiedBy>
  <cp:revision>56</cp:revision>
  <dcterms:created xsi:type="dcterms:W3CDTF">2006-06-14T12:10:42Z</dcterms:created>
  <dcterms:modified xsi:type="dcterms:W3CDTF">2021-06-22T06:32:08Z</dcterms:modified>
</cp:coreProperties>
</file>