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74" r:id="rId2"/>
    <p:sldId id="392" r:id="rId3"/>
    <p:sldId id="395" r:id="rId4"/>
    <p:sldId id="545" r:id="rId5"/>
    <p:sldId id="546" r:id="rId6"/>
    <p:sldId id="366" r:id="rId7"/>
    <p:sldId id="367" r:id="rId8"/>
    <p:sldId id="368" r:id="rId9"/>
    <p:sldId id="369" r:id="rId10"/>
    <p:sldId id="370" r:id="rId11"/>
    <p:sldId id="371" r:id="rId12"/>
    <p:sldId id="301" r:id="rId13"/>
    <p:sldId id="303" r:id="rId14"/>
    <p:sldId id="282" r:id="rId15"/>
    <p:sldId id="311" r:id="rId16"/>
    <p:sldId id="284" r:id="rId17"/>
    <p:sldId id="417" r:id="rId18"/>
    <p:sldId id="418" r:id="rId1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7" autoAdjust="0"/>
    <p:restoredTop sz="90929"/>
  </p:normalViewPr>
  <p:slideViewPr>
    <p:cSldViewPr>
      <p:cViewPr varScale="1">
        <p:scale>
          <a:sx n="97" d="100"/>
          <a:sy n="97" d="100"/>
        </p:scale>
        <p:origin x="19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F44E229-0174-45D4-B397-44FB09744D5B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6EBA9146-6A06-43E8-BCF4-A1D2CF414B1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BBEDD1F9-732C-4A36-96B1-FDB2A76CE8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989D31A6-7E8A-40CE-8108-45DA2ED059D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AE33EC39-5F66-4875-80E5-1E19AC3763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6A43FD7C-4516-44B9-BA3B-A0DABF8D8A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CE6B823-4CCC-4A42-B383-8397E0D6BE76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8F84C7-DF9B-4EAA-9B9F-7035E1378D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C524CD-2C3A-400C-BADB-EDAF2D79A826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16386" name="Rectangle 2">
            <a:extLst>
              <a:ext uri="{FF2B5EF4-FFF2-40B4-BE49-F238E27FC236}">
                <a16:creationId xmlns:a16="http://schemas.microsoft.com/office/drawing/2014/main" id="{428E032C-0F38-4954-BC5E-C5D3F621379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4C3549C-1D86-4048-AB1C-2B4B60FC3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897275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4896345-850A-41F6-8CB3-5991AAFF0F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707836-A0B1-4D03-BBDC-00E58C00E9D1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183298" name="Rectangle 2">
            <a:extLst>
              <a:ext uri="{FF2B5EF4-FFF2-40B4-BE49-F238E27FC236}">
                <a16:creationId xmlns:a16="http://schemas.microsoft.com/office/drawing/2014/main" id="{5C5356CE-D239-4C26-9471-2224045199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47644481-8767-4F4A-B0CE-8170F2CA40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4352681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78A8040-2893-4128-B1BD-BC0D532F45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7471B5-D174-42E6-B2E3-57BF4908ADB3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185346" name="Rectangle 2">
            <a:extLst>
              <a:ext uri="{FF2B5EF4-FFF2-40B4-BE49-F238E27FC236}">
                <a16:creationId xmlns:a16="http://schemas.microsoft.com/office/drawing/2014/main" id="{90D32670-C8E4-45D2-A262-5EEF7F6BADE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5347" name="Rectangle 3">
            <a:extLst>
              <a:ext uri="{FF2B5EF4-FFF2-40B4-BE49-F238E27FC236}">
                <a16:creationId xmlns:a16="http://schemas.microsoft.com/office/drawing/2014/main" id="{A4AD6307-D5FD-4DF9-A8B9-B92E7F0DB6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87146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3821267-A6A5-42AD-B3CE-FABB0E253A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1C7D2-1362-48D4-A48B-07FCCB999AEE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48130" name="Rectangle 2">
            <a:extLst>
              <a:ext uri="{FF2B5EF4-FFF2-40B4-BE49-F238E27FC236}">
                <a16:creationId xmlns:a16="http://schemas.microsoft.com/office/drawing/2014/main" id="{536E13DE-5773-4D7F-BD29-58EDE0DEBE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C8B30B1C-9ABE-4EED-88A3-ACCA483CB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688066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0F84456-21CC-452E-BEAD-198627CED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7146EA2-CBA3-4C72-A54D-5FAA0A85AB4A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5A288AF2-2C4D-4323-B4D9-89093D64D39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64054148-47CC-4A3A-B912-E4CF2D9F2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4794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50FA86-C2DF-460E-ABE5-A9BB8BDD50C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EB648A-D305-4C76-827B-6A4960E1BED7}" type="slidenum">
              <a:rPr lang="ru-RU" altLang="ru-RU"/>
              <a:pPr/>
              <a:t>16</a:t>
            </a:fld>
            <a:endParaRPr lang="ru-RU" altLang="ru-RU"/>
          </a:p>
        </p:txBody>
      </p:sp>
      <p:sp>
        <p:nvSpPr>
          <p:cNvPr id="52226" name="Rectangle 2">
            <a:extLst>
              <a:ext uri="{FF2B5EF4-FFF2-40B4-BE49-F238E27FC236}">
                <a16:creationId xmlns:a16="http://schemas.microsoft.com/office/drawing/2014/main" id="{6162676A-9A81-4441-8B8D-CD286A97C9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EA12CED-9BD0-42DF-9CB4-CC5D604D29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45001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17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4624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18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584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8DBA4A-AE0E-4DAB-ACC4-ED32113C52D5}" type="slidenum">
              <a:rPr lang="ru-RU"/>
              <a:pPr/>
              <a:t>2</a:t>
            </a:fld>
            <a:endParaRPr lang="ru-RU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3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4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141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1EE8F2-F1FA-4BE5-8385-D540F093764A}" type="slidenum">
              <a:rPr lang="ru-RU"/>
              <a:pPr/>
              <a:t>5</a:t>
            </a:fld>
            <a:endParaRPr lang="ru-RU"/>
          </a:p>
        </p:txBody>
      </p:sp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/>
              <a:t>В режиме слайдов ответы и решения появляются после кликанья мышкой</a:t>
            </a:r>
          </a:p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1754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135CAF-4967-45AB-A292-887704B491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73FD0D-AEF6-4B21-B494-C95ACFE1D3F2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175106" name="Rectangle 2">
            <a:extLst>
              <a:ext uri="{FF2B5EF4-FFF2-40B4-BE49-F238E27FC236}">
                <a16:creationId xmlns:a16="http://schemas.microsoft.com/office/drawing/2014/main" id="{4F435F97-FA95-4553-BD99-D02FB92FCB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107" name="Rectangle 3">
            <a:extLst>
              <a:ext uri="{FF2B5EF4-FFF2-40B4-BE49-F238E27FC236}">
                <a16:creationId xmlns:a16="http://schemas.microsoft.com/office/drawing/2014/main" id="{A67AFE77-E40C-4499-9DFC-F1DFF018C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796455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7C3FD93-432F-4F8F-817F-D5966F409B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B2E2B5-C2C2-4919-917C-CF0B94EE7919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177154" name="Rectangle 2">
            <a:extLst>
              <a:ext uri="{FF2B5EF4-FFF2-40B4-BE49-F238E27FC236}">
                <a16:creationId xmlns:a16="http://schemas.microsoft.com/office/drawing/2014/main" id="{9594662C-D7E3-41DD-AA05-DD58BF2BE7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7155" name="Rectangle 3">
            <a:extLst>
              <a:ext uri="{FF2B5EF4-FFF2-40B4-BE49-F238E27FC236}">
                <a16:creationId xmlns:a16="http://schemas.microsoft.com/office/drawing/2014/main" id="{7ECF0949-BBBA-400D-AA15-1C28FF83F2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513997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DD11AC6-DE07-4BBE-BD68-B0BA643491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F7520A0-8D7D-4DA8-8E6A-CB4B93B01C1C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179202" name="Rectangle 2">
            <a:extLst>
              <a:ext uri="{FF2B5EF4-FFF2-40B4-BE49-F238E27FC236}">
                <a16:creationId xmlns:a16="http://schemas.microsoft.com/office/drawing/2014/main" id="{798D3FE2-A9A1-47F1-B516-CE02412481C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9203" name="Rectangle 3">
            <a:extLst>
              <a:ext uri="{FF2B5EF4-FFF2-40B4-BE49-F238E27FC236}">
                <a16:creationId xmlns:a16="http://schemas.microsoft.com/office/drawing/2014/main" id="{4B7AB6C1-784B-43E3-AF6F-4472605A0A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67691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2CD95F4-53C0-4CB0-ADDE-36A6BD8841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471B35-65D2-4A8D-BFB1-871477D4C596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181250" name="Rectangle 2">
            <a:extLst>
              <a:ext uri="{FF2B5EF4-FFF2-40B4-BE49-F238E27FC236}">
                <a16:creationId xmlns:a16="http://schemas.microsoft.com/office/drawing/2014/main" id="{3D8C7D8C-721D-49E4-A276-ACA845E63B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384B9433-F510-438B-A41A-314351080F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ответы и решения появляются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94987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7F3FA-245B-4309-B42B-A0E8827C1C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A89ED96-066A-4C55-AA49-F7EB7B49DA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905C5C2-6EAE-4EBF-8675-9B73D3DBB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1336B80-B9D1-495C-B192-877D04C1D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95E7AB-D842-49CB-9786-2A3D041A4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A63B1C-1834-4D09-97BB-B4D7932A5B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4232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2AD07E9-2401-482C-858F-434C182F7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98C780D-B0E0-4E82-B2D1-754ABA5454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5337C1D-A70A-4929-8407-A744DE462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3680EE-E51F-49B2-B02B-1AEAFC9C7D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82B958-B09C-4473-A3A4-F730BDE69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71FF9C-A435-4971-BC44-9212AFD6C4F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30621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30A169F9-6E34-4B4D-AF20-AC19EA266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1ADE9C4-4CA8-46BA-B7E0-E5219EFFF9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8FDB962-D0F4-4483-8F9B-53F827C39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0C7BF8C-2EB1-4CD3-A9EC-A61FA4AEE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A69148D-1717-43F2-8B18-801D0B479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976122-FC44-4489-B371-F81B333BDA7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8948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55FF42-6CEC-403D-B52C-506BCE14F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A23CC0-EC9A-4C8D-87B7-EFD1FD6F38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0C551E-5507-433E-823B-898B19C1D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5E9B5D-4355-408C-8AC4-604A04CEBE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3B5B9EC-66BF-4198-9CBD-634F5871E2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D13AE7-A5BF-4C39-B46F-DA8C229418D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811069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A0984C3-6B05-42EB-96C2-6ACB436BA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259E51C-B007-4362-8D7A-E63C3A7BEA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6010591-8C94-4388-A9EF-6197E970D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122DFF1-1EAD-4391-B9F6-E97A6389A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402F2E-9843-4416-BBA9-0C3D48E4D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3E6DD-731E-47DA-8E21-B330384C08D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6498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0BFEB5-24AA-443A-A7CE-ED96DD37D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2CEA0D6-46ED-44AF-9304-89F6F4C594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3006744-E0F7-4251-A607-5A5AEDD7BD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1A63157-56BB-4772-8D88-C9185A732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4DC142F-5422-476C-977A-2AF6269318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6BEDA34-866D-47FC-A14B-AEBCB997A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837124-6565-443C-8D76-B0E8C3812F2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18072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874C72-516D-42F0-AFDC-8E10CE530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A15D53E-B72F-4046-8D60-85E16B5A6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2335B11-5351-4192-97E1-6491285B7F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C877D4A-590E-45F8-9ADC-8F03A21605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94B198-EBFA-40F9-8560-CE5E8CD70C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B0F89D9-D4E0-450E-AEAB-16A60EFF7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2244A04-C6FD-4C02-A3D3-5E57B94143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B93524B-FDF0-46CC-BCF7-2914010C7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E1512-B301-45B7-B081-E4B725747A8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8018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69F0E4-0945-49DC-9DCB-10559E9F66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C750768-6502-4F8F-BC10-20B6A38394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29561ED-9451-414E-9076-B2064B152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C67F89B5-DCF5-40A7-B96D-9FFAC70AC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EB477D-4AC4-4E18-A9E4-E12E359C4FC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928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63401C3-891D-4F25-940F-21539601B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B83C9DF2-244F-4E77-896D-E10CA23F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46198472-D346-43EB-A8DB-073054BD3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EFB7F-5FED-4DE9-8FA3-7F2C2E7D572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83237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297F577-A966-4C0F-80FB-D6A9B7662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34B838-E47D-448A-99BD-F5CBA26D7B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9F4D557-E169-4F64-BF80-10F134F344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5DE14A-7EBB-4396-8EFB-BAF6F4083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A9A22BF-5973-4538-BA85-E2F75CD64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1B25D32-188D-4CB2-9C0B-C85CE809D8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CBD68-6ED8-4BFF-B595-ACA15AC10A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66958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D2F72F9-259E-4B86-BB34-3FF4AC105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51DA9EA-E073-48DB-A721-925A742B80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4C10D900-DEB2-44D8-95F1-8270114CA3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D93F7E-A81F-45DF-B1BC-E9D672C64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8FCB906-4A8C-476B-A332-D74D78987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091CB96-E264-4A08-8DE7-8492EC859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FA068A-12B7-4C9C-9F69-E1621566861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24034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26F2FF8-2CEB-4ED1-8F8B-01C2D9FBE4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5DE76FF-28F0-4AFD-8027-594CDD8BD2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0AF6EA9-F129-44DD-98A4-C8057BD7CDB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AC76989B-F8D0-49B8-BE35-B07A0FB376B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088DBA6-74BB-4161-960D-44E2DBB7355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F4CF7FF-5098-4947-BA3E-89E4F39F410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8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9.png"/><Relationship Id="rId4" Type="http://schemas.openxmlformats.org/officeDocument/2006/relationships/image" Target="../media/image1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59CCA2E-4FE4-43DF-ACFE-813AAF6A08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988840"/>
            <a:ext cx="7772400" cy="2016224"/>
          </a:xfrm>
        </p:spPr>
        <p:txBody>
          <a:bodyPr/>
          <a:lstStyle/>
          <a:p>
            <a:r>
              <a:rPr lang="en-US" altLang="ru-RU" sz="3600" dirty="0">
                <a:solidFill>
                  <a:srgbClr val="FF3300"/>
                </a:solidFill>
              </a:rPr>
              <a:t>13</a:t>
            </a:r>
            <a:r>
              <a:rPr lang="ru-RU" altLang="ru-RU" sz="3600" dirty="0">
                <a:solidFill>
                  <a:srgbClr val="FF3300"/>
                </a:solidFill>
              </a:rPr>
              <a:t>а</a:t>
            </a:r>
            <a:r>
              <a:rPr lang="en-US" altLang="ru-RU" sz="3600" dirty="0">
                <a:solidFill>
                  <a:srgbClr val="FF3300"/>
                </a:solidFill>
              </a:rPr>
              <a:t>. </a:t>
            </a:r>
            <a:r>
              <a:rPr lang="ru-RU" altLang="ru-RU" sz="3600" dirty="0">
                <a:solidFill>
                  <a:srgbClr val="FF3300"/>
                </a:solidFill>
              </a:rPr>
              <a:t>ОБЪЕМ ФИГУР В ПРОСТРАНСТВЕ</a:t>
            </a:r>
          </a:p>
        </p:txBody>
      </p:sp>
    </p:spTree>
    <p:extLst>
      <p:ext uri="{BB962C8B-B14F-4D97-AF65-F5344CB8AC3E}">
        <p14:creationId xmlns:p14="http://schemas.microsoft.com/office/powerpoint/2010/main" val="31580797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Text Box 3">
            <a:extLst>
              <a:ext uri="{FF2B5EF4-FFF2-40B4-BE49-F238E27FC236}">
                <a16:creationId xmlns:a16="http://schemas.microsoft.com/office/drawing/2014/main" id="{CCDB5285-09A7-4447-BF1F-DA6C2D2F8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</a:t>
            </a:r>
            <a:r>
              <a:rPr lang="ru-RU" dirty="0">
                <a:cs typeface="Times New Roman" pitchFamily="18" charset="0"/>
              </a:rPr>
              <a:t>многогранника, изображенного </a:t>
            </a:r>
            <a:r>
              <a:rPr lang="ru-RU" altLang="ru-RU" dirty="0">
                <a:cs typeface="Times New Roman" panose="02020603050405020304" pitchFamily="18" charset="0"/>
              </a:rPr>
              <a:t>на рисунке (все углы – прямые). </a:t>
            </a:r>
          </a:p>
        </p:txBody>
      </p:sp>
      <p:sp>
        <p:nvSpPr>
          <p:cNvPr id="182276" name="Text Box 4">
            <a:extLst>
              <a:ext uri="{FF2B5EF4-FFF2-40B4-BE49-F238E27FC236}">
                <a16:creationId xmlns:a16="http://schemas.microsoft.com/office/drawing/2014/main" id="{E90A46D5-BB23-4CF5-A86A-E77F9F3AC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cs typeface="Times New Roman" panose="02020603050405020304" pitchFamily="18" charset="0"/>
              </a:rPr>
              <a:t>5 </a:t>
            </a:r>
            <a:r>
              <a:rPr lang="ru-RU" altLang="ru-RU"/>
              <a:t>см</a:t>
            </a:r>
            <a:r>
              <a:rPr lang="ru-RU" altLang="ru-RU" baseline="30000"/>
              <a:t>3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2278" name="Picture 6">
            <a:extLst>
              <a:ext uri="{FF2B5EF4-FFF2-40B4-BE49-F238E27FC236}">
                <a16:creationId xmlns:a16="http://schemas.microsoft.com/office/drawing/2014/main" id="{806BD3C3-4AC1-45FB-9B8C-5E24CFB57D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09800"/>
            <a:ext cx="3387725" cy="204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5DACC9A-B410-4DA8-8046-57B511DC98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8</a:t>
            </a:r>
          </a:p>
        </p:txBody>
      </p:sp>
    </p:spTree>
    <p:extLst>
      <p:ext uri="{BB962C8B-B14F-4D97-AF65-F5344CB8AC3E}">
        <p14:creationId xmlns:p14="http://schemas.microsoft.com/office/powerpoint/2010/main" val="158688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2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6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3" name="Text Box 3">
            <a:extLst>
              <a:ext uri="{FF2B5EF4-FFF2-40B4-BE49-F238E27FC236}">
                <a16:creationId xmlns:a16="http://schemas.microsoft.com/office/drawing/2014/main" id="{9DEDDAF9-BBC0-44E3-9131-BD53B9C712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</a:t>
            </a:r>
            <a:r>
              <a:rPr lang="ru-RU" dirty="0">
                <a:cs typeface="Times New Roman" pitchFamily="18" charset="0"/>
              </a:rPr>
              <a:t>многогранника, изображенного </a:t>
            </a:r>
            <a:r>
              <a:rPr lang="ru-RU" altLang="ru-RU" dirty="0">
                <a:cs typeface="Times New Roman" panose="02020603050405020304" pitchFamily="18" charset="0"/>
              </a:rPr>
              <a:t>на рисунке (все углы – прямые). </a:t>
            </a:r>
          </a:p>
        </p:txBody>
      </p:sp>
      <p:sp>
        <p:nvSpPr>
          <p:cNvPr id="184324" name="Text Box 4">
            <a:extLst>
              <a:ext uri="{FF2B5EF4-FFF2-40B4-BE49-F238E27FC236}">
                <a16:creationId xmlns:a16="http://schemas.microsoft.com/office/drawing/2014/main" id="{E4228999-A3D1-4EEF-92F2-95F2B4A19C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cs typeface="Times New Roman" panose="02020603050405020304" pitchFamily="18" charset="0"/>
              </a:rPr>
              <a:t>6 </a:t>
            </a:r>
            <a:r>
              <a:rPr lang="ru-RU" altLang="ru-RU"/>
              <a:t>см</a:t>
            </a:r>
            <a:r>
              <a:rPr lang="ru-RU" altLang="ru-RU" baseline="30000"/>
              <a:t>3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4326" name="Picture 6">
            <a:extLst>
              <a:ext uri="{FF2B5EF4-FFF2-40B4-BE49-F238E27FC236}">
                <a16:creationId xmlns:a16="http://schemas.microsoft.com/office/drawing/2014/main" id="{C7C0033D-3FB4-48B1-8A0A-9AD116D4A5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133600"/>
            <a:ext cx="3378200" cy="231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712FC05E-E130-431A-9BB4-90E3236ACE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9</a:t>
            </a:r>
          </a:p>
        </p:txBody>
      </p:sp>
    </p:spTree>
    <p:extLst>
      <p:ext uri="{BB962C8B-B14F-4D97-AF65-F5344CB8AC3E}">
        <p14:creationId xmlns:p14="http://schemas.microsoft.com/office/powerpoint/2010/main" val="2503064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Text Box 3">
            <a:extLst>
              <a:ext uri="{FF2B5EF4-FFF2-40B4-BE49-F238E27FC236}">
                <a16:creationId xmlns:a16="http://schemas.microsoft.com/office/drawing/2014/main" id="{7436B204-1FB7-402D-A9E6-CCA09D641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668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Диагональ куба равна 1. Найдите его объем.</a:t>
            </a:r>
          </a:p>
        </p:txBody>
      </p:sp>
      <p:pic>
        <p:nvPicPr>
          <p:cNvPr id="83972" name="Picture 4">
            <a:extLst>
              <a:ext uri="{FF2B5EF4-FFF2-40B4-BE49-F238E27FC236}">
                <a16:creationId xmlns:a16="http://schemas.microsoft.com/office/drawing/2014/main" id="{3D3B81B6-45BA-431D-881D-0903F3BF7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833563"/>
            <a:ext cx="32385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3973" name="Group 5">
            <a:extLst>
              <a:ext uri="{FF2B5EF4-FFF2-40B4-BE49-F238E27FC236}">
                <a16:creationId xmlns:a16="http://schemas.microsoft.com/office/drawing/2014/main" id="{DFB424EB-BAFB-4D1D-B887-70008B917704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334000"/>
            <a:ext cx="3429000" cy="927100"/>
            <a:chOff x="384" y="3360"/>
            <a:chExt cx="2160" cy="584"/>
          </a:xfrm>
        </p:grpSpPr>
        <p:sp>
          <p:nvSpPr>
            <p:cNvPr id="83974" name="Text Box 6">
              <a:extLst>
                <a:ext uri="{FF2B5EF4-FFF2-40B4-BE49-F238E27FC236}">
                  <a16:creationId xmlns:a16="http://schemas.microsoft.com/office/drawing/2014/main" id="{D47CBDA9-01A4-45AD-A37A-20399766FE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50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3975" name="Object 7">
                  <a:extLst>
                    <a:ext uri="{FF2B5EF4-FFF2-40B4-BE49-F238E27FC236}">
                      <a16:creationId xmlns:a16="http://schemas.microsoft.com/office/drawing/2014/main" id="{A1DCC2D6-34CC-4D91-89E8-4BF8DBFF8461}"/>
                    </a:ext>
                  </a:extLst>
                </p:cNvPr>
                <p:cNvSpPr txBox="1"/>
                <p:nvPr/>
              </p:nvSpPr>
              <p:spPr bwMode="auto">
                <a:xfrm>
                  <a:off x="1008" y="3360"/>
                  <a:ext cx="376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9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83975" name="Object 7">
                  <a:extLst>
                    <a:ext uri="{FF2B5EF4-FFF2-40B4-BE49-F238E27FC236}">
                      <a16:creationId xmlns:a16="http://schemas.microsoft.com/office/drawing/2014/main" id="{A1DCC2D6-34CC-4D91-89E8-4BF8DBFF846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8" y="3360"/>
                  <a:ext cx="376" cy="584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F114338B-B06E-44EA-9460-893633FF27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10</a:t>
            </a:r>
          </a:p>
        </p:txBody>
      </p:sp>
    </p:spTree>
    <p:extLst>
      <p:ext uri="{BB962C8B-B14F-4D97-AF65-F5344CB8AC3E}">
        <p14:creationId xmlns:p14="http://schemas.microsoft.com/office/powerpoint/2010/main" val="2645997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9" name="Text Box 3">
            <a:extLst>
              <a:ext uri="{FF2B5EF4-FFF2-40B4-BE49-F238E27FC236}">
                <a16:creationId xmlns:a16="http://schemas.microsoft.com/office/drawing/2014/main" id="{2CD7A6E3-FFC1-44ED-AF8C-CB2F271D6F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066800"/>
            <a:ext cx="8305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/>
              <a:t>Площадь поверхности куба равна 1. Найдите его объем.</a:t>
            </a:r>
          </a:p>
        </p:txBody>
      </p:sp>
      <p:grpSp>
        <p:nvGrpSpPr>
          <p:cNvPr id="86020" name="Group 4">
            <a:extLst>
              <a:ext uri="{FF2B5EF4-FFF2-40B4-BE49-F238E27FC236}">
                <a16:creationId xmlns:a16="http://schemas.microsoft.com/office/drawing/2014/main" id="{D7CAB1D9-A266-4436-AC55-507B2364BA56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5334000"/>
            <a:ext cx="3429000" cy="927100"/>
            <a:chOff x="384" y="3360"/>
            <a:chExt cx="2160" cy="584"/>
          </a:xfrm>
        </p:grpSpPr>
        <p:sp>
          <p:nvSpPr>
            <p:cNvPr id="86021" name="Text Box 5">
              <a:extLst>
                <a:ext uri="{FF2B5EF4-FFF2-40B4-BE49-F238E27FC236}">
                  <a16:creationId xmlns:a16="http://schemas.microsoft.com/office/drawing/2014/main" id="{641B8540-5C55-46F9-BBC4-FA9E154B90F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3504"/>
              <a:ext cx="216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altLang="ru-RU">
                  <a:solidFill>
                    <a:srgbClr val="FF3300"/>
                  </a:solidFill>
                </a:rPr>
                <a:t>Ответ: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022" name="Object 6">
                  <a:extLst>
                    <a:ext uri="{FF2B5EF4-FFF2-40B4-BE49-F238E27FC236}">
                      <a16:creationId xmlns:a16="http://schemas.microsoft.com/office/drawing/2014/main" id="{07A62C8F-041B-46B2-B738-303ECD7FBC46}"/>
                    </a:ext>
                  </a:extLst>
                </p:cNvPr>
                <p:cNvSpPr txBox="1"/>
                <p:nvPr/>
              </p:nvSpPr>
              <p:spPr bwMode="auto">
                <a:xfrm>
                  <a:off x="1000" y="3360"/>
                  <a:ext cx="392" cy="58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ru-RU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rad>
                          </m:num>
                          <m:den>
                            <m:r>
                              <a:rPr lang="ru-RU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36</m:t>
                            </m:r>
                          </m:den>
                        </m:f>
                        <m:r>
                          <a:rPr lang="ru-RU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ru-RU"/>
                </a:p>
              </p:txBody>
            </p:sp>
          </mc:Choice>
          <mc:Fallback xmlns="">
            <p:sp>
              <p:nvSpPr>
                <p:cNvPr id="86022" name="Object 6">
                  <a:extLst>
                    <a:ext uri="{FF2B5EF4-FFF2-40B4-BE49-F238E27FC236}">
                      <a16:creationId xmlns:a16="http://schemas.microsoft.com/office/drawing/2014/main" id="{07A62C8F-041B-46B2-B738-303ECD7FBC4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1000" y="3360"/>
                  <a:ext cx="392" cy="584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  <a:ln>
                  <a:noFill/>
                </a:ln>
                <a:effectLst/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  <p:pic>
        <p:nvPicPr>
          <p:cNvPr id="86023" name="Picture 7">
            <a:extLst>
              <a:ext uri="{FF2B5EF4-FFF2-40B4-BE49-F238E27FC236}">
                <a16:creationId xmlns:a16="http://schemas.microsoft.com/office/drawing/2014/main" id="{98A3229F-2E6F-4C34-A2E2-92375B36F3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2750" y="1833563"/>
            <a:ext cx="3238500" cy="319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DC4274C6-C136-44F0-9B4C-6FEC0C7D31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11</a:t>
            </a:r>
          </a:p>
        </p:txBody>
      </p:sp>
    </p:spTree>
    <p:extLst>
      <p:ext uri="{BB962C8B-B14F-4D97-AF65-F5344CB8AC3E}">
        <p14:creationId xmlns:p14="http://schemas.microsoft.com/office/powerpoint/2010/main" val="3637039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Text Box 3">
            <a:extLst>
              <a:ext uri="{FF2B5EF4-FFF2-40B4-BE49-F238E27FC236}">
                <a16:creationId xmlns:a16="http://schemas.microsoft.com/office/drawing/2014/main" id="{79CCEFBD-3E7F-4044-85E9-699F160841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 относятся объемы двух кубов: данного и его модели, уменьшенной в масштабе: а) 1 : 2; б) 1 : 3; в) 1 :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03B01366-F426-47BA-8A30-D5FC32516F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1 : 8; </a:t>
            </a:r>
          </a:p>
        </p:txBody>
      </p:sp>
      <p:sp>
        <p:nvSpPr>
          <p:cNvPr id="47110" name="Text Box 6">
            <a:extLst>
              <a:ext uri="{FF2B5EF4-FFF2-40B4-BE49-F238E27FC236}">
                <a16:creationId xmlns:a16="http://schemas.microsoft.com/office/drawing/2014/main" id="{AE67DD56-73C4-46AF-8499-B45F4B7C66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548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1 : 27; </a:t>
            </a:r>
          </a:p>
        </p:txBody>
      </p:sp>
      <p:sp>
        <p:nvSpPr>
          <p:cNvPr id="47111" name="Text Box 7">
            <a:extLst>
              <a:ext uri="{FF2B5EF4-FFF2-40B4-BE49-F238E27FC236}">
                <a16:creationId xmlns:a16="http://schemas.microsoft.com/office/drawing/2014/main" id="{B1ED879F-BC9C-4D8B-9C1A-E827FA111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4864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1 : </a:t>
            </a:r>
            <a:r>
              <a:rPr lang="ru-RU" altLang="ru-RU" i="1">
                <a:cs typeface="Times New Roman" panose="02020603050405020304" pitchFamily="18" charset="0"/>
              </a:rPr>
              <a:t>n</a:t>
            </a:r>
            <a:r>
              <a:rPr lang="ru-RU" altLang="ru-RU" baseline="30000">
                <a:cs typeface="Times New Roman" panose="02020603050405020304" pitchFamily="18" charset="0"/>
              </a:rPr>
              <a:t>3</a:t>
            </a:r>
            <a:r>
              <a:rPr lang="ru-RU" altLang="ru-RU"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47113" name="Picture 9">
            <a:extLst>
              <a:ext uri="{FF2B5EF4-FFF2-40B4-BE49-F238E27FC236}">
                <a16:creationId xmlns:a16="http://schemas.microsoft.com/office/drawing/2014/main" id="{05EE7274-178B-4213-985A-0A57298AB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0075" y="2017713"/>
            <a:ext cx="2863850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3C143912-E8CE-456C-A796-EE92C2795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12</a:t>
            </a:r>
          </a:p>
        </p:txBody>
      </p:sp>
    </p:spTree>
    <p:extLst>
      <p:ext uri="{BB962C8B-B14F-4D97-AF65-F5344CB8AC3E}">
        <p14:creationId xmlns:p14="http://schemas.microsoft.com/office/powerpoint/2010/main" val="378483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utoUpdateAnimBg="0"/>
      <p:bldP spid="47110" grpId="0" autoUpdateAnimBg="0"/>
      <p:bldP spid="47111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5" name="Text Box 3">
            <a:extLst>
              <a:ext uri="{FF2B5EF4-FFF2-40B4-BE49-F238E27FC236}">
                <a16:creationId xmlns:a16="http://schemas.microsoft.com/office/drawing/2014/main" id="{172D5098-AE54-4216-BEE2-BDC30B27B5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Как изменится объем  прямого  параллелепипеда, если: а)  одно  из его измерений увеличить в 2  раза,  в  3 раза,  в  </a:t>
            </a:r>
            <a:r>
              <a:rPr lang="en-US" altLang="ru-RU" i="1" dirty="0">
                <a:cs typeface="Times New Roman" panose="02020603050405020304" pitchFamily="18" charset="0"/>
              </a:rPr>
              <a:t>n </a:t>
            </a:r>
            <a:r>
              <a:rPr lang="ru-RU" altLang="ru-RU" dirty="0">
                <a:cs typeface="Times New Roman" panose="02020603050405020304" pitchFamily="18" charset="0"/>
              </a:rPr>
              <a:t> раз;  б) если  два его измерения увеличить, причем каждое из них в 2, 3,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 раз; в) если все три его измерения увеличить в 2, 3, </a:t>
            </a:r>
            <a:r>
              <a:rPr lang="en-US" altLang="ru-RU" i="1" dirty="0">
                <a:cs typeface="Times New Roman" panose="02020603050405020304" pitchFamily="18" charset="0"/>
              </a:rPr>
              <a:t>n</a:t>
            </a:r>
            <a:r>
              <a:rPr lang="ru-RU" altLang="ru-RU" dirty="0">
                <a:cs typeface="Times New Roman" panose="02020603050405020304" pitchFamily="18" charset="0"/>
              </a:rPr>
              <a:t> раз?</a:t>
            </a:r>
          </a:p>
        </p:txBody>
      </p:sp>
      <p:sp>
        <p:nvSpPr>
          <p:cNvPr id="95236" name="Text Box 4">
            <a:extLst>
              <a:ext uri="{FF2B5EF4-FFF2-40B4-BE49-F238E27FC236}">
                <a16:creationId xmlns:a16="http://schemas.microsoft.com/office/drawing/2014/main" id="{67D3F6FF-E1B7-46A2-967D-EB242ABBB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53000"/>
            <a:ext cx="891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а) Увеличится в 2 раза, в 3 раза, в </a:t>
            </a:r>
            <a:r>
              <a:rPr lang="ru-RU" altLang="ru-RU" i="1">
                <a:cs typeface="Times New Roman" panose="02020603050405020304" pitchFamily="18" charset="0"/>
              </a:rPr>
              <a:t>n </a:t>
            </a:r>
            <a:r>
              <a:rPr lang="ru-RU" altLang="ru-RU">
                <a:cs typeface="Times New Roman" panose="02020603050405020304" pitchFamily="18" charset="0"/>
              </a:rPr>
              <a:t>раз; </a:t>
            </a:r>
          </a:p>
        </p:txBody>
      </p:sp>
      <p:sp>
        <p:nvSpPr>
          <p:cNvPr id="95237" name="Text Box 5">
            <a:extLst>
              <a:ext uri="{FF2B5EF4-FFF2-40B4-BE49-F238E27FC236}">
                <a16:creationId xmlns:a16="http://schemas.microsoft.com/office/drawing/2014/main" id="{388A16B5-6C9C-45BC-8CFE-4C117829A7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3340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б) увеличится в 4 раза, в 9 раза, в </a:t>
            </a:r>
            <a:r>
              <a:rPr lang="ru-RU" altLang="ru-RU" i="1">
                <a:cs typeface="Times New Roman" panose="02020603050405020304" pitchFamily="18" charset="0"/>
              </a:rPr>
              <a:t>n</a:t>
            </a:r>
            <a:r>
              <a:rPr lang="ru-RU" altLang="ru-RU" baseline="30000">
                <a:cs typeface="Times New Roman" panose="02020603050405020304" pitchFamily="18" charset="0"/>
              </a:rPr>
              <a:t>2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раз; </a:t>
            </a:r>
          </a:p>
        </p:txBody>
      </p:sp>
      <p:sp>
        <p:nvSpPr>
          <p:cNvPr id="95238" name="Text Box 6">
            <a:extLst>
              <a:ext uri="{FF2B5EF4-FFF2-40B4-BE49-F238E27FC236}">
                <a16:creationId xmlns:a16="http://schemas.microsoft.com/office/drawing/2014/main" id="{2B8EE317-D591-437B-9C63-9B5B34593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715000"/>
            <a:ext cx="8001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cs typeface="Times New Roman" panose="02020603050405020304" pitchFamily="18" charset="0"/>
              </a:rPr>
              <a:t>в) увеличится в 8 раз, в 27 раз, в </a:t>
            </a:r>
            <a:r>
              <a:rPr lang="ru-RU" altLang="ru-RU" i="1">
                <a:cs typeface="Times New Roman" panose="02020603050405020304" pitchFamily="18" charset="0"/>
              </a:rPr>
              <a:t>n</a:t>
            </a:r>
            <a:r>
              <a:rPr lang="ru-RU" altLang="ru-RU" baseline="30000">
                <a:cs typeface="Times New Roman" panose="02020603050405020304" pitchFamily="18" charset="0"/>
              </a:rPr>
              <a:t>3</a:t>
            </a:r>
            <a:r>
              <a:rPr lang="ru-RU" altLang="ru-RU" i="1">
                <a:cs typeface="Times New Roman" panose="02020603050405020304" pitchFamily="18" charset="0"/>
              </a:rPr>
              <a:t> </a:t>
            </a:r>
            <a:r>
              <a:rPr lang="ru-RU" altLang="ru-RU">
                <a:cs typeface="Times New Roman" panose="02020603050405020304" pitchFamily="18" charset="0"/>
              </a:rPr>
              <a:t>раз. 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393081D-3D66-483C-A4E6-1016201AB3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13</a:t>
            </a:r>
          </a:p>
        </p:txBody>
      </p:sp>
    </p:spTree>
    <p:extLst>
      <p:ext uri="{BB962C8B-B14F-4D97-AF65-F5344CB8AC3E}">
        <p14:creationId xmlns:p14="http://schemas.microsoft.com/office/powerpoint/2010/main" val="66587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5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5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6" grpId="0" autoUpdateAnimBg="0"/>
      <p:bldP spid="95237" grpId="0" autoUpdateAnimBg="0"/>
      <p:bldP spid="95238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Text Box 3">
            <a:extLst>
              <a:ext uri="{FF2B5EF4-FFF2-40B4-BE49-F238E27FC236}">
                <a16:creationId xmlns:a16="http://schemas.microsoft.com/office/drawing/2014/main" id="{18636CC2-74ED-4BC5-9F14-D6AC2269B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Если каждое ребро куба увеличить на 2 см, то его объем увеличится на 98 см</a:t>
            </a:r>
            <a:r>
              <a:rPr lang="ru-RU" altLang="ru-RU" baseline="30000" dirty="0">
                <a:cs typeface="Times New Roman" panose="02020603050405020304" pitchFamily="18" charset="0"/>
              </a:rPr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 Определите ребро куба.</a:t>
            </a:r>
          </a:p>
        </p:txBody>
      </p:sp>
      <p:sp>
        <p:nvSpPr>
          <p:cNvPr id="51204" name="Text Box 4">
            <a:extLst>
              <a:ext uri="{FF2B5EF4-FFF2-40B4-BE49-F238E27FC236}">
                <a16:creationId xmlns:a16="http://schemas.microsoft.com/office/drawing/2014/main" id="{8EF1E457-88D8-43E9-A394-356EE33A9B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ru-RU" altLang="ru-RU">
                <a:cs typeface="Times New Roman" panose="02020603050405020304" pitchFamily="18" charset="0"/>
              </a:rPr>
              <a:t>3 см. </a:t>
            </a:r>
          </a:p>
        </p:txBody>
      </p:sp>
      <p:pic>
        <p:nvPicPr>
          <p:cNvPr id="51207" name="Picture 7">
            <a:extLst>
              <a:ext uri="{FF2B5EF4-FFF2-40B4-BE49-F238E27FC236}">
                <a16:creationId xmlns:a16="http://schemas.microsoft.com/office/drawing/2014/main" id="{FDDF655D-9078-4D16-B243-81FD36A7E0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0" y="2017713"/>
            <a:ext cx="3452813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08095467-F213-45AE-9CBA-C380DF6F61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14</a:t>
            </a:r>
          </a:p>
        </p:txBody>
      </p:sp>
    </p:spTree>
    <p:extLst>
      <p:ext uri="{BB962C8B-B14F-4D97-AF65-F5344CB8AC3E}">
        <p14:creationId xmlns:p14="http://schemas.microsoft.com/office/powerpoint/2010/main" val="3868122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1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4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07504" y="836712"/>
            <a:ext cx="90364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Точка </a:t>
            </a:r>
            <a:r>
              <a:rPr lang="en-US" i="1" dirty="0">
                <a:cs typeface="Times New Roman" pitchFamily="18" charset="0"/>
              </a:rPr>
              <a:t>E </a:t>
            </a:r>
            <a:r>
              <a:rPr lang="ru-RU" i="1" dirty="0">
                <a:cs typeface="Times New Roman" pitchFamily="18" charset="0"/>
              </a:rPr>
              <a:t>- </a:t>
            </a:r>
            <a:r>
              <a:rPr lang="ru-RU" dirty="0">
                <a:cs typeface="Times New Roman" pitchFamily="18" charset="0"/>
              </a:rPr>
              <a:t>центр единичного куба </a:t>
            </a:r>
            <a:r>
              <a:rPr lang="en-US" i="1" dirty="0">
                <a:cs typeface="Times New Roman" pitchFamily="18" charset="0"/>
              </a:rPr>
              <a:t>ABCDA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найдите объём пирамиды </a:t>
            </a:r>
            <a:r>
              <a:rPr lang="en-US" i="1" dirty="0">
                <a:cs typeface="Times New Roman" pitchFamily="18" charset="0"/>
              </a:rPr>
              <a:t>OABCD.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2211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5" y="1544598"/>
            <a:ext cx="4258437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35123206-1995-4666-9DE8-3B895415B50F}"/>
              </a:ext>
            </a:extLst>
          </p:cNvPr>
          <p:cNvGrpSpPr/>
          <p:nvPr/>
        </p:nvGrpSpPr>
        <p:grpSpPr>
          <a:xfrm>
            <a:off x="611560" y="1607056"/>
            <a:ext cx="8462073" cy="4362633"/>
            <a:chOff x="611560" y="836712"/>
            <a:chExt cx="8462073" cy="436263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2DEF804D-97BE-4864-B13F-4FA4A94C863F}"/>
                    </a:ext>
                  </a:extLst>
                </p:cNvPr>
                <p:cNvSpPr txBox="1"/>
                <p:nvPr/>
              </p:nvSpPr>
              <p:spPr>
                <a:xfrm>
                  <a:off x="611560" y="4583599"/>
                  <a:ext cx="2880320" cy="615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>
                      <a:solidFill>
                        <a:srgbClr val="FF0000"/>
                      </a:solidFill>
                    </a:rPr>
                    <a:t>Ответ.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a14:m>
                  <a:r>
                    <a:rPr lang="ru-RU" dirty="0">
                      <a:solidFill>
                        <a:schemeClr val="tx1"/>
                      </a:solidFill>
                    </a:rPr>
                    <a:t>.</a:t>
                  </a:r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>
                  <a:extLst>
                    <a:ext uri="{FF2B5EF4-FFF2-40B4-BE49-F238E27FC236}">
                      <a16:creationId xmlns:a16="http://schemas.microsoft.com/office/drawing/2014/main" id="{2DEF804D-97BE-4864-B13F-4FA4A94C863F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560" y="4583599"/>
                  <a:ext cx="2880320" cy="615746"/>
                </a:xfrm>
                <a:prstGeom prst="rect">
                  <a:avLst/>
                </a:prstGeom>
                <a:blipFill>
                  <a:blip r:embed="rId4"/>
                  <a:stretch>
                    <a:fillRect l="-3171" b="-891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5" name="Picture 3">
              <a:extLst>
                <a:ext uri="{FF2B5EF4-FFF2-40B4-BE49-F238E27FC236}">
                  <a16:creationId xmlns:a16="http://schemas.microsoft.com/office/drawing/2014/main" id="{CF43F1B2-79F1-4571-A9FB-3A7374E5BC1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5195" y="836712"/>
              <a:ext cx="4258438" cy="3600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7" name="Rectangle 2">
            <a:extLst>
              <a:ext uri="{FF2B5EF4-FFF2-40B4-BE49-F238E27FC236}">
                <a16:creationId xmlns:a16="http://schemas.microsoft.com/office/drawing/2014/main" id="{35F575C6-A38C-4A75-9A79-C7241A4958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 dirty="0">
                <a:solidFill>
                  <a:srgbClr val="FF3300"/>
                </a:solidFill>
              </a:rPr>
              <a:t>15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097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0" y="873297"/>
            <a:ext cx="9036496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Для единичного куба </a:t>
            </a:r>
            <a:r>
              <a:rPr lang="en-US" i="1" dirty="0">
                <a:cs typeface="Times New Roman" pitchFamily="18" charset="0"/>
              </a:rPr>
              <a:t>ABCDA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B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C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D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 </a:t>
            </a:r>
            <a:r>
              <a:rPr lang="ru-RU" dirty="0">
                <a:cs typeface="Times New Roman" pitchFamily="18" charset="0"/>
              </a:rPr>
              <a:t>найдите объём пирамиды </a:t>
            </a:r>
            <a:r>
              <a:rPr lang="en-US" i="1" dirty="0">
                <a:cs typeface="Times New Roman" pitchFamily="18" charset="0"/>
              </a:rPr>
              <a:t>A</a:t>
            </a:r>
            <a:r>
              <a:rPr lang="en-US" baseline="-25000" dirty="0">
                <a:cs typeface="Times New Roman" pitchFamily="18" charset="0"/>
              </a:rPr>
              <a:t>1</a:t>
            </a:r>
            <a:r>
              <a:rPr lang="en-US" i="1" dirty="0">
                <a:cs typeface="Times New Roman" pitchFamily="18" charset="0"/>
              </a:rPr>
              <a:t>ABCD.</a:t>
            </a:r>
            <a:endParaRPr lang="ru-RU" dirty="0"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353" y="1700808"/>
            <a:ext cx="4211960" cy="36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>
            <a:extLst>
              <a:ext uri="{FF2B5EF4-FFF2-40B4-BE49-F238E27FC236}">
                <a16:creationId xmlns:a16="http://schemas.microsoft.com/office/drawing/2014/main" id="{69F20F2A-3489-4911-AE84-B875E0AE3F1F}"/>
              </a:ext>
            </a:extLst>
          </p:cNvPr>
          <p:cNvGrpSpPr/>
          <p:nvPr/>
        </p:nvGrpSpPr>
        <p:grpSpPr>
          <a:xfrm>
            <a:off x="611560" y="1803304"/>
            <a:ext cx="8302764" cy="4332145"/>
            <a:chOff x="611560" y="867200"/>
            <a:chExt cx="8302764" cy="43321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AB48626A-12E1-431A-84A8-5122F8D69904}"/>
                    </a:ext>
                  </a:extLst>
                </p:cNvPr>
                <p:cNvSpPr txBox="1"/>
                <p:nvPr/>
              </p:nvSpPr>
              <p:spPr>
                <a:xfrm>
                  <a:off x="611560" y="4583599"/>
                  <a:ext cx="2880320" cy="61574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ru-RU" dirty="0">
                      <a:solidFill>
                        <a:srgbClr val="FF0000"/>
                      </a:solidFill>
                    </a:rPr>
                    <a:t>Ответ.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ru-RU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ru-RU" dirty="0">
                      <a:solidFill>
                        <a:schemeClr val="tx1"/>
                      </a:solidFill>
                    </a:rPr>
                    <a:t>.</a:t>
                  </a:r>
                  <a:endParaRPr lang="ru-RU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AB48626A-12E1-431A-84A8-5122F8D69904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560" y="4583599"/>
                  <a:ext cx="2880320" cy="615746"/>
                </a:xfrm>
                <a:prstGeom prst="rect">
                  <a:avLst/>
                </a:prstGeom>
                <a:blipFill>
                  <a:blip r:embed="rId4"/>
                  <a:stretch>
                    <a:fillRect l="-3171" b="-8911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1E32E4F8-E6E2-48DF-A055-93616E1748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51485" y="867200"/>
              <a:ext cx="3962839" cy="34363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C079FC55-33CB-4D56-B678-5CB54FDA6D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6038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</a:t>
            </a:r>
            <a:r>
              <a:rPr lang="en-US" sz="3200">
                <a:solidFill>
                  <a:srgbClr val="FF3300"/>
                </a:solidFill>
              </a:rPr>
              <a:t>16</a:t>
            </a:r>
            <a:endParaRPr lang="ru-RU" sz="3200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169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76200" y="388938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3300"/>
                </a:solidFill>
                <a:cs typeface="Times New Roman" pitchFamily="18" charset="0"/>
              </a:rPr>
              <a:t>	</a:t>
            </a:r>
            <a:r>
              <a:rPr lang="ru-RU" dirty="0"/>
              <a:t>Объём фигуры в пространстве характеризует величину части пространства, которую занимает эта фигура.</a:t>
            </a:r>
            <a:endParaRPr lang="ru-RU" dirty="0">
              <a:solidFill>
                <a:schemeClr val="accent1"/>
              </a:solidFill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0" y="1254847"/>
                <a:ext cx="9067800" cy="489364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just">
                  <a:spcBef>
                    <a:spcPct val="50000"/>
                  </a:spcBef>
                </a:pPr>
                <a:r>
                  <a:rPr lang="ru-RU" dirty="0">
                    <a:cs typeface="Times New Roman" pitchFamily="18" charset="0"/>
                  </a:rPr>
                  <a:t>	Для объема пространственных фигур справедливы свойства, аналогичные свойствам площади, а именно:</a:t>
                </a:r>
                <a:endParaRPr lang="en-US" dirty="0">
                  <a:cs typeface="Times New Roman" pitchFamily="18" charset="0"/>
                </a:endParaRPr>
              </a:p>
              <a:p>
                <a:pPr algn="just">
                  <a:spcBef>
                    <a:spcPct val="50000"/>
                  </a:spcBef>
                </a:pPr>
                <a:r>
                  <a:rPr lang="ru-RU" dirty="0"/>
                  <a:t>	1. Объём фигуры является неотрицательным числом. 	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dirty="0"/>
                  <a:t>	2</a:t>
                </a:r>
                <a:r>
                  <a:rPr lang="ru-RU" dirty="0">
                    <a:cs typeface="Times New Roman" pitchFamily="18" charset="0"/>
                  </a:rPr>
                  <a:t>. Равные фигуры имеют равные объемы.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dirty="0"/>
                  <a:t>	3</a:t>
                </a:r>
                <a:r>
                  <a:rPr lang="ru-RU" dirty="0">
                    <a:cs typeface="Times New Roman" pitchFamily="18" charset="0"/>
                  </a:rPr>
                  <a:t>. Если фигура 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dirty="0">
                    <a:cs typeface="Times New Roman" pitchFamily="18" charset="0"/>
                  </a:rPr>
                  <a:t> составлена из двух неперекрывающихся фигур 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baseline="-30000" dirty="0">
                    <a:cs typeface="Times New Roman" pitchFamily="18" charset="0"/>
                  </a:rPr>
                  <a:t>1</a:t>
                </a:r>
                <a:r>
                  <a:rPr lang="ru-RU" dirty="0">
                    <a:cs typeface="Times New Roman" pitchFamily="18" charset="0"/>
                  </a:rPr>
                  <a:t> и 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baseline="-30000" dirty="0">
                    <a:cs typeface="Times New Roman" pitchFamily="18" charset="0"/>
                  </a:rPr>
                  <a:t>2</a:t>
                </a:r>
                <a:r>
                  <a:rPr lang="ru-RU" dirty="0">
                    <a:cs typeface="Times New Roman" pitchFamily="18" charset="0"/>
                  </a:rPr>
                  <a:t>, то объем фигуры 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dirty="0">
                    <a:cs typeface="Times New Roman" pitchFamily="18" charset="0"/>
                  </a:rPr>
                  <a:t> равен сумме объемов фигур 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baseline="-30000" dirty="0">
                    <a:cs typeface="Times New Roman" pitchFamily="18" charset="0"/>
                  </a:rPr>
                  <a:t>1</a:t>
                </a:r>
                <a:r>
                  <a:rPr lang="ru-RU" dirty="0">
                    <a:cs typeface="Times New Roman" pitchFamily="18" charset="0"/>
                  </a:rPr>
                  <a:t> и 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baseline="-30000" dirty="0">
                    <a:cs typeface="Times New Roman" pitchFamily="18" charset="0"/>
                  </a:rPr>
                  <a:t>2</a:t>
                </a:r>
                <a:r>
                  <a:rPr lang="ru-RU" dirty="0">
                    <a:cs typeface="Times New Roman" pitchFamily="18" charset="0"/>
                  </a:rPr>
                  <a:t>, т. е.</a:t>
                </a:r>
                <a:r>
                  <a:rPr lang="ru-RU" dirty="0"/>
                  <a:t> </a:t>
                </a:r>
                <a:r>
                  <a:rPr lang="en-US" i="1" dirty="0">
                    <a:cs typeface="Times New Roman" pitchFamily="18" charset="0"/>
                  </a:rPr>
                  <a:t>V</a:t>
                </a:r>
                <a:r>
                  <a:rPr lang="ru-RU" dirty="0">
                    <a:cs typeface="Times New Roman" pitchFamily="18" charset="0"/>
                  </a:rPr>
                  <a:t>(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dirty="0">
                    <a:cs typeface="Times New Roman" pitchFamily="18" charset="0"/>
                  </a:rPr>
                  <a:t>)=</a:t>
                </a:r>
                <a:r>
                  <a:rPr lang="en-US" i="1" dirty="0">
                    <a:cs typeface="Times New Roman" pitchFamily="18" charset="0"/>
                  </a:rPr>
                  <a:t>V</a:t>
                </a:r>
                <a:r>
                  <a:rPr lang="ru-RU" dirty="0">
                    <a:cs typeface="Times New Roman" pitchFamily="18" charset="0"/>
                  </a:rPr>
                  <a:t>(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baseline="-30000" dirty="0">
                    <a:cs typeface="Times New Roman" pitchFamily="18" charset="0"/>
                  </a:rPr>
                  <a:t>1</a:t>
                </a:r>
                <a:r>
                  <a:rPr lang="ru-RU" dirty="0">
                    <a:cs typeface="Times New Roman" pitchFamily="18" charset="0"/>
                  </a:rPr>
                  <a:t>)+</a:t>
                </a:r>
                <a:r>
                  <a:rPr lang="en-US" i="1" dirty="0">
                    <a:cs typeface="Times New Roman" pitchFamily="18" charset="0"/>
                  </a:rPr>
                  <a:t>V</a:t>
                </a:r>
                <a:r>
                  <a:rPr lang="ru-RU" dirty="0">
                    <a:cs typeface="Times New Roman" pitchFamily="18" charset="0"/>
                  </a:rPr>
                  <a:t>(</a:t>
                </a:r>
                <a:r>
                  <a:rPr lang="ru-RU" i="1" dirty="0">
                    <a:cs typeface="Times New Roman" pitchFamily="18" charset="0"/>
                  </a:rPr>
                  <a:t>Ф</a:t>
                </a:r>
                <a:r>
                  <a:rPr lang="ru-RU" baseline="-30000" dirty="0">
                    <a:cs typeface="Times New Roman" pitchFamily="18" charset="0"/>
                  </a:rPr>
                  <a:t>2</a:t>
                </a:r>
                <a:r>
                  <a:rPr lang="ru-RU" dirty="0">
                    <a:cs typeface="Times New Roman" pitchFamily="18" charset="0"/>
                  </a:rPr>
                  <a:t>).</a:t>
                </a:r>
              </a:p>
              <a:p>
                <a:pPr algn="just">
                  <a:spcBef>
                    <a:spcPct val="50000"/>
                  </a:spcBef>
                </a:pPr>
                <a:r>
                  <a:rPr lang="ru-RU" dirty="0"/>
                  <a:t>	4. </a:t>
                </a:r>
                <a:r>
                  <a:rPr lang="ru-RU" dirty="0">
                    <a:cs typeface="Times New Roman" pitchFamily="18" charset="0"/>
                  </a:rPr>
                  <a:t>Объем </a:t>
                </a:r>
                <a:r>
                  <a:rPr lang="en-US" i="1" dirty="0">
                    <a:cs typeface="Times New Roman" pitchFamily="18" charset="0"/>
                  </a:rPr>
                  <a:t>V </a:t>
                </a:r>
                <a:r>
                  <a:rPr lang="ru-RU" dirty="0">
                    <a:cs typeface="Times New Roman" pitchFamily="18" charset="0"/>
                  </a:rPr>
                  <a:t>прямоугольного параллелепипеда равен произведению трех его измерений, т. е. имеет место формула</a:t>
                </a:r>
                <a:r>
                  <a:rPr lang="ru-RU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𝑉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𝑎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𝑐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ru-RU" dirty="0">
                    <a:cs typeface="Times New Roman" pitchFamily="18" charset="0"/>
                  </a:rPr>
                  <a:t>, где </a:t>
                </a:r>
                <a:r>
                  <a:rPr lang="en-US" i="1" dirty="0">
                    <a:cs typeface="Times New Roman" pitchFamily="18" charset="0"/>
                  </a:rPr>
                  <a:t>a</a:t>
                </a:r>
                <a:r>
                  <a:rPr lang="ru-RU" dirty="0">
                    <a:cs typeface="Times New Roman" pitchFamily="18" charset="0"/>
                  </a:rPr>
                  <a:t>, </a:t>
                </a:r>
                <a:r>
                  <a:rPr lang="en-US" i="1" dirty="0">
                    <a:cs typeface="Times New Roman" pitchFamily="18" charset="0"/>
                  </a:rPr>
                  <a:t>b</a:t>
                </a:r>
                <a:r>
                  <a:rPr lang="ru-RU" dirty="0">
                    <a:cs typeface="Times New Roman" pitchFamily="18" charset="0"/>
                  </a:rPr>
                  <a:t>, </a:t>
                </a:r>
                <a:r>
                  <a:rPr lang="en-US" i="1" dirty="0">
                    <a:cs typeface="Times New Roman" pitchFamily="18" charset="0"/>
                  </a:rPr>
                  <a:t>c</a:t>
                </a:r>
                <a:r>
                  <a:rPr lang="ru-RU" dirty="0">
                    <a:cs typeface="Times New Roman" pitchFamily="18" charset="0"/>
                  </a:rPr>
                  <a:t> – ребра параллелепипеда, выходящие из одной вершины.</a:t>
                </a:r>
                <a:r>
                  <a:rPr lang="ru-RU" dirty="0"/>
                  <a:t> </a:t>
                </a:r>
                <a:r>
                  <a:rPr lang="ru-RU" dirty="0">
                    <a:cs typeface="Times New Roman" pitchFamily="18" charset="0"/>
                  </a:rPr>
                  <a:t>	</a:t>
                </a:r>
                <a:endParaRPr lang="ru-RU" dirty="0">
                  <a:solidFill>
                    <a:srgbClr val="FF3300"/>
                  </a:solidFill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53" name="Text 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0" y="1254847"/>
                <a:ext cx="9067800" cy="4893647"/>
              </a:xfrm>
              <a:prstGeom prst="rect">
                <a:avLst/>
              </a:prstGeom>
              <a:blipFill rotWithShape="1">
                <a:blip r:embed="rId3"/>
                <a:stretch>
                  <a:fillRect l="-1008" t="-996" r="-941" b="-1868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5280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7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276872"/>
            <a:ext cx="3199656" cy="31678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1196510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Чему равен объем пространственного креста, если ребра образующих его кубов равны единице?</a:t>
            </a:r>
          </a:p>
        </p:txBody>
      </p:sp>
      <p:sp>
        <p:nvSpPr>
          <p:cNvPr id="12" name="Text Box 3">
            <a:extLst>
              <a:ext uri="{FF2B5EF4-FFF2-40B4-BE49-F238E27FC236}">
                <a16:creationId xmlns:a16="http://schemas.microsoft.com/office/drawing/2014/main" id="{827D2F07-CD24-4F8D-BA9E-B6A226D3D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560" y="5589240"/>
            <a:ext cx="319965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Ответ.</a:t>
            </a:r>
            <a:r>
              <a:rPr lang="ru-RU" dirty="0">
                <a:cs typeface="Times New Roman" pitchFamily="18" charset="0"/>
              </a:rPr>
              <a:t> 7.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736D31FE-C833-446B-82CE-AF8D89067F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1</a:t>
            </a:r>
          </a:p>
        </p:txBody>
      </p:sp>
    </p:spTree>
    <p:extLst>
      <p:ext uri="{BB962C8B-B14F-4D97-AF65-F5344CB8AC3E}">
        <p14:creationId xmlns:p14="http://schemas.microsoft.com/office/powerpoint/2010/main" val="549277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1" name="Text Box 3"/>
          <p:cNvSpPr txBox="1">
            <a:spLocks noChangeArrowheads="1"/>
          </p:cNvSpPr>
          <p:nvPr/>
        </p:nvSpPr>
        <p:spPr bwMode="auto">
          <a:xfrm>
            <a:off x="0" y="737603"/>
            <a:ext cx="910850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Чему равен объем многогранника, изображенного на рисунке, все плоские углы которого прямые?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889022"/>
            <a:ext cx="3245925" cy="29939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 Box 3">
            <a:extLst>
              <a:ext uri="{FF2B5EF4-FFF2-40B4-BE49-F238E27FC236}">
                <a16:creationId xmlns:a16="http://schemas.microsoft.com/office/drawing/2014/main" id="{09C89A70-159E-4CAB-ACB0-8FF2EA74E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5562139"/>
            <a:ext cx="286187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	Ответ.</a:t>
            </a:r>
            <a:r>
              <a:rPr lang="ru-RU" sz="2000" dirty="0">
                <a:cs typeface="Times New Roman" pitchFamily="18" charset="0"/>
              </a:rPr>
              <a:t> 3.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EEA53AA-56C6-4D34-87EB-037D6E8EE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2</a:t>
            </a:r>
          </a:p>
        </p:txBody>
      </p:sp>
    </p:spTree>
    <p:extLst>
      <p:ext uri="{BB962C8B-B14F-4D97-AF65-F5344CB8AC3E}">
        <p14:creationId xmlns:p14="http://schemas.microsoft.com/office/powerpoint/2010/main" val="165896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72ACDA8C-3EAC-4110-B4A7-0CC1C20347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504" y="737603"/>
            <a:ext cx="8910544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cs typeface="Times New Roman" pitchFamily="18" charset="0"/>
              </a:rPr>
              <a:t>	</a:t>
            </a:r>
            <a:r>
              <a:rPr lang="ru-RU" dirty="0">
                <a:cs typeface="Times New Roman" pitchFamily="18" charset="0"/>
              </a:rPr>
              <a:t>Чему равен объем многогранника, изображенного на рисунке, все плоские углы которого прямые?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6925FDF-C533-40C5-98E5-623ECED64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060848"/>
            <a:ext cx="3360373" cy="2520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3">
            <a:extLst>
              <a:ext uri="{FF2B5EF4-FFF2-40B4-BE49-F238E27FC236}">
                <a16:creationId xmlns:a16="http://schemas.microsoft.com/office/drawing/2014/main" id="{71F033BB-C2CC-4E5F-BB9C-E5AF0A4AF0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562139"/>
            <a:ext cx="374441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sz="2000" dirty="0">
                <a:solidFill>
                  <a:srgbClr val="FF0000"/>
                </a:solidFill>
                <a:cs typeface="Times New Roman" pitchFamily="18" charset="0"/>
              </a:rPr>
              <a:t>	</a:t>
            </a:r>
            <a:r>
              <a:rPr lang="ru-RU" dirty="0">
                <a:solidFill>
                  <a:srgbClr val="FF0000"/>
                </a:solidFill>
                <a:cs typeface="Times New Roman" pitchFamily="18" charset="0"/>
              </a:rPr>
              <a:t>Ответ.</a:t>
            </a:r>
            <a:r>
              <a:rPr lang="ru-RU" dirty="0">
                <a:cs typeface="Times New Roman" pitchFamily="18" charset="0"/>
              </a:rPr>
              <a:t> 12 см</a:t>
            </a:r>
            <a:r>
              <a:rPr lang="ru-RU" baseline="30000" dirty="0">
                <a:cs typeface="Times New Roman" pitchFamily="18" charset="0"/>
              </a:rPr>
              <a:t>3</a:t>
            </a:r>
            <a:r>
              <a:rPr lang="ru-RU" dirty="0">
                <a:cs typeface="Times New Roman" pitchFamily="18" charset="0"/>
              </a:rPr>
              <a:t>.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44D8B2C1-2B14-44AF-B48B-1FB3044B8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3</a:t>
            </a:r>
          </a:p>
        </p:txBody>
      </p:sp>
    </p:spTree>
    <p:extLst>
      <p:ext uri="{BB962C8B-B14F-4D97-AF65-F5344CB8AC3E}">
        <p14:creationId xmlns:p14="http://schemas.microsoft.com/office/powerpoint/2010/main" val="1477185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3" name="Text Box 3">
            <a:extLst>
              <a:ext uri="{FF2B5EF4-FFF2-40B4-BE49-F238E27FC236}">
                <a16:creationId xmlns:a16="http://schemas.microsoft.com/office/drawing/2014/main" id="{C0B849DF-569A-4C7F-A97F-9B1C76EB9F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</a:t>
            </a:r>
            <a:r>
              <a:rPr lang="ru-RU" dirty="0">
                <a:cs typeface="Times New Roman" pitchFamily="18" charset="0"/>
              </a:rPr>
              <a:t>многогранника, изображенного </a:t>
            </a:r>
            <a:r>
              <a:rPr lang="ru-RU" altLang="ru-RU" dirty="0">
                <a:cs typeface="Times New Roman" panose="02020603050405020304" pitchFamily="18" charset="0"/>
              </a:rPr>
              <a:t>на рисунке (все углы – прямые). </a:t>
            </a:r>
          </a:p>
        </p:txBody>
      </p:sp>
      <p:sp>
        <p:nvSpPr>
          <p:cNvPr id="174084" name="Text Box 4">
            <a:extLst>
              <a:ext uri="{FF2B5EF4-FFF2-40B4-BE49-F238E27FC236}">
                <a16:creationId xmlns:a16="http://schemas.microsoft.com/office/drawing/2014/main" id="{EE469542-16A1-423B-B075-E575F7D45D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en-US" altLang="ru-RU" dirty="0">
                <a:cs typeface="Times New Roman" panose="02020603050405020304" pitchFamily="18" charset="0"/>
              </a:rPr>
              <a:t>40 </a:t>
            </a:r>
            <a:r>
              <a:rPr lang="ru-RU" altLang="ru-RU" dirty="0"/>
              <a:t>см</a:t>
            </a:r>
            <a:r>
              <a:rPr lang="ru-RU" altLang="ru-RU" baseline="30000" dirty="0"/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4086" name="Picture 6">
            <a:extLst>
              <a:ext uri="{FF2B5EF4-FFF2-40B4-BE49-F238E27FC236}">
                <a16:creationId xmlns:a16="http://schemas.microsoft.com/office/drawing/2014/main" id="{8BD2F0F0-E7C5-4854-A700-7999812D2A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905000"/>
            <a:ext cx="2768600" cy="246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796583A6-4E7D-4860-A435-E3AF65F8B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4</a:t>
            </a:r>
          </a:p>
        </p:txBody>
      </p:sp>
    </p:spTree>
    <p:extLst>
      <p:ext uri="{BB962C8B-B14F-4D97-AF65-F5344CB8AC3E}">
        <p14:creationId xmlns:p14="http://schemas.microsoft.com/office/powerpoint/2010/main" val="1751906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1" name="Text Box 3">
            <a:extLst>
              <a:ext uri="{FF2B5EF4-FFF2-40B4-BE49-F238E27FC236}">
                <a16:creationId xmlns:a16="http://schemas.microsoft.com/office/drawing/2014/main" id="{5D55E83B-8440-40DD-A9B1-D91F62B110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</a:t>
            </a:r>
            <a:r>
              <a:rPr lang="ru-RU" dirty="0">
                <a:cs typeface="Times New Roman" pitchFamily="18" charset="0"/>
              </a:rPr>
              <a:t>многогранника, изображенного </a:t>
            </a:r>
            <a:r>
              <a:rPr lang="ru-RU" altLang="ru-RU" dirty="0">
                <a:cs typeface="Times New Roman" panose="02020603050405020304" pitchFamily="18" charset="0"/>
              </a:rPr>
              <a:t>на рисунке (все углы – прямые). </a:t>
            </a:r>
          </a:p>
        </p:txBody>
      </p:sp>
      <p:sp>
        <p:nvSpPr>
          <p:cNvPr id="176132" name="Text Box 4">
            <a:extLst>
              <a:ext uri="{FF2B5EF4-FFF2-40B4-BE49-F238E27FC236}">
                <a16:creationId xmlns:a16="http://schemas.microsoft.com/office/drawing/2014/main" id="{5FCAEE30-0721-47E4-B6AD-85DAB0F3FB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Ответ: </a:t>
            </a:r>
            <a:r>
              <a:rPr lang="en-US" altLang="ru-RU" dirty="0">
                <a:cs typeface="Times New Roman" panose="02020603050405020304" pitchFamily="18" charset="0"/>
              </a:rPr>
              <a:t>12 </a:t>
            </a:r>
            <a:r>
              <a:rPr lang="ru-RU" altLang="ru-RU" dirty="0"/>
              <a:t>см</a:t>
            </a:r>
            <a:r>
              <a:rPr lang="ru-RU" altLang="ru-RU" baseline="30000" dirty="0"/>
              <a:t>3</a:t>
            </a:r>
            <a:r>
              <a:rPr lang="ru-RU" altLang="ru-RU" dirty="0">
                <a:cs typeface="Times New Roman" panose="02020603050405020304" pitchFamily="18" charset="0"/>
              </a:rPr>
              <a:t>.</a:t>
            </a:r>
            <a:r>
              <a:rPr lang="ru-RU" altLang="ru-RU" dirty="0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6134" name="Picture 6">
            <a:extLst>
              <a:ext uri="{FF2B5EF4-FFF2-40B4-BE49-F238E27FC236}">
                <a16:creationId xmlns:a16="http://schemas.microsoft.com/office/drawing/2014/main" id="{41C07319-786B-408C-AAB7-56E2CDD215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362200"/>
            <a:ext cx="2819400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82BE60C1-ACD2-4690-B8F6-BB3815AC5E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5</a:t>
            </a:r>
          </a:p>
        </p:txBody>
      </p:sp>
    </p:spTree>
    <p:extLst>
      <p:ext uri="{BB962C8B-B14F-4D97-AF65-F5344CB8AC3E}">
        <p14:creationId xmlns:p14="http://schemas.microsoft.com/office/powerpoint/2010/main" val="646779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2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9" name="Text Box 3">
            <a:extLst>
              <a:ext uri="{FF2B5EF4-FFF2-40B4-BE49-F238E27FC236}">
                <a16:creationId xmlns:a16="http://schemas.microsoft.com/office/drawing/2014/main" id="{FC027332-1D0E-41CB-AFCD-4516B7BB8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</a:t>
            </a:r>
            <a:r>
              <a:rPr lang="ru-RU" dirty="0">
                <a:cs typeface="Times New Roman" pitchFamily="18" charset="0"/>
              </a:rPr>
              <a:t>многогранника, изображенного </a:t>
            </a:r>
            <a:r>
              <a:rPr lang="ru-RU" altLang="ru-RU" dirty="0">
                <a:cs typeface="Times New Roman" panose="02020603050405020304" pitchFamily="18" charset="0"/>
              </a:rPr>
              <a:t>на рисунке (все углы – прямые). </a:t>
            </a:r>
          </a:p>
        </p:txBody>
      </p:sp>
      <p:sp>
        <p:nvSpPr>
          <p:cNvPr id="178180" name="Text Box 4">
            <a:extLst>
              <a:ext uri="{FF2B5EF4-FFF2-40B4-BE49-F238E27FC236}">
                <a16:creationId xmlns:a16="http://schemas.microsoft.com/office/drawing/2014/main" id="{5DC17CA4-6BDB-4518-B266-706F6DEA1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cs typeface="Times New Roman" panose="02020603050405020304" pitchFamily="18" charset="0"/>
              </a:rPr>
              <a:t>10 </a:t>
            </a:r>
            <a:r>
              <a:rPr lang="ru-RU" altLang="ru-RU"/>
              <a:t>см</a:t>
            </a:r>
            <a:r>
              <a:rPr lang="ru-RU" altLang="ru-RU" baseline="30000"/>
              <a:t>3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78182" name="Picture 6">
            <a:extLst>
              <a:ext uri="{FF2B5EF4-FFF2-40B4-BE49-F238E27FC236}">
                <a16:creationId xmlns:a16="http://schemas.microsoft.com/office/drawing/2014/main" id="{E7C02708-90CB-493B-AC20-CF73B710C7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828800"/>
            <a:ext cx="3683000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7FB0D5D9-85FD-4E91-96F8-EDE5A6016C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6</a:t>
            </a:r>
          </a:p>
        </p:txBody>
      </p:sp>
    </p:spTree>
    <p:extLst>
      <p:ext uri="{BB962C8B-B14F-4D97-AF65-F5344CB8AC3E}">
        <p14:creationId xmlns:p14="http://schemas.microsoft.com/office/powerpoint/2010/main" val="1252879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8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7" name="Text Box 3">
            <a:extLst>
              <a:ext uri="{FF2B5EF4-FFF2-40B4-BE49-F238E27FC236}">
                <a16:creationId xmlns:a16="http://schemas.microsoft.com/office/drawing/2014/main" id="{9257625F-EDC6-4DAB-A8A6-B0952FD42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685800"/>
            <a:ext cx="90678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cs typeface="Times New Roman" panose="02020603050405020304" pitchFamily="18" charset="0"/>
              </a:rPr>
              <a:t>	Найдите объем </a:t>
            </a:r>
            <a:r>
              <a:rPr lang="ru-RU" dirty="0">
                <a:cs typeface="Times New Roman" pitchFamily="18" charset="0"/>
              </a:rPr>
              <a:t>многогранника, изображенного </a:t>
            </a:r>
            <a:r>
              <a:rPr lang="ru-RU" altLang="ru-RU" dirty="0">
                <a:cs typeface="Times New Roman" panose="02020603050405020304" pitchFamily="18" charset="0"/>
              </a:rPr>
              <a:t>на рисунке (все углы – прямые). </a:t>
            </a:r>
          </a:p>
        </p:txBody>
      </p:sp>
      <p:sp>
        <p:nvSpPr>
          <p:cNvPr id="180228" name="Text Box 4">
            <a:extLst>
              <a:ext uri="{FF2B5EF4-FFF2-40B4-BE49-F238E27FC236}">
                <a16:creationId xmlns:a16="http://schemas.microsoft.com/office/drawing/2014/main" id="{B38E6156-517F-40BE-A26D-1B10BF85B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5486400"/>
            <a:ext cx="365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solidFill>
                  <a:srgbClr val="FF3300"/>
                </a:solidFill>
              </a:rPr>
              <a:t>Ответ: </a:t>
            </a:r>
            <a:r>
              <a:rPr lang="en-US" altLang="ru-RU">
                <a:cs typeface="Times New Roman" panose="02020603050405020304" pitchFamily="18" charset="0"/>
              </a:rPr>
              <a:t>10 </a:t>
            </a:r>
            <a:r>
              <a:rPr lang="ru-RU" altLang="ru-RU"/>
              <a:t>см</a:t>
            </a:r>
            <a:r>
              <a:rPr lang="ru-RU" altLang="ru-RU" baseline="30000"/>
              <a:t>3</a:t>
            </a:r>
            <a:r>
              <a:rPr lang="ru-RU" altLang="ru-RU">
                <a:cs typeface="Times New Roman" panose="02020603050405020304" pitchFamily="18" charset="0"/>
              </a:rPr>
              <a:t>.</a:t>
            </a:r>
            <a:r>
              <a:rPr lang="ru-RU" altLang="ru-RU">
                <a:solidFill>
                  <a:schemeClr val="accent1"/>
                </a:solidFill>
                <a:cs typeface="Times New Roman" panose="02020603050405020304" pitchFamily="18" charset="0"/>
              </a:rPr>
              <a:t> </a:t>
            </a:r>
          </a:p>
        </p:txBody>
      </p:sp>
      <p:pic>
        <p:nvPicPr>
          <p:cNvPr id="180230" name="Picture 6">
            <a:extLst>
              <a:ext uri="{FF2B5EF4-FFF2-40B4-BE49-F238E27FC236}">
                <a16:creationId xmlns:a16="http://schemas.microsoft.com/office/drawing/2014/main" id="{2C2A34A0-6817-4158-9A7E-0401F98158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3409950" cy="295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F4D0799A-201A-4B00-AC1D-5393AE88EC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12860"/>
            <a:ext cx="7772400" cy="544377"/>
          </a:xfrm>
        </p:spPr>
        <p:txBody>
          <a:bodyPr/>
          <a:lstStyle/>
          <a:p>
            <a:r>
              <a:rPr lang="ru-RU" sz="3200" dirty="0">
                <a:solidFill>
                  <a:srgbClr val="FF3300"/>
                </a:solidFill>
              </a:rPr>
              <a:t>Упражнение 7</a:t>
            </a:r>
          </a:p>
        </p:txBody>
      </p:sp>
    </p:spTree>
    <p:extLst>
      <p:ext uri="{BB962C8B-B14F-4D97-AF65-F5344CB8AC3E}">
        <p14:creationId xmlns:p14="http://schemas.microsoft.com/office/powerpoint/2010/main" val="22136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0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0228" grpId="0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566</TotalTime>
  <Words>780</Words>
  <Application>Microsoft Office PowerPoint</Application>
  <PresentationFormat>Экран (4:3)</PresentationFormat>
  <Paragraphs>93</Paragraphs>
  <Slides>18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Оформление по умолчанию</vt:lpstr>
      <vt:lpstr>13а. ОБЪЕМ ФИГУР В ПРОСТРАНСТВЕ</vt:lpstr>
      <vt:lpstr>Презентация PowerPoint</vt:lpstr>
      <vt:lpstr>Упражнение 1</vt:lpstr>
      <vt:lpstr>Упражнение 2</vt:lpstr>
      <vt:lpstr>Упражнение 3</vt:lpstr>
      <vt:lpstr>Упражнение 4</vt:lpstr>
      <vt:lpstr>Упражнение 5</vt:lpstr>
      <vt:lpstr>Упражнение 6</vt:lpstr>
      <vt:lpstr>Упражнение 7</vt:lpstr>
      <vt:lpstr>Упражнение 8</vt:lpstr>
      <vt:lpstr>Упражнение 9</vt:lpstr>
      <vt:lpstr>Упражнение 10</vt:lpstr>
      <vt:lpstr>Упражнение 11</vt:lpstr>
      <vt:lpstr>Упражнение 12</vt:lpstr>
      <vt:lpstr>Упражнение 13</vt:lpstr>
      <vt:lpstr>Упражнение 14</vt:lpstr>
      <vt:lpstr>Упражнение 15</vt:lpstr>
      <vt:lpstr>Упражнение 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Объем фигур в пространстве</dc:title>
  <dc:creator>*</dc:creator>
  <cp:lastModifiedBy>Vladimir Smirnov</cp:lastModifiedBy>
  <cp:revision>33</cp:revision>
  <dcterms:created xsi:type="dcterms:W3CDTF">2007-11-29T06:10:49Z</dcterms:created>
  <dcterms:modified xsi:type="dcterms:W3CDTF">2022-04-08T13:10:34Z</dcterms:modified>
</cp:coreProperties>
</file>