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74" r:id="rId2"/>
    <p:sldId id="308" r:id="rId3"/>
    <p:sldId id="354" r:id="rId4"/>
    <p:sldId id="355" r:id="rId5"/>
    <p:sldId id="544" r:id="rId6"/>
    <p:sldId id="352" r:id="rId7"/>
    <p:sldId id="353" r:id="rId8"/>
    <p:sldId id="547" r:id="rId9"/>
    <p:sldId id="458" r:id="rId10"/>
    <p:sldId id="548" r:id="rId11"/>
    <p:sldId id="549" r:id="rId12"/>
    <p:sldId id="435" r:id="rId13"/>
    <p:sldId id="37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90929"/>
  </p:normalViewPr>
  <p:slideViewPr>
    <p:cSldViewPr>
      <p:cViewPr varScale="1">
        <p:scale>
          <a:sx n="97" d="100"/>
          <a:sy n="97" d="100"/>
        </p:scale>
        <p:origin x="1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F44E229-0174-45D4-B397-44FB09744D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EBA9146-6A06-43E8-BCF4-A1D2CF414B1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BBEDD1F9-732C-4A36-96B1-FDB2A76CE8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989D31A6-7E8A-40CE-8108-45DA2ED059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AE33EC39-5F66-4875-80E5-1E19AC37631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6A43FD7C-4516-44B9-BA3B-A0DABF8D8A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E6B823-4CCC-4A42-B383-8397E0D6BE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8F84C7-DF9B-4EAA-9B9F-7035E1378D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524CD-2C3A-400C-BADB-EDAF2D79A82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28E032C-0F38-4954-BC5E-C5D3F62137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4C3549C-1D86-4048-AB1C-2B4B60FC3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9727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27E00-D8E8-49EA-9DA1-EDAB673E57BC}" type="slidenum">
              <a:rPr lang="ru-RU"/>
              <a:pPr/>
              <a:t>5</a:t>
            </a:fld>
            <a:endParaRPr lang="ru-RU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режиме слайдов ответ появляется после </a:t>
            </a:r>
            <a:r>
              <a:rPr lang="ru-RU" dirty="0" err="1"/>
              <a:t>кликанья</a:t>
            </a:r>
            <a:r>
              <a:rPr lang="ru-RU" dirty="0"/>
              <a:t> мышкой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682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9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753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10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14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11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08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12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46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7F3FA-245B-4309-B42B-A0E8827C1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A89ED96-066A-4C55-AA49-F7EB7B49D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05C5C2-6EAE-4EBF-8675-9B73D3DBB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336B80-B9D1-495C-B192-877D04C1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95E7AB-D842-49CB-9786-2A3D041A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63B1C-1834-4D09-97BB-B4D7932A5B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423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D07E9-2401-482C-858F-434C182F7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780D-B0E0-4E82-B2D1-754ABA545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337C1D-A70A-4929-8407-A744DE46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3680EE-E51F-49B2-B02B-1AEAFC9C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82B958-B09C-4473-A3A4-F730BDE6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1FF9C-A435-4971-BC44-9212AFD6C4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062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0A169F9-6E34-4B4D-AF20-AC19EA266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ADE9C4-4CA8-46BA-B7E0-E5219EFFF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FDB962-D0F4-4483-8F9B-53F827C3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C7BF8C-2EB1-4CD3-A9EC-A61FA4AE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69148D-1717-43F2-8B18-801D0B479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76122-FC44-4489-B371-F81B333BDA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94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55FF42-6CEC-403D-B52C-506BCE14F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A23CC0-EC9A-4C8D-87B7-EFD1FD6F3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0C551E-5507-433E-823B-898B19C1D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5E9B5D-4355-408C-8AC4-604A04CEB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B5B9EC-66BF-4198-9CBD-634F5871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13AE7-A5BF-4C39-B46F-DA8C229418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110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84C3-6B05-42EB-96C2-6ACB436BA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59E51C-B007-4362-8D7A-E63C3A7BE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010591-8C94-4388-A9EF-6197E970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22DFF1-1EAD-4391-B9F6-E97A6389A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402F2E-9843-4416-BBA9-0C3D48E4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3E6DD-731E-47DA-8E21-B330384C08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498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BFEB5-24AA-443A-A7CE-ED96DD37D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CEA0D6-46ED-44AF-9304-89F6F4C59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006744-E0F7-4251-A607-5A5AEDD7B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A63157-56BB-4772-8D88-C9185A73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DC142F-5422-476C-977A-2AF626931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BEDA34-866D-47FC-A14B-AEBCB997A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37124-6565-443C-8D76-B0E8C3812F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807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74C72-516D-42F0-AFDC-8E10CE530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15D53E-B72F-4046-8D60-85E16B5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2335B11-5351-4192-97E1-6491285B7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877D4A-590E-45F8-9ADC-8F03A2160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94B198-EBFA-40F9-8560-CE5E8CD70C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0F89D9-D4E0-450E-AEAB-16A60EFF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2244A04-C6FD-4C02-A3D3-5E57B9414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93524B-FDF0-46CC-BCF7-2914010C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E1512-B301-45B7-B081-E4B725747A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018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69F0E4-0945-49DC-9DCB-10559E9F6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C750768-6502-4F8F-BC10-20B6A3839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9561ED-9451-414E-9076-B2064B152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7F89B5-DCF5-40A7-B96D-9FFAC70A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B477D-4AC4-4E18-A9E4-E12E359C4F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92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63401C3-891D-4F25-940F-21539601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3C9DF2-244F-4E77-896D-E10CA23F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198472-D346-43EB-A8DB-073054BD3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EFB7F-5FED-4DE9-8FA3-7F2C2E7D57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23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7F577-A966-4C0F-80FB-D6A9B7662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34B838-E47D-448A-99BD-F5CBA26D7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F4D557-E169-4F64-BF80-10F134F34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5DE14A-7EBB-4396-8EFB-BAF6F408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9A22BF-5973-4538-BA85-E2F75CD6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B25D32-188D-4CB2-9C0B-C85CE809D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CBD68-6ED8-4BFF-B595-ACA15AC10A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695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2F72F9-259E-4B86-BB34-3FF4AC10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51DA9EA-E073-48DB-A721-925A742B80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10D900-DEB2-44D8-95F1-8270114CA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D93F7E-A81F-45DF-B1BC-E9D672C6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FCB906-4A8C-476B-A332-D74D7898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91CB96-E264-4A08-8DE7-8492EC859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A068A-12B7-4C9C-9F69-E162156686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403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6F2FF8-2CEB-4ED1-8F8B-01C2D9FBE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DE76FF-28F0-4AFD-8027-594CDD8BD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0AF6EA9-F129-44DD-98A4-C8057BD7CD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76989B-F8D0-49B8-BE35-B07A0FB376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088DBA6-74BB-4161-960D-44E2DBB735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4CF7FF-5098-4947-BA3E-89E4F39F410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9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59CCA2E-4FE4-43DF-ACFE-813AAF6A0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1988840"/>
            <a:ext cx="8640960" cy="2016224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13</a:t>
            </a:r>
            <a:r>
              <a:rPr lang="ru-RU" altLang="ru-RU" sz="3600" dirty="0">
                <a:solidFill>
                  <a:srgbClr val="FF3300"/>
                </a:solidFill>
              </a:rPr>
              <a:t>б</a:t>
            </a:r>
            <a:r>
              <a:rPr lang="en-US" altLang="ru-RU" sz="3600" dirty="0">
                <a:solidFill>
                  <a:srgbClr val="FF3300"/>
                </a:solidFill>
              </a:rPr>
              <a:t>. </a:t>
            </a:r>
            <a:r>
              <a:rPr lang="ru-RU" altLang="ru-RU" sz="3600" dirty="0">
                <a:solidFill>
                  <a:srgbClr val="FF3300"/>
                </a:solidFill>
              </a:rPr>
              <a:t>ОБЪЕМ ФИГУР В ПРОСТРАНСТВЕ</a:t>
            </a:r>
            <a:br>
              <a:rPr lang="ru-RU" altLang="ru-RU" sz="3600" dirty="0">
                <a:solidFill>
                  <a:srgbClr val="FF3300"/>
                </a:solidFill>
              </a:rPr>
            </a:br>
            <a:r>
              <a:rPr lang="ru-RU" altLang="ru-RU" sz="3600" dirty="0">
                <a:solidFill>
                  <a:srgbClr val="FF3300"/>
                </a:solidFill>
              </a:rPr>
              <a:t>(Параллелепипед)</a:t>
            </a:r>
          </a:p>
        </p:txBody>
      </p:sp>
    </p:spTree>
    <p:extLst>
      <p:ext uri="{BB962C8B-B14F-4D97-AF65-F5344CB8AC3E}">
        <p14:creationId xmlns:p14="http://schemas.microsoft.com/office/powerpoint/2010/main" val="31580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0053" y="542493"/>
            <a:ext cx="90364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Найдите параллелепипед наибольшего объёма, вписанный в сферу радиусом 1.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817CF2ED-5904-4DD1-84A6-8319A34495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293096"/>
                <a:ext cx="9036496" cy="2602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sz="2000" dirty="0">
                    <a:cs typeface="Times New Roman" pitchFamily="18" charset="0"/>
                  </a:rPr>
                  <a:t>	</a:t>
                </a:r>
                <a:r>
                  <a:rPr lang="ru-RU" sz="2000" dirty="0">
                    <a:solidFill>
                      <a:srgbClr val="FF0000"/>
                    </a:solidFill>
                    <a:cs typeface="Times New Roman" pitchFamily="18" charset="0"/>
                  </a:rPr>
                  <a:t>Решение</a:t>
                </a:r>
                <a:r>
                  <a:rPr lang="ru-RU" sz="2000" dirty="0">
                    <a:cs typeface="Times New Roman" pitchFamily="18" charset="0"/>
                  </a:rPr>
                  <a:t>. Пусть рёбра параллелепипеда, выходящие из одной вершины, равны </a:t>
                </a:r>
                <a:r>
                  <a:rPr lang="en-US" sz="2000" i="1" dirty="0">
                    <a:cs typeface="Times New Roman" pitchFamily="18" charset="0"/>
                  </a:rPr>
                  <a:t>a</a:t>
                </a:r>
                <a:r>
                  <a:rPr lang="en-US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b</a:t>
                </a:r>
                <a:r>
                  <a:rPr lang="en-US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c</a:t>
                </a:r>
                <a:r>
                  <a:rPr lang="en-US" sz="2000" dirty="0">
                    <a:cs typeface="Times New Roman" pitchFamily="18" charset="0"/>
                  </a:rPr>
                  <a:t>. </a:t>
                </a:r>
                <a:r>
                  <a:rPr lang="ru-RU" sz="2000" dirty="0">
                    <a:cs typeface="Times New Roman" pitchFamily="18" charset="0"/>
                  </a:rPr>
                  <a:t>Тогда </a:t>
                </a:r>
                <a:r>
                  <a:rPr lang="en-US" sz="2000" i="1" dirty="0">
                    <a:cs typeface="Times New Roman" pitchFamily="18" charset="0"/>
                  </a:rPr>
                  <a:t>a</a:t>
                </a:r>
                <a:r>
                  <a:rPr lang="ru-RU" sz="2000" baseline="30000" dirty="0">
                    <a:cs typeface="Times New Roman" pitchFamily="18" charset="0"/>
                  </a:rPr>
                  <a:t>2</a:t>
                </a:r>
                <a:r>
                  <a:rPr lang="en-US" sz="2000" i="1" dirty="0">
                    <a:cs typeface="Times New Roman" pitchFamily="18" charset="0"/>
                  </a:rPr>
                  <a:t> + b</a:t>
                </a:r>
                <a:r>
                  <a:rPr lang="ru-RU" sz="2000" baseline="30000" dirty="0">
                    <a:cs typeface="Times New Roman" pitchFamily="18" charset="0"/>
                  </a:rPr>
                  <a:t>2</a:t>
                </a:r>
                <a:r>
                  <a:rPr lang="en-US" sz="2000" i="1" dirty="0">
                    <a:cs typeface="Times New Roman" pitchFamily="18" charset="0"/>
                  </a:rPr>
                  <a:t> + c</a:t>
                </a:r>
                <a:r>
                  <a:rPr lang="ru-RU" sz="2000" baseline="30000" dirty="0">
                    <a:cs typeface="Times New Roman" pitchFamily="18" charset="0"/>
                  </a:rPr>
                  <a:t>2</a:t>
                </a:r>
                <a:r>
                  <a:rPr lang="en-US" sz="2000" i="1" dirty="0">
                    <a:cs typeface="Times New Roman" pitchFamily="18" charset="0"/>
                  </a:rPr>
                  <a:t> = </a:t>
                </a:r>
                <a:r>
                  <a:rPr lang="ru-RU" sz="2000" dirty="0">
                    <a:cs typeface="Times New Roman" pitchFamily="18" charset="0"/>
                  </a:rPr>
                  <a:t>4</a:t>
                </a:r>
                <a:r>
                  <a:rPr lang="en-US" sz="2000" dirty="0">
                    <a:cs typeface="Times New Roman" pitchFamily="18" charset="0"/>
                  </a:rPr>
                  <a:t>. </a:t>
                </a:r>
                <a:r>
                  <a:rPr lang="ru-RU" sz="2000" dirty="0">
                    <a:cs typeface="Times New Roman" pitchFamily="18" charset="0"/>
                  </a:rPr>
                  <a:t>Воспользуемся неравенством между средним геометрическим и средним арифметическим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sz="20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≤</m:t>
                    </m:r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cs typeface="Times New Roman" pitchFamily="18" charset="0"/>
                  </a:rPr>
                  <a:t>,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sz="2000" dirty="0">
                    <a:cs typeface="Times New Roman" pitchFamily="18" charset="0"/>
                  </a:rPr>
                  <a:t>равенство в котором принимается только в случае, когда </a:t>
                </a:r>
                <a:r>
                  <a:rPr lang="en-US" sz="2000" i="1" dirty="0">
                    <a:cs typeface="Times New Roman" pitchFamily="18" charset="0"/>
                  </a:rPr>
                  <a:t>a = b = c</a:t>
                </a:r>
                <a:r>
                  <a:rPr lang="en-US" sz="2000" dirty="0">
                    <a:cs typeface="Times New Roman" pitchFamily="18" charset="0"/>
                  </a:rPr>
                  <a:t>.</a:t>
                </a:r>
                <a:endParaRPr lang="ru-RU" sz="2000" dirty="0">
                  <a:cs typeface="Times New Roman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:r>
                  <a:rPr lang="ru-RU" sz="2000" dirty="0">
                    <a:cs typeface="Times New Roman" pitchFamily="18" charset="0"/>
                  </a:rPr>
                  <a:t>	Получим, что наибольший объём параллелепипеда</a:t>
                </a:r>
                <a:r>
                  <a:rPr lang="en-US" sz="2000" dirty="0">
                    <a:cs typeface="Times New Roman" pitchFamily="18" charset="0"/>
                  </a:rPr>
                  <a:t> </a:t>
                </a:r>
                <a:r>
                  <a:rPr lang="ru-RU" sz="2000" dirty="0">
                    <a:cs typeface="Times New Roman" pitchFamily="18" charset="0"/>
                  </a:rPr>
                  <a:t>принимается, если этот параллелепипед является кубом</a:t>
                </a:r>
                <a:r>
                  <a:rPr lang="en-US" sz="2000" dirty="0">
                    <a:cs typeface="Times New Roman" pitchFamily="18" charset="0"/>
                  </a:rPr>
                  <a:t> </a:t>
                </a:r>
                <a:r>
                  <a:rPr lang="ru-RU" sz="2000" dirty="0">
                    <a:cs typeface="Times New Roman" pitchFamily="18" charset="0"/>
                  </a:rPr>
                  <a:t>с ребром, равным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>
                    <a:cs typeface="Times New Roman" pitchFamily="18" charset="0"/>
                  </a:rPr>
                  <a:t> . </a:t>
                </a:r>
              </a:p>
            </p:txBody>
          </p:sp>
        </mc:Choice>
        <mc:Fallback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817CF2ED-5904-4DD1-84A6-8319A3449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293096"/>
                <a:ext cx="9036496" cy="2602187"/>
              </a:xfrm>
              <a:prstGeom prst="rect">
                <a:avLst/>
              </a:prstGeom>
              <a:blipFill>
                <a:blip r:embed="rId3"/>
                <a:stretch>
                  <a:fillRect l="-675" t="-1171" r="-675" b="-7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>
            <a:extLst>
              <a:ext uri="{FF2B5EF4-FFF2-40B4-BE49-F238E27FC236}">
                <a16:creationId xmlns:a16="http://schemas.microsoft.com/office/drawing/2014/main" id="{0E5BEC3D-929B-4984-8268-F54F0A809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9</a:t>
            </a:r>
            <a:endParaRPr lang="ru-RU" sz="32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14D34A-7E31-495F-9E4B-C8A4FCE081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1723109"/>
            <a:ext cx="2343477" cy="234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46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0053" y="542493"/>
            <a:ext cx="90364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Найдите параллелепипед наибольшего объёма, диагонали которого равны 2.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817CF2ED-5904-4DD1-84A6-8319A34495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293096"/>
                <a:ext cx="9036496" cy="1199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sz="2000" dirty="0">
                    <a:cs typeface="Times New Roman" pitchFamily="18" charset="0"/>
                  </a:rPr>
                  <a:t>	</a:t>
                </a:r>
                <a:r>
                  <a:rPr lang="ru-RU" sz="2000" dirty="0">
                    <a:solidFill>
                      <a:srgbClr val="FF0000"/>
                    </a:solidFill>
                    <a:cs typeface="Times New Roman" pitchFamily="18" charset="0"/>
                  </a:rPr>
                  <a:t>Решение</a:t>
                </a:r>
                <a:r>
                  <a:rPr lang="ru-RU" sz="2000" dirty="0">
                    <a:cs typeface="Times New Roman" pitchFamily="18" charset="0"/>
                  </a:rPr>
                  <a:t>. Такие параллелепипеды будут вписаны в сферу, радиусом 1. В силу предыдущей задачи, наибольший объём параллелепипеда</a:t>
                </a:r>
                <a:r>
                  <a:rPr lang="en-US" sz="2000" dirty="0">
                    <a:cs typeface="Times New Roman" pitchFamily="18" charset="0"/>
                  </a:rPr>
                  <a:t> </a:t>
                </a:r>
                <a:r>
                  <a:rPr lang="ru-RU" sz="2000" dirty="0">
                    <a:cs typeface="Times New Roman" pitchFamily="18" charset="0"/>
                  </a:rPr>
                  <a:t>принимается, если этот параллелепипед является кубом</a:t>
                </a:r>
                <a:r>
                  <a:rPr lang="en-US" sz="2000" dirty="0">
                    <a:cs typeface="Times New Roman" pitchFamily="18" charset="0"/>
                  </a:rPr>
                  <a:t> </a:t>
                </a:r>
                <a:r>
                  <a:rPr lang="ru-RU" sz="2000" dirty="0">
                    <a:cs typeface="Times New Roman" pitchFamily="18" charset="0"/>
                  </a:rPr>
                  <a:t>с ребром, равным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>
                    <a:cs typeface="Times New Roman" pitchFamily="18" charset="0"/>
                  </a:rPr>
                  <a:t> . </a:t>
                </a:r>
              </a:p>
            </p:txBody>
          </p:sp>
        </mc:Choice>
        <mc:Fallback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817CF2ED-5904-4DD1-84A6-8319A3449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293096"/>
                <a:ext cx="9036496" cy="1199174"/>
              </a:xfrm>
              <a:prstGeom prst="rect">
                <a:avLst/>
              </a:prstGeom>
              <a:blipFill>
                <a:blip r:embed="rId3"/>
                <a:stretch>
                  <a:fillRect l="-675" t="-2538" r="-675" b="-25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>
            <a:extLst>
              <a:ext uri="{FF2B5EF4-FFF2-40B4-BE49-F238E27FC236}">
                <a16:creationId xmlns:a16="http://schemas.microsoft.com/office/drawing/2014/main" id="{0E5BEC3D-929B-4984-8268-F54F0A809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sz="3200" dirty="0">
                <a:solidFill>
                  <a:srgbClr val="FF3300"/>
                </a:solidFill>
              </a:rPr>
              <a:t>0</a:t>
            </a:r>
            <a:endParaRPr lang="ru-RU" sz="3200" dirty="0">
              <a:solidFill>
                <a:srgbClr val="FF3300"/>
              </a:solidFill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BB3E7D0-EFA5-47B7-9F1E-EA31F7B74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72816"/>
            <a:ext cx="2592288" cy="1933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90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01267BB8-09BC-444A-B52E-21BD90B0E9F5}"/>
              </a:ext>
            </a:extLst>
          </p:cNvPr>
          <p:cNvGrpSpPr/>
          <p:nvPr/>
        </p:nvGrpSpPr>
        <p:grpSpPr>
          <a:xfrm>
            <a:off x="0" y="1340768"/>
            <a:ext cx="9036496" cy="5060454"/>
            <a:chOff x="0" y="1008112"/>
            <a:chExt cx="9036496" cy="506045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0" y="1008112"/>
                  <a:ext cx="9036496" cy="29497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sz="2000" dirty="0">
                      <a:cs typeface="Times New Roman" pitchFamily="18" charset="0"/>
                    </a:rPr>
                    <a:t>	</a:t>
                  </a:r>
                  <a:r>
                    <a:rPr lang="ru-RU" sz="2200" dirty="0">
                      <a:solidFill>
                        <a:srgbClr val="FF0000"/>
                      </a:solidFill>
                      <a:cs typeface="Times New Roman" pitchFamily="18" charset="0"/>
                    </a:rPr>
                    <a:t>Решение</a:t>
                  </a:r>
                  <a:r>
                    <a:rPr lang="ru-RU" sz="2200" dirty="0">
                      <a:cs typeface="Times New Roman" pitchFamily="18" charset="0"/>
                    </a:rPr>
                    <a:t>. Пусть рёбра параллелепипеда, выходящие из одной вершины, равны </a:t>
                  </a:r>
                  <a:r>
                    <a:rPr lang="en-US" sz="2200" i="1" dirty="0">
                      <a:cs typeface="Times New Roman" pitchFamily="18" charset="0"/>
                    </a:rPr>
                    <a:t>a</a:t>
                  </a:r>
                  <a:r>
                    <a:rPr lang="en-US" sz="2200" dirty="0">
                      <a:cs typeface="Times New Roman" pitchFamily="18" charset="0"/>
                    </a:rPr>
                    <a:t>, </a:t>
                  </a:r>
                  <a:r>
                    <a:rPr lang="en-US" sz="2200" i="1" dirty="0">
                      <a:cs typeface="Times New Roman" pitchFamily="18" charset="0"/>
                    </a:rPr>
                    <a:t>b</a:t>
                  </a:r>
                  <a:r>
                    <a:rPr lang="en-US" sz="2200" dirty="0">
                      <a:cs typeface="Times New Roman" pitchFamily="18" charset="0"/>
                    </a:rPr>
                    <a:t>, </a:t>
                  </a:r>
                  <a:r>
                    <a:rPr lang="en-US" sz="2200" i="1" dirty="0">
                      <a:cs typeface="Times New Roman" pitchFamily="18" charset="0"/>
                    </a:rPr>
                    <a:t>c</a:t>
                  </a:r>
                  <a:r>
                    <a:rPr lang="en-US" sz="2200" dirty="0">
                      <a:cs typeface="Times New Roman" pitchFamily="18" charset="0"/>
                    </a:rPr>
                    <a:t>. </a:t>
                  </a:r>
                  <a:r>
                    <a:rPr lang="ru-RU" sz="2200" dirty="0">
                      <a:cs typeface="Times New Roman" pitchFamily="18" charset="0"/>
                    </a:rPr>
                    <a:t>Тогда </a:t>
                  </a:r>
                  <a14:m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𝑐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𝑐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=3</m:t>
                      </m:r>
                    </m:oMath>
                  </a14:m>
                  <a:r>
                    <a:rPr lang="en-US" sz="2200" dirty="0">
                      <a:cs typeface="Times New Roman" pitchFamily="18" charset="0"/>
                    </a:rPr>
                    <a:t>. </a:t>
                  </a:r>
                  <a:r>
                    <a:rPr lang="ru-RU" sz="2200" dirty="0">
                      <a:cs typeface="Times New Roman" pitchFamily="18" charset="0"/>
                    </a:rPr>
                    <a:t>Воспользуемся неравенством между средним геометрическим и средним арифметическим</a:t>
                  </a:r>
                </a:p>
                <a:p>
                  <a:pPr algn="ctr">
                    <a:spcBef>
                      <a:spcPts val="0"/>
                    </a:spcBef>
                  </a:pPr>
                  <a14:m>
                    <m:oMath xmlns:m="http://schemas.openxmlformats.org/officeDocument/2006/math">
                      <m:rad>
                        <m:radPr>
                          <m:ctrlPr>
                            <a:rPr lang="ru-RU" sz="22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ru-RU" sz="220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ru-RU" sz="22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≤</m:t>
                      </m:r>
                      <m:f>
                        <m:fPr>
                          <m:ctrlPr>
                            <a:rPr lang="ru-RU" sz="220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𝑎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∙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𝑏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𝑎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∙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𝑐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𝑏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∙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US" sz="2200" dirty="0">
                      <a:cs typeface="Times New Roman" pitchFamily="18" charset="0"/>
                    </a:rPr>
                    <a:t>,</a:t>
                  </a:r>
                </a:p>
                <a:p>
                  <a:pPr algn="just">
                    <a:spcBef>
                      <a:spcPts val="0"/>
                    </a:spcBef>
                  </a:pPr>
                  <a:r>
                    <a:rPr lang="ru-RU" sz="2200" dirty="0">
                      <a:cs typeface="Times New Roman" pitchFamily="18" charset="0"/>
                    </a:rPr>
                    <a:t>равенство в котором принимается только в случае, когда </a:t>
                  </a:r>
                  <a:r>
                    <a:rPr lang="en-US" sz="2200" i="1" dirty="0">
                      <a:cs typeface="Times New Roman" pitchFamily="18" charset="0"/>
                    </a:rPr>
                    <a:t>a = b = c</a:t>
                  </a:r>
                  <a:r>
                    <a:rPr lang="en-US" sz="2200" dirty="0">
                      <a:cs typeface="Times New Roman" pitchFamily="18" charset="0"/>
                    </a:rPr>
                    <a:t>.</a:t>
                  </a:r>
                  <a:endParaRPr lang="ru-RU" sz="2200" dirty="0">
                    <a:cs typeface="Times New Roman" pitchFamily="18" charset="0"/>
                  </a:endParaRPr>
                </a:p>
                <a:p>
                  <a:pPr algn="just">
                    <a:spcBef>
                      <a:spcPts val="0"/>
                    </a:spcBef>
                  </a:pPr>
                  <a:r>
                    <a:rPr lang="ru-RU" sz="2200" dirty="0">
                      <a:cs typeface="Times New Roman" pitchFamily="18" charset="0"/>
                    </a:rPr>
                    <a:t>	Получим, что наибольший объём параллелепипеда, равный 1, принимается, если этот параллелепипед является единичным кубом.</a:t>
                  </a:r>
                </a:p>
              </p:txBody>
            </p:sp>
          </mc:Choice>
          <mc:Fallback>
            <p:sp>
              <p:nvSpPr>
                <p:cNvPr id="11" name="Text 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008112"/>
                  <a:ext cx="9036496" cy="2949782"/>
                </a:xfrm>
                <a:prstGeom prst="rect">
                  <a:avLst/>
                </a:prstGeom>
                <a:blipFill>
                  <a:blip r:embed="rId3"/>
                  <a:stretch>
                    <a:fillRect l="-877" t="-1446" r="-877" b="-309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355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5648" y="3573016"/>
              <a:ext cx="3505200" cy="2495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" name="Text Box 3">
            <a:extLst>
              <a:ext uri="{FF2B5EF4-FFF2-40B4-BE49-F238E27FC236}">
                <a16:creationId xmlns:a16="http://schemas.microsoft.com/office/drawing/2014/main" id="{C866170F-9551-448A-B460-F4D6C35BD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73" y="386661"/>
            <a:ext cx="90364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Найдите параллелепипед наибольшего объёма, площадь поверхности которого равна 6.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169639D-BBD1-4FFC-BF02-FDAFA46BB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65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sz="3200" dirty="0">
                <a:solidFill>
                  <a:srgbClr val="FF3300"/>
                </a:solidFill>
              </a:rPr>
              <a:t>1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97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Text Box 3">
            <a:extLst>
              <a:ext uri="{FF2B5EF4-FFF2-40B4-BE49-F238E27FC236}">
                <a16:creationId xmlns:a16="http://schemas.microsoft.com/office/drawing/2014/main" id="{87866F63-138A-462E-A381-FD3717C21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Какую наименьшую площадь поверхности может иметь прямоугольный параллелепипед, объем которого равен 1?</a:t>
            </a:r>
          </a:p>
        </p:txBody>
      </p:sp>
      <p:grpSp>
        <p:nvGrpSpPr>
          <p:cNvPr id="190475" name="Group 11">
            <a:extLst>
              <a:ext uri="{FF2B5EF4-FFF2-40B4-BE49-F238E27FC236}">
                <a16:creationId xmlns:a16="http://schemas.microsoft.com/office/drawing/2014/main" id="{FA12A3CF-C12F-4008-AB23-AC4B0A9BE10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839200" cy="3962400"/>
            <a:chOff x="96" y="1200"/>
            <a:chExt cx="5568" cy="2496"/>
          </a:xfrm>
        </p:grpSpPr>
        <p:sp>
          <p:nvSpPr>
            <p:cNvPr id="190468" name="Text Box 4">
              <a:extLst>
                <a:ext uri="{FF2B5EF4-FFF2-40B4-BE49-F238E27FC236}">
                  <a16:creationId xmlns:a16="http://schemas.microsoft.com/office/drawing/2014/main" id="{82B9041E-7195-48C3-83B3-38386EDAB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200"/>
              <a:ext cx="5568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Обозначим длины ребер, выходящих из одной вершины параллелепипеда </a:t>
              </a:r>
              <a:r>
                <a:rPr lang="en-US" altLang="ru-RU" i="1" dirty="0"/>
                <a:t>a</a:t>
              </a:r>
              <a:r>
                <a:rPr lang="en-US" altLang="ru-RU" dirty="0"/>
                <a:t>, </a:t>
              </a:r>
              <a:r>
                <a:rPr lang="en-US" altLang="ru-RU" i="1" dirty="0"/>
                <a:t>b</a:t>
              </a:r>
              <a:r>
                <a:rPr lang="en-US" altLang="ru-RU" dirty="0"/>
                <a:t>, </a:t>
              </a:r>
              <a:r>
                <a:rPr lang="en-US" altLang="ru-RU" i="1" dirty="0"/>
                <a:t>c</a:t>
              </a:r>
              <a:r>
                <a:rPr lang="en-US" altLang="ru-RU" dirty="0"/>
                <a:t>.</a:t>
              </a:r>
              <a:r>
                <a:rPr lang="ru-RU" altLang="ru-RU" dirty="0"/>
                <a:t> Площадь поверхности будет равна 2</a:t>
              </a:r>
              <a:r>
                <a:rPr lang="en-US" altLang="ru-RU" i="1" dirty="0"/>
                <a:t>ab + </a:t>
              </a:r>
              <a:r>
                <a:rPr lang="en-US" altLang="ru-RU" dirty="0"/>
                <a:t>2</a:t>
              </a:r>
              <a:r>
                <a:rPr lang="en-US" altLang="ru-RU" i="1" dirty="0"/>
                <a:t>ac + </a:t>
              </a:r>
              <a:r>
                <a:rPr lang="en-US" altLang="ru-RU" dirty="0"/>
                <a:t>2</a:t>
              </a:r>
              <a:r>
                <a:rPr lang="en-US" altLang="ru-RU" i="1" dirty="0"/>
                <a:t>bc</a:t>
              </a:r>
              <a:r>
                <a:rPr lang="en-US" altLang="ru-RU" dirty="0"/>
                <a:t>.</a:t>
              </a:r>
              <a:r>
                <a:rPr lang="ru-RU" altLang="ru-RU" dirty="0"/>
                <a:t> Воспользуемся тем, что среднее арифметическое трех положительных чисел больше или равно их среднего геометрического.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	Имеем                                                Из этого неравенства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следует, что наименьшая площадь поверхности равна 6 в случае, если прямоугольный параллелепипед – куб со стороной 1.</a:t>
              </a:r>
            </a:p>
          </p:txBody>
        </p:sp>
        <p:sp>
          <p:nvSpPr>
            <p:cNvPr id="190470" name="Text Box 6">
              <a:extLst>
                <a:ext uri="{FF2B5EF4-FFF2-40B4-BE49-F238E27FC236}">
                  <a16:creationId xmlns:a16="http://schemas.microsoft.com/office/drawing/2014/main" id="{6D13A7D0-2BEF-4093-AF51-56267D6FA8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408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Ответ: 6.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0472" name="Object 8">
                  <a:extLst>
                    <a:ext uri="{FF2B5EF4-FFF2-40B4-BE49-F238E27FC236}">
                      <a16:creationId xmlns:a16="http://schemas.microsoft.com/office/drawing/2014/main" id="{49EB7478-14D1-494A-A4DF-CF6C27720C68}"/>
                    </a:ext>
                  </a:extLst>
                </p:cNvPr>
                <p:cNvSpPr txBox="1"/>
                <p:nvPr/>
              </p:nvSpPr>
              <p:spPr bwMode="auto">
                <a:xfrm>
                  <a:off x="1338" y="2400"/>
                  <a:ext cx="2152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𝑎𝑏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𝑎𝑐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𝑏𝑐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rad>
                          <m:rad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𝑎𝑏𝑎𝑐𝑏𝑐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90472" name="Object 8">
                  <a:extLst>
                    <a:ext uri="{FF2B5EF4-FFF2-40B4-BE49-F238E27FC236}">
                      <a16:creationId xmlns:a16="http://schemas.microsoft.com/office/drawing/2014/main" id="{49EB7478-14D1-494A-A4DF-CF6C27720C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38" y="2400"/>
                  <a:ext cx="2152" cy="46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F96B4CDA-15D9-418D-BB96-0477DE949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sz="3200" dirty="0">
                <a:solidFill>
                  <a:srgbClr val="FF3300"/>
                </a:solidFill>
              </a:rPr>
              <a:t>2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87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Text Box 3">
            <a:extLst>
              <a:ext uri="{FF2B5EF4-FFF2-40B4-BE49-F238E27FC236}">
                <a16:creationId xmlns:a16="http://schemas.microsoft.com/office/drawing/2014/main" id="{C66B54C3-EAEE-4911-9E8E-1ED671378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Площади трёх граней параллелепипеда равны 1, 2, 3. Найдите объем параллелепипеда.</a:t>
            </a:r>
          </a:p>
        </p:txBody>
      </p:sp>
      <p:pic>
        <p:nvPicPr>
          <p:cNvPr id="91140" name="Picture 4">
            <a:extLst>
              <a:ext uri="{FF2B5EF4-FFF2-40B4-BE49-F238E27FC236}">
                <a16:creationId xmlns:a16="http://schemas.microsoft.com/office/drawing/2014/main" id="{444727D5-4C0D-4AE3-A608-15AE12DC7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14600"/>
            <a:ext cx="3462338" cy="258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1148" name="Group 12">
            <a:extLst>
              <a:ext uri="{FF2B5EF4-FFF2-40B4-BE49-F238E27FC236}">
                <a16:creationId xmlns:a16="http://schemas.microsoft.com/office/drawing/2014/main" id="{F476F667-515D-4FC9-AC19-198C19AC0F9C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286000"/>
            <a:ext cx="4953000" cy="3581400"/>
            <a:chOff x="2640" y="1440"/>
            <a:chExt cx="3120" cy="2256"/>
          </a:xfrm>
        </p:grpSpPr>
        <p:sp>
          <p:nvSpPr>
            <p:cNvPr id="91142" name="Text Box 6">
              <a:extLst>
                <a:ext uri="{FF2B5EF4-FFF2-40B4-BE49-F238E27FC236}">
                  <a16:creationId xmlns:a16="http://schemas.microsoft.com/office/drawing/2014/main" id="{8387076D-FBD5-4B3D-A282-BEE6971365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40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91143" name="Text Box 7">
              <a:extLst>
                <a:ext uri="{FF2B5EF4-FFF2-40B4-BE49-F238E27FC236}">
                  <a16:creationId xmlns:a16="http://schemas.microsoft.com/office/drawing/2014/main" id="{6CF51835-090F-4470-85AB-AECA18819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440"/>
              <a:ext cx="312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Пусть ребра параллелепипеда равны </a:t>
              </a:r>
              <a:r>
                <a:rPr lang="en-US" altLang="ru-RU" i="1" dirty="0"/>
                <a:t>x</a:t>
              </a:r>
              <a:r>
                <a:rPr lang="en-US" altLang="ru-RU" dirty="0"/>
                <a:t>, </a:t>
              </a:r>
              <a:r>
                <a:rPr lang="en-US" altLang="ru-RU" i="1" dirty="0"/>
                <a:t>y</a:t>
              </a:r>
              <a:r>
                <a:rPr lang="en-US" altLang="ru-RU" dirty="0"/>
                <a:t>, </a:t>
              </a:r>
              <a:r>
                <a:rPr lang="en-US" altLang="ru-RU" i="1" dirty="0"/>
                <a:t>z</a:t>
              </a:r>
              <a:r>
                <a:rPr lang="en-US" altLang="ru-RU" dirty="0"/>
                <a:t>. </a:t>
              </a:r>
              <a:r>
                <a:rPr lang="ru-RU" altLang="ru-RU" dirty="0"/>
                <a:t>Тогда </a:t>
              </a:r>
              <a:r>
                <a:rPr lang="en-US" altLang="ru-RU" i="1" dirty="0" err="1"/>
                <a:t>xy</a:t>
              </a:r>
              <a:r>
                <a:rPr lang="en-US" altLang="ru-RU" i="1" dirty="0"/>
                <a:t> = </a:t>
              </a:r>
              <a:r>
                <a:rPr lang="en-US" altLang="ru-RU" dirty="0"/>
                <a:t>1, </a:t>
              </a:r>
              <a:r>
                <a:rPr lang="en-US" altLang="ru-RU" i="1" dirty="0" err="1"/>
                <a:t>xz</a:t>
              </a:r>
              <a:r>
                <a:rPr lang="en-US" altLang="ru-RU" i="1" dirty="0"/>
                <a:t> = </a:t>
              </a:r>
              <a:r>
                <a:rPr lang="en-US" altLang="ru-RU" dirty="0"/>
                <a:t>2, </a:t>
              </a:r>
              <a:r>
                <a:rPr lang="en-US" altLang="ru-RU" i="1" dirty="0" err="1"/>
                <a:t>yz</a:t>
              </a:r>
              <a:r>
                <a:rPr lang="en-US" altLang="ru-RU" i="1" dirty="0"/>
                <a:t> = </a:t>
              </a:r>
              <a:r>
                <a:rPr lang="en-US" altLang="ru-RU" dirty="0"/>
                <a:t>3. </a:t>
              </a:r>
              <a:r>
                <a:rPr lang="ru-RU" altLang="ru-RU" dirty="0"/>
                <a:t>Решая эти уравнения, находим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4" name="Object 8">
                  <a:extLst>
                    <a:ext uri="{FF2B5EF4-FFF2-40B4-BE49-F238E27FC236}">
                      <a16:creationId xmlns:a16="http://schemas.microsoft.com/office/drawing/2014/main" id="{E76C5D96-2963-445F-9A98-4D8670DB6775}"/>
                    </a:ext>
                  </a:extLst>
                </p:cNvPr>
                <p:cNvSpPr txBox="1"/>
                <p:nvPr/>
              </p:nvSpPr>
              <p:spPr bwMode="auto">
                <a:xfrm>
                  <a:off x="2868" y="2400"/>
                  <a:ext cx="2232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, 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, 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1144" name="Object 8">
                  <a:extLst>
                    <a:ext uri="{FF2B5EF4-FFF2-40B4-BE49-F238E27FC236}">
                      <a16:creationId xmlns:a16="http://schemas.microsoft.com/office/drawing/2014/main" id="{E76C5D96-2963-445F-9A98-4D8670DB67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68" y="2400"/>
                  <a:ext cx="2232" cy="58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5" name="Object 9">
                  <a:extLst>
                    <a:ext uri="{FF2B5EF4-FFF2-40B4-BE49-F238E27FC236}">
                      <a16:creationId xmlns:a16="http://schemas.microsoft.com/office/drawing/2014/main" id="{ABFD5F13-3DBC-44EC-8E3C-D636CFE36190}"/>
                    </a:ext>
                  </a:extLst>
                </p:cNvPr>
                <p:cNvSpPr txBox="1"/>
                <p:nvPr/>
              </p:nvSpPr>
              <p:spPr bwMode="auto">
                <a:xfrm>
                  <a:off x="3504" y="3408"/>
                  <a:ext cx="336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1145" name="Object 9">
                  <a:extLst>
                    <a:ext uri="{FF2B5EF4-FFF2-40B4-BE49-F238E27FC236}">
                      <a16:creationId xmlns:a16="http://schemas.microsoft.com/office/drawing/2014/main" id="{ABFD5F13-3DBC-44EC-8E3C-D636CFE361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04" y="3408"/>
                  <a:ext cx="336" cy="28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1146" name="Text Box 10">
              <a:extLst>
                <a:ext uri="{FF2B5EF4-FFF2-40B4-BE49-F238E27FC236}">
                  <a16:creationId xmlns:a16="http://schemas.microsoft.com/office/drawing/2014/main" id="{D65B1D01-6B88-4453-9125-1D37C2A8D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976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Объем параллелепипеда равен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7" name="Object 11">
                  <a:extLst>
                    <a:ext uri="{FF2B5EF4-FFF2-40B4-BE49-F238E27FC236}">
                      <a16:creationId xmlns:a16="http://schemas.microsoft.com/office/drawing/2014/main" id="{DE08791E-E980-4886-9595-B36815140D53}"/>
                    </a:ext>
                  </a:extLst>
                </p:cNvPr>
                <p:cNvSpPr txBox="1"/>
                <p:nvPr/>
              </p:nvSpPr>
              <p:spPr bwMode="auto">
                <a:xfrm>
                  <a:off x="5376" y="2976"/>
                  <a:ext cx="336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1147" name="Object 11">
                  <a:extLst>
                    <a:ext uri="{FF2B5EF4-FFF2-40B4-BE49-F238E27FC236}">
                      <a16:creationId xmlns:a16="http://schemas.microsoft.com/office/drawing/2014/main" id="{DE08791E-E980-4886-9595-B36815140D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76" y="2976"/>
                  <a:ext cx="336" cy="28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Rectangle 2">
            <a:extLst>
              <a:ext uri="{FF2B5EF4-FFF2-40B4-BE49-F238E27FC236}">
                <a16:creationId xmlns:a16="http://schemas.microsoft.com/office/drawing/2014/main" id="{ABD35860-86F3-4AF5-8993-728FE7022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250055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Text Box 3">
            <a:extLst>
              <a:ext uri="{FF2B5EF4-FFF2-40B4-BE49-F238E27FC236}">
                <a16:creationId xmlns:a16="http://schemas.microsoft.com/office/drawing/2014/main" id="{136CE23E-BA1F-4468-AF66-00D0025EA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08" y="543709"/>
            <a:ext cx="89289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	Найдите объем куба, вписанного в единичный октаэдр.</a:t>
            </a:r>
          </a:p>
        </p:txBody>
      </p:sp>
      <p:pic>
        <p:nvPicPr>
          <p:cNvPr id="157700" name="Picture 4">
            <a:extLst>
              <a:ext uri="{FF2B5EF4-FFF2-40B4-BE49-F238E27FC236}">
                <a16:creationId xmlns:a16="http://schemas.microsoft.com/office/drawing/2014/main" id="{31ABC91C-9FEC-426C-881F-24D36184C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71600"/>
            <a:ext cx="3581400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7705" name="Group 9">
            <a:extLst>
              <a:ext uri="{FF2B5EF4-FFF2-40B4-BE49-F238E27FC236}">
                <a16:creationId xmlns:a16="http://schemas.microsoft.com/office/drawing/2014/main" id="{47653B82-019A-450F-A8A7-37137119D5AB}"/>
              </a:ext>
            </a:extLst>
          </p:cNvPr>
          <p:cNvGrpSpPr>
            <a:grpSpLocks/>
          </p:cNvGrpSpPr>
          <p:nvPr/>
        </p:nvGrpSpPr>
        <p:grpSpPr bwMode="auto">
          <a:xfrm>
            <a:off x="0" y="5105400"/>
            <a:ext cx="9144000" cy="800100"/>
            <a:chOff x="0" y="3216"/>
            <a:chExt cx="5760" cy="504"/>
          </a:xfrm>
        </p:grpSpPr>
        <p:sp>
          <p:nvSpPr>
            <p:cNvPr id="157702" name="Text Box 6">
              <a:extLst>
                <a:ext uri="{FF2B5EF4-FFF2-40B4-BE49-F238E27FC236}">
                  <a16:creationId xmlns:a16="http://schemas.microsoft.com/office/drawing/2014/main" id="{D6F11E0C-868C-4B68-A1D9-67E26E37E1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Ребро куба равно            Объем куба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7703" name="Object 7">
                  <a:extLst>
                    <a:ext uri="{FF2B5EF4-FFF2-40B4-BE49-F238E27FC236}">
                      <a16:creationId xmlns:a16="http://schemas.microsoft.com/office/drawing/2014/main" id="{640107CE-2CCC-427F-81BE-DF4B99A05AC9}"/>
                    </a:ext>
                  </a:extLst>
                </p:cNvPr>
                <p:cNvSpPr txBox="1"/>
                <p:nvPr/>
              </p:nvSpPr>
              <p:spPr bwMode="auto">
                <a:xfrm>
                  <a:off x="2352" y="3216"/>
                  <a:ext cx="344" cy="5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7703" name="Object 7">
                  <a:extLst>
                    <a:ext uri="{FF2B5EF4-FFF2-40B4-BE49-F238E27FC236}">
                      <a16:creationId xmlns:a16="http://schemas.microsoft.com/office/drawing/2014/main" id="{640107CE-2CCC-427F-81BE-DF4B99A05A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52" y="3216"/>
                  <a:ext cx="344" cy="50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7704" name="Object 8">
                  <a:extLst>
                    <a:ext uri="{FF2B5EF4-FFF2-40B4-BE49-F238E27FC236}">
                      <a16:creationId xmlns:a16="http://schemas.microsoft.com/office/drawing/2014/main" id="{661802D6-7882-430F-A4EA-6F7EDB56A7F5}"/>
                    </a:ext>
                  </a:extLst>
                </p:cNvPr>
                <p:cNvSpPr txBox="1"/>
                <p:nvPr/>
              </p:nvSpPr>
              <p:spPr bwMode="auto">
                <a:xfrm>
                  <a:off x="4368" y="3216"/>
                  <a:ext cx="440" cy="5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27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7704" name="Object 8">
                  <a:extLst>
                    <a:ext uri="{FF2B5EF4-FFF2-40B4-BE49-F238E27FC236}">
                      <a16:creationId xmlns:a16="http://schemas.microsoft.com/office/drawing/2014/main" id="{661802D6-7882-430F-A4EA-6F7EDB56A7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68" y="3216"/>
                  <a:ext cx="440" cy="50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549ACA0D-B75E-487D-94B0-85E2D255B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2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Text Box 3">
            <a:extLst>
              <a:ext uri="{FF2B5EF4-FFF2-40B4-BE49-F238E27FC236}">
                <a16:creationId xmlns:a16="http://schemas.microsoft.com/office/drawing/2014/main" id="{1686B004-1584-443E-B0DE-011C725C1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	Найдите объем куба, описанного около единичного октаэдра.</a:t>
            </a:r>
          </a:p>
        </p:txBody>
      </p:sp>
      <p:pic>
        <p:nvPicPr>
          <p:cNvPr id="158724" name="Picture 4">
            <a:extLst>
              <a:ext uri="{FF2B5EF4-FFF2-40B4-BE49-F238E27FC236}">
                <a16:creationId xmlns:a16="http://schemas.microsoft.com/office/drawing/2014/main" id="{00D642FA-A82B-4FCB-86CD-9A827DA3E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716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8729" name="Group 9">
            <a:extLst>
              <a:ext uri="{FF2B5EF4-FFF2-40B4-BE49-F238E27FC236}">
                <a16:creationId xmlns:a16="http://schemas.microsoft.com/office/drawing/2014/main" id="{B0321121-C572-4FFF-8849-ABC224F6DB1E}"/>
              </a:ext>
            </a:extLst>
          </p:cNvPr>
          <p:cNvGrpSpPr>
            <a:grpSpLocks/>
          </p:cNvGrpSpPr>
          <p:nvPr/>
        </p:nvGrpSpPr>
        <p:grpSpPr bwMode="auto">
          <a:xfrm>
            <a:off x="0" y="5257800"/>
            <a:ext cx="9144000" cy="457200"/>
            <a:chOff x="0" y="3312"/>
            <a:chExt cx="5760" cy="288"/>
          </a:xfrm>
        </p:grpSpPr>
        <p:sp>
          <p:nvSpPr>
            <p:cNvPr id="158726" name="Text Box 6">
              <a:extLst>
                <a:ext uri="{FF2B5EF4-FFF2-40B4-BE49-F238E27FC236}">
                  <a16:creationId xmlns:a16="http://schemas.microsoft.com/office/drawing/2014/main" id="{7592D2AF-6C32-4E76-B051-44CEF8F4A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Ребро куба равно          Объем куба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8727" name="Object 7">
                  <a:extLst>
                    <a:ext uri="{FF2B5EF4-FFF2-40B4-BE49-F238E27FC236}">
                      <a16:creationId xmlns:a16="http://schemas.microsoft.com/office/drawing/2014/main" id="{2AC4913E-F716-4510-80FE-FE76FACF8D46}"/>
                    </a:ext>
                  </a:extLst>
                </p:cNvPr>
                <p:cNvSpPr txBox="1"/>
                <p:nvPr/>
              </p:nvSpPr>
              <p:spPr bwMode="auto">
                <a:xfrm>
                  <a:off x="2304" y="3312"/>
                  <a:ext cx="296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8727" name="Object 7">
                  <a:extLst>
                    <a:ext uri="{FF2B5EF4-FFF2-40B4-BE49-F238E27FC236}">
                      <a16:creationId xmlns:a16="http://schemas.microsoft.com/office/drawing/2014/main" id="{2AC4913E-F716-4510-80FE-FE76FACF8D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04" y="3312"/>
                  <a:ext cx="296" cy="24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8728" name="Object 8">
                  <a:extLst>
                    <a:ext uri="{FF2B5EF4-FFF2-40B4-BE49-F238E27FC236}">
                      <a16:creationId xmlns:a16="http://schemas.microsoft.com/office/drawing/2014/main" id="{211CDD6E-0FA8-45C1-9716-AC5909E7A7A5}"/>
                    </a:ext>
                  </a:extLst>
                </p:cNvPr>
                <p:cNvSpPr txBox="1"/>
                <p:nvPr/>
              </p:nvSpPr>
              <p:spPr bwMode="auto">
                <a:xfrm>
                  <a:off x="4368" y="3312"/>
                  <a:ext cx="392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8728" name="Object 8">
                  <a:extLst>
                    <a:ext uri="{FF2B5EF4-FFF2-40B4-BE49-F238E27FC236}">
                      <a16:creationId xmlns:a16="http://schemas.microsoft.com/office/drawing/2014/main" id="{211CDD6E-0FA8-45C1-9716-AC5909E7A7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68" y="3312"/>
                  <a:ext cx="392" cy="24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2709A388-CD38-42B3-87EE-8EE4D9F6F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3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6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876" y="54868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Правильную шестиугольную призму, все рёбра которой равны 1, повернули вокруг прямой, проходящей через центры противолежащих боковых граней, на угол 90</a:t>
            </a:r>
            <a:r>
              <a:rPr lang="ru-RU" baseline="30000" dirty="0"/>
              <a:t>о</a:t>
            </a:r>
            <a:r>
              <a:rPr lang="ru-RU" dirty="0"/>
              <a:t>. Какой многогранник является общей частью исходной призмы и повёрнутой? Найдите его объём.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48" y="2487672"/>
            <a:ext cx="3456384" cy="257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28CE94A-E811-4EE5-BF00-AA7BD30696B6}"/>
              </a:ext>
            </a:extLst>
          </p:cNvPr>
          <p:cNvGrpSpPr/>
          <p:nvPr/>
        </p:nvGrpSpPr>
        <p:grpSpPr>
          <a:xfrm>
            <a:off x="28876" y="2001168"/>
            <a:ext cx="9144000" cy="4607194"/>
            <a:chOff x="28876" y="1569120"/>
            <a:chExt cx="9144000" cy="46071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CF6BC85F-684B-42F4-8421-C20A9A85A2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76" y="4941168"/>
                  <a:ext cx="9144000" cy="12351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/>
                    <a:t>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Решение. </a:t>
                  </a:r>
                  <a:r>
                    <a:rPr lang="ru-RU" dirty="0"/>
                    <a:t>Исходная и повёрнутая призмы показаны на рисунке. Их общей частью является прямоугольный параллелепипед </a:t>
                  </a:r>
                  <a:r>
                    <a:rPr lang="en-US" i="1" dirty="0"/>
                    <a:t>ACDFA</a:t>
                  </a:r>
                  <a:r>
                    <a:rPr lang="en-US" baseline="-25000" dirty="0"/>
                    <a:t>1</a:t>
                  </a:r>
                  <a:r>
                    <a:rPr lang="en-US" i="1" dirty="0"/>
                    <a:t>C</a:t>
                  </a:r>
                  <a:r>
                    <a:rPr lang="en-US" baseline="-25000" dirty="0"/>
                    <a:t>1</a:t>
                  </a:r>
                  <a:r>
                    <a:rPr lang="en-US" i="1" dirty="0"/>
                    <a:t>D</a:t>
                  </a:r>
                  <a:r>
                    <a:rPr lang="en-US" baseline="-25000" dirty="0"/>
                    <a:t>1</a:t>
                  </a:r>
                  <a:r>
                    <a:rPr lang="en-US" i="1" dirty="0"/>
                    <a:t>F</a:t>
                  </a:r>
                  <a:r>
                    <a:rPr lang="en-US" baseline="-25000" dirty="0"/>
                    <a:t>1</a:t>
                  </a:r>
                  <a:r>
                    <a:rPr lang="ru-RU" dirty="0"/>
                    <a:t>, рёбра которого равны</a:t>
                  </a:r>
                  <a:r>
                    <a:rPr lang="en-US" dirty="0"/>
                    <a:t> 1, 1,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dirty="0"/>
                    <a:t>. Его объём равен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dirty="0"/>
                    <a:t>.</a:t>
                  </a:r>
                </a:p>
              </p:txBody>
            </p:sp>
          </mc:Choice>
          <mc:Fallback xmlns="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CF6BC85F-684B-42F4-8421-C20A9A85A2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76" y="4941168"/>
                  <a:ext cx="9144000" cy="1235146"/>
                </a:xfrm>
                <a:prstGeom prst="rect">
                  <a:avLst/>
                </a:prstGeom>
                <a:blipFill>
                  <a:blip r:embed="rId4"/>
                  <a:stretch>
                    <a:fillRect l="-1067" t="-3960" r="-1000" b="-1089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6FA8EA89-D0DC-46BF-90D6-F666194ECF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6850" y="1569120"/>
              <a:ext cx="3096344" cy="3218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DABA9BB0-3C5C-4310-9867-11867D777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4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6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Text Box 3">
            <a:extLst>
              <a:ext uri="{FF2B5EF4-FFF2-40B4-BE49-F238E27FC236}">
                <a16:creationId xmlns:a16="http://schemas.microsoft.com/office/drawing/2014/main" id="{FDD8E00A-97BD-4C88-B788-2E3178D7B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Найдите объём параллелепипеда, описанного около цилиндра, радиус основания и высота которого равны 1. 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B5ED675B-E585-4EBD-B273-9F5C92628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257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Решение: </a:t>
            </a:r>
            <a:r>
              <a:rPr lang="ru-RU" altLang="ru-RU" dirty="0"/>
              <a:t>Ребра параллелепипеда равны 2, 2 и 1. Его объем равен 4.</a:t>
            </a:r>
          </a:p>
        </p:txBody>
      </p:sp>
      <p:pic>
        <p:nvPicPr>
          <p:cNvPr id="155653" name="Picture 5">
            <a:extLst>
              <a:ext uri="{FF2B5EF4-FFF2-40B4-BE49-F238E27FC236}">
                <a16:creationId xmlns:a16="http://schemas.microsoft.com/office/drawing/2014/main" id="{3D15C4A8-3666-4DDD-A293-55178BA3B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143250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927A540B-C430-4929-8927-85B4AA530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393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5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31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Text Box 3">
            <a:extLst>
              <a:ext uri="{FF2B5EF4-FFF2-40B4-BE49-F238E27FC236}">
                <a16:creationId xmlns:a16="http://schemas.microsoft.com/office/drawing/2014/main" id="{B212FE4E-86DB-406B-9699-A4028D072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106"/>
            <a:ext cx="9067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</a:t>
            </a:r>
            <a:r>
              <a:rPr lang="ru-RU" altLang="ru-RU" sz="2800" dirty="0"/>
              <a:t>Найдите объем прямоугольного параллелепипеда, описанного около единичной сферы. </a:t>
            </a:r>
          </a:p>
        </p:txBody>
      </p:sp>
      <p:grpSp>
        <p:nvGrpSpPr>
          <p:cNvPr id="156676" name="Group 4">
            <a:extLst>
              <a:ext uri="{FF2B5EF4-FFF2-40B4-BE49-F238E27FC236}">
                <a16:creationId xmlns:a16="http://schemas.microsoft.com/office/drawing/2014/main" id="{022362FB-D630-4CDD-9226-271B4F0E2CAA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600200"/>
            <a:ext cx="9144000" cy="4114800"/>
            <a:chOff x="48" y="1008"/>
            <a:chExt cx="5760" cy="2592"/>
          </a:xfrm>
        </p:grpSpPr>
        <p:sp>
          <p:nvSpPr>
            <p:cNvPr id="156677" name="Text Box 5">
              <a:extLst>
                <a:ext uri="{FF2B5EF4-FFF2-40B4-BE49-F238E27FC236}">
                  <a16:creationId xmlns:a16="http://schemas.microsoft.com/office/drawing/2014/main" id="{F80495DE-64A2-47D0-960C-7682DE4D1B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3312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 </a:t>
              </a:r>
              <a:r>
                <a:rPr lang="ru-RU" altLang="ru-RU" dirty="0"/>
                <a:t>Рёбра параллелепипеда равны 2. Его объем равен 8.</a:t>
              </a:r>
            </a:p>
          </p:txBody>
        </p:sp>
        <p:pic>
          <p:nvPicPr>
            <p:cNvPr id="156678" name="Picture 6">
              <a:extLst>
                <a:ext uri="{FF2B5EF4-FFF2-40B4-BE49-F238E27FC236}">
                  <a16:creationId xmlns:a16="http://schemas.microsoft.com/office/drawing/2014/main" id="{F7A7DD8D-B3D3-4461-A98E-65A98A0F64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008"/>
              <a:ext cx="2894" cy="2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4E6A2EDD-7CCA-4377-8006-D9C39F308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6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3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Text Box 3">
            <a:extLst>
              <a:ext uri="{FF2B5EF4-FFF2-40B4-BE49-F238E27FC236}">
                <a16:creationId xmlns:a16="http://schemas.microsoft.com/office/drawing/2014/main" id="{FDD8E00A-97BD-4C88-B788-2E3178D7B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Найдите параллелепипед наибольшего объёма, вписанный в цилиндр, радиус основания и высота которого равны 1. 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B5ED675B-E585-4EBD-B273-9F5C92628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92119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Наибольший объем параллелепипеда будет в случае, если его грань, вписанная в основание цилиндра будет иметь наибольшую площадь. Такой гранью является квадрат. Объём искомого параллелепипеда равен 2.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27A540B-C430-4929-8927-85B4AA530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393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7</a:t>
            </a:r>
            <a:endParaRPr lang="ru-RU" sz="32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4354BF-8822-47D4-8DBD-91DF0F0A0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2037235"/>
            <a:ext cx="2760677" cy="242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5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0053" y="542493"/>
            <a:ext cx="90364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Найдите параллелепипед наибольшего объёма, сумма всех рёбер которого равна 12.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01" y="1484784"/>
            <a:ext cx="350520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817CF2ED-5904-4DD1-84A6-8319A34495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293096"/>
                <a:ext cx="9036496" cy="2382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sz="2000" dirty="0">
                    <a:cs typeface="Times New Roman" pitchFamily="18" charset="0"/>
                  </a:rPr>
                  <a:t>	</a:t>
                </a:r>
                <a:r>
                  <a:rPr lang="ru-RU" sz="2000" dirty="0">
                    <a:solidFill>
                      <a:srgbClr val="FF0000"/>
                    </a:solidFill>
                    <a:cs typeface="Times New Roman" pitchFamily="18" charset="0"/>
                  </a:rPr>
                  <a:t>Решение</a:t>
                </a:r>
                <a:r>
                  <a:rPr lang="ru-RU" sz="2000" dirty="0">
                    <a:cs typeface="Times New Roman" pitchFamily="18" charset="0"/>
                  </a:rPr>
                  <a:t>. Пусть рёбра параллелепипеда, выходящие из одной вершины, равны </a:t>
                </a:r>
                <a:r>
                  <a:rPr lang="en-US" sz="2000" i="1" dirty="0">
                    <a:cs typeface="Times New Roman" pitchFamily="18" charset="0"/>
                  </a:rPr>
                  <a:t>a</a:t>
                </a:r>
                <a:r>
                  <a:rPr lang="en-US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b</a:t>
                </a:r>
                <a:r>
                  <a:rPr lang="en-US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c</a:t>
                </a:r>
                <a:r>
                  <a:rPr lang="en-US" sz="2000" dirty="0">
                    <a:cs typeface="Times New Roman" pitchFamily="18" charset="0"/>
                  </a:rPr>
                  <a:t>. </a:t>
                </a:r>
                <a:r>
                  <a:rPr lang="ru-RU" sz="2000" dirty="0">
                    <a:cs typeface="Times New Roman" pitchFamily="18" charset="0"/>
                  </a:rPr>
                  <a:t>Тогда </a:t>
                </a:r>
                <a:r>
                  <a:rPr lang="en-US" sz="2000" i="1" dirty="0">
                    <a:cs typeface="Times New Roman" pitchFamily="18" charset="0"/>
                  </a:rPr>
                  <a:t>a + b + c = </a:t>
                </a:r>
                <a:r>
                  <a:rPr lang="en-US" sz="2000" dirty="0">
                    <a:cs typeface="Times New Roman" pitchFamily="18" charset="0"/>
                  </a:rPr>
                  <a:t>3. </a:t>
                </a:r>
                <a:r>
                  <a:rPr lang="ru-RU" sz="2000" dirty="0">
                    <a:cs typeface="Times New Roman" pitchFamily="18" charset="0"/>
                  </a:rPr>
                  <a:t>Воспользуемся неравенством между средним геометрическим и средним арифметическим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g>
                      <m:e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𝑏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rad>
                    <m:r>
                      <a:rPr lang="ru-RU" sz="20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≤</m:t>
                    </m:r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𝑏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cs typeface="Times New Roman" pitchFamily="18" charset="0"/>
                  </a:rPr>
                  <a:t>,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sz="2000" dirty="0">
                    <a:cs typeface="Times New Roman" pitchFamily="18" charset="0"/>
                  </a:rPr>
                  <a:t>равенство в котором принимается только в случае, когда </a:t>
                </a:r>
                <a:r>
                  <a:rPr lang="en-US" sz="2000" i="1" dirty="0">
                    <a:cs typeface="Times New Roman" pitchFamily="18" charset="0"/>
                  </a:rPr>
                  <a:t>a = b = c</a:t>
                </a:r>
                <a:r>
                  <a:rPr lang="en-US" sz="2000" dirty="0">
                    <a:cs typeface="Times New Roman" pitchFamily="18" charset="0"/>
                  </a:rPr>
                  <a:t>.</a:t>
                </a:r>
                <a:endParaRPr lang="ru-RU" sz="2000" dirty="0">
                  <a:cs typeface="Times New Roman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:r>
                  <a:rPr lang="ru-RU" sz="2000" dirty="0">
                    <a:cs typeface="Times New Roman" pitchFamily="18" charset="0"/>
                  </a:rPr>
                  <a:t>	Получим, что наибольший объём параллелепипеда, равный 1, принимается, если этот параллелепипед является единичным кубом.</a:t>
                </a:r>
              </a:p>
            </p:txBody>
          </p:sp>
        </mc:Choice>
        <mc:Fallback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817CF2ED-5904-4DD1-84A6-8319A3449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293096"/>
                <a:ext cx="9036496" cy="2382255"/>
              </a:xfrm>
              <a:prstGeom prst="rect">
                <a:avLst/>
              </a:prstGeom>
              <a:blipFill>
                <a:blip r:embed="rId4"/>
                <a:stretch>
                  <a:fillRect l="-675" t="-1279" r="-675" b="-35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>
            <a:extLst>
              <a:ext uri="{FF2B5EF4-FFF2-40B4-BE49-F238E27FC236}">
                <a16:creationId xmlns:a16="http://schemas.microsoft.com/office/drawing/2014/main" id="{0E5BEC3D-929B-4984-8268-F54F0A809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8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5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813</Words>
  <Application>Microsoft Office PowerPoint</Application>
  <PresentationFormat>Экран (4:3)</PresentationFormat>
  <Paragraphs>71</Paragraphs>
  <Slides>13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Times New Roman</vt:lpstr>
      <vt:lpstr>Оформление по умолчанию</vt:lpstr>
      <vt:lpstr>13б. ОБЪЕМ ФИГУР В ПРОСТРАНСТВЕ (Параллелепипед)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34</cp:revision>
  <dcterms:created xsi:type="dcterms:W3CDTF">2007-11-29T06:10:49Z</dcterms:created>
  <dcterms:modified xsi:type="dcterms:W3CDTF">2022-04-08T13:09:48Z</dcterms:modified>
</cp:coreProperties>
</file>