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5" r:id="rId2"/>
    <p:sldId id="358" r:id="rId3"/>
    <p:sldId id="315" r:id="rId4"/>
    <p:sldId id="316" r:id="rId5"/>
    <p:sldId id="394" r:id="rId6"/>
    <p:sldId id="381" r:id="rId7"/>
    <p:sldId id="283" r:id="rId8"/>
    <p:sldId id="537" r:id="rId9"/>
    <p:sldId id="285" r:id="rId10"/>
    <p:sldId id="286" r:id="rId11"/>
    <p:sldId id="303" r:id="rId12"/>
    <p:sldId id="287" r:id="rId13"/>
    <p:sldId id="288" r:id="rId14"/>
    <p:sldId id="289" r:id="rId15"/>
    <p:sldId id="290" r:id="rId16"/>
    <p:sldId id="323" r:id="rId17"/>
    <p:sldId id="33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9" autoAdjust="0"/>
    <p:restoredTop sz="95987" autoAdjust="0"/>
  </p:normalViewPr>
  <p:slideViewPr>
    <p:cSldViewPr>
      <p:cViewPr varScale="1">
        <p:scale>
          <a:sx n="101" d="100"/>
          <a:sy n="101" d="100"/>
        </p:scale>
        <p:origin x="10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460BEBD-965F-4F7B-A774-C5EF496033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A0FB5DF-50EE-4815-8BCF-13ACA59359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AC8A0C41-1701-449C-BB3F-2709A2A674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EEB1B59-5715-4F3D-92F3-5B761C1835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BF9717BE-5D44-49A2-95D5-6211D08D11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49B439BC-9521-4A69-B250-75FA4BA373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9E988B-9B9D-495D-A86B-4C374283BE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CA1A0B-3E26-4112-A8A4-1E24AA5A9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478BF-BF3B-41C4-AC68-7A07B8C8A7C3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00E411E7-3BF5-4F6D-B813-9EF24B2B33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1F01B69D-4F27-4AA6-B1D4-6C431EE9D9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BD2104-0D84-43B4-A97B-23622BB4DD89}" type="slidenum">
              <a:rPr lang="ru-RU"/>
              <a:pPr/>
              <a:t>5</a:t>
            </a:fld>
            <a:endParaRPr lang="ru-RU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40683D-0CA7-4983-B8CC-094487F245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56F2A-643E-48FB-8914-273D1E78C10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2226" name="Rectangle 3074">
            <a:extLst>
              <a:ext uri="{FF2B5EF4-FFF2-40B4-BE49-F238E27FC236}">
                <a16:creationId xmlns:a16="http://schemas.microsoft.com/office/drawing/2014/main" id="{EE1BFDE5-0F02-42F6-AC26-F9936819C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075">
            <a:extLst>
              <a:ext uri="{FF2B5EF4-FFF2-40B4-BE49-F238E27FC236}">
                <a16:creationId xmlns:a16="http://schemas.microsoft.com/office/drawing/2014/main" id="{2CC16EC2-3EE1-467C-811B-FF67016C84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40683D-0CA7-4983-B8CC-094487F245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56F2A-643E-48FB-8914-273D1E78C10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2226" name="Rectangle 3074">
            <a:extLst>
              <a:ext uri="{FF2B5EF4-FFF2-40B4-BE49-F238E27FC236}">
                <a16:creationId xmlns:a16="http://schemas.microsoft.com/office/drawing/2014/main" id="{EE1BFDE5-0F02-42F6-AC26-F9936819C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075">
            <a:extLst>
              <a:ext uri="{FF2B5EF4-FFF2-40B4-BE49-F238E27FC236}">
                <a16:creationId xmlns:a16="http://schemas.microsoft.com/office/drawing/2014/main" id="{2CC16EC2-3EE1-467C-811B-FF67016C84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934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7ED017-59F1-43D4-958C-FD64FFD28F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8AD84-BFE9-4CD1-8E9E-CCAADE7D899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6322" name="Rectangle 1026">
            <a:extLst>
              <a:ext uri="{FF2B5EF4-FFF2-40B4-BE49-F238E27FC236}">
                <a16:creationId xmlns:a16="http://schemas.microsoft.com/office/drawing/2014/main" id="{E3063920-0EF8-4ECD-B7C0-AC4FF81959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1027">
            <a:extLst>
              <a:ext uri="{FF2B5EF4-FFF2-40B4-BE49-F238E27FC236}">
                <a16:creationId xmlns:a16="http://schemas.microsoft.com/office/drawing/2014/main" id="{C337E5B1-7678-4F21-9FF4-09FA883A6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530A84-9957-4B13-A340-2C0788266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C58A79-1E36-4BFA-B04C-1CB1CCC7B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D59BEB-B9F5-49BE-9B48-A954BBA2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C0422E-9D46-40CA-8AF4-81242AF0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4B5E5D-417E-49FF-8D79-85414241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854A5-735F-4451-96D6-4BC4D69DB2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89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63DD6-53C5-4956-8861-611EB4907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36AE0A-EABD-441D-B883-09DDCBDFC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7C2E4D-96B6-45D5-BC04-ABA226BB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4517AD-C30F-4D0F-BED8-1ADFACA7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1BC00B-4B35-4BC4-82CB-624FF6088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9FC0B-EBB6-4D49-8006-00995F6047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506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A6B59C0-CE4C-4908-A8BE-F70493196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C3C06D-65DB-4FB0-8D55-684F485CA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CDC6E8-08B6-458F-B605-0B355E94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07E1AF-FB9E-4BAA-B0DF-EC03BF84B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33F8B5-56AD-4660-A465-EEA775DF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DADE7-BB15-4ABB-9208-21769E75D0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642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4D181-8725-4A1D-8DBD-D76EC0D7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B0F583-E48F-4886-97F5-A568EF57D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ECBFDD-5420-44AE-8591-53BCCAE8E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FDDC20-D395-4C1A-A7CE-D49CE38B6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CA983C-14F5-4173-BCB6-BBA9E604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624B9-02B8-4A9B-93BA-558926DC8C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815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C0FEA-C497-44EB-887A-0D4F782D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F886A9-9CBB-4F57-BC0A-60FA86637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3E9F9D-6F5D-41CD-9065-5DF202ED3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2DE8E3-DE34-4259-B7A7-AC0738A92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31DF15-F9EE-446B-8769-79D3E268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F67EF-9B61-4065-8D52-C8BB3C0BBC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176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21291-DC59-471F-A07F-B5E07EE69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523537-7C78-47BE-856A-D05863D4A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D37D1-77E2-4717-BFFC-CD056B578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7F2CB1-59B2-41E8-819B-2BA229CC4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BEDEA5-3C21-41FA-AFC7-E2FBB17C8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57B685-4501-438A-BF04-D2F250D62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081DA-6D8B-41A2-8A15-17134C726D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253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3A42E6-E008-4C48-ACD3-750D77E05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81EC7C-132A-48C3-B3D2-C390A54E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CD274D-F140-494A-B9F2-CA3E42C14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B519F12-D150-4CB1-A135-5261FF58C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ADEF86-0C3B-4FEB-AE1A-C0CFCA2E3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8D5FD4-3C7B-46E7-ABB0-7FE7DBCED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95F657B-0702-4DE6-8A76-FF72C27C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844CE9D-84A4-45E9-BC34-8406A1144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B5CCE-0A1A-49E1-9A76-FE293636BA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17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4418D-705D-4E14-8584-B08CF26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DA36DD7-547F-4666-81C0-731BE958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A4AA31-DB3F-46C9-85D5-6C0B1351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C60999-F150-462E-939D-066B2D1A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FDD9C-2FB6-4487-A5E2-D542AAAEB3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163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D014A8-E0E8-48E6-95A4-5FEB1B016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BC5662-606E-466B-917D-C8DA1795C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8DDADBD-086C-4839-B7A4-3D526AF53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EA1EA-14A7-4D4E-91B9-0C620EE20C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548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28C46-DD71-4774-9819-075808DCA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1ABE4B-B982-4AFA-86AC-28F534307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8123AC-A458-42CA-B7CE-7DEA6428B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37B5C1-2066-4E62-A882-27C22BD0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C86FA-D9D2-48D9-8E63-01DECF43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E5180-0E56-4035-9086-928266EC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DB8D2-04FB-449C-8279-3221D045A0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81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22FD78-DF10-45D1-8B0E-DE2E8FD36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E30A805-9624-49AD-8ABB-2FD98C97F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67492B-BE9C-4790-BB56-E078E6424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C4B08F-E727-4BFC-B527-18054291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2E8939-CB81-4024-AFF8-05C42C8F7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CFD230-7CB3-4C04-85A3-AE5A2CF92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3B9B6-6B79-4071-AE42-DBD9ECF7B7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679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919A81A-2042-4C40-9216-93A6702B24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E1E7E6-D568-4812-B93F-D6D71CD34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6D5E4EC-586E-43DB-B018-04643CB2DC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83CDA32-C828-4A47-A73F-E9B8ADB5D3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FB567C7-4D8D-48CA-8B1F-96616EE2EA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47F3FB-9CED-4EBC-B2DA-5412FAB554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058E948-5324-4C61-B409-ED45B2AF3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60848"/>
            <a:ext cx="7772400" cy="165618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14а. Принцип Кавальери</a:t>
            </a:r>
            <a:br>
              <a:rPr lang="en-US" altLang="ru-RU" dirty="0">
                <a:solidFill>
                  <a:srgbClr val="FF3300"/>
                </a:solidFill>
              </a:rPr>
            </a:br>
            <a:r>
              <a:rPr lang="en-US" altLang="ru-RU" dirty="0">
                <a:solidFill>
                  <a:srgbClr val="FF3300"/>
                </a:solidFill>
              </a:rPr>
              <a:t>(</a:t>
            </a:r>
            <a:r>
              <a:rPr lang="ru-RU" altLang="ru-RU">
                <a:solidFill>
                  <a:srgbClr val="FF3300"/>
                </a:solidFill>
              </a:rPr>
              <a:t>Параллелепипед)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>
            <a:extLst>
              <a:ext uri="{FF2B5EF4-FFF2-40B4-BE49-F238E27FC236}">
                <a16:creationId xmlns:a16="http://schemas.microsoft.com/office/drawing/2014/main" id="{8E2D5C6C-F761-46A4-9969-0419090B2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3038"/>
            <a:ext cx="7772400" cy="47188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57347" name="Text Box 1027">
            <a:extLst>
              <a:ext uri="{FF2B5EF4-FFF2-40B4-BE49-F238E27FC236}">
                <a16:creationId xmlns:a16="http://schemas.microsoft.com/office/drawing/2014/main" id="{AF2574C2-0B3D-4011-AA08-E2EE58DF8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77922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Две противоположные грани параллелепипеда – квадраты со стороной 1. Соединяющее их ребро равно 1 и наклонено к плоскостям этих граней под углом 60</a:t>
            </a:r>
            <a:r>
              <a:rPr lang="ru-RU" altLang="ru-RU" baseline="30000" dirty="0"/>
              <a:t>о</a:t>
            </a:r>
            <a:r>
              <a:rPr lang="ru-RU" altLang="ru-RU" dirty="0"/>
              <a:t>. Найдите объем параллелепипеда.</a:t>
            </a:r>
          </a:p>
        </p:txBody>
      </p:sp>
      <p:pic>
        <p:nvPicPr>
          <p:cNvPr id="57348" name="Picture 1028">
            <a:extLst>
              <a:ext uri="{FF2B5EF4-FFF2-40B4-BE49-F238E27FC236}">
                <a16:creationId xmlns:a16="http://schemas.microsoft.com/office/drawing/2014/main" id="{900C81FB-79AE-4CF7-9269-6087465AE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37" y="2348880"/>
            <a:ext cx="3091483" cy="2587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7349" name="Group 1029">
            <a:extLst>
              <a:ext uri="{FF2B5EF4-FFF2-40B4-BE49-F238E27FC236}">
                <a16:creationId xmlns:a16="http://schemas.microsoft.com/office/drawing/2014/main" id="{8CD14DA2-7D0C-4FDF-97C1-780423B009D9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5562600"/>
            <a:ext cx="3429000" cy="914400"/>
            <a:chOff x="624" y="3504"/>
            <a:chExt cx="2160" cy="576"/>
          </a:xfrm>
        </p:grpSpPr>
        <p:sp>
          <p:nvSpPr>
            <p:cNvPr id="57350" name="Text Box 1030">
              <a:extLst>
                <a:ext uri="{FF2B5EF4-FFF2-40B4-BE49-F238E27FC236}">
                  <a16:creationId xmlns:a16="http://schemas.microsoft.com/office/drawing/2014/main" id="{33266115-40C6-4765-A417-A55228C8C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64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351" name="Object 1031">
                  <a:extLst>
                    <a:ext uri="{FF2B5EF4-FFF2-40B4-BE49-F238E27FC236}">
                      <a16:creationId xmlns:a16="http://schemas.microsoft.com/office/drawing/2014/main" id="{19E6FDBF-756C-4CF0-A2DB-EF7E4B989386}"/>
                    </a:ext>
                  </a:extLst>
                </p:cNvPr>
                <p:cNvSpPr txBox="1"/>
                <p:nvPr/>
              </p:nvSpPr>
              <p:spPr bwMode="auto">
                <a:xfrm>
                  <a:off x="1248" y="3504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7351" name="Object 1031">
                  <a:extLst>
                    <a:ext uri="{FF2B5EF4-FFF2-40B4-BE49-F238E27FC236}">
                      <a16:creationId xmlns:a16="http://schemas.microsoft.com/office/drawing/2014/main" id="{19E6FDBF-756C-4CF0-A2DB-EF7E4B9893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48" y="3504"/>
                  <a:ext cx="376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>
            <a:extLst>
              <a:ext uri="{FF2B5EF4-FFF2-40B4-BE49-F238E27FC236}">
                <a16:creationId xmlns:a16="http://schemas.microsoft.com/office/drawing/2014/main" id="{23570752-BBFD-4CC6-A333-D6187CEED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88840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Одной из граней параллелепипеда является параллелограмм со сторонами 1</a:t>
            </a:r>
            <a:r>
              <a:rPr lang="en-US" altLang="ru-RU" dirty="0"/>
              <a:t>,</a:t>
            </a:r>
            <a:r>
              <a:rPr lang="ru-RU" altLang="ru-RU" dirty="0"/>
              <a:t> 2 и острым углом</a:t>
            </a:r>
            <a:r>
              <a:rPr lang="en-US" altLang="ru-RU" dirty="0"/>
              <a:t> </a:t>
            </a:r>
            <a:r>
              <a:rPr lang="ru-RU" altLang="ru-RU" dirty="0"/>
              <a:t>30</a:t>
            </a:r>
            <a:r>
              <a:rPr lang="ru-RU" altLang="ru-RU" baseline="30000" dirty="0"/>
              <a:t>о</a:t>
            </a:r>
            <a:r>
              <a:rPr lang="ru-RU" altLang="ru-RU" dirty="0"/>
              <a:t>. Одно из его рёбер равно 3</a:t>
            </a:r>
            <a:r>
              <a:rPr lang="en-US" altLang="ru-RU" i="1" dirty="0"/>
              <a:t> </a:t>
            </a:r>
            <a:r>
              <a:rPr lang="ru-RU" altLang="ru-RU" dirty="0"/>
              <a:t>и составляет с плоскостью этой </a:t>
            </a:r>
            <a:r>
              <a:rPr lang="ru-RU" altLang="ru-RU" dirty="0" err="1"/>
              <a:t>граниугол</a:t>
            </a:r>
            <a:r>
              <a:rPr lang="ru-RU" altLang="ru-RU" dirty="0"/>
              <a:t> 45</a:t>
            </a:r>
            <a:r>
              <a:rPr lang="ru-RU" altLang="ru-RU" baseline="30000" dirty="0"/>
              <a:t>о</a:t>
            </a:r>
            <a:r>
              <a:rPr lang="ru-RU" altLang="ru-RU" dirty="0"/>
              <a:t>. Найдите объем параллелепипеда.</a:t>
            </a:r>
          </a:p>
        </p:txBody>
      </p:sp>
      <p:grpSp>
        <p:nvGrpSpPr>
          <p:cNvPr id="77828" name="Group 4">
            <a:extLst>
              <a:ext uri="{FF2B5EF4-FFF2-40B4-BE49-F238E27FC236}">
                <a16:creationId xmlns:a16="http://schemas.microsoft.com/office/drawing/2014/main" id="{5D71F5EF-C888-429E-83F3-504FA304A64F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5638800"/>
            <a:ext cx="3429000" cy="914400"/>
            <a:chOff x="624" y="3552"/>
            <a:chExt cx="2160" cy="576"/>
          </a:xfrm>
        </p:grpSpPr>
        <p:sp>
          <p:nvSpPr>
            <p:cNvPr id="77829" name="Text Box 5">
              <a:extLst>
                <a:ext uri="{FF2B5EF4-FFF2-40B4-BE49-F238E27FC236}">
                  <a16:creationId xmlns:a16="http://schemas.microsoft.com/office/drawing/2014/main" id="{2B70FC67-E40B-467A-9E91-F6EFCABED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64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7830" name="Object 6">
                  <a:extLst>
                    <a:ext uri="{FF2B5EF4-FFF2-40B4-BE49-F238E27FC236}">
                      <a16:creationId xmlns:a16="http://schemas.microsoft.com/office/drawing/2014/main" id="{55CB5C72-E626-4DC0-89A8-CD70F450E5DD}"/>
                    </a:ext>
                  </a:extLst>
                </p:cNvPr>
                <p:cNvSpPr txBox="1"/>
                <p:nvPr/>
              </p:nvSpPr>
              <p:spPr bwMode="auto">
                <a:xfrm>
                  <a:off x="1296" y="3552"/>
                  <a:ext cx="49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77830" name="Object 6">
                  <a:extLst>
                    <a:ext uri="{FF2B5EF4-FFF2-40B4-BE49-F238E27FC236}">
                      <a16:creationId xmlns:a16="http://schemas.microsoft.com/office/drawing/2014/main" id="{55CB5C72-E626-4DC0-89A8-CD70F450E5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6" y="3552"/>
                  <a:ext cx="496" cy="57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77831" name="Picture 7">
            <a:extLst>
              <a:ext uri="{FF2B5EF4-FFF2-40B4-BE49-F238E27FC236}">
                <a16:creationId xmlns:a16="http://schemas.microsoft.com/office/drawing/2014/main" id="{0833069A-E4F7-47B0-91F5-25CB4925D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438400"/>
            <a:ext cx="3154529" cy="264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026">
            <a:extLst>
              <a:ext uri="{FF2B5EF4-FFF2-40B4-BE49-F238E27FC236}">
                <a16:creationId xmlns:a16="http://schemas.microsoft.com/office/drawing/2014/main" id="{05F6FD0F-A7E6-434B-91C1-41D36DFB8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3038"/>
            <a:ext cx="7772400" cy="47188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231731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2051">
            <a:extLst>
              <a:ext uri="{FF2B5EF4-FFF2-40B4-BE49-F238E27FC236}">
                <a16:creationId xmlns:a16="http://schemas.microsoft.com/office/drawing/2014/main" id="{1F69926F-7292-4D67-9925-DE57A98F5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90178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Гранью параллелепипеда является ромб со стороной 1 и острым углом 60</a:t>
            </a:r>
            <a:r>
              <a:rPr lang="ru-RU" altLang="ru-RU" baseline="30000" dirty="0"/>
              <a:t>о</a:t>
            </a:r>
            <a:r>
              <a:rPr lang="ru-RU" altLang="ru-RU" dirty="0"/>
              <a:t>. Одно из ребер параллелепипеда составляет с этой гранью угол 60</a:t>
            </a:r>
            <a:r>
              <a:rPr lang="ru-RU" altLang="ru-RU" baseline="30000" dirty="0"/>
              <a:t>о</a:t>
            </a:r>
            <a:r>
              <a:rPr lang="ru-RU" altLang="ru-RU" dirty="0"/>
              <a:t> и равно 1. Найдите объем параллелепипеда.</a:t>
            </a:r>
          </a:p>
        </p:txBody>
      </p:sp>
      <p:grpSp>
        <p:nvGrpSpPr>
          <p:cNvPr id="58372" name="Group 2052">
            <a:extLst>
              <a:ext uri="{FF2B5EF4-FFF2-40B4-BE49-F238E27FC236}">
                <a16:creationId xmlns:a16="http://schemas.microsoft.com/office/drawing/2014/main" id="{44E560F3-2E81-4783-9327-7292356E5688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5607050"/>
            <a:ext cx="3429000" cy="825500"/>
            <a:chOff x="624" y="3532"/>
            <a:chExt cx="2160" cy="520"/>
          </a:xfrm>
        </p:grpSpPr>
        <p:sp>
          <p:nvSpPr>
            <p:cNvPr id="58373" name="Text Box 2053">
              <a:extLst>
                <a:ext uri="{FF2B5EF4-FFF2-40B4-BE49-F238E27FC236}">
                  <a16:creationId xmlns:a16="http://schemas.microsoft.com/office/drawing/2014/main" id="{F551C782-0031-4B71-98D0-7D30F9471D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64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374" name="Object 2054">
                  <a:extLst>
                    <a:ext uri="{FF2B5EF4-FFF2-40B4-BE49-F238E27FC236}">
                      <a16:creationId xmlns:a16="http://schemas.microsoft.com/office/drawing/2014/main" id="{35BE7993-6058-4DC7-AE27-6C55E8451F3D}"/>
                    </a:ext>
                  </a:extLst>
                </p:cNvPr>
                <p:cNvSpPr txBox="1"/>
                <p:nvPr/>
              </p:nvSpPr>
              <p:spPr bwMode="auto">
                <a:xfrm>
                  <a:off x="1324" y="3532"/>
                  <a:ext cx="224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8374" name="Object 2054">
                  <a:extLst>
                    <a:ext uri="{FF2B5EF4-FFF2-40B4-BE49-F238E27FC236}">
                      <a16:creationId xmlns:a16="http://schemas.microsoft.com/office/drawing/2014/main" id="{35BE7993-6058-4DC7-AE27-6C55E8451F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24" y="3532"/>
                  <a:ext cx="224" cy="52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8375" name="Picture 2055">
            <a:extLst>
              <a:ext uri="{FF2B5EF4-FFF2-40B4-BE49-F238E27FC236}">
                <a16:creationId xmlns:a16="http://schemas.microsoft.com/office/drawing/2014/main" id="{20B88BB7-08FF-4239-9D6B-DFB2ED801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532" y="2251110"/>
            <a:ext cx="3052936" cy="256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26">
            <a:extLst>
              <a:ext uri="{FF2B5EF4-FFF2-40B4-BE49-F238E27FC236}">
                <a16:creationId xmlns:a16="http://schemas.microsoft.com/office/drawing/2014/main" id="{C93300C1-938D-41E6-83C5-F2B690C85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7719"/>
            <a:ext cx="7772400" cy="47188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>
            <a:extLst>
              <a:ext uri="{FF2B5EF4-FFF2-40B4-BE49-F238E27FC236}">
                <a16:creationId xmlns:a16="http://schemas.microsoft.com/office/drawing/2014/main" id="{0CFD1C7C-18A5-4C2C-837F-5A32601C1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Три грани параллелепипеда, имеющие общую вершину, являются ромбами со сторонами 1 и острыми углами при этой вершине 60</a:t>
            </a:r>
            <a:r>
              <a:rPr lang="ru-RU" altLang="ru-RU" baseline="30000" dirty="0"/>
              <a:t>о</a:t>
            </a:r>
            <a:r>
              <a:rPr lang="ru-RU" altLang="ru-RU" dirty="0"/>
              <a:t>. Найдите объем параллелепипеда.</a:t>
            </a:r>
          </a:p>
        </p:txBody>
      </p:sp>
      <p:pic>
        <p:nvPicPr>
          <p:cNvPr id="59396" name="Picture 4">
            <a:extLst>
              <a:ext uri="{FF2B5EF4-FFF2-40B4-BE49-F238E27FC236}">
                <a16:creationId xmlns:a16="http://schemas.microsoft.com/office/drawing/2014/main" id="{18155BFB-4320-4309-92DD-AE96D1736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4343400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9410" name="Group 18">
            <a:extLst>
              <a:ext uri="{FF2B5EF4-FFF2-40B4-BE49-F238E27FC236}">
                <a16:creationId xmlns:a16="http://schemas.microsoft.com/office/drawing/2014/main" id="{C29213FB-B595-4F25-B95F-F48D713A5973}"/>
              </a:ext>
            </a:extLst>
          </p:cNvPr>
          <p:cNvGrpSpPr>
            <a:grpSpLocks/>
          </p:cNvGrpSpPr>
          <p:nvPr/>
        </p:nvGrpSpPr>
        <p:grpSpPr bwMode="auto">
          <a:xfrm>
            <a:off x="0" y="1981200"/>
            <a:ext cx="9144000" cy="4419600"/>
            <a:chOff x="0" y="1248"/>
            <a:chExt cx="5760" cy="2784"/>
          </a:xfrm>
        </p:grpSpPr>
        <p:pic>
          <p:nvPicPr>
            <p:cNvPr id="59397" name="Picture 5">
              <a:extLst>
                <a:ext uri="{FF2B5EF4-FFF2-40B4-BE49-F238E27FC236}">
                  <a16:creationId xmlns:a16="http://schemas.microsoft.com/office/drawing/2014/main" id="{7AB098EF-C07C-4B12-9CAE-A4656F817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296"/>
              <a:ext cx="2976" cy="17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9399" name="Text Box 7">
              <a:extLst>
                <a:ext uri="{FF2B5EF4-FFF2-40B4-BE49-F238E27FC236}">
                  <a16:creationId xmlns:a16="http://schemas.microsoft.com/office/drawing/2014/main" id="{9DC91C8C-E2CA-40C3-B2CC-D3D822D5C2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64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400" name="Object 8">
                  <a:extLst>
                    <a:ext uri="{FF2B5EF4-FFF2-40B4-BE49-F238E27FC236}">
                      <a16:creationId xmlns:a16="http://schemas.microsoft.com/office/drawing/2014/main" id="{A648D180-C4B8-42DF-B309-AD78419F0FA5}"/>
                    </a:ext>
                  </a:extLst>
                </p:cNvPr>
                <p:cNvSpPr txBox="1"/>
                <p:nvPr/>
              </p:nvSpPr>
              <p:spPr bwMode="auto">
                <a:xfrm>
                  <a:off x="1348" y="3552"/>
                  <a:ext cx="327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9400" name="Object 8">
                  <a:extLst>
                    <a:ext uri="{FF2B5EF4-FFF2-40B4-BE49-F238E27FC236}">
                      <a16:creationId xmlns:a16="http://schemas.microsoft.com/office/drawing/2014/main" id="{A648D180-C4B8-42DF-B309-AD78419F0F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48" y="3552"/>
                  <a:ext cx="327" cy="48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401" name="Text Box 9">
              <a:extLst>
                <a:ext uri="{FF2B5EF4-FFF2-40B4-BE49-F238E27FC236}">
                  <a16:creationId xmlns:a16="http://schemas.microsoft.com/office/drawing/2014/main" id="{7E0528C9-60FC-4066-AD7B-65C4F57133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248"/>
              <a:ext cx="2784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Площадь грани </a:t>
              </a:r>
              <a:r>
                <a:rPr lang="en-US" altLang="ru-RU" i="1"/>
                <a:t>ABCD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равна</a:t>
              </a:r>
              <a:r>
                <a:rPr lang="en-US" altLang="ru-RU"/>
                <a:t>             </a:t>
              </a:r>
              <a:r>
                <a:rPr lang="ru-RU" altLang="ru-RU"/>
                <a:t>Высота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 i="1"/>
                <a:t>E </a:t>
              </a:r>
              <a:r>
                <a:rPr lang="ru-RU" altLang="ru-RU"/>
                <a:t>грани </a:t>
              </a:r>
            </a:p>
            <a:p>
              <a:pPr>
                <a:spcBef>
                  <a:spcPct val="50000"/>
                </a:spcBef>
              </a:pPr>
              <a:r>
                <a:rPr lang="en-US" altLang="ru-RU" i="1"/>
                <a:t>ABB</a:t>
              </a:r>
              <a:r>
                <a:rPr lang="en-US" altLang="ru-RU" baseline="-25000"/>
                <a:t>1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/>
                <a:t> </a:t>
              </a:r>
              <a:r>
                <a:rPr lang="ru-RU" altLang="ru-RU"/>
                <a:t>равна            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403" name="Object 11">
                  <a:extLst>
                    <a:ext uri="{FF2B5EF4-FFF2-40B4-BE49-F238E27FC236}">
                      <a16:creationId xmlns:a16="http://schemas.microsoft.com/office/drawing/2014/main" id="{73370B08-D61C-47E5-BE25-DABA14E093A1}"/>
                    </a:ext>
                  </a:extLst>
                </p:cNvPr>
                <p:cNvSpPr txBox="1"/>
                <p:nvPr/>
              </p:nvSpPr>
              <p:spPr bwMode="auto">
                <a:xfrm>
                  <a:off x="3600" y="1488"/>
                  <a:ext cx="282" cy="4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9403" name="Object 11">
                  <a:extLst>
                    <a:ext uri="{FF2B5EF4-FFF2-40B4-BE49-F238E27FC236}">
                      <a16:creationId xmlns:a16="http://schemas.microsoft.com/office/drawing/2014/main" id="{73370B08-D61C-47E5-BE25-DABA14E093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00" y="1488"/>
                  <a:ext cx="282" cy="4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404" name="Text Box 12">
              <a:extLst>
                <a:ext uri="{FF2B5EF4-FFF2-40B4-BE49-F238E27FC236}">
                  <a16:creationId xmlns:a16="http://schemas.microsoft.com/office/drawing/2014/main" id="{FB4156B2-D262-4F8E-9105-1A74AE0E3C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400"/>
              <a:ext cx="3408" cy="1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В треугольнике  </a:t>
              </a:r>
              <a:r>
                <a:rPr lang="en-US" altLang="ru-RU" i="1"/>
                <a:t>AEH </a:t>
              </a:r>
              <a:r>
                <a:rPr lang="ru-RU" altLang="ru-RU"/>
                <a:t>угол </a:t>
              </a:r>
              <a:r>
                <a:rPr lang="en-US" altLang="ru-RU" i="1"/>
                <a:t>A </a:t>
              </a:r>
              <a:r>
                <a:rPr lang="ru-RU" altLang="ru-RU"/>
                <a:t>равен 30</a:t>
              </a:r>
              <a:r>
                <a:rPr lang="ru-RU" altLang="ru-RU" baseline="30000"/>
                <a:t>о</a:t>
              </a:r>
              <a:r>
                <a:rPr lang="en-US" altLang="ru-RU"/>
                <a:t>, </a:t>
              </a:r>
            </a:p>
            <a:p>
              <a:pPr>
                <a:spcBef>
                  <a:spcPct val="50000"/>
                </a:spcBef>
              </a:pPr>
              <a:r>
                <a:rPr lang="en-US" altLang="ru-RU" i="1"/>
                <a:t>AE = </a:t>
              </a:r>
              <a:r>
                <a:rPr lang="en-US" altLang="ru-RU"/>
                <a:t>0,5.</a:t>
              </a:r>
              <a:r>
                <a:rPr lang="en-US" altLang="ru-RU" i="1"/>
                <a:t> </a:t>
              </a:r>
              <a:r>
                <a:rPr lang="ru-RU" altLang="ru-RU"/>
                <a:t>Значит, </a:t>
              </a:r>
              <a:r>
                <a:rPr lang="en-US" altLang="ru-RU" i="1"/>
                <a:t>EH =</a:t>
              </a:r>
              <a:r>
                <a:rPr lang="ru-RU" altLang="ru-RU" i="1"/>
                <a:t>           </a:t>
              </a:r>
              <a:r>
                <a:rPr lang="ru-RU" altLang="ru-RU"/>
                <a:t>и,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следовательно, высота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 i="1"/>
                <a:t>H</a:t>
              </a:r>
              <a:r>
                <a:rPr lang="en-US" altLang="ru-RU" baseline="-25000"/>
                <a:t> </a:t>
              </a:r>
              <a:r>
                <a:rPr lang="ru-RU" altLang="ru-RU"/>
                <a:t> равна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Таким образом, объем равен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406" name="Object 14">
                  <a:extLst>
                    <a:ext uri="{FF2B5EF4-FFF2-40B4-BE49-F238E27FC236}">
                      <a16:creationId xmlns:a16="http://schemas.microsoft.com/office/drawing/2014/main" id="{A010AE0F-C5AC-4B78-9A4F-A1091928B059}"/>
                    </a:ext>
                  </a:extLst>
                </p:cNvPr>
                <p:cNvSpPr txBox="1"/>
                <p:nvPr/>
              </p:nvSpPr>
              <p:spPr bwMode="auto">
                <a:xfrm>
                  <a:off x="4320" y="2592"/>
                  <a:ext cx="270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9406" name="Object 14">
                  <a:extLst>
                    <a:ext uri="{FF2B5EF4-FFF2-40B4-BE49-F238E27FC236}">
                      <a16:creationId xmlns:a16="http://schemas.microsoft.com/office/drawing/2014/main" id="{A010AE0F-C5AC-4B78-9A4F-A1091928B0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0" y="2592"/>
                  <a:ext cx="270" cy="48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407" name="Object 15">
                  <a:extLst>
                    <a:ext uri="{FF2B5EF4-FFF2-40B4-BE49-F238E27FC236}">
                      <a16:creationId xmlns:a16="http://schemas.microsoft.com/office/drawing/2014/main" id="{D9C50054-8D88-42C9-8495-581EADD7EF7C}"/>
                    </a:ext>
                  </a:extLst>
                </p:cNvPr>
                <p:cNvSpPr txBox="1"/>
                <p:nvPr/>
              </p:nvSpPr>
              <p:spPr bwMode="auto">
                <a:xfrm>
                  <a:off x="5224" y="2972"/>
                  <a:ext cx="325" cy="4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9407" name="Object 15">
                  <a:extLst>
                    <a:ext uri="{FF2B5EF4-FFF2-40B4-BE49-F238E27FC236}">
                      <a16:creationId xmlns:a16="http://schemas.microsoft.com/office/drawing/2014/main" id="{D9C50054-8D88-42C9-8495-581EADD7EF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224" y="2972"/>
                  <a:ext cx="325" cy="48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408" name="Object 16">
                  <a:extLst>
                    <a:ext uri="{FF2B5EF4-FFF2-40B4-BE49-F238E27FC236}">
                      <a16:creationId xmlns:a16="http://schemas.microsoft.com/office/drawing/2014/main" id="{34E3E7B5-4D9B-47FD-827D-7DC97E9B75F0}"/>
                    </a:ext>
                  </a:extLst>
                </p:cNvPr>
                <p:cNvSpPr txBox="1"/>
                <p:nvPr/>
              </p:nvSpPr>
              <p:spPr bwMode="auto">
                <a:xfrm>
                  <a:off x="4792" y="3360"/>
                  <a:ext cx="359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9408" name="Object 16">
                  <a:extLst>
                    <a:ext uri="{FF2B5EF4-FFF2-40B4-BE49-F238E27FC236}">
                      <a16:creationId xmlns:a16="http://schemas.microsoft.com/office/drawing/2014/main" id="{34E3E7B5-4D9B-47FD-827D-7DC97E9B75F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792" y="3360"/>
                  <a:ext cx="359" cy="528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409" name="Object 17">
                  <a:extLst>
                    <a:ext uri="{FF2B5EF4-FFF2-40B4-BE49-F238E27FC236}">
                      <a16:creationId xmlns:a16="http://schemas.microsoft.com/office/drawing/2014/main" id="{E4098903-1233-4418-A26C-A94441F2D1B7}"/>
                    </a:ext>
                  </a:extLst>
                </p:cNvPr>
                <p:cNvSpPr txBox="1"/>
                <p:nvPr/>
              </p:nvSpPr>
              <p:spPr bwMode="auto">
                <a:xfrm>
                  <a:off x="4176" y="1872"/>
                  <a:ext cx="282" cy="4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9409" name="Object 17">
                  <a:extLst>
                    <a:ext uri="{FF2B5EF4-FFF2-40B4-BE49-F238E27FC236}">
                      <a16:creationId xmlns:a16="http://schemas.microsoft.com/office/drawing/2014/main" id="{E4098903-1233-4418-A26C-A94441F2D1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176" y="1872"/>
                  <a:ext cx="282" cy="4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7" name="Rectangle 1026">
            <a:extLst>
              <a:ext uri="{FF2B5EF4-FFF2-40B4-BE49-F238E27FC236}">
                <a16:creationId xmlns:a16="http://schemas.microsoft.com/office/drawing/2014/main" id="{FC253DAA-527A-48AA-9371-088A45A06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7719"/>
            <a:ext cx="7772400" cy="47188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>
            <a:extLst>
              <a:ext uri="{FF2B5EF4-FFF2-40B4-BE49-F238E27FC236}">
                <a16:creationId xmlns:a16="http://schemas.microsoft.com/office/drawing/2014/main" id="{350877F1-3843-4C99-877B-D4640D908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параллелепипеде две грани имеют площади </a:t>
            </a:r>
            <a:r>
              <a:rPr lang="en-US" altLang="ru-RU" i="1" dirty="0"/>
              <a:t>S</a:t>
            </a:r>
            <a:r>
              <a:rPr lang="en-US" altLang="ru-RU" baseline="-25000" dirty="0"/>
              <a:t>1</a:t>
            </a:r>
            <a:r>
              <a:rPr lang="ru-RU" altLang="ru-RU" i="1" baseline="-25000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S</a:t>
            </a:r>
            <a:r>
              <a:rPr lang="en-US" altLang="ru-RU" baseline="-25000" dirty="0"/>
              <a:t>2</a:t>
            </a:r>
            <a:r>
              <a:rPr lang="ru-RU" altLang="ru-RU" dirty="0"/>
              <a:t>, их общее ребро равно </a:t>
            </a:r>
            <a:r>
              <a:rPr lang="en-US" altLang="ru-RU" i="1" dirty="0"/>
              <a:t>a</a:t>
            </a:r>
            <a:r>
              <a:rPr lang="ru-RU" altLang="ru-RU" dirty="0"/>
              <a:t>, и они образуют между собой двугранный угол 150</a:t>
            </a:r>
            <a:r>
              <a:rPr lang="ru-RU" altLang="ru-RU" baseline="30000" dirty="0"/>
              <a:t>о</a:t>
            </a:r>
            <a:r>
              <a:rPr lang="ru-RU" altLang="ru-RU" dirty="0"/>
              <a:t>.  Найдите объем параллелепипеда.</a:t>
            </a:r>
          </a:p>
        </p:txBody>
      </p:sp>
      <p:pic>
        <p:nvPicPr>
          <p:cNvPr id="60420" name="Picture 4">
            <a:extLst>
              <a:ext uri="{FF2B5EF4-FFF2-40B4-BE49-F238E27FC236}">
                <a16:creationId xmlns:a16="http://schemas.microsoft.com/office/drawing/2014/main" id="{369296CF-A28D-42F9-B5A4-4DCBFDE00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0"/>
            <a:ext cx="4419600" cy="288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0427" name="Group 11">
            <a:extLst>
              <a:ext uri="{FF2B5EF4-FFF2-40B4-BE49-F238E27FC236}">
                <a16:creationId xmlns:a16="http://schemas.microsoft.com/office/drawing/2014/main" id="{10D9C007-05A3-49A1-8A9A-A502BEA7EAFA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1981200"/>
            <a:ext cx="8153400" cy="4376738"/>
            <a:chOff x="624" y="1248"/>
            <a:chExt cx="5136" cy="2757"/>
          </a:xfrm>
        </p:grpSpPr>
        <p:sp>
          <p:nvSpPr>
            <p:cNvPr id="60422" name="Text Box 6">
              <a:extLst>
                <a:ext uri="{FF2B5EF4-FFF2-40B4-BE49-F238E27FC236}">
                  <a16:creationId xmlns:a16="http://schemas.microsoft.com/office/drawing/2014/main" id="{66824021-8171-4F1A-8E99-BE14F71383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64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</a:t>
              </a:r>
            </a:p>
          </p:txBody>
        </p:sp>
        <p:sp>
          <p:nvSpPr>
            <p:cNvPr id="60423" name="Text Box 7">
              <a:extLst>
                <a:ext uri="{FF2B5EF4-FFF2-40B4-BE49-F238E27FC236}">
                  <a16:creationId xmlns:a16="http://schemas.microsoft.com/office/drawing/2014/main" id="{C9A642EB-B00E-4538-B644-C5E3774A02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248"/>
              <a:ext cx="2784" cy="2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Пусть площади граней </a:t>
              </a:r>
              <a:r>
                <a:rPr lang="en-US" altLang="ru-RU" i="1" dirty="0"/>
                <a:t>ABCD </a:t>
              </a:r>
              <a:r>
                <a:rPr lang="ru-RU" altLang="ru-RU" dirty="0"/>
                <a:t>и </a:t>
              </a:r>
              <a:r>
                <a:rPr lang="en-US" altLang="ru-RU" i="1" dirty="0"/>
                <a:t>BCC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равны </a:t>
              </a:r>
              <a:r>
                <a:rPr lang="en-US" altLang="ru-RU" i="1" dirty="0"/>
                <a:t>S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 </a:t>
              </a:r>
              <a:r>
                <a:rPr lang="ru-RU" altLang="ru-RU" dirty="0"/>
                <a:t>и </a:t>
              </a:r>
              <a:r>
                <a:rPr lang="en-US" altLang="ru-RU" i="1" dirty="0"/>
                <a:t>S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, </a:t>
              </a:r>
              <a:r>
                <a:rPr lang="ru-RU" altLang="ru-RU" dirty="0"/>
                <a:t>ребро </a:t>
              </a:r>
              <a:r>
                <a:rPr lang="en-US" altLang="ru-RU" i="1" dirty="0"/>
                <a:t>BC </a:t>
              </a:r>
              <a:r>
                <a:rPr lang="ru-RU" altLang="ru-RU" dirty="0"/>
                <a:t>равно </a:t>
              </a:r>
              <a:r>
                <a:rPr lang="en-US" altLang="ru-RU" i="1" dirty="0"/>
                <a:t>a</a:t>
              </a:r>
              <a:r>
                <a:rPr lang="ru-RU" altLang="ru-RU" dirty="0"/>
                <a:t>. Тогда высота параллелограмма </a:t>
              </a:r>
              <a:r>
                <a:rPr lang="en-US" altLang="ru-RU" i="1" dirty="0"/>
                <a:t>BCC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 равна</a:t>
              </a:r>
              <a:r>
                <a:rPr lang="en-US" altLang="ru-RU" dirty="0"/>
                <a:t> </a:t>
              </a:r>
              <a:r>
                <a:rPr lang="en-US" altLang="ru-RU" i="1" dirty="0"/>
                <a:t>S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/</a:t>
              </a:r>
              <a:r>
                <a:rPr lang="en-US" altLang="ru-RU" i="1" dirty="0"/>
                <a:t>a</a:t>
              </a:r>
              <a:r>
                <a:rPr lang="en-US" altLang="ru-RU" dirty="0"/>
                <a:t>. </a:t>
              </a:r>
              <a:r>
                <a:rPr lang="ru-RU" altLang="ru-RU" dirty="0"/>
                <a:t>Высота параллелепипеда, проведенная 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к грани </a:t>
              </a:r>
              <a:r>
                <a:rPr lang="en-US" altLang="ru-RU" i="1" dirty="0"/>
                <a:t>ABCD</a:t>
              </a:r>
              <a:r>
                <a:rPr lang="ru-RU" altLang="ru-RU" dirty="0"/>
                <a:t>, равна </a:t>
              </a:r>
            </a:p>
            <a:p>
              <a:pPr>
                <a:spcBef>
                  <a:spcPct val="50000"/>
                </a:spcBef>
              </a:pPr>
              <a:r>
                <a:rPr lang="en-US" altLang="ru-RU" dirty="0"/>
                <a:t> </a:t>
              </a:r>
              <a:r>
                <a:rPr lang="ru-RU" altLang="ru-RU" dirty="0"/>
                <a:t>Следовательно, объем параллелепипеда равен</a:t>
              </a:r>
            </a:p>
            <a:p>
              <a:pPr>
                <a:spcBef>
                  <a:spcPct val="50000"/>
                </a:spcBef>
              </a:pPr>
              <a:endParaRPr lang="ru-RU" altLang="ru-RU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424" name="Object 8">
                  <a:extLst>
                    <a:ext uri="{FF2B5EF4-FFF2-40B4-BE49-F238E27FC236}">
                      <a16:creationId xmlns:a16="http://schemas.microsoft.com/office/drawing/2014/main" id="{EEC6C7EA-02FA-4EDB-AC2E-13D2C344682B}"/>
                    </a:ext>
                  </a:extLst>
                </p:cNvPr>
                <p:cNvSpPr txBox="1"/>
                <p:nvPr/>
              </p:nvSpPr>
              <p:spPr bwMode="auto">
                <a:xfrm>
                  <a:off x="4848" y="2640"/>
                  <a:ext cx="281" cy="4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0424" name="Object 8">
                  <a:extLst>
                    <a:ext uri="{FF2B5EF4-FFF2-40B4-BE49-F238E27FC236}">
                      <a16:creationId xmlns:a16="http://schemas.microsoft.com/office/drawing/2014/main" id="{EEC6C7EA-02FA-4EDB-AC2E-13D2C344682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48" y="2640"/>
                  <a:ext cx="281" cy="4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425" name="Object 9">
                  <a:extLst>
                    <a:ext uri="{FF2B5EF4-FFF2-40B4-BE49-F238E27FC236}">
                      <a16:creationId xmlns:a16="http://schemas.microsoft.com/office/drawing/2014/main" id="{92F3F45A-038F-4A6E-A838-071E19042E94}"/>
                    </a:ext>
                  </a:extLst>
                </p:cNvPr>
                <p:cNvSpPr txBox="1"/>
                <p:nvPr/>
              </p:nvSpPr>
              <p:spPr bwMode="auto">
                <a:xfrm>
                  <a:off x="5000" y="3216"/>
                  <a:ext cx="520" cy="4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0425" name="Object 9">
                  <a:extLst>
                    <a:ext uri="{FF2B5EF4-FFF2-40B4-BE49-F238E27FC236}">
                      <a16:creationId xmlns:a16="http://schemas.microsoft.com/office/drawing/2014/main" id="{92F3F45A-038F-4A6E-A838-071E19042E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000" y="3216"/>
                  <a:ext cx="520" cy="446"/>
                </a:xfrm>
                <a:prstGeom prst="rect">
                  <a:avLst/>
                </a:prstGeom>
                <a:blipFill>
                  <a:blip r:embed="rId4"/>
                  <a:stretch>
                    <a:fillRect r="-147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426" name="Object 10">
                  <a:extLst>
                    <a:ext uri="{FF2B5EF4-FFF2-40B4-BE49-F238E27FC236}">
                      <a16:creationId xmlns:a16="http://schemas.microsoft.com/office/drawing/2014/main" id="{A01070C1-D05F-48A2-BEDA-960358B37F85}"/>
                    </a:ext>
                  </a:extLst>
                </p:cNvPr>
                <p:cNvSpPr txBox="1"/>
                <p:nvPr/>
              </p:nvSpPr>
              <p:spPr bwMode="auto">
                <a:xfrm>
                  <a:off x="1248" y="3552"/>
                  <a:ext cx="528" cy="4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0426" name="Object 10">
                  <a:extLst>
                    <a:ext uri="{FF2B5EF4-FFF2-40B4-BE49-F238E27FC236}">
                      <a16:creationId xmlns:a16="http://schemas.microsoft.com/office/drawing/2014/main" id="{A01070C1-D05F-48A2-BEDA-960358B37F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48" y="3552"/>
                  <a:ext cx="528" cy="45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6" name="Rectangle 1026">
            <a:extLst>
              <a:ext uri="{FF2B5EF4-FFF2-40B4-BE49-F238E27FC236}">
                <a16:creationId xmlns:a16="http://schemas.microsoft.com/office/drawing/2014/main" id="{B4BF9125-96C4-4D8A-874B-54638F0F1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7719"/>
            <a:ext cx="7772400" cy="47188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>
            <a:extLst>
              <a:ext uri="{FF2B5EF4-FFF2-40B4-BE49-F238E27FC236}">
                <a16:creationId xmlns:a16="http://schemas.microsoft.com/office/drawing/2014/main" id="{EFAD61FB-5059-48B4-8561-518EBC08F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параллелепипеде две грани являются прямоугольниками с площадями 20 см</a:t>
            </a:r>
            <a:r>
              <a:rPr lang="ru-RU" altLang="ru-RU" baseline="30000" dirty="0"/>
              <a:t>2</a:t>
            </a:r>
            <a:r>
              <a:rPr lang="ru-RU" altLang="ru-RU" i="1" baseline="-25000" dirty="0"/>
              <a:t> </a:t>
            </a:r>
            <a:r>
              <a:rPr lang="ru-RU" altLang="ru-RU" dirty="0"/>
              <a:t>и 24 см</a:t>
            </a:r>
            <a:r>
              <a:rPr lang="ru-RU" altLang="ru-RU" baseline="30000" dirty="0"/>
              <a:t>2</a:t>
            </a:r>
            <a:r>
              <a:rPr lang="ru-RU" altLang="ru-RU" dirty="0"/>
              <a:t>. Угол между их плоскостями равен 30</a:t>
            </a:r>
            <a:r>
              <a:rPr lang="ru-RU" altLang="ru-RU" baseline="30000" dirty="0"/>
              <a:t>о</a:t>
            </a:r>
            <a:r>
              <a:rPr lang="ru-RU" altLang="ru-RU" dirty="0"/>
              <a:t>. Еще одна грань этого параллелепипеда имеет площадь 15 см</a:t>
            </a:r>
            <a:r>
              <a:rPr lang="ru-RU" altLang="ru-RU" baseline="30000" dirty="0"/>
              <a:t>2</a:t>
            </a:r>
            <a:r>
              <a:rPr lang="ru-RU" altLang="ru-RU" dirty="0"/>
              <a:t>. Найдите объем параллелепипеда.</a:t>
            </a:r>
          </a:p>
        </p:txBody>
      </p:sp>
      <p:pic>
        <p:nvPicPr>
          <p:cNvPr id="61444" name="Picture 4">
            <a:extLst>
              <a:ext uri="{FF2B5EF4-FFF2-40B4-BE49-F238E27FC236}">
                <a16:creationId xmlns:a16="http://schemas.microsoft.com/office/drawing/2014/main" id="{8651CD08-48C2-4D04-BF25-C4CA47637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3810000" cy="248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1450" name="Group 10">
            <a:extLst>
              <a:ext uri="{FF2B5EF4-FFF2-40B4-BE49-F238E27FC236}">
                <a16:creationId xmlns:a16="http://schemas.microsoft.com/office/drawing/2014/main" id="{F3581941-BE39-4EC7-B021-21258B615639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81200"/>
            <a:ext cx="8839200" cy="4541838"/>
            <a:chOff x="192" y="1248"/>
            <a:chExt cx="5568" cy="2861"/>
          </a:xfrm>
        </p:grpSpPr>
        <p:sp>
          <p:nvSpPr>
            <p:cNvPr id="61446" name="Text Box 6">
              <a:extLst>
                <a:ext uri="{FF2B5EF4-FFF2-40B4-BE49-F238E27FC236}">
                  <a16:creationId xmlns:a16="http://schemas.microsoft.com/office/drawing/2014/main" id="{69EDB8EF-81F4-4F3F-84F7-81A3FFB84E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36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60 см</a:t>
              </a:r>
              <a:r>
                <a:rPr lang="ru-RU" altLang="ru-RU" baseline="30000">
                  <a:solidFill>
                    <a:srgbClr val="FF3300"/>
                  </a:solidFill>
                </a:rPr>
                <a:t>3</a:t>
              </a:r>
              <a:r>
                <a:rPr lang="ru-RU" altLang="ru-RU">
                  <a:solidFill>
                    <a:srgbClr val="FF3300"/>
                  </a:solidFill>
                </a:rPr>
                <a:t>. </a:t>
              </a:r>
            </a:p>
          </p:txBody>
        </p:sp>
        <p:sp>
          <p:nvSpPr>
            <p:cNvPr id="61447" name="Text Box 7">
              <a:extLst>
                <a:ext uri="{FF2B5EF4-FFF2-40B4-BE49-F238E27FC236}">
                  <a16:creationId xmlns:a16="http://schemas.microsoft.com/office/drawing/2014/main" id="{726C9139-FA12-4DCA-8AF8-8860AB3624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248"/>
              <a:ext cx="3360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Пусть площади граней </a:t>
              </a:r>
              <a:r>
                <a:rPr lang="en-US" altLang="ru-RU" i="1"/>
                <a:t>ABCD </a:t>
              </a:r>
              <a:r>
                <a:rPr lang="ru-RU" altLang="ru-RU"/>
                <a:t>и </a:t>
              </a:r>
              <a:r>
                <a:rPr lang="en-US" altLang="ru-RU" i="1"/>
                <a:t>ADD</a:t>
              </a:r>
              <a:r>
                <a:rPr lang="en-US" altLang="ru-RU" baseline="-25000"/>
                <a:t>1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/>
                <a:t> </a:t>
              </a:r>
              <a:r>
                <a:rPr lang="ru-RU" altLang="ru-RU"/>
                <a:t>равны </a:t>
              </a:r>
              <a:r>
                <a:rPr lang="en-US" altLang="ru-RU"/>
                <a:t>20 </a:t>
              </a:r>
              <a:r>
                <a:rPr lang="ru-RU" altLang="ru-RU"/>
                <a:t>см</a:t>
              </a:r>
              <a:r>
                <a:rPr lang="ru-RU" altLang="ru-RU" baseline="30000"/>
                <a:t>2</a:t>
              </a:r>
              <a:r>
                <a:rPr lang="en-US" altLang="ru-RU" i="1"/>
                <a:t> </a:t>
              </a:r>
              <a:r>
                <a:rPr lang="ru-RU" altLang="ru-RU"/>
                <a:t>и 24 см</a:t>
              </a:r>
              <a:r>
                <a:rPr lang="ru-RU" altLang="ru-RU" baseline="30000"/>
                <a:t>2</a:t>
              </a:r>
              <a:r>
                <a:rPr lang="ru-RU" altLang="ru-RU"/>
                <a:t>. Тогда площадь грани </a:t>
              </a:r>
              <a:r>
                <a:rPr lang="en-US" altLang="ru-RU" i="1"/>
                <a:t>ABB</a:t>
              </a:r>
              <a:r>
                <a:rPr lang="en-US" altLang="ru-RU" baseline="-25000"/>
                <a:t>1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/>
                <a:t> </a:t>
              </a:r>
              <a:r>
                <a:rPr lang="ru-RU" altLang="ru-RU"/>
                <a:t>равна 15 см</a:t>
              </a:r>
              <a:r>
                <a:rPr lang="ru-RU" altLang="ru-RU" baseline="30000"/>
                <a:t>2</a:t>
              </a:r>
              <a:r>
                <a:rPr lang="en-US" altLang="ru-RU"/>
                <a:t>, </a:t>
              </a:r>
              <a:r>
                <a:rPr lang="ru-RU" altLang="ru-RU"/>
                <a:t>а угол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 i="1"/>
                <a:t>AB </a:t>
              </a:r>
              <a:r>
                <a:rPr lang="ru-RU" altLang="ru-RU"/>
                <a:t>равен 30</a:t>
              </a:r>
              <a:r>
                <a:rPr lang="ru-RU" altLang="ru-RU" baseline="30000"/>
                <a:t>о</a:t>
              </a:r>
              <a:r>
                <a:rPr lang="ru-RU" altLang="ru-RU"/>
                <a:t>. Пусть </a:t>
              </a:r>
              <a:r>
                <a:rPr lang="en-US" altLang="ru-RU" i="1"/>
                <a:t>AD = x</a:t>
              </a:r>
              <a:r>
                <a:rPr lang="en-US" altLang="ru-RU"/>
                <a:t>. </a:t>
              </a:r>
              <a:r>
                <a:rPr lang="ru-RU" altLang="ru-RU"/>
                <a:t>Тогда </a:t>
              </a:r>
              <a:r>
                <a:rPr lang="en-US" altLang="ru-RU" i="1"/>
                <a:t>AB = </a:t>
              </a:r>
              <a:r>
                <a:rPr lang="en-US" altLang="ru-RU"/>
                <a:t>20/</a:t>
              </a:r>
              <a:r>
                <a:rPr lang="en-US" altLang="ru-RU" i="1"/>
                <a:t>x</a:t>
              </a:r>
              <a:r>
                <a:rPr lang="en-US" altLang="ru-RU"/>
                <a:t>, </a:t>
              </a:r>
              <a:r>
                <a:rPr lang="en-US" altLang="ru-RU" i="1"/>
                <a:t>AA</a:t>
              </a:r>
              <a:r>
                <a:rPr lang="en-US" altLang="ru-RU" baseline="-25000"/>
                <a:t>1</a:t>
              </a:r>
              <a:r>
                <a:rPr lang="en-US" altLang="ru-RU"/>
                <a:t> = 24/</a:t>
              </a:r>
              <a:r>
                <a:rPr lang="en-US" altLang="ru-RU" i="1"/>
                <a:t>x</a:t>
              </a:r>
              <a:r>
                <a:rPr lang="en-US" altLang="ru-RU"/>
                <a:t>. </a:t>
              </a:r>
              <a:r>
                <a:rPr lang="ru-RU" altLang="ru-RU"/>
                <a:t>Имеем равенство</a:t>
              </a:r>
              <a:r>
                <a:rPr lang="en-US" altLang="ru-RU"/>
                <a:t> </a:t>
              </a:r>
              <a:endParaRPr lang="ru-RU" alt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448" name="Object 8">
                  <a:extLst>
                    <a:ext uri="{FF2B5EF4-FFF2-40B4-BE49-F238E27FC236}">
                      <a16:creationId xmlns:a16="http://schemas.microsoft.com/office/drawing/2014/main" id="{80561E7F-152A-46DB-96BB-9BCB41AE0F7B}"/>
                    </a:ext>
                  </a:extLst>
                </p:cNvPr>
                <p:cNvSpPr txBox="1"/>
                <p:nvPr/>
              </p:nvSpPr>
              <p:spPr bwMode="auto">
                <a:xfrm>
                  <a:off x="3360" y="2592"/>
                  <a:ext cx="1248" cy="4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20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24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=15.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1448" name="Object 8">
                  <a:extLst>
                    <a:ext uri="{FF2B5EF4-FFF2-40B4-BE49-F238E27FC236}">
                      <a16:creationId xmlns:a16="http://schemas.microsoft.com/office/drawing/2014/main" id="{80561E7F-152A-46DB-96BB-9BCB41AE0F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0" y="2592"/>
                  <a:ext cx="1248" cy="4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1449" name="Text Box 9">
              <a:extLst>
                <a:ext uri="{FF2B5EF4-FFF2-40B4-BE49-F238E27FC236}">
                  <a16:creationId xmlns:a16="http://schemas.microsoft.com/office/drawing/2014/main" id="{5A9B539B-DA56-4338-AD0B-352919EEBC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120"/>
              <a:ext cx="3792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Откуда находим </a:t>
              </a:r>
              <a:r>
                <a:rPr lang="en-US" altLang="ru-RU" i="1" dirty="0"/>
                <a:t>x = </a:t>
              </a:r>
              <a:r>
                <a:rPr lang="ru-RU" altLang="ru-RU" dirty="0"/>
                <a:t>4 см. Высота, проведенная к грани </a:t>
              </a:r>
              <a:r>
                <a:rPr lang="en-US" altLang="ru-RU" i="1" dirty="0"/>
                <a:t>ABCD </a:t>
              </a:r>
              <a:r>
                <a:rPr lang="ru-RU" altLang="ru-RU" dirty="0"/>
                <a:t>равна половине ребра </a:t>
              </a:r>
              <a:r>
                <a:rPr lang="en-US" altLang="ru-RU" i="1" dirty="0"/>
                <a:t>AA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и равна 3 см.</a:t>
              </a:r>
              <a:r>
                <a:rPr lang="en-US" altLang="ru-RU" i="1" dirty="0"/>
                <a:t> </a:t>
              </a:r>
              <a:r>
                <a:rPr lang="ru-RU" altLang="ru-RU" dirty="0"/>
                <a:t>Следовательно, объем параллелепипеда равен 60 см</a:t>
              </a:r>
              <a:r>
                <a:rPr lang="ru-RU" altLang="ru-RU" baseline="30000" dirty="0"/>
                <a:t>3</a:t>
              </a:r>
              <a:r>
                <a:rPr lang="ru-RU" altLang="ru-RU" dirty="0"/>
                <a:t>.</a:t>
              </a:r>
            </a:p>
          </p:txBody>
        </p:sp>
      </p:grpSp>
      <p:sp>
        <p:nvSpPr>
          <p:cNvPr id="11" name="Rectangle 1026">
            <a:extLst>
              <a:ext uri="{FF2B5EF4-FFF2-40B4-BE49-F238E27FC236}">
                <a16:creationId xmlns:a16="http://schemas.microsoft.com/office/drawing/2014/main" id="{8953BFD1-7D52-40DA-81AE-5BA83C28F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7719"/>
            <a:ext cx="7772400" cy="47188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Text Box 3">
            <a:extLst>
              <a:ext uri="{FF2B5EF4-FFF2-40B4-BE49-F238E27FC236}">
                <a16:creationId xmlns:a16="http://schemas.microsoft.com/office/drawing/2014/main" id="{0E2E8151-D3BB-4C18-9236-42775957A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085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Одна из граней параллелепипеда – ромб, площадь которого равна 1 м</a:t>
            </a:r>
            <a:r>
              <a:rPr lang="ru-RU" altLang="ru-RU" baseline="30000" dirty="0"/>
              <a:t>2</a:t>
            </a:r>
            <a:r>
              <a:rPr lang="ru-RU" altLang="ru-RU" dirty="0"/>
              <a:t>. Площади диагональных сечений, перпендикулярных этой грани равны 3 м</a:t>
            </a:r>
            <a:r>
              <a:rPr lang="ru-RU" altLang="ru-RU" baseline="30000" dirty="0"/>
              <a:t>2</a:t>
            </a:r>
            <a:r>
              <a:rPr lang="ru-RU" altLang="ru-RU" dirty="0"/>
              <a:t> и 6 м</a:t>
            </a:r>
            <a:r>
              <a:rPr lang="ru-RU" altLang="ru-RU" baseline="30000" dirty="0"/>
              <a:t>2</a:t>
            </a:r>
            <a:r>
              <a:rPr lang="ru-RU" altLang="ru-RU" dirty="0"/>
              <a:t>. Найдите объем параллелепипеда.</a:t>
            </a:r>
          </a:p>
        </p:txBody>
      </p:sp>
      <p:sp>
        <p:nvSpPr>
          <p:cNvPr id="109572" name="Text Box 4">
            <a:extLst>
              <a:ext uri="{FF2B5EF4-FFF2-40B4-BE49-F238E27FC236}">
                <a16:creationId xmlns:a16="http://schemas.microsoft.com/office/drawing/2014/main" id="{6F00730A-DB69-4506-A30E-2624544F9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3 м</a:t>
            </a:r>
            <a:r>
              <a:rPr lang="ru-RU" altLang="ru-RU" baseline="30000"/>
              <a:t>3</a:t>
            </a:r>
            <a:r>
              <a:rPr lang="ru-RU" altLang="ru-RU"/>
              <a:t>.</a:t>
            </a:r>
          </a:p>
        </p:txBody>
      </p:sp>
      <p:pic>
        <p:nvPicPr>
          <p:cNvPr id="109573" name="Picture 5">
            <a:extLst>
              <a:ext uri="{FF2B5EF4-FFF2-40B4-BE49-F238E27FC236}">
                <a16:creationId xmlns:a16="http://schemas.microsoft.com/office/drawing/2014/main" id="{432FB7C9-486D-4F5F-BB95-BF3852349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828800"/>
            <a:ext cx="4038600" cy="336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DFB8F2F1-5C7A-4009-8406-55D397EDF1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7719"/>
            <a:ext cx="7772400" cy="47188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131041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Text Box 3">
            <a:extLst>
              <a:ext uri="{FF2B5EF4-FFF2-40B4-BE49-F238E27FC236}">
                <a16:creationId xmlns:a16="http://schemas.microsoft.com/office/drawing/2014/main" id="{B64B0818-B0A6-4A96-B85B-AAFC5ECA6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7687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От единичного куба </a:t>
            </a:r>
            <a:r>
              <a:rPr lang="en-US" altLang="ru-RU" i="1" dirty="0"/>
              <a:t>ABCDA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отсечены четыре треугольные призмы плоскостями, которые проходят через середины смежных сторон грани </a:t>
            </a:r>
            <a:r>
              <a:rPr lang="en-US" altLang="ru-RU" i="1" dirty="0"/>
              <a:t>ABCD</a:t>
            </a:r>
            <a:r>
              <a:rPr lang="ru-RU" altLang="ru-RU" dirty="0"/>
              <a:t>, параллельно ребру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ru-RU" altLang="ru-RU" dirty="0"/>
              <a:t>. Найдите объем оставшейся части.</a:t>
            </a:r>
          </a:p>
        </p:txBody>
      </p:sp>
      <p:pic>
        <p:nvPicPr>
          <p:cNvPr id="118788" name="Picture 4">
            <a:extLst>
              <a:ext uri="{FF2B5EF4-FFF2-40B4-BE49-F238E27FC236}">
                <a16:creationId xmlns:a16="http://schemas.microsoft.com/office/drawing/2014/main" id="{04F307E3-96C3-49CD-A0D0-88129883F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133600"/>
            <a:ext cx="3344863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8789" name="Group 5">
            <a:extLst>
              <a:ext uri="{FF2B5EF4-FFF2-40B4-BE49-F238E27FC236}">
                <a16:creationId xmlns:a16="http://schemas.microsoft.com/office/drawing/2014/main" id="{8AFB0455-A542-4CF0-9FFF-23D1B001C440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221687"/>
            <a:ext cx="5326063" cy="3949700"/>
            <a:chOff x="528" y="1296"/>
            <a:chExt cx="3355" cy="2488"/>
          </a:xfrm>
        </p:grpSpPr>
        <p:grpSp>
          <p:nvGrpSpPr>
            <p:cNvPr id="118790" name="Group 6">
              <a:extLst>
                <a:ext uri="{FF2B5EF4-FFF2-40B4-BE49-F238E27FC236}">
                  <a16:creationId xmlns:a16="http://schemas.microsoft.com/office/drawing/2014/main" id="{ACC5A5CE-8B04-4837-A036-981FDE1938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3264"/>
              <a:ext cx="2160" cy="520"/>
              <a:chOff x="528" y="3264"/>
              <a:chExt cx="2160" cy="520"/>
            </a:xfrm>
          </p:grpSpPr>
          <p:sp>
            <p:nvSpPr>
              <p:cNvPr id="118791" name="Text Box 7">
                <a:extLst>
                  <a:ext uri="{FF2B5EF4-FFF2-40B4-BE49-F238E27FC236}">
                    <a16:creationId xmlns:a16="http://schemas.microsoft.com/office/drawing/2014/main" id="{8D5C78D0-35CA-41A0-9BD5-F01B430AC6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360"/>
                <a:ext cx="216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>
                    <a:solidFill>
                      <a:srgbClr val="FF3300"/>
                    </a:solidFill>
                  </a:rPr>
                  <a:t>Ответ: </a:t>
                </a: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8792" name="Object 8">
                    <a:extLst>
                      <a:ext uri="{FF2B5EF4-FFF2-40B4-BE49-F238E27FC236}">
                        <a16:creationId xmlns:a16="http://schemas.microsoft.com/office/drawing/2014/main" id="{9DF49DD7-FF7F-45B7-807B-E0C3F2F28C6B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1200" y="3264"/>
                    <a:ext cx="224" cy="52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rmAutofit fontScale="92500"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oMath>
                      </m:oMathPara>
                    </a14:m>
                    <a:endParaRPr lang="ru-RU"/>
                  </a:p>
                </p:txBody>
              </p:sp>
            </mc:Choice>
            <mc:Fallback>
              <p:sp>
                <p:nvSpPr>
                  <p:cNvPr id="118792" name="Object 8">
                    <a:extLst>
                      <a:ext uri="{FF2B5EF4-FFF2-40B4-BE49-F238E27FC236}">
                        <a16:creationId xmlns:a16="http://schemas.microsoft.com/office/drawing/2014/main" id="{9DF49DD7-FF7F-45B7-807B-E0C3F2F28C6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00" y="3264"/>
                    <a:ext cx="224" cy="52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pic>
          <p:nvPicPr>
            <p:cNvPr id="118793" name="Picture 9">
              <a:extLst>
                <a:ext uri="{FF2B5EF4-FFF2-40B4-BE49-F238E27FC236}">
                  <a16:creationId xmlns:a16="http://schemas.microsoft.com/office/drawing/2014/main" id="{C18EF01D-2920-460D-8655-E7078017F2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296"/>
              <a:ext cx="2107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angle 1026">
            <a:extLst>
              <a:ext uri="{FF2B5EF4-FFF2-40B4-BE49-F238E27FC236}">
                <a16:creationId xmlns:a16="http://schemas.microsoft.com/office/drawing/2014/main" id="{3CDB26F9-4209-45FE-8AB1-ED9BDE417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3038"/>
            <a:ext cx="7772400" cy="47188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34981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058E948-5324-4C61-B409-ED45B2AF3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Б. Кавальери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589CF13D-23CC-4AE6-9A3A-0B0921A65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914400"/>
            <a:ext cx="58674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Бонавентуре Кавальери (1598 – 1647) принадлежат труды по тригонометрии, логарифмам, геометрической оптике и т.д., но главным делом его жизни была книга «Геометрия, развитая новым способом при помощи неделимых непрерывного», в которой он предложил способ вычисления площадей плоских фигур и объемов пространственных тел, основанный на сравнении их сечений. </a:t>
            </a:r>
          </a:p>
        </p:txBody>
      </p:sp>
      <p:pic>
        <p:nvPicPr>
          <p:cNvPr id="11269" name="Picture 6" descr="C:\Documents and Settings\Администратор\Мои документы\VOL\Презентации\Вводный курс\Кавальери.jpg">
            <a:extLst>
              <a:ext uri="{FF2B5EF4-FFF2-40B4-BE49-F238E27FC236}">
                <a16:creationId xmlns:a16="http://schemas.microsoft.com/office/drawing/2014/main" id="{597B110C-F186-4124-91E1-ECE27AFEA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30702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>
            <a:extLst>
              <a:ext uri="{FF2B5EF4-FFF2-40B4-BE49-F238E27FC236}">
                <a16:creationId xmlns:a16="http://schemas.microsoft.com/office/drawing/2014/main" id="{B7AF5D51-B2D7-431D-8089-F51DE588F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530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Метод вычисления объемов пространственных тел, предложенный Б. Кавальери, называется </a:t>
            </a:r>
            <a:r>
              <a:rPr lang="ru-RU" altLang="ru-RU">
                <a:solidFill>
                  <a:srgbClr val="FF3300"/>
                </a:solidFill>
              </a:rPr>
              <a:t>принципом Кавальери</a:t>
            </a:r>
            <a:r>
              <a:rPr lang="ru-RU" altLang="ru-RU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246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5" name="Picture 3">
            <a:extLst>
              <a:ext uri="{FF2B5EF4-FFF2-40B4-BE49-F238E27FC236}">
                <a16:creationId xmlns:a16="http://schemas.microsoft.com/office/drawing/2014/main" id="{35DE2791-D605-42FE-8F54-D8F9084D3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2816"/>
            <a:ext cx="4536504" cy="202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0356" name="Text Box 4">
            <a:extLst>
              <a:ext uri="{FF2B5EF4-FFF2-40B4-BE49-F238E27FC236}">
                <a16:creationId xmlns:a16="http://schemas.microsoft.com/office/drawing/2014/main" id="{343AE3B8-C28B-4A47-BC1C-36254D5BB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472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Принцип Кавальери.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Если при пересечении двух фигур </a:t>
            </a:r>
            <a:r>
              <a:rPr lang="ru-RU" altLang="ru-RU" i="1" dirty="0">
                <a:cs typeface="Times New Roman" panose="02020603050405020304" pitchFamily="18" charset="0"/>
              </a:rPr>
              <a:t>Ф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Ф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в пространстве плоскостями, параллельными одной и той же плоскости, в сечениях получаются фигуры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одинаковой площади, то объемы исходных пространственных фигур равны.</a:t>
            </a:r>
            <a:endParaRPr lang="ru-RU" altLang="ru-RU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7D30F26-864F-4378-AC58-0C3B7F209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86458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обоснования этого принципа представим фигуры, состав­ленными из тонких слоёв одинаковой толщины, которые получаются при пересече­нии этих фигур плоскостями, параллельными некоторой заданной плоскости. Из равенства площадей и равенства толщины этих слоёв вытекает равенство их объёмов. Следовательно, равны и объёмы фигур, составленных из этих слоёв.</a:t>
            </a:r>
            <a:endParaRPr lang="ru-RU" alt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916F0A00-D8DA-4274-BF77-E1502053A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Обобщенный цилиндр</a:t>
            </a: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1CA27867-B67F-415E-B68C-C9538CD27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33400"/>
            <a:ext cx="90678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Пусть α и π - две параллельные плоскости, </a:t>
            </a:r>
            <a:r>
              <a:rPr lang="ru-RU" altLang="ru-RU" sz="2000" i="1" dirty="0">
                <a:cs typeface="Times New Roman" panose="02020603050405020304" pitchFamily="18" charset="0"/>
              </a:rPr>
              <a:t>l</a:t>
            </a:r>
            <a:r>
              <a:rPr lang="ru-RU" altLang="ru-RU" sz="2000" dirty="0">
                <a:cs typeface="Times New Roman" panose="02020603050405020304" pitchFamily="18" charset="0"/>
              </a:rPr>
              <a:t> - пересекающая эти плоскости прямая; </a:t>
            </a:r>
            <a:r>
              <a:rPr lang="ru-RU" altLang="ru-RU" sz="2000" i="1" dirty="0">
                <a:cs typeface="Times New Roman" panose="02020603050405020304" pitchFamily="18" charset="0"/>
              </a:rPr>
              <a:t>F</a:t>
            </a:r>
            <a:r>
              <a:rPr lang="ru-RU" altLang="ru-RU" sz="2000" dirty="0">
                <a:cs typeface="Times New Roman" panose="02020603050405020304" pitchFamily="18" charset="0"/>
              </a:rPr>
              <a:t> – фигура на одной из этих плоскостей, </a:t>
            </a:r>
            <a:r>
              <a:rPr lang="ru-RU" altLang="ru-RU" sz="2000" i="1" dirty="0">
                <a:cs typeface="Times New Roman" panose="02020603050405020304" pitchFamily="18" charset="0"/>
              </a:rPr>
              <a:t>F’</a:t>
            </a:r>
            <a:r>
              <a:rPr lang="ru-RU" altLang="ru-RU" sz="2000" dirty="0">
                <a:cs typeface="Times New Roman" panose="02020603050405020304" pitchFamily="18" charset="0"/>
              </a:rPr>
              <a:t> – ее параллельная проекция на другую плоскость в направлении прямой </a:t>
            </a:r>
            <a:r>
              <a:rPr lang="ru-RU" altLang="ru-RU" sz="2000" i="1" dirty="0">
                <a:cs typeface="Times New Roman" panose="02020603050405020304" pitchFamily="18" charset="0"/>
              </a:rPr>
              <a:t>l</a:t>
            </a:r>
            <a:r>
              <a:rPr lang="ru-RU" altLang="ru-RU" sz="2000" dirty="0">
                <a:cs typeface="Times New Roman" panose="02020603050405020304" pitchFamily="18" charset="0"/>
              </a:rPr>
              <a:t>. Отрезки, соединяющие точки фигуры </a:t>
            </a:r>
            <a:r>
              <a:rPr lang="ru-RU" altLang="ru-RU" sz="2000" i="1" dirty="0">
                <a:cs typeface="Times New Roman" panose="02020603050405020304" pitchFamily="18" charset="0"/>
              </a:rPr>
              <a:t>F</a:t>
            </a:r>
            <a:r>
              <a:rPr lang="ru-RU" altLang="ru-RU" sz="2000" dirty="0">
                <a:cs typeface="Times New Roman" panose="02020603050405020304" pitchFamily="18" charset="0"/>
              </a:rPr>
              <a:t> с их проекциями, образуют фигуру в пространстве, которую мы будем называть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FF3300"/>
                </a:solidFill>
              </a:rPr>
              <a:t>обобщенным 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цилиндром</a:t>
            </a:r>
            <a:r>
              <a:rPr lang="ru-RU" altLang="ru-RU" sz="2000" dirty="0">
                <a:cs typeface="Times New Roman" panose="02020603050405020304" pitchFamily="18" charset="0"/>
              </a:rPr>
              <a:t>.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cs typeface="Times New Roman" panose="02020603050405020304" pitchFamily="18" charset="0"/>
              </a:rPr>
              <a:t>Фигуры </a:t>
            </a:r>
            <a:r>
              <a:rPr lang="ru-RU" altLang="ru-RU" sz="2000" i="1" dirty="0">
                <a:cs typeface="Times New Roman" panose="02020603050405020304" pitchFamily="18" charset="0"/>
              </a:rPr>
              <a:t>F</a:t>
            </a:r>
            <a:r>
              <a:rPr lang="ru-RU" altLang="ru-RU" sz="2000" dirty="0">
                <a:cs typeface="Times New Roman" panose="02020603050405020304" pitchFamily="18" charset="0"/>
              </a:rPr>
              <a:t> и </a:t>
            </a:r>
            <a:r>
              <a:rPr lang="ru-RU" altLang="ru-RU" sz="2000" i="1" dirty="0">
                <a:cs typeface="Times New Roman" panose="02020603050405020304" pitchFamily="18" charset="0"/>
              </a:rPr>
              <a:t>F’</a:t>
            </a:r>
            <a:r>
              <a:rPr lang="ru-RU" altLang="ru-RU" sz="2000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основаниями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/>
              <a:t>обобщенного </a:t>
            </a:r>
            <a:r>
              <a:rPr lang="ru-RU" altLang="ru-RU" sz="2000" dirty="0">
                <a:cs typeface="Times New Roman" panose="02020603050405020304" pitchFamily="18" charset="0"/>
              </a:rPr>
              <a:t>цилиндра. Расстояние между плоскостями оснований называют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высотой</a:t>
            </a:r>
            <a:r>
              <a:rPr lang="ru-RU" altLang="ru-RU" sz="20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/>
              <a:t>обобщенного </a:t>
            </a:r>
            <a:r>
              <a:rPr lang="ru-RU" altLang="ru-RU" sz="2000" dirty="0">
                <a:cs typeface="Times New Roman" panose="02020603050405020304" pitchFamily="18" charset="0"/>
              </a:rPr>
              <a:t>цилиндра. </a:t>
            </a:r>
          </a:p>
        </p:txBody>
      </p:sp>
      <p:sp>
        <p:nvSpPr>
          <p:cNvPr id="101380" name="Text Box 4">
            <a:extLst>
              <a:ext uri="{FF2B5EF4-FFF2-40B4-BE49-F238E27FC236}">
                <a16:creationId xmlns:a16="http://schemas.microsoft.com/office/drawing/2014/main" id="{9FA55B7B-EFFA-45E3-AECB-9DE3DE972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667000"/>
            <a:ext cx="906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В случае, если в определении </a:t>
            </a:r>
            <a:r>
              <a:rPr lang="ru-RU" altLang="ru-RU" sz="2000" dirty="0"/>
              <a:t>обобщенного </a:t>
            </a:r>
            <a:r>
              <a:rPr lang="ru-RU" altLang="ru-RU" sz="2000" dirty="0">
                <a:cs typeface="Times New Roman" panose="02020603050405020304" pitchFamily="18" charset="0"/>
              </a:rPr>
              <a:t>цилиндра вместо параллельной проекции берется ортогональная, т. е. прямая </a:t>
            </a:r>
            <a:r>
              <a:rPr lang="en-US" altLang="ru-RU" sz="2000" i="1" dirty="0">
                <a:cs typeface="Times New Roman" panose="02020603050405020304" pitchFamily="18" charset="0"/>
              </a:rPr>
              <a:t>l </a:t>
            </a:r>
            <a:r>
              <a:rPr lang="ru-RU" altLang="ru-RU" sz="2000" dirty="0">
                <a:cs typeface="Times New Roman" panose="02020603050405020304" pitchFamily="18" charset="0"/>
              </a:rPr>
              <a:t>перпендикулярна плоскостям α и π, то </a:t>
            </a:r>
            <a:r>
              <a:rPr lang="ru-RU" altLang="ru-RU" sz="2000" dirty="0"/>
              <a:t>обобщенный </a:t>
            </a:r>
            <a:r>
              <a:rPr lang="ru-RU" altLang="ru-RU" sz="2000" dirty="0">
                <a:cs typeface="Times New Roman" panose="02020603050405020304" pitchFamily="18" charset="0"/>
              </a:rPr>
              <a:t>цилиндр называется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прямым</a:t>
            </a:r>
            <a:r>
              <a:rPr lang="ru-RU" altLang="ru-RU" sz="2000" dirty="0">
                <a:cs typeface="Times New Roman" panose="02020603050405020304" pitchFamily="18" charset="0"/>
              </a:rPr>
              <a:t>.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cs typeface="Times New Roman" panose="02020603050405020304" pitchFamily="18" charset="0"/>
              </a:rPr>
              <a:t>В противном случае цилиндр называется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наклонным</a:t>
            </a:r>
            <a:r>
              <a:rPr lang="ru-RU" altLang="ru-RU" sz="20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1381" name="Picture 5">
            <a:extLst>
              <a:ext uri="{FF2B5EF4-FFF2-40B4-BE49-F238E27FC236}">
                <a16:creationId xmlns:a16="http://schemas.microsoft.com/office/drawing/2014/main" id="{582943AB-AFBF-4EA0-A1F1-DA52EBF1D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419600"/>
            <a:ext cx="6945313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1382" name="Text Box 6">
            <a:extLst>
              <a:ext uri="{FF2B5EF4-FFF2-40B4-BE49-F238E27FC236}">
                <a16:creationId xmlns:a16="http://schemas.microsoft.com/office/drawing/2014/main" id="{E456B002-CA6B-4C35-972A-151E9E6B6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86200"/>
            <a:ext cx="906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000" dirty="0"/>
              <a:t>	Частным случаем обобщенного цилиндра являются цилиндр и призма.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-24567" y="418719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000" dirty="0"/>
              <a:t>	</a:t>
            </a:r>
            <a:r>
              <a:rPr lang="ru-RU" dirty="0"/>
              <a:t>Частным случаем обобщенного цилиндра являются призма и цилиндр.</a:t>
            </a:r>
          </a:p>
        </p:txBody>
      </p:sp>
      <p:pic>
        <p:nvPicPr>
          <p:cNvPr id="2058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333" y="1520955"/>
            <a:ext cx="40005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377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63" y="1476478"/>
            <a:ext cx="442912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5844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2517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	Теорема.</a:t>
            </a:r>
            <a:r>
              <a:rPr lang="ru-RU" b="1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Объем </a:t>
            </a:r>
            <a:r>
              <a:rPr lang="ru-RU" dirty="0"/>
              <a:t>обобщенного </a:t>
            </a:r>
            <a:r>
              <a:rPr lang="ru-RU" dirty="0">
                <a:cs typeface="Times New Roman" pitchFamily="18" charset="0"/>
              </a:rPr>
              <a:t>цилиндра равен произведению площади его основания на высоту.</a:t>
            </a:r>
          </a:p>
        </p:txBody>
      </p:sp>
      <p:pic>
        <p:nvPicPr>
          <p:cNvPr id="19251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511" y="1029504"/>
            <a:ext cx="4155554" cy="1635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5B63B1FB-72E8-4F12-B72F-5C3EC8B0F9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836800"/>
                <a:ext cx="9144000" cy="3847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solidFill>
                      <a:srgbClr val="FF3300"/>
                    </a:solidFill>
                    <a:cs typeface="Times New Roman" pitchFamily="18" charset="0"/>
                  </a:rPr>
                  <a:t>	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Расположим обобщённый цилиндр и параллелепипед так, чтобы грань параллелепипеда со сторонами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b 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лежала в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 основания обобщённого цилиндра, а сами параллелепипед и обобщённый цилиндр располагались по одну сторону от этой плоскости. В сечении обобщённого цилиндра плоскостью, параллельной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, получается фигура, равная основанию обобщённого цилиндра. В сечении параллелепипеда этой плоскостью получается прямоугольник, равный прямоугольнику, лежащему в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π</m:t>
                    </m:r>
                  </m:oMath>
                </a14:m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 со сторонами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. Площади этих сечений равны, следовательно, по принципу Кавальери, равны объёмы обобщённого цилиндра и прямоугольного параллелепипеда. Значит, объём 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V 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обобщённого цилиндра выражается формулой   </a:t>
                </a: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𝑉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𝑏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. Учитывая, что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𝑏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, получаем искомую формулу объёма обобщённого цилиндра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ru-RU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ru-RU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ru-RU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ru-RU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ru-RU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sz="2000" dirty="0"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5B63B1FB-72E8-4F12-B72F-5C3EC8B0F9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836800"/>
                <a:ext cx="9144000" cy="3847207"/>
              </a:xfrm>
              <a:prstGeom prst="rect">
                <a:avLst/>
              </a:prstGeom>
              <a:blipFill>
                <a:blip r:embed="rId3"/>
                <a:stretch>
                  <a:fillRect l="-667" r="-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4">
                <a:extLst>
                  <a:ext uri="{FF2B5EF4-FFF2-40B4-BE49-F238E27FC236}">
                    <a16:creationId xmlns:a16="http://schemas.microsoft.com/office/drawing/2014/main" id="{576C1AA8-26F2-4E5A-9C52-0209B8C291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55554" y="877617"/>
                <a:ext cx="4988446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000" dirty="0">
                    <a:solidFill>
                      <a:srgbClr val="FF3300"/>
                    </a:solidFill>
                    <a:cs typeface="Times New Roman" pitchFamily="18" charset="0"/>
                  </a:rPr>
                  <a:t>	Доказательство. 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Для обобщённого цилиндра с площадью основания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S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 и высотой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h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 рассмотрим прямоугольный параллелепипед, у которого рёбра, выходящие из одной вершины, равны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h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. Причём, </a:t>
                </a: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 </a:t>
                </a:r>
                <a:endParaRPr lang="ru-RU" sz="2000" dirty="0"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7" name="Text Box 4">
                <a:extLst>
                  <a:ext uri="{FF2B5EF4-FFF2-40B4-BE49-F238E27FC236}">
                    <a16:creationId xmlns:a16="http://schemas.microsoft.com/office/drawing/2014/main" id="{576C1AA8-26F2-4E5A-9C52-0209B8C29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5554" y="877617"/>
                <a:ext cx="4988446" cy="1938992"/>
              </a:xfrm>
              <a:prstGeom prst="rect">
                <a:avLst/>
              </a:prstGeom>
              <a:blipFill>
                <a:blip r:embed="rId4"/>
                <a:stretch>
                  <a:fillRect l="-1345" t="-1887" r="-1222" b="-47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70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1203" name="Text Box 3">
                <a:extLst>
                  <a:ext uri="{FF2B5EF4-FFF2-40B4-BE49-F238E27FC236}">
                    <a16:creationId xmlns:a16="http://schemas.microsoft.com/office/drawing/2014/main" id="{D48EBA08-21D3-4027-B673-7A368EAB61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10857"/>
                <a:ext cx="87630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Следствие 1. </a:t>
                </a:r>
                <a:r>
                  <a:rPr lang="ru-RU" altLang="ru-RU" dirty="0"/>
                  <a:t>Объем наклонного параллелепипеда равен произведению площади </a:t>
                </a:r>
                <a:r>
                  <a:rPr lang="en-US" altLang="ru-RU" i="1" dirty="0"/>
                  <a:t>S </a:t>
                </a:r>
                <a:r>
                  <a:rPr lang="ru-RU" altLang="ru-RU" dirty="0"/>
                  <a:t>грани параллелепипеда на высоту</a:t>
                </a:r>
                <a:r>
                  <a:rPr lang="en-US" altLang="ru-RU" dirty="0"/>
                  <a:t> </a:t>
                </a:r>
                <a:r>
                  <a:rPr lang="en-US" altLang="ru-RU" i="1" dirty="0"/>
                  <a:t>h</a:t>
                </a:r>
                <a:r>
                  <a:rPr lang="ru-RU" altLang="ru-RU" dirty="0"/>
                  <a:t>, проведенную к этой грани, т. е. имеет место формула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dirty="0"/>
              </a:p>
            </p:txBody>
          </p:sp>
        </mc:Choice>
        <mc:Fallback>
          <p:sp>
            <p:nvSpPr>
              <p:cNvPr id="51203" name="Text Box 3">
                <a:extLst>
                  <a:ext uri="{FF2B5EF4-FFF2-40B4-BE49-F238E27FC236}">
                    <a16:creationId xmlns:a16="http://schemas.microsoft.com/office/drawing/2014/main" id="{D48EBA08-21D3-4027-B673-7A368EAB6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0857"/>
                <a:ext cx="8763000" cy="1569660"/>
              </a:xfrm>
              <a:prstGeom prst="rect">
                <a:avLst/>
              </a:prstGeom>
              <a:blipFill>
                <a:blip r:embed="rId3"/>
                <a:stretch>
                  <a:fillRect l="-1043" t="-3101" r="-9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05" name="Picture 5">
            <a:extLst>
              <a:ext uri="{FF2B5EF4-FFF2-40B4-BE49-F238E27FC236}">
                <a16:creationId xmlns:a16="http://schemas.microsoft.com/office/drawing/2014/main" id="{3E8DB702-81C0-4CE8-BC45-C5EFE0979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132856"/>
            <a:ext cx="2913559" cy="2157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3">
                <a:extLst>
                  <a:ext uri="{FF2B5EF4-FFF2-40B4-BE49-F238E27FC236}">
                    <a16:creationId xmlns:a16="http://schemas.microsoft.com/office/drawing/2014/main" id="{ED911599-6086-42F4-BDC6-C07DF42008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88640"/>
                <a:ext cx="89916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Следствие 2. </a:t>
                </a:r>
                <a:r>
                  <a:rPr lang="ru-RU" altLang="ru-RU" dirty="0"/>
                  <a:t>Если ребро параллелепипеда равно </a:t>
                </a:r>
                <a:r>
                  <a:rPr lang="en-US" altLang="ru-RU" i="1" dirty="0"/>
                  <a:t>c </a:t>
                </a:r>
                <a:r>
                  <a:rPr lang="ru-RU" altLang="ru-RU" dirty="0"/>
                  <a:t>и образует с гранью площади </a:t>
                </a:r>
                <a:r>
                  <a:rPr lang="en-US" altLang="ru-RU" i="1" dirty="0"/>
                  <a:t>S </a:t>
                </a:r>
                <a:r>
                  <a:rPr lang="ru-RU" altLang="ru-RU" dirty="0"/>
                  <a:t>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ru-RU" altLang="ru-RU" dirty="0"/>
                  <a:t>, то объем параллелепипеда вычисляется по формуле </a:t>
                </a:r>
                <a:endParaRPr lang="ru-RU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just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ψ</m:t>
                          </m:r>
                        </m:e>
                      </m:func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i="1" dirty="0"/>
              </a:p>
            </p:txBody>
          </p:sp>
        </mc:Choice>
        <mc:Fallback>
          <p:sp>
            <p:nvSpPr>
              <p:cNvPr id="9" name="Text Box 3">
                <a:extLst>
                  <a:ext uri="{FF2B5EF4-FFF2-40B4-BE49-F238E27FC236}">
                    <a16:creationId xmlns:a16="http://schemas.microsoft.com/office/drawing/2014/main" id="{ED911599-6086-42F4-BDC6-C07DF4200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88640"/>
                <a:ext cx="8991600" cy="1569660"/>
              </a:xfrm>
              <a:prstGeom prst="rect">
                <a:avLst/>
              </a:prstGeom>
              <a:blipFill>
                <a:blip r:embed="rId3"/>
                <a:stretch>
                  <a:fillRect l="-1017" t="-3113" r="-1017" b="-46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6">
            <a:extLst>
              <a:ext uri="{FF2B5EF4-FFF2-40B4-BE49-F238E27FC236}">
                <a16:creationId xmlns:a16="http://schemas.microsoft.com/office/drawing/2014/main" id="{AC49CC74-F5C4-4C01-8AA0-0355FFCD8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916" y="2204864"/>
            <a:ext cx="3013768" cy="2230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0047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5299" name="Text Box 3">
                <a:extLst>
                  <a:ext uri="{FF2B5EF4-FFF2-40B4-BE49-F238E27FC236}">
                    <a16:creationId xmlns:a16="http://schemas.microsoft.com/office/drawing/2014/main" id="{0D5293F1-9330-45A3-BA85-0128553359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87796"/>
                <a:ext cx="8763000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Следствие 3. </a:t>
                </a:r>
                <a:r>
                  <a:rPr lang="ru-RU" altLang="ru-RU" dirty="0"/>
                  <a:t>Пусть ребра параллелепипеда, выходящие из одной вершины, равны 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, </a:t>
                </a:r>
                <a:r>
                  <a:rPr lang="en-US" altLang="ru-RU" i="1" dirty="0"/>
                  <a:t>b</a:t>
                </a:r>
                <a:r>
                  <a:rPr lang="en-US" altLang="ru-RU" dirty="0"/>
                  <a:t>, </a:t>
                </a:r>
                <a:r>
                  <a:rPr lang="en-US" altLang="ru-RU" i="1" dirty="0"/>
                  <a:t>c</a:t>
                </a:r>
                <a:r>
                  <a:rPr lang="ru-RU" altLang="ru-RU" dirty="0"/>
                  <a:t>. Ребра </a:t>
                </a:r>
                <a:r>
                  <a:rPr lang="en-US" altLang="ru-RU" i="1" dirty="0"/>
                  <a:t>a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b </a:t>
                </a:r>
                <a:r>
                  <a:rPr lang="ru-RU" altLang="ru-RU" dirty="0"/>
                  <a:t>образуют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altLang="ru-RU" dirty="0"/>
                  <a:t>   , а ребро </a:t>
                </a:r>
                <a:r>
                  <a:rPr lang="en-US" altLang="ru-RU" i="1" dirty="0"/>
                  <a:t>c </a:t>
                </a:r>
                <a:r>
                  <a:rPr lang="ru-RU" altLang="ru-RU" dirty="0"/>
                  <a:t>наклонено к плоскости ребер </a:t>
                </a:r>
                <a:r>
                  <a:rPr lang="en-US" altLang="ru-RU" i="1" dirty="0"/>
                  <a:t>a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b </a:t>
                </a:r>
                <a:r>
                  <a:rPr lang="ru-RU" altLang="ru-RU" dirty="0"/>
                  <a:t>под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ru-RU" altLang="ru-RU" dirty="0"/>
                  <a:t>. Тогда объем </a:t>
                </a:r>
                <a:r>
                  <a:rPr lang="en-US" altLang="ru-RU" i="1" dirty="0"/>
                  <a:t>V </a:t>
                </a:r>
                <a:r>
                  <a:rPr lang="ru-RU" altLang="ru-RU" dirty="0"/>
                  <a:t>параллелепипеда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выражается формулой </a:t>
                </a:r>
              </a:p>
              <a:p>
                <a:pPr algn="just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altLang="ru-RU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func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dirty="0"/>
              </a:p>
            </p:txBody>
          </p:sp>
        </mc:Choice>
        <mc:Fallback>
          <p:sp>
            <p:nvSpPr>
              <p:cNvPr id="55299" name="Text Box 3">
                <a:extLst>
                  <a:ext uri="{FF2B5EF4-FFF2-40B4-BE49-F238E27FC236}">
                    <a16:creationId xmlns:a16="http://schemas.microsoft.com/office/drawing/2014/main" id="{0D5293F1-9330-45A3-BA85-0128553359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87796"/>
                <a:ext cx="8763000" cy="1938992"/>
              </a:xfrm>
              <a:prstGeom prst="rect">
                <a:avLst/>
              </a:prstGeom>
              <a:blipFill>
                <a:blip r:embed="rId3"/>
                <a:stretch>
                  <a:fillRect l="-1043" t="-2516" r="-974" b="-37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5303" name="Picture 7">
            <a:extLst>
              <a:ext uri="{FF2B5EF4-FFF2-40B4-BE49-F238E27FC236}">
                <a16:creationId xmlns:a16="http://schemas.microsoft.com/office/drawing/2014/main" id="{3E88F11F-2FCC-424A-B535-852E605D6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365" y="2492896"/>
            <a:ext cx="3020269" cy="2447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1178</Words>
  <Application>Microsoft Office PowerPoint</Application>
  <PresentationFormat>Экран (4:3)</PresentationFormat>
  <Paragraphs>81</Paragraphs>
  <Slides>17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Cambria Math</vt:lpstr>
      <vt:lpstr>Times New Roman</vt:lpstr>
      <vt:lpstr>Оформление по умолчанию</vt:lpstr>
      <vt:lpstr>14а. Принцип Кавальери (Параллелепипед)</vt:lpstr>
      <vt:lpstr>Б. Кавальери</vt:lpstr>
      <vt:lpstr>Презентация PowerPoint</vt:lpstr>
      <vt:lpstr>Обобщенный цилиндр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21</cp:revision>
  <dcterms:created xsi:type="dcterms:W3CDTF">2007-11-29T06:10:49Z</dcterms:created>
  <dcterms:modified xsi:type="dcterms:W3CDTF">2022-04-08T17:14:55Z</dcterms:modified>
</cp:coreProperties>
</file>