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5" r:id="rId2"/>
    <p:sldId id="393" r:id="rId3"/>
    <p:sldId id="294" r:id="rId4"/>
    <p:sldId id="295" r:id="rId5"/>
    <p:sldId id="325" r:id="rId6"/>
    <p:sldId id="326" r:id="rId7"/>
    <p:sldId id="297" r:id="rId8"/>
    <p:sldId id="298" r:id="rId9"/>
    <p:sldId id="299" r:id="rId10"/>
    <p:sldId id="327" r:id="rId11"/>
    <p:sldId id="328" r:id="rId12"/>
    <p:sldId id="329" r:id="rId13"/>
    <p:sldId id="330" r:id="rId14"/>
    <p:sldId id="332" r:id="rId15"/>
    <p:sldId id="333" r:id="rId16"/>
    <p:sldId id="334" r:id="rId17"/>
    <p:sldId id="335" r:id="rId18"/>
    <p:sldId id="336" r:id="rId19"/>
    <p:sldId id="535" r:id="rId20"/>
    <p:sldId id="536" r:id="rId21"/>
    <p:sldId id="296" r:id="rId22"/>
    <p:sldId id="302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9" autoAdjust="0"/>
    <p:restoredTop sz="95987" autoAdjust="0"/>
  </p:normalViewPr>
  <p:slideViewPr>
    <p:cSldViewPr>
      <p:cViewPr varScale="1">
        <p:scale>
          <a:sx n="101" d="100"/>
          <a:sy n="101" d="100"/>
        </p:scale>
        <p:origin x="108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460BEBD-965F-4F7B-A774-C5EF496033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A0FB5DF-50EE-4815-8BCF-13ACA59359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AC8A0C41-1701-449C-BB3F-2709A2A674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EEB1B59-5715-4F3D-92F3-5B761C1835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BF9717BE-5D44-49A2-95D5-6211D08D11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49B439BC-9521-4A69-B250-75FA4BA373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9E988B-9B9D-495D-A86B-4C374283BE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D5AD36-F0A3-4850-A0F1-CE0FBCC44A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83A007-EB58-41AB-9589-17014D8CD3EA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FB61C193-DEF1-495E-8746-E341388587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8A89DDF-95F3-4DCA-8D4D-AAE67BFD7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4551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54FF4F-E7B2-4B72-B808-3C6CC29D16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FC52B-0B59-42DD-A984-38001DC286A4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BDEF2107-354B-40AA-8BE1-FF11B4C23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7C838C8B-D676-4099-AB4D-7D21CA7E8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93328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C2A746-AAD1-4645-A880-437A055410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1F354F-575C-407D-AD08-0BF942718C6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A05323B5-10F9-48CE-A29E-05887A8BD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5F7F6A8E-7558-4FD7-97C4-38D2C97A62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2277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19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241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20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dirty="0"/>
              <a:t>В режиме слайдов ответ появляется после </a:t>
            </a:r>
            <a:r>
              <a:rPr lang="ru-RU" dirty="0" err="1"/>
              <a:t>кликанья</a:t>
            </a:r>
            <a:r>
              <a:rPr lang="ru-RU" dirty="0"/>
              <a:t> мышкой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700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D0A5EB-112F-4F17-B9E0-E25AC7054F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F4526A-38DB-4686-B3D8-DF68FBB62E9B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9323CF0C-E2CF-4C6A-92AE-84D385C4FE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1A30DDB-DE15-4B71-B206-5640D0FDA1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2073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30A84-9957-4B13-A340-2C0788266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C58A79-1E36-4BFA-B04C-1CB1CCC7B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D59BEB-B9F5-49BE-9B48-A954BBA2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C0422E-9D46-40CA-8AF4-81242AF0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4B5E5D-417E-49FF-8D79-85414241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854A5-735F-4451-96D6-4BC4D69DB2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89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63DD6-53C5-4956-8861-611EB490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36AE0A-EABD-441D-B883-09DDCBDFC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C2E4D-96B6-45D5-BC04-ABA226BB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4517AD-C30F-4D0F-BED8-1ADFACA7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1BC00B-4B35-4BC4-82CB-624FF608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9FC0B-EBB6-4D49-8006-00995F6047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506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6B59C0-CE4C-4908-A8BE-F70493196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C3C06D-65DB-4FB0-8D55-684F485CA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CDC6E8-08B6-458F-B605-0B355E94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07E1AF-FB9E-4BAA-B0DF-EC03BF84B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33F8B5-56AD-4660-A465-EEA775DF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DADE7-BB15-4ABB-9208-21769E75D0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642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4D181-8725-4A1D-8DBD-D76EC0D7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B0F583-E48F-4886-97F5-A568EF57D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ECBFDD-5420-44AE-8591-53BCCAE8E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FDDC20-D395-4C1A-A7CE-D49CE38B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CA983C-14F5-4173-BCB6-BBA9E604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624B9-02B8-4A9B-93BA-558926DC8C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815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C0FEA-C497-44EB-887A-0D4F782D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F886A9-9CBB-4F57-BC0A-60FA86637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3E9F9D-6F5D-41CD-9065-5DF202ED3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2DE8E3-DE34-4259-B7A7-AC0738A92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31DF15-F9EE-446B-8769-79D3E268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F67EF-9B61-4065-8D52-C8BB3C0BBC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176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21291-DC59-471F-A07F-B5E07EE69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523537-7C78-47BE-856A-D05863D4A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D37D1-77E2-4717-BFFC-CD056B578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7F2CB1-59B2-41E8-819B-2BA229CC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EDEA5-3C21-41FA-AFC7-E2FBB17C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57B685-4501-438A-BF04-D2F250D62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081DA-6D8B-41A2-8A15-17134C726D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253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3A42E6-E008-4C48-ACD3-750D77E05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81EC7C-132A-48C3-B3D2-C390A54E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CD274D-F140-494A-B9F2-CA3E42C14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B519F12-D150-4CB1-A135-5261FF58C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ADEF86-0C3B-4FEB-AE1A-C0CFCA2E3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8D5FD4-3C7B-46E7-ABB0-7FE7DBCED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5F657B-0702-4DE6-8A76-FF72C27C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844CE9D-84A4-45E9-BC34-8406A1144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B5CCE-0A1A-49E1-9A76-FE293636BA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17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4418D-705D-4E14-8584-B08CF26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DA36DD7-547F-4666-81C0-731BE958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A4AA31-DB3F-46C9-85D5-6C0B1351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C60999-F150-462E-939D-066B2D1A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FDD9C-2FB6-4487-A5E2-D542AAAEB3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163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D014A8-E0E8-48E6-95A4-5FEB1B016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BC5662-606E-466B-917D-C8DA1795C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8DDADBD-086C-4839-B7A4-3D526AF53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EA1EA-14A7-4D4E-91B9-0C620EE20C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548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28C46-DD71-4774-9819-075808DC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1ABE4B-B982-4AFA-86AC-28F534307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8123AC-A458-42CA-B7CE-7DEA6428B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37B5C1-2066-4E62-A882-27C22BD0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C86FA-D9D2-48D9-8E63-01DECF43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E5180-0E56-4035-9086-928266EC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DB8D2-04FB-449C-8279-3221D045A0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81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22FD78-DF10-45D1-8B0E-DE2E8FD3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E30A805-9624-49AD-8ABB-2FD98C97F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67492B-BE9C-4790-BB56-E078E6424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C4B08F-E727-4BFC-B527-18054291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2E8939-CB81-4024-AFF8-05C42C8F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CFD230-7CB3-4C04-85A3-AE5A2CF9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3B9B6-6B79-4071-AE42-DBD9ECF7B7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679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19A81A-2042-4C40-9216-93A6702B24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E1E7E6-D568-4812-B93F-D6D71CD34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6D5E4EC-586E-43DB-B018-04643CB2DC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83CDA32-C828-4A47-A73F-E9B8ADB5D3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B567C7-4D8D-48CA-8B1F-96616EE2EA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47F3FB-9CED-4EBC-B2DA-5412FAB554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2.png"/><Relationship Id="rId4" Type="http://schemas.openxmlformats.org/officeDocument/2006/relationships/image" Target="../media/image3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058E948-5324-4C61-B409-ED45B2AF3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165618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14б. Принцип Кавальери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Призма)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>
            <a:extLst>
              <a:ext uri="{FF2B5EF4-FFF2-40B4-BE49-F238E27FC236}">
                <a16:creationId xmlns:a16="http://schemas.microsoft.com/office/drawing/2014/main" id="{6CF48007-F282-47A1-A052-5284AFC60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Найдите объем правильной треугольной призмы, вписанной цилиндр, радиус основания и высота которого равны 1.</a:t>
            </a:r>
          </a:p>
        </p:txBody>
      </p:sp>
      <p:pic>
        <p:nvPicPr>
          <p:cNvPr id="114692" name="Picture 4">
            <a:extLst>
              <a:ext uri="{FF2B5EF4-FFF2-40B4-BE49-F238E27FC236}">
                <a16:creationId xmlns:a16="http://schemas.microsoft.com/office/drawing/2014/main" id="{F57E6D80-414C-4A21-AC35-755BD1C22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3013075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4694" name="Text Box 6">
                <a:extLst>
                  <a:ext uri="{FF2B5EF4-FFF2-40B4-BE49-F238E27FC236}">
                    <a16:creationId xmlns:a16="http://schemas.microsoft.com/office/drawing/2014/main" id="{6582736E-D039-49EA-BC57-94007A2802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114801"/>
                <a:ext cx="8839200" cy="1671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Решение.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/>
                  <a:t>Сторона основания призмы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dirty="0"/>
                  <a:t> </a:t>
                </a:r>
                <a:r>
                  <a:rPr lang="ru-RU" altLang="ru-RU" dirty="0"/>
                  <a:t>Площадь основания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dirty="0"/>
                  <a:t> </a:t>
                </a:r>
                <a:r>
                  <a:rPr lang="ru-RU" altLang="ru-RU" dirty="0"/>
                  <a:t>Высота призмы равна 1. Следовательно, объем призмы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114694" name="Text Box 6">
                <a:extLst>
                  <a:ext uri="{FF2B5EF4-FFF2-40B4-BE49-F238E27FC236}">
                    <a16:creationId xmlns:a16="http://schemas.microsoft.com/office/drawing/2014/main" id="{6582736E-D039-49EA-BC57-94007A280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114801"/>
                <a:ext cx="8839200" cy="1671548"/>
              </a:xfrm>
              <a:prstGeom prst="rect">
                <a:avLst/>
              </a:prstGeom>
              <a:blipFill>
                <a:blip r:embed="rId3"/>
                <a:stretch>
                  <a:fillRect l="-1034" t="-730" r="-1034" b="-25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id="{C6507DD9-AAF1-4321-86F9-8CB37664E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116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Text Box 3">
            <a:extLst>
              <a:ext uri="{FF2B5EF4-FFF2-40B4-BE49-F238E27FC236}">
                <a16:creationId xmlns:a16="http://schemas.microsoft.com/office/drawing/2014/main" id="{3903357C-3024-4140-A032-3A0D8DDC5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Найдите объем правильной треугольной призмы, описанной около цилиндра, радиус основания и высота которого равны 1.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5717" name="Text Box 5">
                <a:extLst>
                  <a:ext uri="{FF2B5EF4-FFF2-40B4-BE49-F238E27FC236}">
                    <a16:creationId xmlns:a16="http://schemas.microsoft.com/office/drawing/2014/main" id="{42428462-84F8-460B-B58F-9085EA587D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699000"/>
                <a:ext cx="8839200" cy="13047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/>
                  <a:t>Сторона основания призмы равна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Площадь основания равна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dirty="0"/>
                  <a:t> </a:t>
                </a:r>
                <a:r>
                  <a:rPr lang="ru-RU" altLang="ru-RU" dirty="0"/>
                  <a:t>Высота призмы равна 1. Следовательно, объем призмы равен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115717" name="Text Box 5">
                <a:extLst>
                  <a:ext uri="{FF2B5EF4-FFF2-40B4-BE49-F238E27FC236}">
                    <a16:creationId xmlns:a16="http://schemas.microsoft.com/office/drawing/2014/main" id="{42428462-84F8-460B-B58F-9085EA587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699000"/>
                <a:ext cx="8839200" cy="1304781"/>
              </a:xfrm>
              <a:prstGeom prst="rect">
                <a:avLst/>
              </a:prstGeom>
              <a:blipFill>
                <a:blip r:embed="rId2"/>
                <a:stretch>
                  <a:fillRect l="-1034" t="-935" r="-1034" b="-98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5721" name="Picture 9">
            <a:extLst>
              <a:ext uri="{FF2B5EF4-FFF2-40B4-BE49-F238E27FC236}">
                <a16:creationId xmlns:a16="http://schemas.microsoft.com/office/drawing/2014/main" id="{6AA0B82C-345A-4B01-947F-9912DC99C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28800"/>
            <a:ext cx="533400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9C40D6E4-A2A4-4689-934D-E86C091CA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02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3">
            <a:extLst>
              <a:ext uri="{FF2B5EF4-FFF2-40B4-BE49-F238E27FC236}">
                <a16:creationId xmlns:a16="http://schemas.microsoft.com/office/drawing/2014/main" id="{B5FED7A8-84F0-4E18-B278-9C2493B38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объем правильной треугольной призмы, описанной около единичной сферы.</a:t>
            </a:r>
          </a:p>
        </p:txBody>
      </p:sp>
      <p:pic>
        <p:nvPicPr>
          <p:cNvPr id="116740" name="Picture 4">
            <a:extLst>
              <a:ext uri="{FF2B5EF4-FFF2-40B4-BE49-F238E27FC236}">
                <a16:creationId xmlns:a16="http://schemas.microsoft.com/office/drawing/2014/main" id="{FF4A0C3D-249F-4D2C-B9B1-5775A28D6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3878263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6741" name="Group 5">
            <a:extLst>
              <a:ext uri="{FF2B5EF4-FFF2-40B4-BE49-F238E27FC236}">
                <a16:creationId xmlns:a16="http://schemas.microsoft.com/office/drawing/2014/main" id="{E26AFB25-073E-41C0-8253-EF937A9119FD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981201"/>
            <a:ext cx="4495800" cy="1938338"/>
            <a:chOff x="2832" y="1248"/>
            <a:chExt cx="2832" cy="1221"/>
          </a:xfrm>
        </p:grpSpPr>
        <p:sp>
          <p:nvSpPr>
            <p:cNvPr id="116742" name="Text Box 6">
              <a:extLst>
                <a:ext uri="{FF2B5EF4-FFF2-40B4-BE49-F238E27FC236}">
                  <a16:creationId xmlns:a16="http://schemas.microsoft.com/office/drawing/2014/main" id="{209E263E-D561-4491-9576-B54D3836E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1248"/>
              <a:ext cx="2832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Сторона основания призмы равна           Площадь основания равна           Высота призмы равна 2. Следовательно, объем призмы равен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6743" name="Object 7">
                  <a:extLst>
                    <a:ext uri="{FF2B5EF4-FFF2-40B4-BE49-F238E27FC236}">
                      <a16:creationId xmlns:a16="http://schemas.microsoft.com/office/drawing/2014/main" id="{3BB65412-A5DA-4332-BD42-AAF03ADB5BF8}"/>
                    </a:ext>
                  </a:extLst>
                </p:cNvPr>
                <p:cNvSpPr txBox="1"/>
                <p:nvPr/>
              </p:nvSpPr>
              <p:spPr bwMode="auto">
                <a:xfrm>
                  <a:off x="4080" y="1440"/>
                  <a:ext cx="440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6743" name="Object 7">
                  <a:extLst>
                    <a:ext uri="{FF2B5EF4-FFF2-40B4-BE49-F238E27FC236}">
                      <a16:creationId xmlns:a16="http://schemas.microsoft.com/office/drawing/2014/main" id="{3BB65412-A5DA-4332-BD42-AAF03ADB5B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080" y="1440"/>
                  <a:ext cx="440" cy="28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6744" name="Object 8">
                  <a:extLst>
                    <a:ext uri="{FF2B5EF4-FFF2-40B4-BE49-F238E27FC236}">
                      <a16:creationId xmlns:a16="http://schemas.microsoft.com/office/drawing/2014/main" id="{D5723324-BA7B-4136-BCD4-E7AED365AAF5}"/>
                    </a:ext>
                  </a:extLst>
                </p:cNvPr>
                <p:cNvSpPr txBox="1"/>
                <p:nvPr/>
              </p:nvSpPr>
              <p:spPr bwMode="auto">
                <a:xfrm>
                  <a:off x="4280" y="1680"/>
                  <a:ext cx="424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6744" name="Object 8">
                  <a:extLst>
                    <a:ext uri="{FF2B5EF4-FFF2-40B4-BE49-F238E27FC236}">
                      <a16:creationId xmlns:a16="http://schemas.microsoft.com/office/drawing/2014/main" id="{D5723324-BA7B-4136-BCD4-E7AED365A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80" y="1680"/>
                  <a:ext cx="424" cy="28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6745" name="Object 9">
                  <a:extLst>
                    <a:ext uri="{FF2B5EF4-FFF2-40B4-BE49-F238E27FC236}">
                      <a16:creationId xmlns:a16="http://schemas.microsoft.com/office/drawing/2014/main" id="{A57A00EA-E449-4578-AA4D-5F5C4BAEBFD4}"/>
                    </a:ext>
                  </a:extLst>
                </p:cNvPr>
                <p:cNvSpPr txBox="1"/>
                <p:nvPr/>
              </p:nvSpPr>
              <p:spPr bwMode="auto">
                <a:xfrm>
                  <a:off x="4648" y="2160"/>
                  <a:ext cx="440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6745" name="Object 9">
                  <a:extLst>
                    <a:ext uri="{FF2B5EF4-FFF2-40B4-BE49-F238E27FC236}">
                      <a16:creationId xmlns:a16="http://schemas.microsoft.com/office/drawing/2014/main" id="{A57A00EA-E449-4578-AA4D-5F5C4BAEBF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648" y="2160"/>
                  <a:ext cx="440" cy="28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2E227FE4-7610-444B-8980-9BFCCC2EF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46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>
            <a:extLst>
              <a:ext uri="{FF2B5EF4-FFF2-40B4-BE49-F238E27FC236}">
                <a16:creationId xmlns:a16="http://schemas.microsoft.com/office/drawing/2014/main" id="{BC6E750A-528E-477A-A8A3-C5CBC3EBE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44525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объем правильной шестиугольной призмы, все ребра которой равны 1.</a:t>
            </a:r>
          </a:p>
        </p:txBody>
      </p:sp>
      <p:grpSp>
        <p:nvGrpSpPr>
          <p:cNvPr id="117764" name="Group 4">
            <a:extLst>
              <a:ext uri="{FF2B5EF4-FFF2-40B4-BE49-F238E27FC236}">
                <a16:creationId xmlns:a16="http://schemas.microsoft.com/office/drawing/2014/main" id="{A86E3095-A9C3-42BC-901A-DC14891CB266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05400"/>
            <a:ext cx="3429000" cy="914400"/>
            <a:chOff x="528" y="3216"/>
            <a:chExt cx="2160" cy="576"/>
          </a:xfrm>
        </p:grpSpPr>
        <p:sp>
          <p:nvSpPr>
            <p:cNvPr id="117765" name="Text Box 5">
              <a:extLst>
                <a:ext uri="{FF2B5EF4-FFF2-40B4-BE49-F238E27FC236}">
                  <a16:creationId xmlns:a16="http://schemas.microsoft.com/office/drawing/2014/main" id="{F194199C-9479-445D-B4BF-3BDDC57FE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7766" name="Object 6">
                  <a:extLst>
                    <a:ext uri="{FF2B5EF4-FFF2-40B4-BE49-F238E27FC236}">
                      <a16:creationId xmlns:a16="http://schemas.microsoft.com/office/drawing/2014/main" id="{48AFA5F4-93AF-435A-8715-3757D231D735}"/>
                    </a:ext>
                  </a:extLst>
                </p:cNvPr>
                <p:cNvSpPr txBox="1"/>
                <p:nvPr/>
              </p:nvSpPr>
              <p:spPr bwMode="auto">
                <a:xfrm>
                  <a:off x="1200" y="3216"/>
                  <a:ext cx="480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7766" name="Object 6">
                  <a:extLst>
                    <a:ext uri="{FF2B5EF4-FFF2-40B4-BE49-F238E27FC236}">
                      <a16:creationId xmlns:a16="http://schemas.microsoft.com/office/drawing/2014/main" id="{48AFA5F4-93AF-435A-8715-3757D231D7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0" y="3216"/>
                  <a:ext cx="480" cy="57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17767" name="Picture 7">
            <a:extLst>
              <a:ext uri="{FF2B5EF4-FFF2-40B4-BE49-F238E27FC236}">
                <a16:creationId xmlns:a16="http://schemas.microsoft.com/office/drawing/2014/main" id="{97D23981-460C-4F2D-BD8D-B6C44EE4E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1752601"/>
            <a:ext cx="2552303" cy="2566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E1DFD9A2-C829-4D14-A0E3-97BC5D2A5E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9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28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Text Box 3">
            <a:extLst>
              <a:ext uri="{FF2B5EF4-FFF2-40B4-BE49-F238E27FC236}">
                <a16:creationId xmlns:a16="http://schemas.microsoft.com/office/drawing/2014/main" id="{3416F70F-A14D-4EC5-B59B-9A743E286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Объем правильной шестиугольной призмы равен </a:t>
            </a:r>
            <a:r>
              <a:rPr lang="en-US" altLang="ru-RU" i="1" dirty="0">
                <a:cs typeface="Times New Roman" panose="02020603050405020304" pitchFamily="18" charset="0"/>
              </a:rPr>
              <a:t>V</a:t>
            </a:r>
            <a:r>
              <a:rPr lang="ru-RU" altLang="ru-RU" dirty="0">
                <a:cs typeface="Times New Roman" panose="02020603050405020304" pitchFamily="18" charset="0"/>
              </a:rPr>
              <a:t>.  Определите объем призмы, вершинами оснований которой являются середины сторон оснований данной призмы.</a:t>
            </a:r>
          </a:p>
        </p:txBody>
      </p:sp>
      <p:grpSp>
        <p:nvGrpSpPr>
          <p:cNvPr id="119812" name="Group 4">
            <a:extLst>
              <a:ext uri="{FF2B5EF4-FFF2-40B4-BE49-F238E27FC236}">
                <a16:creationId xmlns:a16="http://schemas.microsoft.com/office/drawing/2014/main" id="{F9BA08C2-9BBC-4C71-8A25-10576DC6189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876800"/>
            <a:ext cx="8915400" cy="728663"/>
            <a:chOff x="144" y="3072"/>
            <a:chExt cx="5616" cy="459"/>
          </a:xfrm>
        </p:grpSpPr>
        <p:sp>
          <p:nvSpPr>
            <p:cNvPr id="119813" name="Text Box 5">
              <a:extLst>
                <a:ext uri="{FF2B5EF4-FFF2-40B4-BE49-F238E27FC236}">
                  <a16:creationId xmlns:a16="http://schemas.microsoft.com/office/drawing/2014/main" id="{C9FA002C-2FAD-4823-AF19-8EDF7C581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120"/>
              <a:ext cx="56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9814" name="Object 6">
                  <a:extLst>
                    <a:ext uri="{FF2B5EF4-FFF2-40B4-BE49-F238E27FC236}">
                      <a16:creationId xmlns:a16="http://schemas.microsoft.com/office/drawing/2014/main" id="{820E693D-C7DD-4070-B0E3-3F7DB3E6CF27}"/>
                    </a:ext>
                  </a:extLst>
                </p:cNvPr>
                <p:cNvSpPr txBox="1"/>
                <p:nvPr/>
              </p:nvSpPr>
              <p:spPr bwMode="auto">
                <a:xfrm>
                  <a:off x="816" y="3072"/>
                  <a:ext cx="320" cy="459"/>
                </a:xfrm>
                <a:prstGeom prst="rect">
                  <a:avLst/>
                </a:prstGeom>
                <a:noFill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𝑉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19814" name="Object 6">
                  <a:extLst>
                    <a:ext uri="{FF2B5EF4-FFF2-40B4-BE49-F238E27FC236}">
                      <a16:creationId xmlns:a16="http://schemas.microsoft.com/office/drawing/2014/main" id="{820E693D-C7DD-4070-B0E3-3F7DB3E6CF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16" y="3072"/>
                  <a:ext cx="320" cy="459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19815" name="Picture 7">
            <a:extLst>
              <a:ext uri="{FF2B5EF4-FFF2-40B4-BE49-F238E27FC236}">
                <a16:creationId xmlns:a16="http://schemas.microsoft.com/office/drawing/2014/main" id="{91439DB8-0884-43A7-80CD-855136DA5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09800"/>
            <a:ext cx="2371328" cy="292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C25AAFF-6D09-4C5D-B31F-0E4A76FAF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10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50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Text Box 3">
            <a:extLst>
              <a:ext uri="{FF2B5EF4-FFF2-40B4-BE49-F238E27FC236}">
                <a16:creationId xmlns:a16="http://schemas.microsoft.com/office/drawing/2014/main" id="{CD3B4143-2331-4E94-BA12-CE4178F3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3635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объем правильной шестиугольной призмы, вписанной цилиндр, радиус основания и высота которого равны 1.</a:t>
            </a:r>
          </a:p>
        </p:txBody>
      </p:sp>
      <p:pic>
        <p:nvPicPr>
          <p:cNvPr id="121860" name="Picture 4">
            <a:extLst>
              <a:ext uri="{FF2B5EF4-FFF2-40B4-BE49-F238E27FC236}">
                <a16:creationId xmlns:a16="http://schemas.microsoft.com/office/drawing/2014/main" id="{557626D2-DD93-426B-BA27-0A5CD7BAD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524000"/>
            <a:ext cx="2960688" cy="248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1862" name="Text Box 6">
                <a:extLst>
                  <a:ext uri="{FF2B5EF4-FFF2-40B4-BE49-F238E27FC236}">
                    <a16:creationId xmlns:a16="http://schemas.microsoft.com/office/drawing/2014/main" id="{373022DA-14C8-4B5B-A382-3957D98F88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400" y="4365104"/>
                <a:ext cx="8991600" cy="163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Решение.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/>
                  <a:t>Сторона основания призмы равна 1. Площадь основания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Высота призмы равна 1. Следовательно, объем призмы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121862" name="Text Box 6">
                <a:extLst>
                  <a:ext uri="{FF2B5EF4-FFF2-40B4-BE49-F238E27FC236}">
                    <a16:creationId xmlns:a16="http://schemas.microsoft.com/office/drawing/2014/main" id="{373022DA-14C8-4B5B-A382-3957D98F8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4365104"/>
                <a:ext cx="8991600" cy="1636713"/>
              </a:xfrm>
              <a:prstGeom prst="rect">
                <a:avLst/>
              </a:prstGeom>
              <a:blipFill>
                <a:blip r:embed="rId3"/>
                <a:stretch>
                  <a:fillRect l="-1017" t="-2974" r="-1017" b="-260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>
            <a:extLst>
              <a:ext uri="{FF2B5EF4-FFF2-40B4-BE49-F238E27FC236}">
                <a16:creationId xmlns:a16="http://schemas.microsoft.com/office/drawing/2014/main" id="{0078AEE4-50D9-4E94-8C62-10B78E5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11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80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Text Box 3">
            <a:extLst>
              <a:ext uri="{FF2B5EF4-FFF2-40B4-BE49-F238E27FC236}">
                <a16:creationId xmlns:a16="http://schemas.microsoft.com/office/drawing/2014/main" id="{6EABD6E9-854D-43C9-AB76-1868B96F0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66862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объем правильной шестиугольной призмы, описанной около цилиндра, радиус основания и высота которого равны 1.</a:t>
            </a:r>
          </a:p>
        </p:txBody>
      </p:sp>
      <p:pic>
        <p:nvPicPr>
          <p:cNvPr id="122884" name="Picture 4">
            <a:extLst>
              <a:ext uri="{FF2B5EF4-FFF2-40B4-BE49-F238E27FC236}">
                <a16:creationId xmlns:a16="http://schemas.microsoft.com/office/drawing/2014/main" id="{7B00D22A-CEA2-43B1-9681-C0ED4AA48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50646"/>
            <a:ext cx="3846513" cy="244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2886" name="Text Box 6">
                <a:extLst>
                  <a:ext uri="{FF2B5EF4-FFF2-40B4-BE49-F238E27FC236}">
                    <a16:creationId xmlns:a16="http://schemas.microsoft.com/office/drawing/2014/main" id="{DDE1017B-5249-4C9C-BCEA-4612BBFC57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699003"/>
                <a:ext cx="8839200" cy="14900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Решение.</a:t>
                </a:r>
                <a:r>
                  <a:rPr lang="ru-RU" altLang="ru-RU" dirty="0">
                    <a:solidFill>
                      <a:schemeClr val="accent1"/>
                    </a:solidFill>
                  </a:rPr>
                  <a:t> </a:t>
                </a:r>
                <a:r>
                  <a:rPr lang="ru-RU" altLang="ru-RU" dirty="0"/>
                  <a:t>Сторона основания призмы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Площадь основания равна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Высота призмы равна 1. Следовательно, объем призмы равен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122886" name="Text Box 6">
                <a:extLst>
                  <a:ext uri="{FF2B5EF4-FFF2-40B4-BE49-F238E27FC236}">
                    <a16:creationId xmlns:a16="http://schemas.microsoft.com/office/drawing/2014/main" id="{DDE1017B-5249-4C9C-BCEA-4612BBFC5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699003"/>
                <a:ext cx="8839200" cy="1490023"/>
              </a:xfrm>
              <a:prstGeom prst="rect">
                <a:avLst/>
              </a:prstGeom>
              <a:blipFill>
                <a:blip r:embed="rId3"/>
                <a:stretch>
                  <a:fillRect l="-1034" r="-1034" b="-86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id="{D7E16664-DC97-48E0-8A5C-A502D9086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28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Text Box 3">
            <a:extLst>
              <a:ext uri="{FF2B5EF4-FFF2-40B4-BE49-F238E27FC236}">
                <a16:creationId xmlns:a16="http://schemas.microsoft.com/office/drawing/2014/main" id="{9059092F-FDC7-4C54-87BA-AFC0B620B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Найдите объем правильной шестиугольной призмы, описанной около единичной сферы.</a:t>
            </a:r>
          </a:p>
        </p:txBody>
      </p:sp>
      <p:pic>
        <p:nvPicPr>
          <p:cNvPr id="123908" name="Picture 4">
            <a:extLst>
              <a:ext uri="{FF2B5EF4-FFF2-40B4-BE49-F238E27FC236}">
                <a16:creationId xmlns:a16="http://schemas.microsoft.com/office/drawing/2014/main" id="{0BBFAA64-CD08-4DA3-BEDC-7E54F3AF3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3568700" cy="379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3909" name="Group 5">
            <a:extLst>
              <a:ext uri="{FF2B5EF4-FFF2-40B4-BE49-F238E27FC236}">
                <a16:creationId xmlns:a16="http://schemas.microsoft.com/office/drawing/2014/main" id="{C8633EF2-42F9-415C-85DB-01CA42D89365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057400"/>
            <a:ext cx="4572000" cy="3195638"/>
            <a:chOff x="2784" y="1296"/>
            <a:chExt cx="2880" cy="2013"/>
          </a:xfrm>
        </p:grpSpPr>
        <p:sp>
          <p:nvSpPr>
            <p:cNvPr id="123910" name="Text Box 6">
              <a:extLst>
                <a:ext uri="{FF2B5EF4-FFF2-40B4-BE49-F238E27FC236}">
                  <a16:creationId xmlns:a16="http://schemas.microsoft.com/office/drawing/2014/main" id="{A792179E-D401-4173-8F38-FB95EB376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296"/>
              <a:ext cx="2880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Сторона основания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призмы равна          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Площадь основания равна           Высота призмы равна 2. Следовательно, объем призмы равен </a:t>
              </a:r>
            </a:p>
            <a:p>
              <a:pPr>
                <a:spcBef>
                  <a:spcPct val="50000"/>
                </a:spcBef>
              </a:pPr>
              <a:endParaRPr lang="ru-RU" alt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3911" name="Object 7">
                  <a:extLst>
                    <a:ext uri="{FF2B5EF4-FFF2-40B4-BE49-F238E27FC236}">
                      <a16:creationId xmlns:a16="http://schemas.microsoft.com/office/drawing/2014/main" id="{CFC2D633-92BD-4228-8D31-5114ACE28448}"/>
                    </a:ext>
                  </a:extLst>
                </p:cNvPr>
                <p:cNvSpPr txBox="1"/>
                <p:nvPr/>
              </p:nvSpPr>
              <p:spPr bwMode="auto">
                <a:xfrm>
                  <a:off x="4032" y="1536"/>
                  <a:ext cx="496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23911" name="Object 7">
                  <a:extLst>
                    <a:ext uri="{FF2B5EF4-FFF2-40B4-BE49-F238E27FC236}">
                      <a16:creationId xmlns:a16="http://schemas.microsoft.com/office/drawing/2014/main" id="{CFC2D633-92BD-4228-8D31-5114ACE284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032" y="1536"/>
                  <a:ext cx="496" cy="58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3912" name="Object 8">
                  <a:extLst>
                    <a:ext uri="{FF2B5EF4-FFF2-40B4-BE49-F238E27FC236}">
                      <a16:creationId xmlns:a16="http://schemas.microsoft.com/office/drawing/2014/main" id="{AAAF3A22-2D96-4F53-B2F7-30EBCC8AE1BB}"/>
                    </a:ext>
                  </a:extLst>
                </p:cNvPr>
                <p:cNvSpPr txBox="1"/>
                <p:nvPr/>
              </p:nvSpPr>
              <p:spPr bwMode="auto">
                <a:xfrm>
                  <a:off x="5040" y="1968"/>
                  <a:ext cx="440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23912" name="Object 8">
                  <a:extLst>
                    <a:ext uri="{FF2B5EF4-FFF2-40B4-BE49-F238E27FC236}">
                      <a16:creationId xmlns:a16="http://schemas.microsoft.com/office/drawing/2014/main" id="{AAAF3A22-2D96-4F53-B2F7-30EBCC8AE1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040" y="1968"/>
                  <a:ext cx="440" cy="28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3913" name="Object 9">
                  <a:extLst>
                    <a:ext uri="{FF2B5EF4-FFF2-40B4-BE49-F238E27FC236}">
                      <a16:creationId xmlns:a16="http://schemas.microsoft.com/office/drawing/2014/main" id="{44611C34-5675-440A-AB18-016AFDCAE507}"/>
                    </a:ext>
                  </a:extLst>
                </p:cNvPr>
                <p:cNvSpPr txBox="1"/>
                <p:nvPr/>
              </p:nvSpPr>
              <p:spPr bwMode="auto">
                <a:xfrm>
                  <a:off x="3360" y="2688"/>
                  <a:ext cx="440" cy="2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23913" name="Object 9">
                  <a:extLst>
                    <a:ext uri="{FF2B5EF4-FFF2-40B4-BE49-F238E27FC236}">
                      <a16:creationId xmlns:a16="http://schemas.microsoft.com/office/drawing/2014/main" id="{44611C34-5675-440A-AB18-016AFDCAE5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0" y="2688"/>
                  <a:ext cx="440" cy="28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11A4573F-B5B8-4F9D-AB14-0858E4B0C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13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0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Text Box 3">
            <a:extLst>
              <a:ext uri="{FF2B5EF4-FFF2-40B4-BE49-F238E27FC236}">
                <a16:creationId xmlns:a16="http://schemas.microsoft.com/office/drawing/2014/main" id="{EA65EB6F-0410-4C73-BA47-4D8DABFBF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33400"/>
            <a:ext cx="86554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правильной шестиугольной призме сторона основания равна 1, боковое ребро – 2. Через сторону основания проведено сечение плоскостью под углом 30</a:t>
            </a:r>
            <a:r>
              <a:rPr lang="ru-RU" altLang="ru-RU" baseline="30000" dirty="0"/>
              <a:t>о</a:t>
            </a:r>
            <a:r>
              <a:rPr lang="ru-RU" altLang="ru-RU" dirty="0"/>
              <a:t> к этому основанию. Найдите объем части призмы, отсекаемой этой плоскостью.</a:t>
            </a:r>
          </a:p>
        </p:txBody>
      </p:sp>
      <p:pic>
        <p:nvPicPr>
          <p:cNvPr id="124932" name="Picture 4">
            <a:extLst>
              <a:ext uri="{FF2B5EF4-FFF2-40B4-BE49-F238E27FC236}">
                <a16:creationId xmlns:a16="http://schemas.microsoft.com/office/drawing/2014/main" id="{F7C7D623-0013-4369-A9F5-C30F1C24D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14600"/>
            <a:ext cx="3143250" cy="343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4933" name="Group 5">
            <a:extLst>
              <a:ext uri="{FF2B5EF4-FFF2-40B4-BE49-F238E27FC236}">
                <a16:creationId xmlns:a16="http://schemas.microsoft.com/office/drawing/2014/main" id="{E9AFB018-6EBB-494F-A756-B49B81D7A24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14600"/>
            <a:ext cx="8382000" cy="3436938"/>
            <a:chOff x="384" y="1584"/>
            <a:chExt cx="5280" cy="2165"/>
          </a:xfrm>
        </p:grpSpPr>
        <p:sp>
          <p:nvSpPr>
            <p:cNvPr id="124934" name="Text Box 6">
              <a:extLst>
                <a:ext uri="{FF2B5EF4-FFF2-40B4-BE49-F238E27FC236}">
                  <a16:creationId xmlns:a16="http://schemas.microsoft.com/office/drawing/2014/main" id="{E7D5B068-72AC-400C-A187-2E9147AB2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632"/>
              <a:ext cx="3216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Искомый объем равен половине объема правильной шестиугольной призмы, сторона основания и высота которой равны 1. Следовательно, объем части призмы</a:t>
              </a:r>
            </a:p>
            <a:p>
              <a:pPr>
                <a:spcBef>
                  <a:spcPct val="50000"/>
                </a:spcBef>
              </a:pPr>
              <a:r>
                <a:rPr lang="ru-RU" altLang="ru-RU" dirty="0"/>
                <a:t> равен </a:t>
              </a:r>
            </a:p>
            <a:p>
              <a:pPr>
                <a:spcBef>
                  <a:spcPct val="50000"/>
                </a:spcBef>
              </a:pPr>
              <a:endParaRPr lang="ru-RU" altLang="ru-RU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4935" name="Object 7">
                  <a:extLst>
                    <a:ext uri="{FF2B5EF4-FFF2-40B4-BE49-F238E27FC236}">
                      <a16:creationId xmlns:a16="http://schemas.microsoft.com/office/drawing/2014/main" id="{B8BC794C-D0E2-4A27-B0F8-8AD514E1E132}"/>
                    </a:ext>
                  </a:extLst>
                </p:cNvPr>
                <p:cNvSpPr txBox="1"/>
                <p:nvPr/>
              </p:nvSpPr>
              <p:spPr bwMode="auto">
                <a:xfrm>
                  <a:off x="3072" y="2784"/>
                  <a:ext cx="480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24935" name="Object 7">
                  <a:extLst>
                    <a:ext uri="{FF2B5EF4-FFF2-40B4-BE49-F238E27FC236}">
                      <a16:creationId xmlns:a16="http://schemas.microsoft.com/office/drawing/2014/main" id="{B8BC794C-D0E2-4A27-B0F8-8AD514E1E1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72" y="2784"/>
                  <a:ext cx="480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4936" name="Picture 8">
              <a:extLst>
                <a:ext uri="{FF2B5EF4-FFF2-40B4-BE49-F238E27FC236}">
                  <a16:creationId xmlns:a16="http://schemas.microsoft.com/office/drawing/2014/main" id="{06B16DB8-1259-4F71-9DA5-AAEFA3F942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584"/>
              <a:ext cx="2013" cy="2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11DE3CC4-F4FB-4F97-86B3-76E419B8FA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14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82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-19050" y="446173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Правильную треугольную призму повернули вокруг прямой, проходящей через центры её оснований, на угол 60</a:t>
            </a:r>
            <a:r>
              <a:rPr lang="ru-RU" baseline="30000" dirty="0"/>
              <a:t>о</a:t>
            </a:r>
            <a:r>
              <a:rPr lang="ru-RU" dirty="0"/>
              <a:t>. Найдите объём общей части исходной призмы и повёрнутой, если объём исходной призмы равен 1.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375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81206"/>
            <a:ext cx="2448272" cy="262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2702660-7C5B-48CB-A340-9DB94D3CA6FD}"/>
              </a:ext>
            </a:extLst>
          </p:cNvPr>
          <p:cNvGrpSpPr/>
          <p:nvPr/>
        </p:nvGrpSpPr>
        <p:grpSpPr>
          <a:xfrm>
            <a:off x="-48548" y="1922420"/>
            <a:ext cx="9143999" cy="4935755"/>
            <a:chOff x="-48548" y="1366694"/>
            <a:chExt cx="10219763" cy="55164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 Box 3">
                  <a:extLst>
                    <a:ext uri="{FF2B5EF4-FFF2-40B4-BE49-F238E27FC236}">
                      <a16:creationId xmlns:a16="http://schemas.microsoft.com/office/drawing/2014/main" id="{0355CA50-1918-485F-9D4E-D0424334DCB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48548" y="4542948"/>
                  <a:ext cx="10219763" cy="23401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/>
                    <a:t>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Решение. </a:t>
                  </a:r>
                  <a:r>
                    <a:rPr lang="ru-RU" dirty="0"/>
                    <a:t>Данная и повёрнутая призмы показаны на рисунке. Их общей частью является правильная шестиугольная призма, стороны основания которой в три раза меньше сторон основания исходной призмы, а высота равна высоте этой призмы. Объём шестиугольной призмы равен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ru-RU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ru-RU" dirty="0"/>
                    <a:t>.</a:t>
                  </a:r>
                </a:p>
              </p:txBody>
            </p:sp>
          </mc:Choice>
          <mc:Fallback>
            <p:sp>
              <p:nvSpPr>
                <p:cNvPr id="5" name="Text Box 3">
                  <a:extLst>
                    <a:ext uri="{FF2B5EF4-FFF2-40B4-BE49-F238E27FC236}">
                      <a16:creationId xmlns:a16="http://schemas.microsoft.com/office/drawing/2014/main" id="{0355CA50-1918-485F-9D4E-D0424334DC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48548" y="4542948"/>
                  <a:ext cx="10219763" cy="2340178"/>
                </a:xfrm>
                <a:prstGeom prst="rect">
                  <a:avLst/>
                </a:prstGeom>
                <a:blipFill>
                  <a:blip r:embed="rId4"/>
                  <a:stretch>
                    <a:fillRect l="-1000" t="-2332" r="-1067" b="-204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3E80BFD9-618C-4B7A-B8AF-70BE39B12C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1816" y="1366694"/>
              <a:ext cx="3096344" cy="3057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0A2CE0F8-60F5-4CF3-801C-3AC5502F3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57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342" name="Text Box 6"/>
              <p:cNvSpPr txBox="1">
                <a:spLocks noChangeArrowheads="1"/>
              </p:cNvSpPr>
              <p:nvPr/>
            </p:nvSpPr>
            <p:spPr bwMode="auto">
              <a:xfrm>
                <a:off x="76200" y="1163653"/>
                <a:ext cx="90678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dirty="0">
                    <a:solidFill>
                      <a:srgbClr val="FF3300"/>
                    </a:solidFill>
                    <a:cs typeface="Times New Roman" pitchFamily="18" charset="0"/>
                  </a:rPr>
                  <a:t>	Следствие</a:t>
                </a:r>
                <a:r>
                  <a:rPr lang="en-US" dirty="0">
                    <a:solidFill>
                      <a:srgbClr val="FF3300"/>
                    </a:solidFill>
                    <a:cs typeface="Times New Roman" pitchFamily="18" charset="0"/>
                  </a:rPr>
                  <a:t> 1</a:t>
                </a:r>
                <a:r>
                  <a:rPr lang="ru-RU" dirty="0">
                    <a:solidFill>
                      <a:srgbClr val="FF3300"/>
                    </a:solidFill>
                    <a:cs typeface="Times New Roman" pitchFamily="18" charset="0"/>
                  </a:rPr>
                  <a:t>.</a:t>
                </a:r>
                <a:r>
                  <a:rPr lang="ru-RU" b="1" dirty="0">
                    <a:solidFill>
                      <a:schemeClr val="accent1"/>
                    </a:solidFill>
                    <a:cs typeface="Times New Roman" pitchFamily="18" charset="0"/>
                  </a:rPr>
                  <a:t> </a:t>
                </a:r>
                <a:r>
                  <a:rPr lang="ru-RU" dirty="0">
                    <a:cs typeface="Times New Roman" pitchFamily="18" charset="0"/>
                  </a:rPr>
                  <a:t>Объем </a:t>
                </a:r>
                <a:r>
                  <a:rPr lang="en-US" i="1" dirty="0">
                    <a:cs typeface="Times New Roman" pitchFamily="18" charset="0"/>
                  </a:rPr>
                  <a:t>V </a:t>
                </a:r>
                <a:r>
                  <a:rPr lang="ru-RU" dirty="0">
                    <a:cs typeface="Times New Roman" pitchFamily="18" charset="0"/>
                  </a:rPr>
                  <a:t>призмы равен произведению площади её основания на высоту, т. е. имеет место формула </a:t>
                </a:r>
                <a:endParaRPr lang="ru-RU" b="0" i="1" dirty="0">
                  <a:latin typeface="Cambria Math"/>
                  <a:cs typeface="Times New Roman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𝑉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𝑆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, 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dirty="0">
                    <a:cs typeface="Times New Roman" pitchFamily="18" charset="0"/>
                  </a:rPr>
                  <a:t>где </a:t>
                </a:r>
                <a:r>
                  <a:rPr lang="en-US" i="1" dirty="0">
                    <a:cs typeface="Times New Roman" pitchFamily="18" charset="0"/>
                  </a:rPr>
                  <a:t>S</a:t>
                </a:r>
                <a:r>
                  <a:rPr lang="ru-RU" dirty="0">
                    <a:cs typeface="Times New Roman" pitchFamily="18" charset="0"/>
                  </a:rPr>
                  <a:t> – площадь основания, </a:t>
                </a:r>
                <a:r>
                  <a:rPr lang="en-US" i="1" dirty="0">
                    <a:cs typeface="Times New Roman" pitchFamily="18" charset="0"/>
                  </a:rPr>
                  <a:t>h</a:t>
                </a:r>
                <a:r>
                  <a:rPr lang="ru-RU" dirty="0">
                    <a:cs typeface="Times New Roman" pitchFamily="18" charset="0"/>
                  </a:rPr>
                  <a:t> – высота призмы.</a:t>
                </a:r>
              </a:p>
            </p:txBody>
          </p:sp>
        </mc:Choice>
        <mc:Fallback>
          <p:sp>
            <p:nvSpPr>
              <p:cNvPr id="14342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1163653"/>
                <a:ext cx="9067800" cy="1569660"/>
              </a:xfrm>
              <a:prstGeom prst="rect">
                <a:avLst/>
              </a:prstGeom>
              <a:blipFill>
                <a:blip r:embed="rId2"/>
                <a:stretch>
                  <a:fillRect l="-1076" t="-3113" r="-1009" b="-81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6">
            <a:extLst>
              <a:ext uri="{FF2B5EF4-FFF2-40B4-BE49-F238E27FC236}">
                <a16:creationId xmlns:a16="http://schemas.microsoft.com/office/drawing/2014/main" id="{3215FEBB-28B0-4382-AC60-6968E85A3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32656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Непосредственно из формулы объёма обобщённого цилиндра вытекает следующие следствия.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863D5104-8359-489F-883E-9A25BE006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24944"/>
            <a:ext cx="3227388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601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53796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Единичный куб повернули вокруг прямой, проходящей через центры его противолежащих граней, на угол 45</a:t>
            </a:r>
            <a:r>
              <a:rPr lang="ru-RU" baseline="30000" dirty="0"/>
              <a:t>о</a:t>
            </a:r>
            <a:r>
              <a:rPr lang="ru-RU" dirty="0"/>
              <a:t>. Найдите объём общей части исходного куба и повёрнутого.</a:t>
            </a:r>
          </a:p>
        </p:txBody>
      </p:sp>
      <p:pic>
        <p:nvPicPr>
          <p:cNvPr id="2365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734" y="2018639"/>
            <a:ext cx="2592288" cy="253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9217110-C916-4C4F-8784-869C90010714}"/>
              </a:ext>
            </a:extLst>
          </p:cNvPr>
          <p:cNvGrpSpPr/>
          <p:nvPr/>
        </p:nvGrpSpPr>
        <p:grpSpPr>
          <a:xfrm>
            <a:off x="0" y="1738297"/>
            <a:ext cx="9144000" cy="5091768"/>
            <a:chOff x="0" y="1738297"/>
            <a:chExt cx="9144000" cy="50917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3">
                  <a:extLst>
                    <a:ext uri="{FF2B5EF4-FFF2-40B4-BE49-F238E27FC236}">
                      <a16:creationId xmlns:a16="http://schemas.microsoft.com/office/drawing/2014/main" id="{A5E01244-FBD4-4B40-A2A1-48AAC5D9A1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586759"/>
                  <a:ext cx="9144000" cy="22433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/>
                    <a:t>	</a:t>
                  </a:r>
                  <a:r>
                    <a:rPr lang="ru-RU" sz="2000" dirty="0">
                      <a:solidFill>
                        <a:srgbClr val="FF0000"/>
                      </a:solidFill>
                    </a:rPr>
                    <a:t>Решение.</a:t>
                  </a:r>
                  <a:r>
                    <a:rPr lang="ru-RU" sz="2000" b="1" dirty="0"/>
                    <a:t> </a:t>
                  </a:r>
                  <a:r>
                    <a:rPr lang="ru-RU" sz="2000" dirty="0"/>
                    <a:t>Данный и повёрнутый кубы показаны на рисунке. Общей частью этих кубов является правильная восьмиугольная призма, боковые рёбра которой равны 1, а стороны основания равны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ru-RU" sz="2000" i="1">
                          <a:latin typeface="Cambria Math"/>
                        </a:rPr>
                        <m:t>−1</m:t>
                      </m:r>
                    </m:oMath>
                  </a14:m>
                  <a:r>
                    <a:rPr lang="ru-RU" sz="2000" dirty="0"/>
                    <a:t>. Эта призма получается из единичного куба отрезанием четырёх треугольных призм, объём каждой из которых равен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latin typeface="Cambria Math"/>
                            </a:rPr>
                            <m:t>3−2</m:t>
                          </m:r>
                          <m:rad>
                            <m:radPr>
                              <m:degHide m:val="on"/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0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sz="20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ru-RU" sz="2000" dirty="0"/>
                    <a:t>. Следовательно, искомый объём правильной восьмиугольной призмы равен </a:t>
                  </a:r>
                  <a14:m>
                    <m:oMath xmlns:m="http://schemas.openxmlformats.org/officeDocument/2006/math">
                      <m:r>
                        <a:rPr lang="ru-RU" sz="2000" i="1">
                          <a:latin typeface="Cambria Math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ru-RU" sz="2000" i="1">
                          <a:latin typeface="Cambria Math"/>
                        </a:rPr>
                        <m:t>−2</m:t>
                      </m:r>
                    </m:oMath>
                  </a14:m>
                  <a:r>
                    <a:rPr lang="ru-RU" sz="2000" dirty="0"/>
                    <a:t>.</a:t>
                  </a:r>
                </a:p>
              </p:txBody>
            </p:sp>
          </mc:Choice>
          <mc:Fallback xmlns="">
            <p:sp>
              <p:nvSpPr>
                <p:cNvPr id="7" name="Text Box 3">
                  <a:extLst>
                    <a:ext uri="{FF2B5EF4-FFF2-40B4-BE49-F238E27FC236}">
                      <a16:creationId xmlns:a16="http://schemas.microsoft.com/office/drawing/2014/main" id="{A5E01244-FBD4-4B40-A2A1-48AAC5D9A1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586759"/>
                  <a:ext cx="9144000" cy="2243306"/>
                </a:xfrm>
                <a:prstGeom prst="rect">
                  <a:avLst/>
                </a:prstGeom>
                <a:blipFill>
                  <a:blip r:embed="rId4"/>
                  <a:stretch>
                    <a:fillRect l="-667" r="-667" b="-407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3E14C04D-5243-4455-8F0A-FB2E48A42C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738297"/>
              <a:ext cx="2842922" cy="2788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D1B467AC-2210-4BEB-8A23-B90AF02BE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16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3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9635" name="Text Box 3">
                <a:extLst>
                  <a:ext uri="{FF2B5EF4-FFF2-40B4-BE49-F238E27FC236}">
                    <a16:creationId xmlns:a16="http://schemas.microsoft.com/office/drawing/2014/main" id="{C1EA65F8-DC3A-47D4-A9AA-4D298C0E1A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45549"/>
                <a:ext cx="87630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/>
                  <a:t>	Докажите, что если боковое ребро призмы равно </a:t>
                </a:r>
                <a:r>
                  <a:rPr lang="en-US" altLang="ru-RU" i="1" dirty="0"/>
                  <a:t>c</a:t>
                </a:r>
                <a:r>
                  <a:rPr lang="ru-RU" altLang="ru-RU" dirty="0"/>
                  <a:t>, а сечением призмы плоскостью, перпендикулярной боковому ребру, является многоугольник площади </a:t>
                </a:r>
                <a:r>
                  <a:rPr lang="en-US" altLang="ru-RU" i="1" dirty="0"/>
                  <a:t>S</a:t>
                </a:r>
                <a:r>
                  <a:rPr lang="ru-RU" altLang="ru-RU" dirty="0"/>
                  <a:t>, то объем призмы вычисляется по формуле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ru-RU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69635" name="Text Box 3">
                <a:extLst>
                  <a:ext uri="{FF2B5EF4-FFF2-40B4-BE49-F238E27FC236}">
                    <a16:creationId xmlns:a16="http://schemas.microsoft.com/office/drawing/2014/main" id="{C1EA65F8-DC3A-47D4-A9AA-4D298C0E1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45549"/>
                <a:ext cx="8763000" cy="1569660"/>
              </a:xfrm>
              <a:prstGeom prst="rect">
                <a:avLst/>
              </a:prstGeom>
              <a:blipFill>
                <a:blip r:embed="rId3"/>
                <a:stretch>
                  <a:fillRect l="-1043" t="-3113" r="-974" b="-81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9637" name="Picture 5">
            <a:extLst>
              <a:ext uri="{FF2B5EF4-FFF2-40B4-BE49-F238E27FC236}">
                <a16:creationId xmlns:a16="http://schemas.microsoft.com/office/drawing/2014/main" id="{B5339360-B0E6-45BE-BC6C-4891CE94C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081861"/>
            <a:ext cx="2374032" cy="223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300A1C7-04A5-4B9F-811F-7ED4FF2869A4}"/>
              </a:ext>
            </a:extLst>
          </p:cNvPr>
          <p:cNvGrpSpPr/>
          <p:nvPr/>
        </p:nvGrpSpPr>
        <p:grpSpPr>
          <a:xfrm>
            <a:off x="0" y="1891198"/>
            <a:ext cx="8763000" cy="4772938"/>
            <a:chOff x="0" y="1891198"/>
            <a:chExt cx="8763000" cy="4772938"/>
          </a:xfrm>
        </p:grpSpPr>
        <p:pic>
          <p:nvPicPr>
            <p:cNvPr id="69640" name="Picture 8">
              <a:extLst>
                <a:ext uri="{FF2B5EF4-FFF2-40B4-BE49-F238E27FC236}">
                  <a16:creationId xmlns:a16="http://schemas.microsoft.com/office/drawing/2014/main" id="{BBEF2876-E2A3-4D1F-976D-D92839FAA1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5" y="1891198"/>
              <a:ext cx="2948955" cy="3051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 Box 3">
                  <a:extLst>
                    <a:ext uri="{FF2B5EF4-FFF2-40B4-BE49-F238E27FC236}">
                      <a16:creationId xmlns:a16="http://schemas.microsoft.com/office/drawing/2014/main" id="{E72B34A4-BDDE-4EB6-A5CF-C922B81E9C0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725144"/>
                  <a:ext cx="8763000" cy="19389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/>
                    <a:t>	</a:t>
                  </a:r>
                  <a:r>
                    <a:rPr lang="ru-RU" altLang="ru-RU" dirty="0">
                      <a:solidFill>
                        <a:srgbClr val="FF0000"/>
                      </a:solidFill>
                    </a:rPr>
                    <a:t>Решение. </a:t>
                  </a:r>
                  <a:r>
                    <a:rPr lang="ru-RU" altLang="ru-RU" dirty="0"/>
                    <a:t>Разрежем призму по сечению, перпендикулярному боковому ребру, и нижнюю часть параллельно перенесём, поставив её на верхнюю часть. Получим прямую призму с основанием площади </a:t>
                  </a:r>
                  <a:r>
                    <a:rPr lang="en-US" altLang="ru-RU" i="1" dirty="0"/>
                    <a:t>S </a:t>
                  </a:r>
                  <a:r>
                    <a:rPr lang="ru-RU" altLang="ru-RU" dirty="0"/>
                    <a:t>и боковым ребром </a:t>
                  </a:r>
                  <a:r>
                    <a:rPr lang="en-US" altLang="ru-RU" i="1" dirty="0"/>
                    <a:t>c</a:t>
                  </a:r>
                  <a:r>
                    <a:rPr lang="ru-RU" altLang="ru-RU" dirty="0"/>
                    <a:t>. Её объём равен</a:t>
                  </a:r>
                  <a:r>
                    <a:rPr lang="ru-RU" altLang="ru-RU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ru-R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8" name="Text Box 3">
                  <a:extLst>
                    <a:ext uri="{FF2B5EF4-FFF2-40B4-BE49-F238E27FC236}">
                      <a16:creationId xmlns:a16="http://schemas.microsoft.com/office/drawing/2014/main" id="{E72B34A4-BDDE-4EB6-A5CF-C922B81E9C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725144"/>
                  <a:ext cx="8763000" cy="1938992"/>
                </a:xfrm>
                <a:prstGeom prst="rect">
                  <a:avLst/>
                </a:prstGeom>
                <a:blipFill>
                  <a:blip r:embed="rId6"/>
                  <a:stretch>
                    <a:fillRect l="-1043" t="-2516" r="-974" b="-628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8854C61F-97BC-4473-A88B-35FD145FD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1723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2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Text Box 3">
            <a:extLst>
              <a:ext uri="{FF2B5EF4-FFF2-40B4-BE49-F238E27FC236}">
                <a16:creationId xmlns:a16="http://schemas.microsoft.com/office/drawing/2014/main" id="{491B0843-88F2-4E16-8A99-92CFF8530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Боковые ребра наклонной треугольной призмы равны 15 см, а расстояния между ними равны 26 см, 25 см и 17 см. Найдите объем призмы.</a:t>
            </a:r>
          </a:p>
        </p:txBody>
      </p:sp>
      <p:pic>
        <p:nvPicPr>
          <p:cNvPr id="76804" name="Picture 4">
            <a:extLst>
              <a:ext uri="{FF2B5EF4-FFF2-40B4-BE49-F238E27FC236}">
                <a16:creationId xmlns:a16="http://schemas.microsoft.com/office/drawing/2014/main" id="{6972B365-B178-41C3-9A7D-2A78FF487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4275138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6805" name="Group 5">
            <a:extLst>
              <a:ext uri="{FF2B5EF4-FFF2-40B4-BE49-F238E27FC236}">
                <a16:creationId xmlns:a16="http://schemas.microsoft.com/office/drawing/2014/main" id="{5CBB3F80-C5FC-457F-A4D2-4473486EC3AD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828800"/>
            <a:ext cx="8610600" cy="3962400"/>
            <a:chOff x="240" y="1152"/>
            <a:chExt cx="5424" cy="2496"/>
          </a:xfrm>
        </p:grpSpPr>
        <p:sp>
          <p:nvSpPr>
            <p:cNvPr id="76806" name="Text Box 6">
              <a:extLst>
                <a:ext uri="{FF2B5EF4-FFF2-40B4-BE49-F238E27FC236}">
                  <a16:creationId xmlns:a16="http://schemas.microsoft.com/office/drawing/2014/main" id="{65507C14-E5BC-4A23-8C24-380651D29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3060 см</a:t>
              </a:r>
              <a:r>
                <a:rPr lang="ru-RU" altLang="ru-RU" baseline="30000"/>
                <a:t>3</a:t>
              </a:r>
              <a:r>
                <a:rPr lang="ru-RU" altLang="ru-RU"/>
                <a:t>.</a:t>
              </a:r>
            </a:p>
          </p:txBody>
        </p:sp>
        <p:sp>
          <p:nvSpPr>
            <p:cNvPr id="76807" name="Text Box 7">
              <a:extLst>
                <a:ext uri="{FF2B5EF4-FFF2-40B4-BE49-F238E27FC236}">
                  <a16:creationId xmlns:a16="http://schemas.microsoft.com/office/drawing/2014/main" id="{F110844B-F2F6-408C-9781-BC4AA4506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248"/>
              <a:ext cx="2688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dirty="0"/>
                <a:t>Проведем сечение призмы плоскостью, перпендикулярной боковому ребру. Используя формулу Герона найдем площадь сечения. Она равна 204 см</a:t>
              </a:r>
              <a:r>
                <a:rPr lang="ru-RU" altLang="ru-RU" baseline="30000" dirty="0"/>
                <a:t>2</a:t>
              </a:r>
              <a:r>
                <a:rPr lang="ru-RU" altLang="ru-RU" dirty="0"/>
                <a:t>. Объем призмы равен 3060 см</a:t>
              </a:r>
              <a:r>
                <a:rPr lang="ru-RU" altLang="ru-RU" baseline="30000" dirty="0"/>
                <a:t>3</a:t>
              </a:r>
              <a:r>
                <a:rPr lang="ru-RU" altLang="ru-RU" dirty="0"/>
                <a:t>.</a:t>
              </a:r>
            </a:p>
          </p:txBody>
        </p:sp>
        <p:pic>
          <p:nvPicPr>
            <p:cNvPr id="76808" name="Picture 8">
              <a:extLst>
                <a:ext uri="{FF2B5EF4-FFF2-40B4-BE49-F238E27FC236}">
                  <a16:creationId xmlns:a16="http://schemas.microsoft.com/office/drawing/2014/main" id="{9B9DDC3E-D43A-4BB0-B245-9F76AF3080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152"/>
              <a:ext cx="2693" cy="2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3BF07C6E-6510-453D-AA3B-FD151CE54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1723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18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8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5539" name="Text Box 3">
                <a:extLst>
                  <a:ext uri="{FF2B5EF4-FFF2-40B4-BE49-F238E27FC236}">
                    <a16:creationId xmlns:a16="http://schemas.microsoft.com/office/drawing/2014/main" id="{ACACAB8D-B2C4-4711-9C3F-DF5A74BA26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16517"/>
                <a:ext cx="9036496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Следствие 2.</a:t>
                </a:r>
                <a:r>
                  <a:rPr lang="ru-RU" altLang="ru-RU" dirty="0"/>
                  <a:t> Объем призмы равен произведению площади ее основания на высоту, т. е. имеет место формула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dirty="0"/>
              </a:p>
              <a:p>
                <a:pPr algn="just">
                  <a:spcBef>
                    <a:spcPts val="0"/>
                  </a:spcBef>
                </a:pPr>
                <a:r>
                  <a:rPr lang="ru-RU" altLang="ru-RU" dirty="0"/>
                  <a:t>где </a:t>
                </a:r>
                <a:r>
                  <a:rPr lang="en-US" altLang="ru-RU" i="1" dirty="0"/>
                  <a:t>S</a:t>
                </a:r>
                <a:r>
                  <a:rPr lang="en-US" altLang="ru-RU" dirty="0"/>
                  <a:t> – </a:t>
                </a:r>
                <a:r>
                  <a:rPr lang="ru-RU" altLang="ru-RU" dirty="0"/>
                  <a:t>площадь основания призмы, </a:t>
                </a:r>
                <a:r>
                  <a:rPr lang="en-US" altLang="ru-RU" i="1" dirty="0"/>
                  <a:t>h </a:t>
                </a:r>
                <a:r>
                  <a:rPr lang="ru-RU" altLang="ru-RU" dirty="0"/>
                  <a:t>– ее высота.</a:t>
                </a:r>
              </a:p>
            </p:txBody>
          </p:sp>
        </mc:Choice>
        <mc:Fallback>
          <p:sp>
            <p:nvSpPr>
              <p:cNvPr id="65539" name="Text Box 3">
                <a:extLst>
                  <a:ext uri="{FF2B5EF4-FFF2-40B4-BE49-F238E27FC236}">
                    <a16:creationId xmlns:a16="http://schemas.microsoft.com/office/drawing/2014/main" id="{ACACAB8D-B2C4-4711-9C3F-DF5A74BA26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6517"/>
                <a:ext cx="9036496" cy="1569660"/>
              </a:xfrm>
              <a:prstGeom prst="rect">
                <a:avLst/>
              </a:prstGeom>
              <a:blipFill>
                <a:blip r:embed="rId3"/>
                <a:stretch>
                  <a:fillRect l="-1012" t="-3101" r="-1012" b="-77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5542" name="Picture 6">
            <a:extLst>
              <a:ext uri="{FF2B5EF4-FFF2-40B4-BE49-F238E27FC236}">
                <a16:creationId xmlns:a16="http://schemas.microsoft.com/office/drawing/2014/main" id="{5F5667A7-8922-40AA-9BE8-EA81ADABE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1" y="1942306"/>
            <a:ext cx="3456384" cy="270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32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7587" name="Text Box 3">
                <a:extLst>
                  <a:ext uri="{FF2B5EF4-FFF2-40B4-BE49-F238E27FC236}">
                    <a16:creationId xmlns:a16="http://schemas.microsoft.com/office/drawing/2014/main" id="{8DDCED44-3C43-438A-B6D8-5582E12FBA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142964"/>
                <a:ext cx="8382000" cy="20159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ts val="6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Следствие 3. </a:t>
                </a:r>
                <a:r>
                  <a:rPr lang="ru-RU" altLang="ru-RU" dirty="0"/>
                  <a:t>Если боковое ребро призмы равно </a:t>
                </a:r>
                <a:r>
                  <a:rPr lang="en-US" altLang="ru-RU" i="1" dirty="0"/>
                  <a:t>c</a:t>
                </a:r>
                <a:r>
                  <a:rPr lang="ru-RU" altLang="ru-RU" dirty="0"/>
                  <a:t> и наклонено к плоскости основания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altLang="ru-RU" dirty="0"/>
                  <a:t>, то объем призмы вычисляется по формуле</a:t>
                </a:r>
              </a:p>
              <a:p>
                <a:pPr algn="ctr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altLang="ru-RU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dirty="0"/>
              </a:p>
              <a:p>
                <a:pPr algn="just">
                  <a:spcBef>
                    <a:spcPts val="600"/>
                  </a:spcBef>
                </a:pPr>
                <a:r>
                  <a:rPr lang="ru-RU" altLang="ru-RU" dirty="0"/>
                  <a:t>где </a:t>
                </a:r>
                <a:r>
                  <a:rPr lang="en-US" altLang="ru-RU" i="1" dirty="0"/>
                  <a:t>S</a:t>
                </a:r>
                <a:r>
                  <a:rPr lang="en-US" altLang="ru-RU" dirty="0"/>
                  <a:t> – </a:t>
                </a:r>
                <a:r>
                  <a:rPr lang="ru-RU" altLang="ru-RU" dirty="0"/>
                  <a:t>площадь основания призмы.</a:t>
                </a:r>
              </a:p>
            </p:txBody>
          </p:sp>
        </mc:Choice>
        <mc:Fallback>
          <p:sp>
            <p:nvSpPr>
              <p:cNvPr id="67587" name="Text Box 3">
                <a:extLst>
                  <a:ext uri="{FF2B5EF4-FFF2-40B4-BE49-F238E27FC236}">
                    <a16:creationId xmlns:a16="http://schemas.microsoft.com/office/drawing/2014/main" id="{8DDCED44-3C43-438A-B6D8-5582E12FB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42964"/>
                <a:ext cx="8382000" cy="2015936"/>
              </a:xfrm>
              <a:prstGeom prst="rect">
                <a:avLst/>
              </a:prstGeom>
              <a:blipFill>
                <a:blip r:embed="rId3"/>
                <a:stretch>
                  <a:fillRect l="-1164" t="-2417" r="-1091" b="-60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7591" name="Picture 7">
            <a:extLst>
              <a:ext uri="{FF2B5EF4-FFF2-40B4-BE49-F238E27FC236}">
                <a16:creationId xmlns:a16="http://schemas.microsoft.com/office/drawing/2014/main" id="{ABFD40CF-8745-415B-B7B3-4364EEA2A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820" y="2420888"/>
            <a:ext cx="3240360" cy="253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5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3">
            <a:extLst>
              <a:ext uri="{FF2B5EF4-FFF2-40B4-BE49-F238E27FC236}">
                <a16:creationId xmlns:a16="http://schemas.microsoft.com/office/drawing/2014/main" id="{70C0C937-DC5A-4F8A-9D89-E4D5FAD12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объем правильной треугольной призмы, все ребра которой равны 1.</a:t>
            </a:r>
          </a:p>
        </p:txBody>
      </p:sp>
      <p:pic>
        <p:nvPicPr>
          <p:cNvPr id="112644" name="Picture 4">
            <a:extLst>
              <a:ext uri="{FF2B5EF4-FFF2-40B4-BE49-F238E27FC236}">
                <a16:creationId xmlns:a16="http://schemas.microsoft.com/office/drawing/2014/main" id="{2E4E4191-36F5-4B38-82DC-105BFA2F5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1870075"/>
            <a:ext cx="2440037" cy="2659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2645" name="Group 5">
            <a:extLst>
              <a:ext uri="{FF2B5EF4-FFF2-40B4-BE49-F238E27FC236}">
                <a16:creationId xmlns:a16="http://schemas.microsoft.com/office/drawing/2014/main" id="{1D1FB1AE-D2D2-4F75-BA44-2A29A860B8FC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105400"/>
            <a:ext cx="3429000" cy="914400"/>
            <a:chOff x="528" y="3216"/>
            <a:chExt cx="2160" cy="576"/>
          </a:xfrm>
        </p:grpSpPr>
        <p:sp>
          <p:nvSpPr>
            <p:cNvPr id="112646" name="Text Box 6">
              <a:extLst>
                <a:ext uri="{FF2B5EF4-FFF2-40B4-BE49-F238E27FC236}">
                  <a16:creationId xmlns:a16="http://schemas.microsoft.com/office/drawing/2014/main" id="{B4789241-C98C-4EDC-ACB6-C621DAA72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2647" name="Object 7">
                  <a:extLst>
                    <a:ext uri="{FF2B5EF4-FFF2-40B4-BE49-F238E27FC236}">
                      <a16:creationId xmlns:a16="http://schemas.microsoft.com/office/drawing/2014/main" id="{84274208-EC8C-4146-B56A-3322C772CC55}"/>
                    </a:ext>
                  </a:extLst>
                </p:cNvPr>
                <p:cNvSpPr txBox="1"/>
                <p:nvPr/>
              </p:nvSpPr>
              <p:spPr bwMode="auto">
                <a:xfrm>
                  <a:off x="1200" y="3216"/>
                  <a:ext cx="376" cy="5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12647" name="Object 7">
                  <a:extLst>
                    <a:ext uri="{FF2B5EF4-FFF2-40B4-BE49-F238E27FC236}">
                      <a16:creationId xmlns:a16="http://schemas.microsoft.com/office/drawing/2014/main" id="{84274208-EC8C-4146-B56A-3322C772CC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0" y="3216"/>
                  <a:ext cx="376" cy="5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Rectangle 2">
            <a:extLst>
              <a:ext uri="{FF2B5EF4-FFF2-40B4-BE49-F238E27FC236}">
                <a16:creationId xmlns:a16="http://schemas.microsoft.com/office/drawing/2014/main" id="{93C8F2BF-E5BB-456E-8DC9-7435C92C3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7812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87941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>
            <a:extLst>
              <a:ext uri="{FF2B5EF4-FFF2-40B4-BE49-F238E27FC236}">
                <a16:creationId xmlns:a16="http://schemas.microsoft.com/office/drawing/2014/main" id="{D64F4C1D-1782-4CB5-BD2C-F09B7195C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82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Основанием прямой треугольной призмы служит прямоугольный треугольник с катетами 3 см и 4 см, боковое ребро равно 10 см. Найдите объем призмы.</a:t>
            </a:r>
          </a:p>
        </p:txBody>
      </p:sp>
      <p:sp>
        <p:nvSpPr>
          <p:cNvPr id="113668" name="Text Box 4">
            <a:extLst>
              <a:ext uri="{FF2B5EF4-FFF2-40B4-BE49-F238E27FC236}">
                <a16:creationId xmlns:a16="http://schemas.microsoft.com/office/drawing/2014/main" id="{E95E918F-C9B8-4261-BBA2-1F94F1568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60 см</a:t>
            </a:r>
            <a:r>
              <a:rPr lang="ru-RU" altLang="ru-RU" baseline="30000"/>
              <a:t>3</a:t>
            </a:r>
            <a:r>
              <a:rPr lang="ru-RU" altLang="ru-RU"/>
              <a:t>.</a:t>
            </a:r>
          </a:p>
        </p:txBody>
      </p:sp>
      <p:pic>
        <p:nvPicPr>
          <p:cNvPr id="113669" name="Picture 5">
            <a:extLst>
              <a:ext uri="{FF2B5EF4-FFF2-40B4-BE49-F238E27FC236}">
                <a16:creationId xmlns:a16="http://schemas.microsoft.com/office/drawing/2014/main" id="{F73CB022-E551-49E0-833F-6ACA5F4C4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563" y="2006600"/>
            <a:ext cx="2682875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673FC5DC-C4D5-4D4E-9C90-6152ABBDF4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7272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2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88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3">
            <a:extLst>
              <a:ext uri="{FF2B5EF4-FFF2-40B4-BE49-F238E27FC236}">
                <a16:creationId xmlns:a16="http://schemas.microsoft.com/office/drawing/2014/main" id="{24BDEF72-E059-4394-8C6F-B43C3DA95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3075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Через среднюю линию основания треугольной призмы проведена плоскость, параллельная боковому ребру. В каком отношении эта плоскость делит объем призмы?</a:t>
            </a:r>
          </a:p>
        </p:txBody>
      </p:sp>
      <p:sp>
        <p:nvSpPr>
          <p:cNvPr id="71684" name="Text Box 4">
            <a:extLst>
              <a:ext uri="{FF2B5EF4-FFF2-40B4-BE49-F238E27FC236}">
                <a16:creationId xmlns:a16="http://schemas.microsoft.com/office/drawing/2014/main" id="{F3278C9E-491A-496E-B55D-D2781787C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1:3.</a:t>
            </a:r>
          </a:p>
        </p:txBody>
      </p:sp>
      <p:pic>
        <p:nvPicPr>
          <p:cNvPr id="71685" name="Picture 5">
            <a:extLst>
              <a:ext uri="{FF2B5EF4-FFF2-40B4-BE49-F238E27FC236}">
                <a16:creationId xmlns:a16="http://schemas.microsoft.com/office/drawing/2014/main" id="{C875C413-87A4-48C4-AE5A-EE32BC4F8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37719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FE9DC1D-1ED5-48A6-929C-43B3FBCDD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10032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Text Box 3">
            <a:extLst>
              <a:ext uri="{FF2B5EF4-FFF2-40B4-BE49-F238E27FC236}">
                <a16:creationId xmlns:a16="http://schemas.microsoft.com/office/drawing/2014/main" id="{6017CDAC-D60B-43BC-BEEC-671C3A831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33400"/>
            <a:ext cx="86554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Треугольная призма пересечена плоскостью, которая проходит через боковое ребро и делит площадь противолежащей ему боковой грани в отношении </a:t>
            </a:r>
            <a:r>
              <a:rPr lang="en-US" altLang="ru-RU" i="1" dirty="0"/>
              <a:t>m </a:t>
            </a:r>
            <a:r>
              <a:rPr lang="en-US" altLang="ru-RU" dirty="0"/>
              <a:t>: </a:t>
            </a:r>
            <a:r>
              <a:rPr lang="en-US" altLang="ru-RU" i="1" dirty="0"/>
              <a:t>n</a:t>
            </a:r>
            <a:r>
              <a:rPr lang="en-US" altLang="ru-RU" dirty="0"/>
              <a:t>.</a:t>
            </a:r>
            <a:r>
              <a:rPr lang="en-US" altLang="ru-RU" i="1" dirty="0"/>
              <a:t> </a:t>
            </a:r>
            <a:r>
              <a:rPr lang="ru-RU" altLang="ru-RU" dirty="0"/>
              <a:t>В каком отношении эта плоскость делит объем призмы?</a:t>
            </a: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FB884FB6-6B60-4277-AE00-0950325AB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 i="1"/>
              <a:t>m </a:t>
            </a:r>
            <a:r>
              <a:rPr lang="ru-RU" altLang="ru-RU"/>
              <a:t>:</a:t>
            </a:r>
            <a:r>
              <a:rPr lang="en-US" altLang="ru-RU"/>
              <a:t> </a:t>
            </a:r>
            <a:r>
              <a:rPr lang="en-US" altLang="ru-RU" i="1"/>
              <a:t>n</a:t>
            </a:r>
            <a:r>
              <a:rPr lang="ru-RU" altLang="ru-RU"/>
              <a:t>.</a:t>
            </a:r>
          </a:p>
        </p:txBody>
      </p:sp>
      <p:pic>
        <p:nvPicPr>
          <p:cNvPr id="72709" name="Picture 5">
            <a:extLst>
              <a:ext uri="{FF2B5EF4-FFF2-40B4-BE49-F238E27FC236}">
                <a16:creationId xmlns:a16="http://schemas.microsoft.com/office/drawing/2014/main" id="{8E588345-AE18-46B6-8065-380CCCC1A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09800"/>
            <a:ext cx="3814763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91642E1-5885-4FB0-9AAE-ACC68DD32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243299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>
            <a:extLst>
              <a:ext uri="{FF2B5EF4-FFF2-40B4-BE49-F238E27FC236}">
                <a16:creationId xmlns:a16="http://schemas.microsoft.com/office/drawing/2014/main" id="{A18F45C1-8C36-4270-8CB4-6338DD537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наклонной треугольной призме </a:t>
            </a:r>
            <a:r>
              <a:rPr lang="en-US" altLang="ru-RU" i="1" dirty="0"/>
              <a:t>ABCA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площадь одной из боковых граней равна </a:t>
            </a:r>
            <a:r>
              <a:rPr lang="en-US" altLang="ru-RU" i="1" dirty="0"/>
              <a:t>Q</a:t>
            </a:r>
            <a:r>
              <a:rPr lang="ru-RU" altLang="ru-RU" dirty="0"/>
              <a:t>, а расстояние от нее до противоположного ребра равно </a:t>
            </a:r>
            <a:r>
              <a:rPr lang="en-US" altLang="ru-RU" i="1" dirty="0"/>
              <a:t>d</a:t>
            </a:r>
            <a:r>
              <a:rPr lang="ru-RU" altLang="ru-RU" dirty="0"/>
              <a:t>. Найдите объем призмы.</a:t>
            </a:r>
          </a:p>
        </p:txBody>
      </p:sp>
      <p:pic>
        <p:nvPicPr>
          <p:cNvPr id="73732" name="Picture 4">
            <a:extLst>
              <a:ext uri="{FF2B5EF4-FFF2-40B4-BE49-F238E27FC236}">
                <a16:creationId xmlns:a16="http://schemas.microsoft.com/office/drawing/2014/main" id="{0910388F-D039-436A-8A9C-9CBF084DD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38862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3739" name="Group 11">
            <a:extLst>
              <a:ext uri="{FF2B5EF4-FFF2-40B4-BE49-F238E27FC236}">
                <a16:creationId xmlns:a16="http://schemas.microsoft.com/office/drawing/2014/main" id="{9C4A3CB3-BD7A-4631-9698-E87BA4F5C14D}"/>
              </a:ext>
            </a:extLst>
          </p:cNvPr>
          <p:cNvGrpSpPr>
            <a:grpSpLocks/>
          </p:cNvGrpSpPr>
          <p:nvPr/>
        </p:nvGrpSpPr>
        <p:grpSpPr bwMode="auto">
          <a:xfrm>
            <a:off x="0" y="1905000"/>
            <a:ext cx="9144000" cy="3568700"/>
            <a:chOff x="0" y="1200"/>
            <a:chExt cx="5760" cy="224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734" name="Text Box 6">
                  <a:extLst>
                    <a:ext uri="{FF2B5EF4-FFF2-40B4-BE49-F238E27FC236}">
                      <a16:creationId xmlns:a16="http://schemas.microsoft.com/office/drawing/2014/main" id="{BC56DB25-A40B-45E9-B920-DCB0354CE1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32" y="1200"/>
                  <a:ext cx="2928" cy="22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Решение.</a:t>
                  </a:r>
                  <a:r>
                    <a:rPr lang="ru-RU" altLang="ru-RU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dirty="0"/>
                    <a:t>Пусть площадь грани </a:t>
                  </a:r>
                  <a:r>
                    <a:rPr lang="en-US" altLang="ru-RU" i="1" dirty="0"/>
                    <a:t>BCC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равна </a:t>
                  </a:r>
                  <a:r>
                    <a:rPr lang="en-US" altLang="ru-RU" i="1" dirty="0"/>
                    <a:t>Q</a:t>
                  </a:r>
                  <a:r>
                    <a:rPr lang="ru-RU" altLang="ru-RU" dirty="0"/>
                    <a:t>. Расстояние от этой грани до прямой </a:t>
                  </a:r>
                  <a:r>
                    <a:rPr lang="en-US" altLang="ru-RU" i="1" dirty="0"/>
                    <a:t>AA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равно </a:t>
                  </a:r>
                  <a:r>
                    <a:rPr lang="en-US" altLang="ru-RU" i="1" dirty="0"/>
                    <a:t>d</a:t>
                  </a:r>
                  <a:r>
                    <a:rPr lang="ru-RU" altLang="ru-RU" dirty="0"/>
                    <a:t>. Достроим призму до параллелепипеда </a:t>
                  </a:r>
                  <a:r>
                    <a:rPr lang="en-US" altLang="ru-RU" i="1" dirty="0"/>
                    <a:t>ABCDA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D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Его объем равен </a:t>
                  </a:r>
                  <a:r>
                    <a:rPr lang="en-US" altLang="ru-RU" i="1" dirty="0" err="1"/>
                    <a:t>Qd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Объем призмы составляет половину объема параллелепипеда, т.е. искомый объем равен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73734" name="Text Box 6">
                  <a:extLst>
                    <a:ext uri="{FF2B5EF4-FFF2-40B4-BE49-F238E27FC236}">
                      <a16:creationId xmlns:a16="http://schemas.microsoft.com/office/drawing/2014/main" id="{BC56DB25-A40B-45E9-B920-DCB0354CE1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32" y="1200"/>
                  <a:ext cx="2928" cy="2248"/>
                </a:xfrm>
                <a:prstGeom prst="rect">
                  <a:avLst/>
                </a:prstGeom>
                <a:blipFill>
                  <a:blip r:embed="rId3"/>
                  <a:stretch>
                    <a:fillRect l="-2100" t="-1368" r="-1969" b="-68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3737" name="Picture 9">
              <a:extLst>
                <a:ext uri="{FF2B5EF4-FFF2-40B4-BE49-F238E27FC236}">
                  <a16:creationId xmlns:a16="http://schemas.microsoft.com/office/drawing/2014/main" id="{635C2661-DF48-45C4-BF04-9AE2F4A72F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48"/>
              <a:ext cx="2832" cy="18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AE588144-1412-4582-A707-181CB1960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5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98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1107</Words>
  <Application>Microsoft Office PowerPoint</Application>
  <PresentationFormat>Экран (4:3)</PresentationFormat>
  <Paragraphs>91</Paragraphs>
  <Slides>22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Cambria Math</vt:lpstr>
      <vt:lpstr>Times New Roman</vt:lpstr>
      <vt:lpstr>Оформление по умолчанию</vt:lpstr>
      <vt:lpstr>14б. Принцип Кавальери (Призма)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24</cp:revision>
  <dcterms:created xsi:type="dcterms:W3CDTF">2007-11-29T06:10:49Z</dcterms:created>
  <dcterms:modified xsi:type="dcterms:W3CDTF">2022-04-08T17:44:15Z</dcterms:modified>
</cp:coreProperties>
</file>