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355" r:id="rId3"/>
    <p:sldId id="339" r:id="rId4"/>
    <p:sldId id="340" r:id="rId5"/>
    <p:sldId id="338" r:id="rId6"/>
    <p:sldId id="309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2" r:id="rId18"/>
    <p:sldId id="35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9" autoAdjust="0"/>
    <p:restoredTop sz="95987" autoAdjust="0"/>
  </p:normalViewPr>
  <p:slideViewPr>
    <p:cSldViewPr>
      <p:cViewPr varScale="1">
        <p:scale>
          <a:sx n="100" d="100"/>
          <a:sy n="100" d="100"/>
        </p:scale>
        <p:origin x="1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60BEBD-965F-4F7B-A774-C5EF496033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A0FB5DF-50EE-4815-8BCF-13ACA59359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C8A0C41-1701-449C-BB3F-2709A2A674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EEB1B59-5715-4F3D-92F3-5B761C1835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BF9717BE-5D44-49A2-95D5-6211D08D11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49B439BC-9521-4A69-B250-75FA4BA37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9E988B-9B9D-495D-A86B-4C374283B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F16EF2-1F63-44D1-80B2-D3CA7657F6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180EC-5008-4F6A-ADC7-08C22038F943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552B8312-1EEB-41AC-A40D-D6EB91FD1B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4A48C1B6-7D11-4190-ABCA-4B11C8AC46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2113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6E2D26-986E-4CBB-889B-EEE15BDCD8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9806F-C229-423C-A252-6450C39A07C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C298AFEC-8F2C-4986-AA31-54BAEB4B56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C6D13B06-A271-4333-9B7D-2879DD451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614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A44605-CA85-4238-99F8-4F4342D19E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1F96A-B62D-438F-9EFD-8AA63FA84C8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C8B1261E-0D9F-47AF-8127-5CE00E389A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008B3DCC-05EA-496C-9A71-8919B3679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763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E430E1D-5C71-49F8-A6BF-BB397BC621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6FE643-C79D-4540-BD08-F15FD3050EC6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659313F8-D978-44AF-A320-AE25EBFDC5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FB50F62-9CD6-43BB-8CDB-60D044CC0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3446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C8FAFD-3DB3-44F0-A0DE-B0083AF624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4A29F-9454-4984-82A5-9A36BE47254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DE037594-0CA4-43B0-8587-C572E9E97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7866C1C1-59AA-4F15-9803-299F0A37D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7262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30865F-B8B8-4BC8-B446-6CDAF40BC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940EF-5365-441E-B0FA-FE7BC5F5457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4900F62D-B403-4A59-8135-BED3BC1157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64E80928-8C7F-49BB-A635-59EAD5E0DD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149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083A40-A283-4E79-911F-9B74390320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A03BAE-F66B-4CBE-BD29-6B5C7CBCD062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76130" name="Rectangle 2">
            <a:extLst>
              <a:ext uri="{FF2B5EF4-FFF2-40B4-BE49-F238E27FC236}">
                <a16:creationId xmlns:a16="http://schemas.microsoft.com/office/drawing/2014/main" id="{5BCA37FD-ED03-44D4-85F6-B755204D1E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4A529D99-B712-445C-A606-8EE511C95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1291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CFDB26-502B-47B8-BEC4-5A8403E37C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A73945-09C5-4BE3-B2AB-CBA4C251887E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84322" name="Rectangle 2">
            <a:extLst>
              <a:ext uri="{FF2B5EF4-FFF2-40B4-BE49-F238E27FC236}">
                <a16:creationId xmlns:a16="http://schemas.microsoft.com/office/drawing/2014/main" id="{DF154F14-19F0-4260-B106-FFE4D71FFF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68BC5965-36B5-4D1C-BF47-24B9E8855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010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30A84-9957-4B13-A340-2C0788266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58A79-1E36-4BFA-B04C-1CB1CCC7B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59BEB-B9F5-49BE-9B48-A954BBA2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C0422E-9D46-40CA-8AF4-81242AF0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B5E5D-417E-49FF-8D79-85414241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854A5-735F-4451-96D6-4BC4D69DB2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89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63DD6-53C5-4956-8861-611EB490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36AE0A-EABD-441D-B883-09DDCBDFC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C2E4D-96B6-45D5-BC04-ABA226BB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517AD-C30F-4D0F-BED8-1ADFACA7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1BC00B-4B35-4BC4-82CB-624FF608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9FC0B-EBB6-4D49-8006-00995F6047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06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6B59C0-CE4C-4908-A8BE-F70493196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C3C06D-65DB-4FB0-8D55-684F485CA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DC6E8-08B6-458F-B605-0B355E94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07E1AF-FB9E-4BAA-B0DF-EC03BF84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33F8B5-56AD-4660-A465-EEA775DF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DADE7-BB15-4ABB-9208-21769E75D0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42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4D181-8725-4A1D-8DBD-D76EC0D7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B0F583-E48F-4886-97F5-A568EF57D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ECBFDD-5420-44AE-8591-53BCCAE8E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FDDC20-D395-4C1A-A7CE-D49CE38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A983C-14F5-4173-BCB6-BBA9E604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624B9-02B8-4A9B-93BA-558926DC8C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815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C0FEA-C497-44EB-887A-0D4F782D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F886A9-9CBB-4F57-BC0A-60FA86637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3E9F9D-6F5D-41CD-9065-5DF202ED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2DE8E3-DE34-4259-B7A7-AC0738A9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1DF15-F9EE-446B-8769-79D3E268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67EF-9B61-4065-8D52-C8BB3C0BBC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176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21291-DC59-471F-A07F-B5E07EE69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523537-7C78-47BE-856A-D05863D4A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D37D1-77E2-4717-BFFC-CD056B57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7F2CB1-59B2-41E8-819B-2BA229CC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EDEA5-3C21-41FA-AFC7-E2FBB17C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57B685-4501-438A-BF04-D2F250D6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081DA-6D8B-41A2-8A15-17134C726D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253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A42E6-E008-4C48-ACD3-750D77E0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81EC7C-132A-48C3-B3D2-C390A54E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CD274D-F140-494A-B9F2-CA3E42C14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519F12-D150-4CB1-A135-5261FF58C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ADEF86-0C3B-4FEB-AE1A-C0CFCA2E3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D5FD4-3C7B-46E7-ABB0-7FE7DBCED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5F657B-0702-4DE6-8A76-FF72C27C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44CE9D-84A4-45E9-BC34-8406A1144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B5CCE-0A1A-49E1-9A76-FE293636BA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1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4418D-705D-4E14-8584-B08CF26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A36DD7-547F-4666-81C0-731BE958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A4AA31-DB3F-46C9-85D5-6C0B1351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C60999-F150-462E-939D-066B2D1A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FDD9C-2FB6-4487-A5E2-D542AAAEB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63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D014A8-E0E8-48E6-95A4-5FEB1B01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BC5662-606E-466B-917D-C8DA1795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DDADBD-086C-4839-B7A4-3D526AF5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EA1EA-14A7-4D4E-91B9-0C620EE20C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48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28C46-DD71-4774-9819-075808DC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ABE4B-B982-4AFA-86AC-28F53430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8123AC-A458-42CA-B7CE-7DEA6428B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37B5C1-2066-4E62-A882-27C22BD0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C86FA-D9D2-48D9-8E63-01DECF43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E5180-0E56-4035-9086-928266EC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DB8D2-04FB-449C-8279-3221D045A0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1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2FD78-DF10-45D1-8B0E-DE2E8FD3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30A805-9624-49AD-8ABB-2FD98C97F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67492B-BE9C-4790-BB56-E078E6424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C4B08F-E727-4BFC-B527-18054291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2E8939-CB81-4024-AFF8-05C42C8F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CFD230-7CB3-4C04-85A3-AE5A2CF9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3B9B6-6B79-4071-AE42-DBD9ECF7B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679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19A81A-2042-4C40-9216-93A6702B2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E1E7E6-D568-4812-B93F-D6D71CD34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D5E4EC-586E-43DB-B018-04643CB2DC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83CDA32-C828-4A47-A73F-E9B8ADB5D3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B567C7-4D8D-48CA-8B1F-96616EE2EA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47F3FB-9CED-4EBC-B2DA-5412FAB554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58E948-5324-4C61-B409-ED45B2AF3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1584176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14в. Принцип </a:t>
            </a:r>
            <a:r>
              <a:rPr lang="ru-RU" altLang="ru-RU" dirty="0">
                <a:solidFill>
                  <a:srgbClr val="FF3300"/>
                </a:solidFill>
              </a:rPr>
              <a:t>Кавальери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(Цилиндр)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Text Box 3">
            <a:extLst>
              <a:ext uri="{FF2B5EF4-FFF2-40B4-BE49-F238E27FC236}">
                <a16:creationId xmlns:a16="http://schemas.microsoft.com/office/drawing/2014/main" id="{0199A0FD-1C51-4768-9CE4-AD2301DC8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Найдите объем цилиндра, вписанного в единичный куб.</a:t>
            </a:r>
          </a:p>
        </p:txBody>
      </p:sp>
      <p:grpSp>
        <p:nvGrpSpPr>
          <p:cNvPr id="164868" name="Group 4">
            <a:extLst>
              <a:ext uri="{FF2B5EF4-FFF2-40B4-BE49-F238E27FC236}">
                <a16:creationId xmlns:a16="http://schemas.microsoft.com/office/drawing/2014/main" id="{7E1D9554-B1DC-48F6-90EE-17CEEEE75B11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219700"/>
            <a:ext cx="2209800" cy="723900"/>
            <a:chOff x="528" y="3288"/>
            <a:chExt cx="1392" cy="456"/>
          </a:xfrm>
        </p:grpSpPr>
        <p:sp>
          <p:nvSpPr>
            <p:cNvPr id="164869" name="Text Box 5">
              <a:extLst>
                <a:ext uri="{FF2B5EF4-FFF2-40B4-BE49-F238E27FC236}">
                  <a16:creationId xmlns:a16="http://schemas.microsoft.com/office/drawing/2014/main" id="{7ADE6293-C377-4027-A86E-DE1C5C84F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4870" name="Object 6">
                  <a:extLst>
                    <a:ext uri="{FF2B5EF4-FFF2-40B4-BE49-F238E27FC236}">
                      <a16:creationId xmlns:a16="http://schemas.microsoft.com/office/drawing/2014/main" id="{90F9F58D-F933-4BD8-8EDD-1C7E221FFA8B}"/>
                    </a:ext>
                  </a:extLst>
                </p:cNvPr>
                <p:cNvSpPr txBox="1"/>
                <p:nvPr/>
              </p:nvSpPr>
              <p:spPr bwMode="auto">
                <a:xfrm>
                  <a:off x="1212" y="3288"/>
                  <a:ext cx="208" cy="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4870" name="Object 6">
                  <a:extLst>
                    <a:ext uri="{FF2B5EF4-FFF2-40B4-BE49-F238E27FC236}">
                      <a16:creationId xmlns:a16="http://schemas.microsoft.com/office/drawing/2014/main" id="{90F9F58D-F933-4BD8-8EDD-1C7E221FFA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12" y="3288"/>
                  <a:ext cx="208" cy="456"/>
                </a:xfrm>
                <a:prstGeom prst="rect">
                  <a:avLst/>
                </a:prstGeom>
                <a:blipFill>
                  <a:blip r:embed="rId2"/>
                  <a:stretch>
                    <a:fillRect r="-185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64871" name="Picture 7">
            <a:extLst>
              <a:ext uri="{FF2B5EF4-FFF2-40B4-BE49-F238E27FC236}">
                <a16:creationId xmlns:a16="http://schemas.microsoft.com/office/drawing/2014/main" id="{F426FCCE-ABD4-4F49-B47C-862FAF917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3376613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EF7C603-E312-4E64-9354-591E78A7E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115682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Text Box 3">
            <a:extLst>
              <a:ext uri="{FF2B5EF4-FFF2-40B4-BE49-F238E27FC236}">
                <a16:creationId xmlns:a16="http://schemas.microsoft.com/office/drawing/2014/main" id="{24576B46-AAF8-4249-BBBF-A14309525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609600"/>
            <a:ext cx="88120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правильную шестиугольную призму, со стороной основания 1 и боковым ребром 2, вписан цилиндр. Найдите объем этого цилиндра.</a:t>
            </a:r>
          </a:p>
        </p:txBody>
      </p:sp>
      <p:grpSp>
        <p:nvGrpSpPr>
          <p:cNvPr id="165892" name="Group 4">
            <a:extLst>
              <a:ext uri="{FF2B5EF4-FFF2-40B4-BE49-F238E27FC236}">
                <a16:creationId xmlns:a16="http://schemas.microsoft.com/office/drawing/2014/main" id="{2807988D-6E64-4039-BFFF-9E54D96BF387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219700"/>
            <a:ext cx="2209800" cy="723900"/>
            <a:chOff x="528" y="3288"/>
            <a:chExt cx="1392" cy="456"/>
          </a:xfrm>
        </p:grpSpPr>
        <p:sp>
          <p:nvSpPr>
            <p:cNvPr id="165893" name="Text Box 5">
              <a:extLst>
                <a:ext uri="{FF2B5EF4-FFF2-40B4-BE49-F238E27FC236}">
                  <a16:creationId xmlns:a16="http://schemas.microsoft.com/office/drawing/2014/main" id="{CA760E69-DBCA-4669-8778-B867E00EA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5894" name="Object 6">
                  <a:extLst>
                    <a:ext uri="{FF2B5EF4-FFF2-40B4-BE49-F238E27FC236}">
                      <a16:creationId xmlns:a16="http://schemas.microsoft.com/office/drawing/2014/main" id="{361C8571-8E56-45AB-90B5-FFC3B59091B5}"/>
                    </a:ext>
                  </a:extLst>
                </p:cNvPr>
                <p:cNvSpPr txBox="1"/>
                <p:nvPr/>
              </p:nvSpPr>
              <p:spPr bwMode="auto">
                <a:xfrm>
                  <a:off x="1168" y="3288"/>
                  <a:ext cx="296" cy="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5894" name="Object 6">
                  <a:extLst>
                    <a:ext uri="{FF2B5EF4-FFF2-40B4-BE49-F238E27FC236}">
                      <a16:creationId xmlns:a16="http://schemas.microsoft.com/office/drawing/2014/main" id="{361C8571-8E56-45AB-90B5-FFC3B59091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68" y="3288"/>
                  <a:ext cx="296" cy="456"/>
                </a:xfrm>
                <a:prstGeom prst="rect">
                  <a:avLst/>
                </a:prstGeom>
                <a:blipFill>
                  <a:blip r:embed="rId2"/>
                  <a:stretch>
                    <a:fillRect r="-1299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65895" name="Picture 7">
            <a:extLst>
              <a:ext uri="{FF2B5EF4-FFF2-40B4-BE49-F238E27FC236}">
                <a16:creationId xmlns:a16="http://schemas.microsoft.com/office/drawing/2014/main" id="{A140FDE1-CF51-4084-AFE4-4C739F5F8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2841625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140536DB-216D-4C15-9402-3021206EA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39822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Text Box 3">
            <a:extLst>
              <a:ext uri="{FF2B5EF4-FFF2-40B4-BE49-F238E27FC236}">
                <a16:creationId xmlns:a16="http://schemas.microsoft.com/office/drawing/2014/main" id="{78290B72-BC43-4BE9-A19A-D3CF651E5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09600"/>
            <a:ext cx="88840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основании прямой призмы правильный треугольник со стороной 1. Боковые ребра равны 3. Найдите объем цилиндра, описанного около этой призмы.</a:t>
            </a:r>
          </a:p>
        </p:txBody>
      </p:sp>
      <p:pic>
        <p:nvPicPr>
          <p:cNvPr id="166916" name="Picture 4">
            <a:extLst>
              <a:ext uri="{FF2B5EF4-FFF2-40B4-BE49-F238E27FC236}">
                <a16:creationId xmlns:a16="http://schemas.microsoft.com/office/drawing/2014/main" id="{52847AFD-6643-42D3-B88D-A473F4C7D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2800350" cy="313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6917" name="Group 5">
            <a:extLst>
              <a:ext uri="{FF2B5EF4-FFF2-40B4-BE49-F238E27FC236}">
                <a16:creationId xmlns:a16="http://schemas.microsoft.com/office/drawing/2014/main" id="{C6AFE8C8-AAFC-42E1-840B-BAA76A308CD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2209800" cy="457200"/>
            <a:chOff x="528" y="3360"/>
            <a:chExt cx="1392" cy="288"/>
          </a:xfrm>
        </p:grpSpPr>
        <p:sp>
          <p:nvSpPr>
            <p:cNvPr id="166918" name="Text Box 6">
              <a:extLst>
                <a:ext uri="{FF2B5EF4-FFF2-40B4-BE49-F238E27FC236}">
                  <a16:creationId xmlns:a16="http://schemas.microsoft.com/office/drawing/2014/main" id="{E5999F77-EBA1-42F1-B528-C205D6320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6919" name="Object 7">
                  <a:extLst>
                    <a:ext uri="{FF2B5EF4-FFF2-40B4-BE49-F238E27FC236}">
                      <a16:creationId xmlns:a16="http://schemas.microsoft.com/office/drawing/2014/main" id="{FC6343CB-E3D8-4298-AD87-C97A927AB5CD}"/>
                    </a:ext>
                  </a:extLst>
                </p:cNvPr>
                <p:cNvSpPr txBox="1"/>
                <p:nvPr/>
              </p:nvSpPr>
              <p:spPr bwMode="auto">
                <a:xfrm>
                  <a:off x="1236" y="3452"/>
                  <a:ext cx="160" cy="1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2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6919" name="Object 7">
                  <a:extLst>
                    <a:ext uri="{FF2B5EF4-FFF2-40B4-BE49-F238E27FC236}">
                      <a16:creationId xmlns:a16="http://schemas.microsoft.com/office/drawing/2014/main" id="{FC6343CB-E3D8-4298-AD87-C97A927AB5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36" y="3452"/>
                  <a:ext cx="160" cy="1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53A4A4E3-402E-4FDA-BC78-7F1A308CA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193029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Text Box 3">
            <a:extLst>
              <a:ext uri="{FF2B5EF4-FFF2-40B4-BE49-F238E27FC236}">
                <a16:creationId xmlns:a16="http://schemas.microsoft.com/office/drawing/2014/main" id="{95C453B3-5D88-4850-AEB8-B78503C6B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09600"/>
            <a:ext cx="88840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основании прямой призмы прямоугольный треугольник с катетами 6 и 8. Боковые ребра равны 5. Найдите объем цилиндра, описанного около этой призмы.</a:t>
            </a:r>
          </a:p>
        </p:txBody>
      </p:sp>
      <p:pic>
        <p:nvPicPr>
          <p:cNvPr id="167940" name="Picture 4">
            <a:extLst>
              <a:ext uri="{FF2B5EF4-FFF2-40B4-BE49-F238E27FC236}">
                <a16:creationId xmlns:a16="http://schemas.microsoft.com/office/drawing/2014/main" id="{7D1268E3-6AC7-45D0-B798-9B8CECA1B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044825" cy="303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7941" name="Group 5">
            <a:extLst>
              <a:ext uri="{FF2B5EF4-FFF2-40B4-BE49-F238E27FC236}">
                <a16:creationId xmlns:a16="http://schemas.microsoft.com/office/drawing/2014/main" id="{D6191B72-8853-44C3-9F7E-8413D04376B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2209800" cy="457200"/>
            <a:chOff x="528" y="3360"/>
            <a:chExt cx="1392" cy="288"/>
          </a:xfrm>
        </p:grpSpPr>
        <p:sp>
          <p:nvSpPr>
            <p:cNvPr id="167942" name="Text Box 6">
              <a:extLst>
                <a:ext uri="{FF2B5EF4-FFF2-40B4-BE49-F238E27FC236}">
                  <a16:creationId xmlns:a16="http://schemas.microsoft.com/office/drawing/2014/main" id="{C294B40F-1653-41F6-AC38-AE6138BAB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7943" name="Object 7">
                  <a:extLst>
                    <a:ext uri="{FF2B5EF4-FFF2-40B4-BE49-F238E27FC236}">
                      <a16:creationId xmlns:a16="http://schemas.microsoft.com/office/drawing/2014/main" id="{808B0ED1-19D9-4A20-86BC-50C6444014FB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408"/>
                  <a:ext cx="424" cy="1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7943" name="Object 7">
                  <a:extLst>
                    <a:ext uri="{FF2B5EF4-FFF2-40B4-BE49-F238E27FC236}">
                      <a16:creationId xmlns:a16="http://schemas.microsoft.com/office/drawing/2014/main" id="{808B0ED1-19D9-4A20-86BC-50C6444014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408"/>
                  <a:ext cx="424" cy="1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5F2D8A92-D222-44D4-AB6F-6DF8E530F0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77004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Text Box 3">
            <a:extLst>
              <a:ext uri="{FF2B5EF4-FFF2-40B4-BE49-F238E27FC236}">
                <a16:creationId xmlns:a16="http://schemas.microsoft.com/office/drawing/2014/main" id="{6A398D0E-83DA-4921-B19B-58C4242E2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609600"/>
            <a:ext cx="881208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основании прямой призмы квадрат со стороной 1. Боковые ребра равны 2. Найдите объем цилиндра, описанного около этой призмы.</a:t>
            </a:r>
          </a:p>
        </p:txBody>
      </p:sp>
      <p:pic>
        <p:nvPicPr>
          <p:cNvPr id="168964" name="Picture 4">
            <a:extLst>
              <a:ext uri="{FF2B5EF4-FFF2-40B4-BE49-F238E27FC236}">
                <a16:creationId xmlns:a16="http://schemas.microsoft.com/office/drawing/2014/main" id="{D7C5D738-618B-459C-B21E-D7D495A04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57400"/>
            <a:ext cx="2724150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8965" name="Group 5">
            <a:extLst>
              <a:ext uri="{FF2B5EF4-FFF2-40B4-BE49-F238E27FC236}">
                <a16:creationId xmlns:a16="http://schemas.microsoft.com/office/drawing/2014/main" id="{F38998D7-3413-4EAF-986A-C21EC1039C7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2209800" cy="457200"/>
            <a:chOff x="528" y="3360"/>
            <a:chExt cx="1392" cy="288"/>
          </a:xfrm>
        </p:grpSpPr>
        <p:sp>
          <p:nvSpPr>
            <p:cNvPr id="168966" name="Text Box 6">
              <a:extLst>
                <a:ext uri="{FF2B5EF4-FFF2-40B4-BE49-F238E27FC236}">
                  <a16:creationId xmlns:a16="http://schemas.microsoft.com/office/drawing/2014/main" id="{5340D803-F2C6-4995-A40A-43543B0B0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8967" name="Object 7">
                  <a:extLst>
                    <a:ext uri="{FF2B5EF4-FFF2-40B4-BE49-F238E27FC236}">
                      <a16:creationId xmlns:a16="http://schemas.microsoft.com/office/drawing/2014/main" id="{C54116DB-948D-4FC1-A54B-20486B474E41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456"/>
                  <a:ext cx="160" cy="1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2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8967" name="Object 7">
                  <a:extLst>
                    <a:ext uri="{FF2B5EF4-FFF2-40B4-BE49-F238E27FC236}">
                      <a16:creationId xmlns:a16="http://schemas.microsoft.com/office/drawing/2014/main" id="{C54116DB-948D-4FC1-A54B-20486B474E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456"/>
                  <a:ext cx="160" cy="1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684E5837-ACEB-461B-A46D-B38BFD63C3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424250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Text Box 3">
            <a:extLst>
              <a:ext uri="{FF2B5EF4-FFF2-40B4-BE49-F238E27FC236}">
                <a16:creationId xmlns:a16="http://schemas.microsoft.com/office/drawing/2014/main" id="{535477F3-B046-47B7-B44D-EC9437FC2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Во сколько раз объем цилиндра, описанного около правильной четырехугольной призмы, больше объема цилиндра, вписанного в эту же призму?</a:t>
            </a:r>
          </a:p>
        </p:txBody>
      </p:sp>
      <p:sp>
        <p:nvSpPr>
          <p:cNvPr id="169988" name="Text Box 4">
            <a:extLst>
              <a:ext uri="{FF2B5EF4-FFF2-40B4-BE49-F238E27FC236}">
                <a16:creationId xmlns:a16="http://schemas.microsoft.com/office/drawing/2014/main" id="{64BC18B4-24ED-4056-9FDC-27F3DA86C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В 2 раза. </a:t>
            </a:r>
          </a:p>
        </p:txBody>
      </p:sp>
      <p:pic>
        <p:nvPicPr>
          <p:cNvPr id="169989" name="Picture 5">
            <a:extLst>
              <a:ext uri="{FF2B5EF4-FFF2-40B4-BE49-F238E27FC236}">
                <a16:creationId xmlns:a16="http://schemas.microsoft.com/office/drawing/2014/main" id="{20D94008-2BDC-4A45-9DD5-0177A1971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25" y="2058988"/>
            <a:ext cx="25971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E83344E9-60D8-43F1-AEAB-CE5F76F6A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247968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Text Box 3">
            <a:extLst>
              <a:ext uri="{FF2B5EF4-FFF2-40B4-BE49-F238E27FC236}">
                <a16:creationId xmlns:a16="http://schemas.microsoft.com/office/drawing/2014/main" id="{063B1125-34E0-4ED2-B818-E14DA7837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09600"/>
            <a:ext cx="88840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Около правильной шестиугольной призмы, со стороной основания 1, описан цилиндр. Боковые ребра призмы равны 2. Найдите объем этого цилиндра.</a:t>
            </a:r>
          </a:p>
        </p:txBody>
      </p:sp>
      <p:pic>
        <p:nvPicPr>
          <p:cNvPr id="172036" name="Picture 4">
            <a:extLst>
              <a:ext uri="{FF2B5EF4-FFF2-40B4-BE49-F238E27FC236}">
                <a16:creationId xmlns:a16="http://schemas.microsoft.com/office/drawing/2014/main" id="{29C0114F-343A-408F-A887-0A4A14427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2960688" cy="35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37" name="Group 5">
            <a:extLst>
              <a:ext uri="{FF2B5EF4-FFF2-40B4-BE49-F238E27FC236}">
                <a16:creationId xmlns:a16="http://schemas.microsoft.com/office/drawing/2014/main" id="{2B939FB9-5A2E-4139-A110-D4B1FB20F06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2209800" cy="457200"/>
            <a:chOff x="528" y="3360"/>
            <a:chExt cx="1392" cy="288"/>
          </a:xfrm>
        </p:grpSpPr>
        <p:sp>
          <p:nvSpPr>
            <p:cNvPr id="172038" name="Text Box 6">
              <a:extLst>
                <a:ext uri="{FF2B5EF4-FFF2-40B4-BE49-F238E27FC236}">
                  <a16:creationId xmlns:a16="http://schemas.microsoft.com/office/drawing/2014/main" id="{D50632B6-6B13-4339-B544-D13281EF8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2039" name="Object 7">
                  <a:extLst>
                    <a:ext uri="{FF2B5EF4-FFF2-40B4-BE49-F238E27FC236}">
                      <a16:creationId xmlns:a16="http://schemas.microsoft.com/office/drawing/2014/main" id="{DFE4BEAD-158E-49BD-8A6D-CCBD94256BF4}"/>
                    </a:ext>
                  </a:extLst>
                </p:cNvPr>
                <p:cNvSpPr txBox="1"/>
                <p:nvPr/>
              </p:nvSpPr>
              <p:spPr bwMode="auto">
                <a:xfrm>
                  <a:off x="1200" y="3408"/>
                  <a:ext cx="256" cy="17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72039" name="Object 7">
                  <a:extLst>
                    <a:ext uri="{FF2B5EF4-FFF2-40B4-BE49-F238E27FC236}">
                      <a16:creationId xmlns:a16="http://schemas.microsoft.com/office/drawing/2014/main" id="{DFE4BEAD-158E-49BD-8A6D-CCBD94256B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0" y="3408"/>
                  <a:ext cx="256" cy="1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283C4814-5B87-49EA-8A6E-0AEB975E7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195404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Text Box 3">
            <a:extLst>
              <a:ext uri="{FF2B5EF4-FFF2-40B4-BE49-F238E27FC236}">
                <a16:creationId xmlns:a16="http://schemas.microsoft.com/office/drawing/2014/main" id="{BCA09ED0-7FDA-4593-AFF3-EDAFF035A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6297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Через точку окружности основания цилиндра проведена плоскость под углом </a:t>
            </a:r>
            <a:r>
              <a:rPr lang="en-US" altLang="ru-RU" dirty="0">
                <a:cs typeface="Times New Roman" panose="02020603050405020304" pitchFamily="18" charset="0"/>
              </a:rPr>
              <a:t>φ</a:t>
            </a:r>
            <a:r>
              <a:rPr lang="ru-RU" altLang="ru-RU" dirty="0">
                <a:cs typeface="Times New Roman" panose="02020603050405020304" pitchFamily="18" charset="0"/>
              </a:rPr>
              <a:t> к этому основанию. Радиус основания цилиндра равен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. Найдите объем части цилиндра, отсекаемой плоскостью.</a:t>
            </a:r>
          </a:p>
        </p:txBody>
      </p:sp>
      <p:sp>
        <p:nvSpPr>
          <p:cNvPr id="175108" name="Text Box 4">
            <a:extLst>
              <a:ext uri="{FF2B5EF4-FFF2-40B4-BE49-F238E27FC236}">
                <a16:creationId xmlns:a16="http://schemas.microsoft.com/office/drawing/2014/main" id="{B9C3AB91-B4E3-4768-BE6E-7B906D3C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ru-RU" altLang="ru-RU" i="1">
                <a:cs typeface="Times New Roman" panose="02020603050405020304" pitchFamily="18" charset="0"/>
              </a:rPr>
              <a:t>R</a:t>
            </a:r>
            <a:r>
              <a:rPr lang="ru-RU" altLang="ru-RU" baseline="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tg</a:t>
            </a:r>
            <a:r>
              <a:rPr lang="ru-RU" altLang="ru-RU"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5109" name="Picture 5">
            <a:extLst>
              <a:ext uri="{FF2B5EF4-FFF2-40B4-BE49-F238E27FC236}">
                <a16:creationId xmlns:a16="http://schemas.microsoft.com/office/drawing/2014/main" id="{D8CF7DB2-25A4-4AD7-8F76-2C16D2EF6B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2265363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07B58280-BBF1-4FC8-8909-B217C69F9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303096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Text Box 3">
            <a:extLst>
              <a:ext uri="{FF2B5EF4-FFF2-40B4-BE49-F238E27FC236}">
                <a16:creationId xmlns:a16="http://schemas.microsoft.com/office/drawing/2014/main" id="{1AD09478-4C1E-4BE4-B8B0-86F92041A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16051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цилиндр наибольшего объема, вписанный в единичную сферу?</a:t>
            </a:r>
          </a:p>
        </p:txBody>
      </p:sp>
      <p:pic>
        <p:nvPicPr>
          <p:cNvPr id="183300" name="Picture 4">
            <a:extLst>
              <a:ext uri="{FF2B5EF4-FFF2-40B4-BE49-F238E27FC236}">
                <a16:creationId xmlns:a16="http://schemas.microsoft.com/office/drawing/2014/main" id="{F5C286E0-DAE0-468E-8795-2CD5C0349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70" y="1603263"/>
            <a:ext cx="3034683" cy="2966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F0F7BE42-1CD3-414E-AD16-DEAA515AF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7901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15*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8">
                <a:extLst>
                  <a:ext uri="{FF2B5EF4-FFF2-40B4-BE49-F238E27FC236}">
                    <a16:creationId xmlns:a16="http://schemas.microsoft.com/office/drawing/2014/main" id="{332AF127-51D2-4378-AED6-7FE6BF9251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67944" y="1999596"/>
                <a:ext cx="4669544" cy="1987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Решение: </a:t>
                </a:r>
                <a:r>
                  <a:rPr lang="ru-RU" altLang="ru-RU" dirty="0"/>
                  <a:t>Обозначим </a:t>
                </a:r>
                <a:r>
                  <a:rPr lang="en-US" altLang="ru-RU" i="1" dirty="0"/>
                  <a:t>x </a:t>
                </a:r>
                <a:r>
                  <a:rPr lang="ru-RU" altLang="ru-RU" dirty="0"/>
                  <a:t>половину высоты цилиндра.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Тогда радиус основания цилиндра будет равен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Объем цилиндра равен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)2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          </a:t>
                </a:r>
              </a:p>
            </p:txBody>
          </p:sp>
        </mc:Choice>
        <mc:Fallback>
          <p:sp>
            <p:nvSpPr>
              <p:cNvPr id="29" name="Text Box 8">
                <a:extLst>
                  <a:ext uri="{FF2B5EF4-FFF2-40B4-BE49-F238E27FC236}">
                    <a16:creationId xmlns:a16="http://schemas.microsoft.com/office/drawing/2014/main" id="{332AF127-51D2-4378-AED6-7FE6BF925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944" y="1999596"/>
                <a:ext cx="4669544" cy="1987211"/>
              </a:xfrm>
              <a:prstGeom prst="rect">
                <a:avLst/>
              </a:prstGeom>
              <a:blipFill>
                <a:blip r:embed="rId4"/>
                <a:stretch>
                  <a:fillRect l="-1958" t="-2454" r="-2089" b="-613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 Box 3">
                <a:extLst>
                  <a:ext uri="{FF2B5EF4-FFF2-40B4-BE49-F238E27FC236}">
                    <a16:creationId xmlns:a16="http://schemas.microsoft.com/office/drawing/2014/main" id="{4CAE16E8-6292-4AC9-B8E0-278BCAB115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4570253"/>
                <a:ext cx="9067800" cy="20098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/>
                  <a:t>	 Для нахождения наибольшего значения функции 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)2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на отрезке </a:t>
                </a:r>
                <a:r>
                  <a:rPr lang="en-US" altLang="ru-RU" dirty="0"/>
                  <a:t>[0, 1]</a:t>
                </a:r>
                <a:r>
                  <a:rPr lang="ru-RU" altLang="ru-RU" dirty="0"/>
                  <a:t> воспользуемся производной </a:t>
                </a:r>
                <a14:m>
                  <m:oMath xmlns:m="http://schemas.openxmlformats.org/officeDocument/2006/math"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′(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(2−6</m:t>
                    </m:r>
                    <m:sSup>
                      <m:sSup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altLang="ru-RU" dirty="0"/>
                  <a:t>. Производная обращается в ноль в точке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altLang="ru-RU" dirty="0"/>
                  <a:t>в которой функция принимает наибольшее значение, равное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</a:t>
                </a:r>
              </a:p>
            </p:txBody>
          </p:sp>
        </mc:Choice>
        <mc:Fallback>
          <p:sp>
            <p:nvSpPr>
              <p:cNvPr id="30" name="Text Box 3">
                <a:extLst>
                  <a:ext uri="{FF2B5EF4-FFF2-40B4-BE49-F238E27FC236}">
                    <a16:creationId xmlns:a16="http://schemas.microsoft.com/office/drawing/2014/main" id="{4CAE16E8-6292-4AC9-B8E0-278BCAB11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4570253"/>
                <a:ext cx="9067800" cy="2009846"/>
              </a:xfrm>
              <a:prstGeom prst="rect">
                <a:avLst/>
              </a:prstGeom>
              <a:blipFill>
                <a:blip r:embed="rId5"/>
                <a:stretch>
                  <a:fillRect l="-1076" t="-2432" r="-1009" b="-21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1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Text Box 4">
            <a:extLst>
              <a:ext uri="{FF2B5EF4-FFF2-40B4-BE49-F238E27FC236}">
                <a16:creationId xmlns:a16="http://schemas.microsoft.com/office/drawing/2014/main" id="{966C3210-74B2-4AF6-BB02-BC39938F9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492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Следствие 1. </a:t>
            </a:r>
            <a:r>
              <a:rPr lang="ru-RU" altLang="ru-RU" dirty="0">
                <a:cs typeface="Times New Roman" panose="02020603050405020304" pitchFamily="18" charset="0"/>
              </a:rPr>
              <a:t>Объем цилиндра, высота которого равна </a:t>
            </a:r>
            <a:r>
              <a:rPr lang="en-US" altLang="ru-RU" i="1" dirty="0">
                <a:cs typeface="Times New Roman" panose="02020603050405020304" pitchFamily="18" charset="0"/>
              </a:rPr>
              <a:t>h</a:t>
            </a:r>
            <a:r>
              <a:rPr lang="ru-RU" altLang="ru-RU" dirty="0">
                <a:cs typeface="Times New Roman" panose="02020603050405020304" pitchFamily="18" charset="0"/>
              </a:rPr>
              <a:t> и радиус основания  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ru-RU" altLang="ru-RU" dirty="0">
                <a:cs typeface="Times New Roman" panose="02020603050405020304" pitchFamily="18" charset="0"/>
              </a:rPr>
              <a:t>, вычисляется по формуле </a:t>
            </a:r>
            <a:r>
              <a:rPr lang="en-US" altLang="ru-RU" i="1" dirty="0">
                <a:cs typeface="Times New Roman" panose="02020603050405020304" pitchFamily="18" charset="0"/>
              </a:rPr>
              <a:t>V</a:t>
            </a:r>
            <a:r>
              <a:rPr lang="en-US" altLang="ru-RU" dirty="0">
                <a:cs typeface="Times New Roman" panose="02020603050405020304" pitchFamily="18" charset="0"/>
              </a:rPr>
              <a:t>=π</a:t>
            </a:r>
            <a:r>
              <a:rPr lang="en-US" altLang="ru-RU" i="1" dirty="0">
                <a:cs typeface="Times New Roman" panose="02020603050405020304" pitchFamily="18" charset="0"/>
              </a:rPr>
              <a:t>R</a:t>
            </a:r>
            <a:r>
              <a:rPr lang="en-US" altLang="ru-RU" baseline="30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·</a:t>
            </a:r>
            <a:r>
              <a:rPr lang="en-US" altLang="ru-RU" i="1" dirty="0">
                <a:cs typeface="Times New Roman" panose="02020603050405020304" pitchFamily="18" charset="0"/>
              </a:rPr>
              <a:t>h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E6023C5-DEA9-4205-815E-EE524D9D9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" y="145629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Непосредственно из формулы объёма обобщённого цилиндра вытекает следующее следствие.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842B473-C7AC-4C23-80D4-DF99270FE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060848"/>
            <a:ext cx="5364088" cy="22331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3">
                <a:extLst>
                  <a:ext uri="{FF2B5EF4-FFF2-40B4-BE49-F238E27FC236}">
                    <a16:creationId xmlns:a16="http://schemas.microsoft.com/office/drawing/2014/main" id="{CD79EF3C-AA3D-4713-9BF5-7738B8468E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03" y="4509120"/>
                <a:ext cx="9134797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Следствие 2. </a:t>
                </a:r>
                <a:r>
                  <a:rPr lang="ru-RU" altLang="ru-RU" dirty="0"/>
                  <a:t>Если образующая наклонного цилиндра равна </a:t>
                </a:r>
                <a:r>
                  <a:rPr lang="en-US" altLang="ru-RU" i="1" dirty="0"/>
                  <a:t>c</a:t>
                </a:r>
                <a:r>
                  <a:rPr lang="ru-RU" altLang="ru-RU" dirty="0"/>
                  <a:t> и наклонена к плоскости основания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altLang="ru-RU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dirty="0"/>
                  <a:t>, то объем этого цилиндра вычисляется по формуле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ru-RU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unc>
                        <m:funcPr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 altLang="ru-RU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dirty="0"/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где </a:t>
                </a:r>
                <a:r>
                  <a:rPr lang="en-US" altLang="ru-RU" i="1" dirty="0"/>
                  <a:t>S</a:t>
                </a:r>
                <a:r>
                  <a:rPr lang="en-US" altLang="ru-RU" dirty="0"/>
                  <a:t> – </a:t>
                </a:r>
                <a:r>
                  <a:rPr lang="ru-RU" altLang="ru-RU" dirty="0"/>
                  <a:t>площадь основания цилиндра.</a:t>
                </a:r>
              </a:p>
            </p:txBody>
          </p:sp>
        </mc:Choice>
        <mc:Fallback xmlns="">
          <p:sp>
            <p:nvSpPr>
              <p:cNvPr id="12" name="Text Box 3">
                <a:extLst>
                  <a:ext uri="{FF2B5EF4-FFF2-40B4-BE49-F238E27FC236}">
                    <a16:creationId xmlns:a16="http://schemas.microsoft.com/office/drawing/2014/main" id="{CD79EF3C-AA3D-4713-9BF5-7738B8468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03" y="4509120"/>
                <a:ext cx="9134797" cy="1938992"/>
              </a:xfrm>
              <a:prstGeom prst="rect">
                <a:avLst/>
              </a:prstGeom>
              <a:blipFill>
                <a:blip r:embed="rId3"/>
                <a:stretch>
                  <a:fillRect l="-1068" t="-2516" r="-1001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32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Text Box 3">
            <a:extLst>
              <a:ext uri="{FF2B5EF4-FFF2-40B4-BE49-F238E27FC236}">
                <a16:creationId xmlns:a16="http://schemas.microsoft.com/office/drawing/2014/main" id="{5B0E121D-72C9-4B40-BA93-723AD8F4F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Одна кружка вдвое выше другой, зато другая в полтора раза шире. Какая кружка вместительнее?</a:t>
            </a:r>
          </a:p>
        </p:txBody>
      </p:sp>
      <p:sp>
        <p:nvSpPr>
          <p:cNvPr id="156676" name="Text Box 4">
            <a:extLst>
              <a:ext uri="{FF2B5EF4-FFF2-40B4-BE49-F238E27FC236}">
                <a16:creationId xmlns:a16="http://schemas.microsoft.com/office/drawing/2014/main" id="{A05CD04F-730E-4C82-8505-CB946F4DC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Та, которая шире. </a:t>
            </a:r>
          </a:p>
        </p:txBody>
      </p:sp>
      <p:pic>
        <p:nvPicPr>
          <p:cNvPr id="156677" name="Picture 5">
            <a:extLst>
              <a:ext uri="{FF2B5EF4-FFF2-40B4-BE49-F238E27FC236}">
                <a16:creationId xmlns:a16="http://schemas.microsoft.com/office/drawing/2014/main" id="{D2A0CD8F-4CFB-4333-B05D-4BE7EC19B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1622425"/>
            <a:ext cx="5172075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08AF41C4-0DB7-49F4-9B98-0610A0A58D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25989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Text Box 3">
            <a:extLst>
              <a:ext uri="{FF2B5EF4-FFF2-40B4-BE49-F238E27FC236}">
                <a16:creationId xmlns:a16="http://schemas.microsoft.com/office/drawing/2014/main" id="{41020E21-EA34-4693-87A3-1DF38872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цилиндрический сосуд, диаметр которого равен 9 см, опущена деталь. При этом уровень жидкости в сосуде поднялся на 12 см. Чему равен объем детали?</a:t>
            </a:r>
          </a:p>
        </p:txBody>
      </p:sp>
      <p:sp>
        <p:nvSpPr>
          <p:cNvPr id="158724" name="Text Box 4">
            <a:extLst>
              <a:ext uri="{FF2B5EF4-FFF2-40B4-BE49-F238E27FC236}">
                <a16:creationId xmlns:a16="http://schemas.microsoft.com/office/drawing/2014/main" id="{F5C55695-D7B3-4B87-BBE5-610FCFD48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243</a:t>
            </a:r>
            <a:r>
              <a:rPr lang="ru-RU" altLang="ru-RU"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ru-RU" altLang="ru-RU">
                <a:cs typeface="Times New Roman" panose="02020603050405020304" pitchFamily="18" charset="0"/>
              </a:rPr>
              <a:t> см</a:t>
            </a:r>
            <a:r>
              <a:rPr lang="ru-RU" altLang="ru-RU" baseline="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58725" name="Picture 5">
            <a:extLst>
              <a:ext uri="{FF2B5EF4-FFF2-40B4-BE49-F238E27FC236}">
                <a16:creationId xmlns:a16="http://schemas.microsoft.com/office/drawing/2014/main" id="{48EDAA48-1F74-410A-8EA8-27D9F632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1881188" cy="321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44D9CC8-45A5-4A1B-9703-CB53C9D85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393312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Text Box 3">
            <a:extLst>
              <a:ext uri="{FF2B5EF4-FFF2-40B4-BE49-F238E27FC236}">
                <a16:creationId xmlns:a16="http://schemas.microsoft.com/office/drawing/2014/main" id="{307BE4D3-4FE2-43D8-924D-F695370EB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Диагональ осевого сечения цилиндра равна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 и наклонена к плоскости основания под углом </a:t>
            </a:r>
            <a:r>
              <a:rPr lang="en-US" altLang="ru-RU" dirty="0">
                <a:cs typeface="Times New Roman" panose="02020603050405020304" pitchFamily="18" charset="0"/>
              </a:rPr>
              <a:t>φ</a:t>
            </a:r>
            <a:r>
              <a:rPr lang="ru-RU" altLang="ru-RU" dirty="0">
                <a:cs typeface="Times New Roman" panose="02020603050405020304" pitchFamily="18" charset="0"/>
              </a:rPr>
              <a:t>. Найдите объем цилиндра. </a:t>
            </a:r>
          </a:p>
        </p:txBody>
      </p:sp>
      <p:grpSp>
        <p:nvGrpSpPr>
          <p:cNvPr id="154628" name="Group 4">
            <a:extLst>
              <a:ext uri="{FF2B5EF4-FFF2-40B4-BE49-F238E27FC236}">
                <a16:creationId xmlns:a16="http://schemas.microsoft.com/office/drawing/2014/main" id="{A1D79FBD-3849-46F4-84C5-169C2044EB9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334000"/>
            <a:ext cx="3816350" cy="755650"/>
            <a:chOff x="96" y="3360"/>
            <a:chExt cx="2404" cy="476"/>
          </a:xfrm>
        </p:grpSpPr>
        <p:sp>
          <p:nvSpPr>
            <p:cNvPr id="154629" name="Text Box 5">
              <a:extLst>
                <a:ext uri="{FF2B5EF4-FFF2-40B4-BE49-F238E27FC236}">
                  <a16:creationId xmlns:a16="http://schemas.microsoft.com/office/drawing/2014/main" id="{20AF04A0-2B0F-4B9E-B2DB-CE2326392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2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4630" name="Object 6">
                  <a:extLst>
                    <a:ext uri="{FF2B5EF4-FFF2-40B4-BE49-F238E27FC236}">
                      <a16:creationId xmlns:a16="http://schemas.microsoft.com/office/drawing/2014/main" id="{D2AA851E-C93D-451D-A33D-C1B85D8C04E8}"/>
                    </a:ext>
                  </a:extLst>
                </p:cNvPr>
                <p:cNvSpPr txBox="1"/>
                <p:nvPr/>
              </p:nvSpPr>
              <p:spPr bwMode="auto">
                <a:xfrm>
                  <a:off x="768" y="3360"/>
                  <a:ext cx="1732" cy="476"/>
                </a:xfrm>
                <a:prstGeom prst="rect">
                  <a:avLst/>
                </a:prstGeom>
                <a:noFill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func>
                          <m:func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i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ru-RU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54630" name="Object 6">
                  <a:extLst>
                    <a:ext uri="{FF2B5EF4-FFF2-40B4-BE49-F238E27FC236}">
                      <a16:creationId xmlns:a16="http://schemas.microsoft.com/office/drawing/2014/main" id="{D2AA851E-C93D-451D-A33D-C1B85D8C04E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68" y="3360"/>
                  <a:ext cx="1732" cy="47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54631" name="Picture 7">
            <a:extLst>
              <a:ext uri="{FF2B5EF4-FFF2-40B4-BE49-F238E27FC236}">
                <a16:creationId xmlns:a16="http://schemas.microsoft.com/office/drawing/2014/main" id="{08804121-D310-41E6-8100-81EE8CEF4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2058988"/>
            <a:ext cx="26289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5D32B85-3D1C-4A5C-9709-607D09293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377077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Text Box 3">
            <a:extLst>
              <a:ext uri="{FF2B5EF4-FFF2-40B4-BE49-F238E27FC236}">
                <a16:creationId xmlns:a16="http://schemas.microsoft.com/office/drawing/2014/main" id="{E621AB71-CFC6-4A2E-A4C5-1F54619E9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Диаметр основания цилиндра равен 1. Образующая равна 2 и наклонена к плоскости основания под углом 60</a:t>
            </a:r>
            <a:r>
              <a:rPr lang="ru-RU" altLang="ru-RU" baseline="30000" dirty="0"/>
              <a:t>о</a:t>
            </a:r>
            <a:r>
              <a:rPr lang="ru-RU" altLang="ru-RU" dirty="0"/>
              <a:t>. Найдите объем цилиндра.</a:t>
            </a:r>
          </a:p>
        </p:txBody>
      </p:sp>
      <p:grpSp>
        <p:nvGrpSpPr>
          <p:cNvPr id="87048" name="Group 8">
            <a:extLst>
              <a:ext uri="{FF2B5EF4-FFF2-40B4-BE49-F238E27FC236}">
                <a16:creationId xmlns:a16="http://schemas.microsoft.com/office/drawing/2014/main" id="{6B9348A9-31CA-43C9-A156-E2FCF526F17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257800"/>
            <a:ext cx="3657600" cy="781050"/>
            <a:chOff x="432" y="3312"/>
            <a:chExt cx="2304" cy="492"/>
          </a:xfrm>
        </p:grpSpPr>
        <p:sp>
          <p:nvSpPr>
            <p:cNvPr id="87045" name="Text Box 5">
              <a:extLst>
                <a:ext uri="{FF2B5EF4-FFF2-40B4-BE49-F238E27FC236}">
                  <a16:creationId xmlns:a16="http://schemas.microsoft.com/office/drawing/2014/main" id="{D9CB429C-3322-4F5C-92AD-F2D0BD0F65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456"/>
              <a:ext cx="2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046" name="Object 6">
                  <a:extLst>
                    <a:ext uri="{FF2B5EF4-FFF2-40B4-BE49-F238E27FC236}">
                      <a16:creationId xmlns:a16="http://schemas.microsoft.com/office/drawing/2014/main" id="{21FFD5AB-3A86-42A2-8C06-AFB8ED6F1089}"/>
                    </a:ext>
                  </a:extLst>
                </p:cNvPr>
                <p:cNvSpPr txBox="1"/>
                <p:nvPr/>
              </p:nvSpPr>
              <p:spPr bwMode="auto">
                <a:xfrm>
                  <a:off x="1152" y="3312"/>
                  <a:ext cx="439" cy="492"/>
                </a:xfrm>
                <a:prstGeom prst="rect">
                  <a:avLst/>
                </a:prstGeom>
                <a:noFill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87046" name="Object 6">
                  <a:extLst>
                    <a:ext uri="{FF2B5EF4-FFF2-40B4-BE49-F238E27FC236}">
                      <a16:creationId xmlns:a16="http://schemas.microsoft.com/office/drawing/2014/main" id="{21FFD5AB-3A86-42A2-8C06-AFB8ED6F108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52" y="3312"/>
                  <a:ext cx="439" cy="49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7047" name="Picture 7">
            <a:extLst>
              <a:ext uri="{FF2B5EF4-FFF2-40B4-BE49-F238E27FC236}">
                <a16:creationId xmlns:a16="http://schemas.microsoft.com/office/drawing/2014/main" id="{388195E8-6A23-4EC9-B114-2CBA75EB7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57400"/>
            <a:ext cx="4252913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731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Text Box 3">
            <a:extLst>
              <a:ext uri="{FF2B5EF4-FFF2-40B4-BE49-F238E27FC236}">
                <a16:creationId xmlns:a16="http://schemas.microsoft.com/office/drawing/2014/main" id="{A9CEBC79-2D97-4A2F-AC39-113C7D4BD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Развертка боковой поверхности цилиндра – прямоугольник со сторонами 1 и 2. Найдите объем цилиндра.</a:t>
            </a:r>
          </a:p>
        </p:txBody>
      </p:sp>
      <p:pic>
        <p:nvPicPr>
          <p:cNvPr id="160772" name="Picture 4">
            <a:extLst>
              <a:ext uri="{FF2B5EF4-FFF2-40B4-BE49-F238E27FC236}">
                <a16:creationId xmlns:a16="http://schemas.microsoft.com/office/drawing/2014/main" id="{FFD890CE-DB63-4A6E-BAB9-B9464EA23B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175" y="2444750"/>
            <a:ext cx="3548063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0773" name="Group 5">
            <a:extLst>
              <a:ext uri="{FF2B5EF4-FFF2-40B4-BE49-F238E27FC236}">
                <a16:creationId xmlns:a16="http://schemas.microsoft.com/office/drawing/2014/main" id="{EE1BB3B3-7CA0-4965-80E1-EDF71A07B3F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5334000"/>
            <a:ext cx="8991600" cy="736600"/>
            <a:chOff x="96" y="3360"/>
            <a:chExt cx="5664" cy="464"/>
          </a:xfrm>
        </p:grpSpPr>
        <p:sp>
          <p:nvSpPr>
            <p:cNvPr id="160774" name="Text Box 6">
              <a:extLst>
                <a:ext uri="{FF2B5EF4-FFF2-40B4-BE49-F238E27FC236}">
                  <a16:creationId xmlns:a16="http://schemas.microsoft.com/office/drawing/2014/main" id="{D4B28851-A8DE-459C-BB1D-4502722B55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456"/>
              <a:ext cx="56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    </a:t>
              </a:r>
              <a:r>
                <a:rPr lang="ru-RU" altLang="ru-RU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/>
                <a:t>или        , в зависимости от выбора основания цилиндра</a:t>
              </a:r>
              <a:r>
                <a:rPr lang="ru-RU" altLang="ru-RU">
                  <a:cs typeface="Times New Roman" panose="02020603050405020304" pitchFamily="18" charset="0"/>
                </a:rPr>
                <a:t>.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0775" name="Object 7">
                  <a:extLst>
                    <a:ext uri="{FF2B5EF4-FFF2-40B4-BE49-F238E27FC236}">
                      <a16:creationId xmlns:a16="http://schemas.microsoft.com/office/drawing/2014/main" id="{36D3270F-08A5-4C55-85C4-A51CD0A97592}"/>
                    </a:ext>
                  </a:extLst>
                </p:cNvPr>
                <p:cNvSpPr txBox="1"/>
                <p:nvPr/>
              </p:nvSpPr>
              <p:spPr bwMode="auto">
                <a:xfrm>
                  <a:off x="768" y="3360"/>
                  <a:ext cx="160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0775" name="Object 7">
                  <a:extLst>
                    <a:ext uri="{FF2B5EF4-FFF2-40B4-BE49-F238E27FC236}">
                      <a16:creationId xmlns:a16="http://schemas.microsoft.com/office/drawing/2014/main" id="{36D3270F-08A5-4C55-85C4-A51CD0A975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68" y="3360"/>
                  <a:ext cx="160" cy="464"/>
                </a:xfrm>
                <a:prstGeom prst="rect">
                  <a:avLst/>
                </a:prstGeom>
                <a:blipFill>
                  <a:blip r:embed="rId4"/>
                  <a:stretch>
                    <a:fillRect r="-2381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0776" name="Object 8">
                  <a:extLst>
                    <a:ext uri="{FF2B5EF4-FFF2-40B4-BE49-F238E27FC236}">
                      <a16:creationId xmlns:a16="http://schemas.microsoft.com/office/drawing/2014/main" id="{F2605293-BB57-4AA3-8F45-9B3A13AE9A62}"/>
                    </a:ext>
                  </a:extLst>
                </p:cNvPr>
                <p:cNvSpPr txBox="1"/>
                <p:nvPr/>
              </p:nvSpPr>
              <p:spPr bwMode="auto">
                <a:xfrm>
                  <a:off x="1392" y="3360"/>
                  <a:ext cx="256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den>
                        </m:f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0776" name="Object 8">
                  <a:extLst>
                    <a:ext uri="{FF2B5EF4-FFF2-40B4-BE49-F238E27FC236}">
                      <a16:creationId xmlns:a16="http://schemas.microsoft.com/office/drawing/2014/main" id="{F2605293-BB57-4AA3-8F45-9B3A13AE9A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392" y="3360"/>
                  <a:ext cx="256" cy="464"/>
                </a:xfrm>
                <a:prstGeom prst="rect">
                  <a:avLst/>
                </a:prstGeom>
                <a:blipFill>
                  <a:blip r:embed="rId5"/>
                  <a:stretch>
                    <a:fillRect r="-3030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C7A8167C-7977-4149-B61C-909671301A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171290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Text Box 3">
            <a:extLst>
              <a:ext uri="{FF2B5EF4-FFF2-40B4-BE49-F238E27FC236}">
                <a16:creationId xmlns:a16="http://schemas.microsoft.com/office/drawing/2014/main" id="{C4F7E69D-A00E-4645-AF7E-A49A3D588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09600"/>
            <a:ext cx="88840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основании прямой призмы правильный треугольник со стороной 1. Боковые ребра призмы равны 2. Найдите объем цилиндра.</a:t>
            </a:r>
          </a:p>
        </p:txBody>
      </p:sp>
      <p:pic>
        <p:nvPicPr>
          <p:cNvPr id="162820" name="Picture 4">
            <a:extLst>
              <a:ext uri="{FF2B5EF4-FFF2-40B4-BE49-F238E27FC236}">
                <a16:creationId xmlns:a16="http://schemas.microsoft.com/office/drawing/2014/main" id="{C3EE13CF-51EF-4D66-A53A-935B6ABB5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092575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2821" name="Group 5">
            <a:extLst>
              <a:ext uri="{FF2B5EF4-FFF2-40B4-BE49-F238E27FC236}">
                <a16:creationId xmlns:a16="http://schemas.microsoft.com/office/drawing/2014/main" id="{F2834DB1-0FEC-4D0B-BB8D-C3F354D5024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441950"/>
            <a:ext cx="2209800" cy="736600"/>
            <a:chOff x="528" y="3428"/>
            <a:chExt cx="1392" cy="464"/>
          </a:xfrm>
        </p:grpSpPr>
        <p:sp>
          <p:nvSpPr>
            <p:cNvPr id="162822" name="Text Box 6">
              <a:extLst>
                <a:ext uri="{FF2B5EF4-FFF2-40B4-BE49-F238E27FC236}">
                  <a16:creationId xmlns:a16="http://schemas.microsoft.com/office/drawing/2014/main" id="{F0A6B403-4C37-4AC6-AFAD-C2B5E24AE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04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2823" name="Object 7">
                  <a:extLst>
                    <a:ext uri="{FF2B5EF4-FFF2-40B4-BE49-F238E27FC236}">
                      <a16:creationId xmlns:a16="http://schemas.microsoft.com/office/drawing/2014/main" id="{B8B2A888-B9D1-4CA3-92CB-BE80123F1FC5}"/>
                    </a:ext>
                  </a:extLst>
                </p:cNvPr>
                <p:cNvSpPr txBox="1"/>
                <p:nvPr/>
              </p:nvSpPr>
              <p:spPr bwMode="auto">
                <a:xfrm>
                  <a:off x="1212" y="3428"/>
                  <a:ext cx="208" cy="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85000" lnSpcReduction="1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2823" name="Object 7">
                  <a:extLst>
                    <a:ext uri="{FF2B5EF4-FFF2-40B4-BE49-F238E27FC236}">
                      <a16:creationId xmlns:a16="http://schemas.microsoft.com/office/drawing/2014/main" id="{B8B2A888-B9D1-4CA3-92CB-BE80123F1F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12" y="3428"/>
                  <a:ext cx="208" cy="464"/>
                </a:xfrm>
                <a:prstGeom prst="rect">
                  <a:avLst/>
                </a:prstGeom>
                <a:blipFill>
                  <a:blip r:embed="rId3"/>
                  <a:stretch>
                    <a:fillRect r="-185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18B2167B-97B2-429E-A175-2693169CE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164619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Text Box 3">
            <a:extLst>
              <a:ext uri="{FF2B5EF4-FFF2-40B4-BE49-F238E27FC236}">
                <a16:creationId xmlns:a16="http://schemas.microsoft.com/office/drawing/2014/main" id="{6366AF48-A18A-438B-9A11-E43604433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В основании прямой призмы прямоугольный треугольник с катетами 6 и 8. Боковые ребра призмы равны 1. Найдите объем цилиндра.</a:t>
            </a:r>
          </a:p>
        </p:txBody>
      </p:sp>
      <p:pic>
        <p:nvPicPr>
          <p:cNvPr id="163844" name="Picture 4">
            <a:extLst>
              <a:ext uri="{FF2B5EF4-FFF2-40B4-BE49-F238E27FC236}">
                <a16:creationId xmlns:a16="http://schemas.microsoft.com/office/drawing/2014/main" id="{5FE59D50-B9F8-4E76-9F96-D76556E15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846513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845" name="Group 5">
            <a:extLst>
              <a:ext uri="{FF2B5EF4-FFF2-40B4-BE49-F238E27FC236}">
                <a16:creationId xmlns:a16="http://schemas.microsoft.com/office/drawing/2014/main" id="{C8C2E796-3AC8-4EE2-AF59-E627E4ED983D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2209800" cy="457200"/>
            <a:chOff x="528" y="3360"/>
            <a:chExt cx="1392" cy="288"/>
          </a:xfrm>
        </p:grpSpPr>
        <p:sp>
          <p:nvSpPr>
            <p:cNvPr id="163846" name="Text Box 6">
              <a:extLst>
                <a:ext uri="{FF2B5EF4-FFF2-40B4-BE49-F238E27FC236}">
                  <a16:creationId xmlns:a16="http://schemas.microsoft.com/office/drawing/2014/main" id="{AB29828C-5074-48F3-BF6E-111673AEA8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13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4</a:t>
              </a:r>
              <a:r>
                <a:rPr lang="en-US" altLang="ru-RU">
                  <a:solidFill>
                    <a:srgbClr val="FF3300"/>
                  </a:solidFill>
                </a:rPr>
                <a:t>   </a:t>
              </a:r>
              <a:r>
                <a:rPr lang="ru-RU" altLang="ru-RU">
                  <a:solidFill>
                    <a:srgbClr val="FF3300"/>
                  </a:solidFill>
                </a:rPr>
                <a:t>.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3847" name="Object 7">
                  <a:extLst>
                    <a:ext uri="{FF2B5EF4-FFF2-40B4-BE49-F238E27FC236}">
                      <a16:creationId xmlns:a16="http://schemas.microsoft.com/office/drawing/2014/main" id="{C3E30A09-7D89-444C-B990-C408A3EF9D04}"/>
                    </a:ext>
                  </a:extLst>
                </p:cNvPr>
                <p:cNvSpPr txBox="1"/>
                <p:nvPr/>
              </p:nvSpPr>
              <p:spPr bwMode="auto">
                <a:xfrm>
                  <a:off x="1296" y="3456"/>
                  <a:ext cx="128" cy="1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250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>
            <p:sp>
              <p:nvSpPr>
                <p:cNvPr id="163847" name="Object 7">
                  <a:extLst>
                    <a:ext uri="{FF2B5EF4-FFF2-40B4-BE49-F238E27FC236}">
                      <a16:creationId xmlns:a16="http://schemas.microsoft.com/office/drawing/2014/main" id="{C3E30A09-7D89-444C-B990-C408A3EF9D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6" y="3456"/>
                  <a:ext cx="128" cy="12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E08BE0C4-F009-40DB-AEA3-15C59B1DC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022"/>
            <a:ext cx="7772400" cy="43815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39700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727</Words>
  <Application>Microsoft Office PowerPoint</Application>
  <PresentationFormat>Экран (4:3)</PresentationFormat>
  <Paragraphs>82</Paragraphs>
  <Slides>18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Оформление по умолчанию</vt:lpstr>
      <vt:lpstr>14в. Принцип Кавальери (Цилиндр)</vt:lpstr>
      <vt:lpstr>Презентация PowerPoint</vt:lpstr>
      <vt:lpstr>Упражнение 1</vt:lpstr>
      <vt:lpstr>Упражнение 2</vt:lpstr>
      <vt:lpstr>Упражнение 3</vt:lpstr>
      <vt:lpstr>Презентация PowerPoint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25</cp:revision>
  <dcterms:created xsi:type="dcterms:W3CDTF">2007-11-29T06:10:49Z</dcterms:created>
  <dcterms:modified xsi:type="dcterms:W3CDTF">2022-04-09T03:39:31Z</dcterms:modified>
</cp:coreProperties>
</file>