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542" r:id="rId3"/>
    <p:sldId id="544" r:id="rId4"/>
    <p:sldId id="545" r:id="rId5"/>
    <p:sldId id="546" r:id="rId6"/>
    <p:sldId id="547" r:id="rId7"/>
    <p:sldId id="548" r:id="rId8"/>
    <p:sldId id="543" r:id="rId9"/>
    <p:sldId id="468" r:id="rId10"/>
    <p:sldId id="469" r:id="rId11"/>
    <p:sldId id="47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48" autoAdjust="0"/>
    <p:restoredTop sz="95987" autoAdjust="0"/>
  </p:normalViewPr>
  <p:slideViewPr>
    <p:cSldViewPr>
      <p:cViewPr varScale="1">
        <p:scale>
          <a:sx n="97" d="100"/>
          <a:sy n="97" d="100"/>
        </p:scale>
        <p:origin x="10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460BEBD-965F-4F7B-A774-C5EF496033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A0FB5DF-50EE-4815-8BCF-13ACA593594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C8A0C41-1701-449C-BB3F-2709A2A674B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7EEB1B59-5715-4F3D-92F3-5B761C1835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BF9717BE-5D44-49A2-95D5-6211D08D11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49B439BC-9521-4A69-B250-75FA4BA373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9E988B-9B9D-495D-A86B-4C374283BE9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2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43155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3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04794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4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90267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5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66055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6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13653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7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17912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725D95-8729-4DC7-9804-51EF0BE15D27}" type="slidenum">
              <a:rPr lang="ru-RU"/>
              <a:pPr/>
              <a:t>8</a:t>
            </a:fld>
            <a:endParaRPr lang="ru-RU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3214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30A84-9957-4B13-A340-2C0788266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C58A79-1E36-4BFA-B04C-1CB1CCC7B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D59BEB-B9F5-49BE-9B48-A954BBA2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C0422E-9D46-40CA-8AF4-81242AF02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B5E5D-417E-49FF-8D79-854142416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854A5-735F-4451-96D6-4BC4D69DB2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89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63DD6-53C5-4956-8861-611EB4907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436AE0A-EABD-441D-B883-09DDCBDFC5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C2E4D-96B6-45D5-BC04-ABA226BB5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4517AD-C30F-4D0F-BED8-1ADFACA7B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1BC00B-4B35-4BC4-82CB-624FF608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9FC0B-EBB6-4D49-8006-00995F6047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061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A6B59C0-CE4C-4908-A8BE-F704931964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7C3C06D-65DB-4FB0-8D55-684F485CA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CDC6E8-08B6-458F-B605-0B355E94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07E1AF-FB9E-4BAA-B0DF-EC03BF84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33F8B5-56AD-4660-A465-EEA775DF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DADE7-BB15-4ABB-9208-21769E75D0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642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4D181-8725-4A1D-8DBD-D76EC0D7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B0F583-E48F-4886-97F5-A568EF57D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ECBFDD-5420-44AE-8591-53BCCAE8E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FDDC20-D395-4C1A-A7CE-D49CE38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A983C-14F5-4173-BCB6-BBA9E604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624B9-02B8-4A9B-93BA-558926DC8C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815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C0FEA-C497-44EB-887A-0D4F782D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F886A9-9CBB-4F57-BC0A-60FA86637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3E9F9D-6F5D-41CD-9065-5DF202ED3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2DE8E3-DE34-4259-B7A7-AC0738A9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31DF15-F9EE-446B-8769-79D3E268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67EF-9B61-4065-8D52-C8BB3C0BBC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176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21291-DC59-471F-A07F-B5E07EE69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523537-7C78-47BE-856A-D05863D4A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D37D1-77E2-4717-BFFC-CD056B578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7F2CB1-59B2-41E8-819B-2BA229CC4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1BEDEA5-3C21-41FA-AFC7-E2FBB17C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57B685-4501-438A-BF04-D2F250D62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081DA-6D8B-41A2-8A15-17134C726D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253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3A42E6-E008-4C48-ACD3-750D77E0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81EC7C-132A-48C3-B3D2-C390A54E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CD274D-F140-494A-B9F2-CA3E42C14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519F12-D150-4CB1-A135-5261FF58C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ADEF86-0C3B-4FEB-AE1A-C0CFCA2E38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8D5FD4-3C7B-46E7-ABB0-7FE7DBCED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95F657B-0702-4DE6-8A76-FF72C27C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844CE9D-84A4-45E9-BC34-8406A1144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B5CCE-0A1A-49E1-9A76-FE293636BA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1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4418D-705D-4E14-8584-B08CF26A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A36DD7-547F-4666-81C0-731BE958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A4AA31-DB3F-46C9-85D5-6C0B1351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C60999-F150-462E-939D-066B2D1A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FDD9C-2FB6-4487-A5E2-D542AAAEB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163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D014A8-E0E8-48E6-95A4-5FEB1B01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2BC5662-606E-466B-917D-C8DA1795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8DDADBD-086C-4839-B7A4-3D526AF5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EA1EA-14A7-4D4E-91B9-0C620EE20C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548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28C46-DD71-4774-9819-075808DC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ABE4B-B982-4AFA-86AC-28F534307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8123AC-A458-42CA-B7CE-7DEA6428B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37B5C1-2066-4E62-A882-27C22BD0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C86FA-D9D2-48D9-8E63-01DECF438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E5180-0E56-4035-9086-928266EC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DB8D2-04FB-449C-8279-3221D045A0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81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22FD78-DF10-45D1-8B0E-DE2E8FD36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E30A805-9624-49AD-8ABB-2FD98C97FB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67492B-BE9C-4790-BB56-E078E6424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C4B08F-E727-4BFC-B527-180542913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2E8939-CB81-4024-AFF8-05C42C8F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CFD230-7CB3-4C04-85A3-AE5A2CF9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3B9B6-6B79-4071-AE42-DBD9ECF7B7C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679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19A81A-2042-4C40-9216-93A6702B2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E1E7E6-D568-4812-B93F-D6D71CD34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6D5E4EC-586E-43DB-B018-04643CB2DC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83CDA32-C828-4A47-A73F-E9B8ADB5D3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FB567C7-4D8D-48CA-8B1F-96616EE2EA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47F3FB-9CED-4EBC-B2DA-5412FAB554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058E948-5324-4C61-B409-ED45B2AF3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1584176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14</a:t>
            </a:r>
            <a:r>
              <a:rPr lang="ru-RU" altLang="ru-RU">
                <a:solidFill>
                  <a:srgbClr val="FF3300"/>
                </a:solidFill>
              </a:rPr>
              <a:t>г. Принцип </a:t>
            </a:r>
            <a:r>
              <a:rPr lang="ru-RU" altLang="ru-RU" dirty="0">
                <a:solidFill>
                  <a:srgbClr val="FF3300"/>
                </a:solidFill>
              </a:rPr>
              <a:t>Кавальери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(Тела вращения)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0872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объем тела вращения многоугольника </a:t>
            </a:r>
            <a:r>
              <a:rPr lang="en-US" i="1" dirty="0">
                <a:cs typeface="Times New Roman" pitchFamily="18" charset="0"/>
              </a:rPr>
              <a:t>ABCDEFGH</a:t>
            </a:r>
            <a:r>
              <a:rPr lang="ru-RU" dirty="0">
                <a:cs typeface="Times New Roman" pitchFamily="18" charset="0"/>
              </a:rPr>
              <a:t>, изображенного на рисунке и составленного из пяти единичных квадратов, вокруг прямой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dirty="0">
                <a:cs typeface="Times New Roman" pitchFamily="18" charset="0"/>
              </a:rPr>
              <a:t>, проходящей через середины сторон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EF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49789"/>
            <a:ext cx="2587352" cy="1857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7C4EF74-1FEE-4440-93C6-3D6236C72C67}"/>
              </a:ext>
            </a:extLst>
          </p:cNvPr>
          <p:cNvGrpSpPr/>
          <p:nvPr/>
        </p:nvGrpSpPr>
        <p:grpSpPr>
          <a:xfrm>
            <a:off x="0" y="2417830"/>
            <a:ext cx="9144000" cy="3458452"/>
            <a:chOff x="0" y="1712865"/>
            <a:chExt cx="9144000" cy="345845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5">
                  <a:extLst>
                    <a:ext uri="{FF2B5EF4-FFF2-40B4-BE49-F238E27FC236}">
                      <a16:creationId xmlns:a16="http://schemas.microsoft.com/office/drawing/2014/main" id="{E6C70B29-2FF9-4238-B208-C3C5D54921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3970988"/>
                  <a:ext cx="9144000" cy="1200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>
                      <a:solidFill>
                        <a:srgbClr val="FF3300"/>
                      </a:solidFill>
                      <a:cs typeface="Times New Roman" pitchFamily="18" charset="0"/>
                    </a:rPr>
                    <a:t> </a:t>
                  </a:r>
                  <a:r>
                    <a:rPr lang="ru-RU" dirty="0">
                      <a:cs typeface="Times New Roman" pitchFamily="18" charset="0"/>
                    </a:rPr>
                    <a:t>Искомое тело вращения является цилиндром с радиусом основания 1,5 и высотой 2, из которого вырезан цилиндр с радиусом основания 0,5 и высотой 1. Его объем равен 4,25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</m:oMath>
                  </a14:m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7" name="Text Box 5">
                  <a:extLst>
                    <a:ext uri="{FF2B5EF4-FFF2-40B4-BE49-F238E27FC236}">
                      <a16:creationId xmlns:a16="http://schemas.microsoft.com/office/drawing/2014/main" id="{E6C70B29-2FF9-4238-B208-C3C5D54921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3970988"/>
                  <a:ext cx="9144000" cy="1200329"/>
                </a:xfrm>
                <a:prstGeom prst="rect">
                  <a:avLst/>
                </a:prstGeom>
                <a:blipFill>
                  <a:blip r:embed="rId3"/>
                  <a:stretch>
                    <a:fillRect l="-1000" t="-4061" r="-1000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2DF0B559-BA06-45E5-862F-7B93BF7E08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1712865"/>
              <a:ext cx="2606558" cy="2039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F0ADF58B-EC02-4C0B-BF67-919F50A4EB3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53237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2806996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605" y="90872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Все двугранные углы многогранника, изображенного на рисунке, прямые. Найдите объем тела вращения этого многогранника</a:t>
            </a:r>
            <a:r>
              <a:rPr lang="ru-RU" i="1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вокруг прямой </a:t>
            </a:r>
            <a:r>
              <a:rPr lang="en-US" i="1" dirty="0">
                <a:cs typeface="Times New Roman" pitchFamily="18" charset="0"/>
              </a:rPr>
              <a:t>AA</a:t>
            </a:r>
            <a:r>
              <a:rPr lang="ru-RU" baseline="-30000" dirty="0">
                <a:cs typeface="Times New Roman" pitchFamily="18" charset="0"/>
              </a:rPr>
              <a:t>2</a:t>
            </a:r>
            <a:r>
              <a:rPr lang="ru-RU" dirty="0">
                <a:cs typeface="Times New Roman" pitchFamily="18" charset="0"/>
              </a:rPr>
              <a:t>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906"/>
            <a:ext cx="2671761" cy="263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D4DD19D-F07B-4FE6-9D74-B5A5A1D9762F}"/>
              </a:ext>
            </a:extLst>
          </p:cNvPr>
          <p:cNvGrpSpPr/>
          <p:nvPr/>
        </p:nvGrpSpPr>
        <p:grpSpPr>
          <a:xfrm>
            <a:off x="72008" y="2170073"/>
            <a:ext cx="9144000" cy="4070762"/>
            <a:chOff x="72008" y="1443425"/>
            <a:chExt cx="9144000" cy="40707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Box 5">
                  <a:extLst>
                    <a:ext uri="{FF2B5EF4-FFF2-40B4-BE49-F238E27FC236}">
                      <a16:creationId xmlns:a16="http://schemas.microsoft.com/office/drawing/2014/main" id="{AAF24365-C21D-403F-A30F-E6BCA85118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008" y="4261921"/>
                  <a:ext cx="9144000" cy="125226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Искомое тело вращения составлено из двух цилиндров, радиусы оснований которых равны</a:t>
                  </a:r>
                  <a:r>
                    <a:rPr lang="en-US" dirty="0">
                      <a:cs typeface="Times New Roman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b="0" i="0" dirty="0" smtClean="0">
                          <a:latin typeface="Cambria Math"/>
                          <a:cs typeface="Times New Roman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ru-RU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b="0" i="1" dirty="0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dirty="0">
                      <a:cs typeface="Times New Roman" pitchFamily="18" charset="0"/>
                    </a:rPr>
                    <a:t>,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 dirty="0">
                              <a:latin typeface="Cambria Math"/>
                              <a:cs typeface="Times New Roman" pitchFamily="18" charset="0"/>
                            </a:rPr>
                            <m:t>5</m:t>
                          </m:r>
                        </m:e>
                      </m:rad>
                    </m:oMath>
                  </a14:m>
                  <a:r>
                    <a:rPr lang="ru-RU" dirty="0">
                      <a:cs typeface="Times New Roman" pitchFamily="18" charset="0"/>
                    </a:rPr>
                    <a:t>, а высоты равны 1.</a:t>
                  </a:r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Его объем равен </a:t>
                  </a:r>
                  <a14:m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13</m:t>
                      </m:r>
                      <m:r>
                        <m:rPr>
                          <m:sty m:val="p"/>
                        </m:rPr>
                        <a:rPr lang="ru-RU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  <m:r>
                        <a:rPr lang="ru-RU" b="0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.</m:t>
                      </m:r>
                    </m:oMath>
                  </a14:m>
                  <a:endParaRPr lang="ru-RU" dirty="0"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6" name="Text Box 5">
                  <a:extLst>
                    <a:ext uri="{FF2B5EF4-FFF2-40B4-BE49-F238E27FC236}">
                      <a16:creationId xmlns:a16="http://schemas.microsoft.com/office/drawing/2014/main" id="{AAF24365-C21D-403F-A30F-E6BCA85118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008" y="4261921"/>
                  <a:ext cx="9144000" cy="1252266"/>
                </a:xfrm>
                <a:prstGeom prst="rect">
                  <a:avLst/>
                </a:prstGeom>
                <a:blipFill>
                  <a:blip r:embed="rId3"/>
                  <a:stretch>
                    <a:fillRect l="-1067" t="-3883" r="-1000" b="-922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14">
              <a:extLst>
                <a:ext uri="{FF2B5EF4-FFF2-40B4-BE49-F238E27FC236}">
                  <a16:creationId xmlns:a16="http://schemas.microsoft.com/office/drawing/2014/main" id="{FA566C3B-6226-4368-89C6-D6DC675DF6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3928" y="1443425"/>
              <a:ext cx="4860469" cy="2222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BF775938-8A34-4BE5-8490-1A133F5C9C72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53237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130036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548680"/>
            <a:ext cx="915598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объем тела вращения единичного куба 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ABCDA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B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вокруг прямой 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, проходящей через центры граней 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ABCD 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A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D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dirty="0">
                <a:latin typeface="+mj-lt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D600E6EE-6D5C-4AE3-B012-F1F42291C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75" y="5157192"/>
                <a:ext cx="8971207" cy="15401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Искомое тело вращения является цилиндром, радиус основания которого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 а образующая равна 1. Его объем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D600E6EE-6D5C-4AE3-B012-F1F42291C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75" y="5157192"/>
                <a:ext cx="8971207" cy="1540102"/>
              </a:xfrm>
              <a:prstGeom prst="rect">
                <a:avLst/>
              </a:prstGeom>
              <a:blipFill>
                <a:blip r:embed="rId3"/>
                <a:stretch>
                  <a:fillRect l="-1088" t="-3162" r="-1020" b="-2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8E63FAB9-51EA-4A8D-9354-175CE785ACC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53237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3FCF924-AC84-4440-9A45-8F000B83D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333" y="1931519"/>
            <a:ext cx="3173333" cy="2818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548680"/>
            <a:ext cx="915598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объем тела вращения единичного куба 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ABCDA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B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вокруг прямой </a:t>
            </a:r>
            <a:r>
              <a:rPr kumimoji="0" lang="en-US" altLang="ru-RU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AA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dirty="0">
                <a:latin typeface="+mj-lt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D600E6EE-6D5C-4AE3-B012-F1F42291C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7503" y="4750372"/>
                <a:ext cx="8892479" cy="1252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Искомое тело вращения является цилиндром, радиус основания которого равен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e>
                    </m:rad>
                    <m:r>
                      <a:rPr lang="ru-RU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 а образующая равна 1. Его объем равен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D600E6EE-6D5C-4AE3-B012-F1F42291C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3" y="4750372"/>
                <a:ext cx="8892479" cy="1252266"/>
              </a:xfrm>
              <a:prstGeom prst="rect">
                <a:avLst/>
              </a:prstGeom>
              <a:blipFill>
                <a:blip r:embed="rId3"/>
                <a:stretch>
                  <a:fillRect l="-1097" t="-3883" r="-1097" b="-873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8E63FAB9-51EA-4A8D-9354-175CE785ACC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0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5F12324F-B2C8-411D-812A-9F817432E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613317"/>
            <a:ext cx="3168352" cy="276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34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548680"/>
            <a:ext cx="915598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объем тела </a:t>
            </a:r>
            <a:r>
              <a:rPr lang="ru-RU" sz="2800" dirty="0">
                <a:latin typeface="+mj-lt"/>
                <a:cs typeface="Times New Roman" pitchFamily="18" charset="0"/>
              </a:rPr>
              <a:t>вращения 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правильной треугольной призмы 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ABCA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, все ребра которой равны 1, вокруг прямой 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AA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.</a:t>
            </a:r>
            <a:r>
              <a:rPr lang="ru-RU" sz="2800" dirty="0">
                <a:latin typeface="+mj-lt"/>
                <a:cs typeface="Times New Roman" pitchFamily="18" charset="0"/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D600E6EE-6D5C-4AE3-B012-F1F42291C9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75" y="4750372"/>
                <a:ext cx="897120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Искомое тело вращения является цилиндром, радиус основания и образующая которого равны 1. Его объем равен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D600E6EE-6D5C-4AE3-B012-F1F42291C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75" y="4750372"/>
                <a:ext cx="8971207" cy="830997"/>
              </a:xfrm>
              <a:prstGeom prst="rect">
                <a:avLst/>
              </a:prstGeom>
              <a:blipFill>
                <a:blip r:embed="rId3"/>
                <a:stretch>
                  <a:fillRect l="-1088" t="-5839" r="-1020" b="-153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>
            <a:extLst>
              <a:ext uri="{FF2B5EF4-FFF2-40B4-BE49-F238E27FC236}">
                <a16:creationId xmlns:a16="http://schemas.microsoft.com/office/drawing/2014/main" id="{8E63FAB9-51EA-4A8D-9354-175CE785ACC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0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3D5C73C-DA0F-441B-8618-116C0E289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95387"/>
            <a:ext cx="2452564" cy="254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48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548680"/>
            <a:ext cx="915598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cs typeface="Times New Roman" pitchFamily="18" charset="0"/>
              </a:rPr>
              <a:t>Найдите объем тела </a:t>
            </a:r>
            <a:r>
              <a:rPr lang="ru-RU" sz="2800" dirty="0">
                <a:latin typeface="+mj-lt"/>
                <a:cs typeface="Times New Roman" pitchFamily="18" charset="0"/>
              </a:rPr>
              <a:t>вращения 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правильной треугольной призмы 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ABCA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+mj-lt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+mj-lt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+mj-lt"/>
                <a:ea typeface="Times New Roman" panose="02020603050405020304" pitchFamily="18" charset="0"/>
              </a:rPr>
              <a:t>, все ребра которой равны 1, вокруг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прямой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проходящей через центры граней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E63FAB9-51EA-4A8D-9354-175CE785ACC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0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C6E94D40-CA29-497D-A2D5-6F0084A48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417" y="2107628"/>
            <a:ext cx="2730079" cy="2833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FAEBD4D-7671-42CA-9353-8404F33A2A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75" y="5157192"/>
                <a:ext cx="8971207" cy="15564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Искомое тело вращения является цилиндром, радиус основания которого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a:rPr lang="ru-RU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 а образующая равна 1. Его объем равен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ru-RU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π</m:t>
                        </m:r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FAEBD4D-7671-42CA-9353-8404F33A2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75" y="5157192"/>
                <a:ext cx="8971207" cy="1556452"/>
              </a:xfrm>
              <a:prstGeom prst="rect">
                <a:avLst/>
              </a:prstGeom>
              <a:blipFill>
                <a:blip r:embed="rId4"/>
                <a:stretch>
                  <a:fillRect l="-1088" t="-3137" r="-1020" b="-19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04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548680"/>
            <a:ext cx="915598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объем и площадь поверхности тела вращения правильной шестиугольной призмы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ABCDEFA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все ребра которой равны 1, вокруг прямой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E63FAB9-51EA-4A8D-9354-175CE785ACC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0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FAEBD4D-7671-42CA-9353-8404F33A2A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75" y="5157192"/>
                <a:ext cx="8971207" cy="1200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Искомое тело вращения является цилиндром, радиус основания которого равен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2, а образующая равна 1. Его объем равен </a:t>
                </a:r>
                <a14:m>
                  <m:oMath xmlns:m="http://schemas.openxmlformats.org/officeDocument/2006/math">
                    <m:r>
                      <a:rPr lang="ru-RU" b="0" i="0" smtClean="0"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4</m:t>
                    </m:r>
                    <m:r>
                      <m:rPr>
                        <m:sty m:val="p"/>
                      </m:rPr>
                      <a:rPr lang="ru-RU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FAEBD4D-7671-42CA-9353-8404F33A2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75" y="5157192"/>
                <a:ext cx="8971207" cy="1200329"/>
              </a:xfrm>
              <a:prstGeom prst="rect">
                <a:avLst/>
              </a:prstGeom>
              <a:blipFill>
                <a:blip r:embed="rId3"/>
                <a:stretch>
                  <a:fillRect l="-1088" t="-4061" r="-1020" b="-106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>
            <a:extLst>
              <a:ext uri="{FF2B5EF4-FFF2-40B4-BE49-F238E27FC236}">
                <a16:creationId xmlns:a16="http://schemas.microsoft.com/office/drawing/2014/main" id="{B0F126C2-DDDA-439F-8550-2949FFC5F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62064"/>
            <a:ext cx="3055278" cy="257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74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548680"/>
            <a:ext cx="915598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объем и площадь поверхности тела вращения правильной шестиугольной призмы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ABCDEFA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2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все ребра которой равны 1, вокруг прямой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проходящей через центры ее оснований.</a:t>
            </a:r>
            <a:r>
              <a:rPr lang="ru-RU" sz="2800" dirty="0">
                <a:latin typeface="+mj-lt"/>
                <a:cs typeface="Times New Roman" pitchFamily="18" charset="0"/>
              </a:rPr>
              <a:t> 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8E63FAB9-51EA-4A8D-9354-175CE785ACC8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0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FAEBD4D-7671-42CA-9353-8404F33A2A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775" y="5157192"/>
                <a:ext cx="8971207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solidFill>
                      <a:srgbClr val="FF3300"/>
                    </a:solidFill>
                  </a:rPr>
                  <a:t>	Ответ.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Искомое тело вращения является цилиндром, радиус основания и образующая которого равны 1. Его объем равен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>
                        <a:latin typeface="Cambria Math"/>
                        <a:ea typeface="Cambria Math"/>
                        <a:cs typeface="Times New Roman" pitchFamily="18" charset="0"/>
                      </a:rPr>
                      <m:t>π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. </a:t>
                </a:r>
              </a:p>
            </p:txBody>
          </p:sp>
        </mc:Choice>
        <mc:Fallback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7FAEBD4D-7671-42CA-9353-8404F33A2A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775" y="5157192"/>
                <a:ext cx="8971207" cy="830997"/>
              </a:xfrm>
              <a:prstGeom prst="rect">
                <a:avLst/>
              </a:prstGeom>
              <a:blipFill>
                <a:blip r:embed="rId3"/>
                <a:stretch>
                  <a:fillRect l="-1088" t="-5882" r="-1020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>
            <a:extLst>
              <a:ext uri="{FF2B5EF4-FFF2-40B4-BE49-F238E27FC236}">
                <a16:creationId xmlns:a16="http://schemas.microsoft.com/office/drawing/2014/main" id="{8683F253-A851-4192-9A9C-D0BA2D485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306" y="2441364"/>
            <a:ext cx="3059387" cy="2582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50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776" y="764704"/>
            <a:ext cx="915598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объем тела вращения многоугольника </a:t>
            </a:r>
            <a:r>
              <a:rPr lang="en-US" i="1" dirty="0">
                <a:cs typeface="Times New Roman" pitchFamily="18" charset="0"/>
              </a:rPr>
              <a:t>ABCDEF</a:t>
            </a:r>
            <a:r>
              <a:rPr lang="ru-RU" dirty="0">
                <a:cs typeface="Times New Roman" pitchFamily="18" charset="0"/>
              </a:rPr>
              <a:t>, изображенного на рисунке и составленного из трех единичных квадратов, вокруг прямой </a:t>
            </a:r>
            <a:r>
              <a:rPr lang="en-US" i="1" dirty="0">
                <a:cs typeface="Times New Roman" pitchFamily="18" charset="0"/>
              </a:rPr>
              <a:t>AF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2204632" cy="2019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94F8AA56-6D76-40A5-A073-36177612E838}"/>
              </a:ext>
            </a:extLst>
          </p:cNvPr>
          <p:cNvGrpSpPr/>
          <p:nvPr/>
        </p:nvGrpSpPr>
        <p:grpSpPr>
          <a:xfrm>
            <a:off x="-144017" y="2389706"/>
            <a:ext cx="9144000" cy="2975639"/>
            <a:chOff x="-144017" y="1741634"/>
            <a:chExt cx="9144000" cy="297563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D600E6EE-6D5C-4AE3-B012-F1F42291C93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44017" y="3886276"/>
                  <a:ext cx="9144000" cy="8309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Искомое тело вращения состоит из двух цилиндров с основаниями радиусов 2 и 1, высотой 1. Его объем равен 5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</m:oMath>
                  </a14:m>
                  <a:r>
                    <a:rPr lang="ru-RU" dirty="0">
                      <a:cs typeface="Times New Roman" pitchFamily="18" charset="0"/>
                    </a:rPr>
                    <a:t>. </a:t>
                  </a:r>
                </a:p>
              </p:txBody>
            </p:sp>
          </mc:Choice>
          <mc:Fallback>
            <p:sp>
              <p:nvSpPr>
                <p:cNvPr id="6" name="Text Box 3">
                  <a:extLst>
                    <a:ext uri="{FF2B5EF4-FFF2-40B4-BE49-F238E27FC236}">
                      <a16:creationId xmlns:a16="http://schemas.microsoft.com/office/drawing/2014/main" id="{D600E6EE-6D5C-4AE3-B012-F1F42291C9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44017" y="3886276"/>
                  <a:ext cx="9144000" cy="830997"/>
                </a:xfrm>
                <a:prstGeom prst="rect">
                  <a:avLst/>
                </a:prstGeom>
                <a:blipFill>
                  <a:blip r:embed="rId4"/>
                  <a:stretch>
                    <a:fillRect l="-1000" t="-5882" r="-1067" b="-1617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id="{E6AFE767-FCD2-44A9-980F-F05E139B3C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6766" y="1741634"/>
              <a:ext cx="3637642" cy="1960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978F82B9-37D6-4072-B089-1091C0F0471E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53237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50636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92696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cs typeface="Times New Roman" pitchFamily="18" charset="0"/>
              </a:rPr>
              <a:t>	Найдите объем тела вращения многоугольника </a:t>
            </a:r>
            <a:r>
              <a:rPr lang="en-US" i="1" dirty="0">
                <a:cs typeface="Times New Roman" pitchFamily="18" charset="0"/>
              </a:rPr>
              <a:t>ABCDEFGH</a:t>
            </a:r>
            <a:r>
              <a:rPr lang="ru-RU" dirty="0">
                <a:cs typeface="Times New Roman" pitchFamily="18" charset="0"/>
              </a:rPr>
              <a:t>, изображенного на рисунке и составленного из четырех единичных квадратов, вокруг прямой 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ru-RU" dirty="0">
                <a:cs typeface="Times New Roman" pitchFamily="18" charset="0"/>
              </a:rPr>
              <a:t>, проходящей через середины сторон </a:t>
            </a:r>
            <a:r>
              <a:rPr lang="en-US" i="1" dirty="0">
                <a:cs typeface="Times New Roman" pitchFamily="18" charset="0"/>
              </a:rPr>
              <a:t>AB </a:t>
            </a:r>
            <a:r>
              <a:rPr lang="ru-RU" dirty="0">
                <a:cs typeface="Times New Roman" pitchFamily="18" charset="0"/>
              </a:rPr>
              <a:t>и </a:t>
            </a:r>
            <a:r>
              <a:rPr lang="en-US" i="1" dirty="0">
                <a:cs typeface="Times New Roman" pitchFamily="18" charset="0"/>
              </a:rPr>
              <a:t>EF</a:t>
            </a:r>
            <a:r>
              <a:rPr lang="ru-RU" dirty="0">
                <a:cs typeface="Times New Roman" pitchFamily="18" charset="0"/>
              </a:rPr>
              <a:t>. </a:t>
            </a: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62356"/>
            <a:ext cx="2916222" cy="208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4BCE1FA6-C3D4-4D23-A7D5-70248F04CC6F}"/>
              </a:ext>
            </a:extLst>
          </p:cNvPr>
          <p:cNvGrpSpPr/>
          <p:nvPr/>
        </p:nvGrpSpPr>
        <p:grpSpPr>
          <a:xfrm>
            <a:off x="32314" y="2155369"/>
            <a:ext cx="9144000" cy="3911779"/>
            <a:chOff x="32314" y="1463212"/>
            <a:chExt cx="9144000" cy="39117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3">
                  <a:extLst>
                    <a:ext uri="{FF2B5EF4-FFF2-40B4-BE49-F238E27FC236}">
                      <a16:creationId xmlns:a16="http://schemas.microsoft.com/office/drawing/2014/main" id="{8FE747B1-963D-4A8B-88C5-9F85492230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2314" y="4174662"/>
                  <a:ext cx="9144000" cy="12003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dirty="0">
                      <a:solidFill>
                        <a:srgbClr val="FF3300"/>
                      </a:solidFill>
                    </a:rPr>
                    <a:t>	Ответ.</a:t>
                  </a:r>
                  <a:r>
                    <a:rPr lang="ru-RU" dirty="0"/>
                    <a:t> </a:t>
                  </a:r>
                  <a:r>
                    <a:rPr lang="ru-RU" dirty="0">
                      <a:cs typeface="Times New Roman" pitchFamily="18" charset="0"/>
                    </a:rPr>
                    <a:t>Искомое тело вращения составлено из двух цилиндров высотой 1 и радиусами оснований 1,5 и 0,5. Его объем равен </a:t>
                  </a:r>
                  <a:r>
                    <a:rPr lang="en-US" dirty="0">
                      <a:cs typeface="Times New Roman" pitchFamily="18" charset="0"/>
                    </a:rPr>
                    <a:t>  </a:t>
                  </a:r>
                  <a:r>
                    <a:rPr lang="ru-RU" dirty="0">
                      <a:cs typeface="Times New Roman" pitchFamily="18" charset="0"/>
                    </a:rPr>
                    <a:t>2,5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π</m:t>
                      </m:r>
                    </m:oMath>
                  </a14:m>
                  <a:r>
                    <a:rPr lang="en-US" dirty="0">
                      <a:cs typeface="Times New Roman" pitchFamily="18" charset="0"/>
                    </a:rPr>
                    <a:t> </a:t>
                  </a:r>
                  <a:r>
                    <a:rPr lang="ru-RU" dirty="0">
                      <a:cs typeface="Times New Roman" pitchFamily="18" charset="0"/>
                    </a:rPr>
                    <a:t>. </a:t>
                  </a:r>
                </a:p>
              </p:txBody>
            </p:sp>
          </mc:Choice>
          <mc:Fallback xmlns="">
            <p:sp>
              <p:nvSpPr>
                <p:cNvPr id="7" name="Text Box 3">
                  <a:extLst>
                    <a:ext uri="{FF2B5EF4-FFF2-40B4-BE49-F238E27FC236}">
                      <a16:creationId xmlns:a16="http://schemas.microsoft.com/office/drawing/2014/main" id="{8FE747B1-963D-4A8B-88C5-9F85492230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314" y="4174662"/>
                  <a:ext cx="9144000" cy="1200329"/>
                </a:xfrm>
                <a:prstGeom prst="rect">
                  <a:avLst/>
                </a:prstGeom>
                <a:blipFill>
                  <a:blip r:embed="rId3"/>
                  <a:stretch>
                    <a:fillRect l="-1000" t="-4061" r="-1067" b="-1066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9">
              <a:extLst>
                <a:ext uri="{FF2B5EF4-FFF2-40B4-BE49-F238E27FC236}">
                  <a16:creationId xmlns:a16="http://schemas.microsoft.com/office/drawing/2014/main" id="{519A6093-4147-43AB-8870-160611BA63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08" y="1463212"/>
              <a:ext cx="2816064" cy="216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F5036350-7ED7-4CD3-9913-94B82BBED4EA}"/>
              </a:ext>
            </a:extLst>
          </p:cNvPr>
          <p:cNvSpPr txBox="1">
            <a:spLocks noChangeArrowheads="1"/>
          </p:cNvSpPr>
          <p:nvPr/>
        </p:nvSpPr>
        <p:spPr>
          <a:xfrm>
            <a:off x="395536" y="153237"/>
            <a:ext cx="7772400" cy="43815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98414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661</Words>
  <Application>Microsoft Office PowerPoint</Application>
  <PresentationFormat>Экран (4:3)</PresentationFormat>
  <Paragraphs>45</Paragraphs>
  <Slides>11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Times New Roman</vt:lpstr>
      <vt:lpstr>Оформление по умолчанию</vt:lpstr>
      <vt:lpstr>14г. Принцип Кавальери (Тела вращения)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26</cp:revision>
  <dcterms:created xsi:type="dcterms:W3CDTF">2007-11-29T06:10:49Z</dcterms:created>
  <dcterms:modified xsi:type="dcterms:W3CDTF">2022-04-09T04:01:03Z</dcterms:modified>
</cp:coreProperties>
</file>