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26" r:id="rId2"/>
    <p:sldId id="382" r:id="rId3"/>
    <p:sldId id="447" r:id="rId4"/>
    <p:sldId id="383" r:id="rId5"/>
    <p:sldId id="506" r:id="rId6"/>
    <p:sldId id="508" r:id="rId7"/>
    <p:sldId id="510" r:id="rId8"/>
    <p:sldId id="293" r:id="rId9"/>
    <p:sldId id="259" r:id="rId10"/>
    <p:sldId id="305" r:id="rId11"/>
    <p:sldId id="264" r:id="rId12"/>
    <p:sldId id="262" r:id="rId13"/>
    <p:sldId id="531" r:id="rId14"/>
    <p:sldId id="519" r:id="rId15"/>
    <p:sldId id="295" r:id="rId16"/>
    <p:sldId id="522" r:id="rId17"/>
    <p:sldId id="523" r:id="rId18"/>
    <p:sldId id="534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24" autoAdjust="0"/>
    <p:restoredTop sz="90970" autoAdjust="0"/>
  </p:normalViewPr>
  <p:slideViewPr>
    <p:cSldViewPr>
      <p:cViewPr varScale="1">
        <p:scale>
          <a:sx n="97" d="100"/>
          <a:sy n="97" d="100"/>
        </p:scale>
        <p:origin x="2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DC89A819-4EBC-41E2-8C5B-63F5A24E97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596EDE3D-B6CA-4F9B-A26D-BA896210055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A97AD845-89E4-4C4B-9136-6CFD62E9B6A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CA74B060-68C9-43D4-B1CF-513F5B7AD56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6566" name="Rectangle 6">
            <a:extLst>
              <a:ext uri="{FF2B5EF4-FFF2-40B4-BE49-F238E27FC236}">
                <a16:creationId xmlns:a16="http://schemas.microsoft.com/office/drawing/2014/main" id="{F29460C0-E88A-4B1E-B5A9-AB0AC8DE54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6567" name="Rectangle 7">
            <a:extLst>
              <a:ext uri="{FF2B5EF4-FFF2-40B4-BE49-F238E27FC236}">
                <a16:creationId xmlns:a16="http://schemas.microsoft.com/office/drawing/2014/main" id="{BC8242AD-33B2-449B-87A0-C032F35AFA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48CDD0-50C5-4F2F-9079-83A9F9661B1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44ABB-5FC7-4974-A3AF-8CD7DE15BC6D}" type="slidenum">
              <a:rPr lang="ru-RU"/>
              <a:pPr/>
              <a:t>5</a:t>
            </a:fld>
            <a:endParaRPr lang="ru-RU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240568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7F8A47-F005-47FC-AB64-284B99499A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7997C-B9C9-4447-8C39-025F754F6D64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7CC9C8C5-2DD1-4B56-96A7-959816371F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C0F9D378-BD39-4915-BC7B-E595C840EC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6606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66A3B-DA1A-4538-99DB-87EB88B5C78F}" type="slidenum">
              <a:rPr lang="ru-RU"/>
              <a:pPr/>
              <a:t>16</a:t>
            </a:fld>
            <a:endParaRPr lang="ru-RU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544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66A3B-DA1A-4538-99DB-87EB88B5C78F}" type="slidenum">
              <a:rPr lang="ru-RU"/>
              <a:pPr/>
              <a:t>17</a:t>
            </a:fld>
            <a:endParaRPr lang="ru-RU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490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66A3B-DA1A-4538-99DB-87EB88B5C78F}" type="slidenum">
              <a:rPr lang="ru-RU"/>
              <a:pPr/>
              <a:t>18</a:t>
            </a:fld>
            <a:endParaRPr lang="ru-RU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874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72FAA5-5F66-4EA4-B200-3A06F7525D64}" type="slidenum">
              <a:rPr lang="ru-RU"/>
              <a:pPr/>
              <a:t>7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6C6D68-AD56-4B32-AC54-FDCE01CAD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C1083-BCE8-4E6E-B7D0-CA31AB5A11B4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8BD6B096-C4C6-49E0-A274-0A9C2CF789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31B7EA08-1503-4E49-90CA-10F39AB144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7366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D98F56-F6D2-409D-95BF-4D67C82E00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81B2CB-5C89-423C-9AF5-CDB286A9A1AC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0BABA1F8-AC94-47D2-B1B3-F2F9A3CFD5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7754B183-A505-46BF-BCE4-2FC17CB9F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573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AEAC91-E399-44AA-A97C-671F7A10D7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E70F5-BEB0-4020-8A53-650A50729C55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6F416AB5-8ADC-4535-B171-407513E636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845C9A73-17D3-4633-9AD9-D64442317B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5015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CBC186-A8FE-4D89-A9E1-54E0DE4596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287151-5184-43DC-B6CF-2A74E3B15DB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9F812371-8348-42BD-823C-C113BA2EE6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13857327-DC21-4464-8AAF-30EC05122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5815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75F9E7-89BB-411E-97AF-DCCBDCE713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AE638-E57D-4F9F-8AB7-E54B20CE9064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60C81C22-2343-4DF9-9E2A-FCD3DE60A0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19D6E8B7-C838-412E-93B2-46DF1FBED2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3923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DAEC6-DCDB-469D-85C2-FB34686374A6}" type="slidenum">
              <a:rPr lang="ru-RU"/>
              <a:pPr/>
              <a:t>13</a:t>
            </a:fld>
            <a:endParaRPr lang="ru-RU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975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9EE322-BB50-432F-9C51-8E5CE9AB694F}" type="slidenum">
              <a:rPr lang="ru-RU" sz="1200"/>
              <a:pPr eaLnBrk="1" hangingPunct="1"/>
              <a:t>14</a:t>
            </a:fld>
            <a:endParaRPr lang="ru-RU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32697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4A7552-CFF9-478D-85FF-667B23BA3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C72845C-67EA-405F-8D4A-1FBF63300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57A698-1F41-406F-A398-206E3DE9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B2F2E8-BA55-4FDC-ABC9-EDB173924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B777D6-60E9-45F6-8BA3-513F9B99F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7D97C-32E3-4EF9-BFDC-328821C753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93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9679A3-3BC6-4F6B-AFE1-A44C980C2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797FD45-45DC-4B58-9695-759232EAB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58AC06-686F-4630-AFED-D8697F4D1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58232A-CD64-4163-B01A-C2386D708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51C55F-365B-40F7-B522-D2B26F9E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E3A79-E0D2-429C-91B8-5CE82EF5EB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93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4C7149B-E517-4827-B7C2-E67BCF060B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0DFBE6-AD4B-466E-9569-BE789DE52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450115-B1AD-4931-8D66-98FECFAF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48C41C-9327-4255-89F8-F643187A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F2936F-5FCE-4C61-A41E-FBA69EAC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2B94E-5180-491E-BD45-4424F73AF2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521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2297F-E876-408E-9B45-4C7454E27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154BF5-FCCF-4E2F-AFEE-FF99D2E8C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359D82-C73E-4F54-B293-3142B783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881AC8-1269-47DE-8B0C-F69BFDB51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7443F8-A124-44E8-BE24-E6B208C1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41795-D570-4818-B18D-F659C5D98C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3996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CD029-F511-4934-947F-712137E56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01D250-AFF0-47E4-A4EC-78D27A21C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BCFFB1-E6C4-47B5-9A11-05DE4A90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7D5559-9A11-4F9C-8FB9-42901D85F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D897B2-9FCF-4E1B-B7DF-300A50F5C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AEE40-1E4A-4547-9C6F-7376170E5F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4140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CBCB23-8943-49CB-B723-FFED3D851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6348DD-3858-43E0-BA14-F8C37D6077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F34274-228B-4FD5-9DF2-A44D79175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9711BC-42A9-45E9-80F8-48F861098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D41FFE-5386-4D1C-A82E-FB0A55D3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E43164-0AB2-4C27-A636-799991FD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EB0A9-109E-42DB-A36C-6CA8942B97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693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4CD7A-2C47-41CB-97D0-CD5BD3830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B3D59C-F722-45A4-A436-036EB52E8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66B8D3-4091-489E-B6C7-2258271F5E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90229FD-DB3F-46A7-BC3D-54CE2D53D2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A899FF5-DF59-47CA-A649-6A540999FC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EEB718-23ED-41DC-80BF-652BF35D8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CFE4028-8C22-4B0A-8172-6D748602B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037AD8A-E67A-4BFC-873E-0DAB4210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71E63-57F7-416A-B987-C831100606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83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419C6D-664E-44FF-AFF1-B3D372DA8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B2CE05-F69F-43D8-9C03-0285521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75B9D66-495C-42F0-A559-6BD347FC3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F49F469-8EAF-433A-9322-FBBDB8679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C0471-B840-41C4-B783-5DCB1C2E56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524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7D655F2-31BC-4292-AD52-BD6A38B77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094AD7D-EACE-414E-979B-2ACE91CD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7031191-F9C8-4025-93DB-9B38C78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9EDE9-A6B2-452A-89D9-6068C92A1D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96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8C52F1-8D3B-4172-AFC3-E76F3F5D4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89B774-CA89-404C-8DB1-7F876BD29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F8DE90-EC62-4118-A27E-906B4B7B6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715FDC-6512-4AF1-970A-A45BCEF0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0BE555-2038-4027-B7B1-5EF0CC620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9E1704-3A39-4BF0-BE14-6287F9F4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9B65C-2AB6-4624-BD3A-3EBE7AF3D5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5695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A4CF5D-E683-410D-A958-675390FE6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7172188-2C9B-488C-B5DB-44754CEF67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662822-EB9C-4527-AEC1-85C8EE7C2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3C38CC-D9A2-4D5D-9B01-B40CD2C59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DBD917-0389-4D6C-803B-3573F2FF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B0DB3B-FD42-45BA-8493-648668B25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F59F1-42F1-4166-A6CB-346B67F8A3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309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C8541B9-E316-4D78-862A-B98440B2E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76C72CD-6319-4F3C-AF50-A45202297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449BE0-CA48-499B-BE40-A8B7DE7704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3D2DD47-B88B-46E6-B9A3-7448E3D9A0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99E3232-31FA-48BE-81F2-320D10FCCF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DC8B18-2715-491A-9D67-B4F947301F1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6F301B5F-272D-4B01-B3C0-5EE3FEB328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60848"/>
            <a:ext cx="7772400" cy="68580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15а. Объём пирамиды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>
            <a:extLst>
              <a:ext uri="{FF2B5EF4-FFF2-40B4-BE49-F238E27FC236}">
                <a16:creationId xmlns:a16="http://schemas.microsoft.com/office/drawing/2014/main" id="{FF0317A0-01B6-4647-94BD-04E4855DA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Плоскость проходит через сторону основания треугольной пирамиды и делит противоположное боковое ребро в отношении </a:t>
            </a:r>
            <a:r>
              <a:rPr lang="ru-RU" altLang="ru-RU" dirty="0"/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: </a:t>
            </a:r>
            <a:r>
              <a:rPr lang="ru-RU" altLang="ru-RU" dirty="0"/>
              <a:t>2, считая от вершины</a:t>
            </a:r>
            <a:r>
              <a:rPr lang="ru-RU" altLang="ru-RU" dirty="0">
                <a:cs typeface="Times New Roman" panose="02020603050405020304" pitchFamily="18" charset="0"/>
              </a:rPr>
              <a:t>. В каком отношении эта плоскость делит объем пирамиды?</a:t>
            </a:r>
          </a:p>
        </p:txBody>
      </p:sp>
      <p:sp>
        <p:nvSpPr>
          <p:cNvPr id="140292" name="Text Box 4">
            <a:extLst>
              <a:ext uri="{FF2B5EF4-FFF2-40B4-BE49-F238E27FC236}">
                <a16:creationId xmlns:a16="http://schemas.microsoft.com/office/drawing/2014/main" id="{78C66551-9CE3-4FBB-8CB5-C1BE5EB71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6388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1 </a:t>
            </a:r>
            <a:r>
              <a:rPr lang="ru-RU" altLang="ru-RU"/>
              <a:t>: 2.</a:t>
            </a:r>
          </a:p>
        </p:txBody>
      </p:sp>
      <p:pic>
        <p:nvPicPr>
          <p:cNvPr id="140293" name="Picture 5">
            <a:extLst>
              <a:ext uri="{FF2B5EF4-FFF2-40B4-BE49-F238E27FC236}">
                <a16:creationId xmlns:a16="http://schemas.microsoft.com/office/drawing/2014/main" id="{8561FC6A-2317-4210-9F87-27A1E6BD9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057400"/>
            <a:ext cx="3365500" cy="358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4CE0173-E820-4B91-914D-B4F10C57A4CC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344730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>
            <a:extLst>
              <a:ext uri="{FF2B5EF4-FFF2-40B4-BE49-F238E27FC236}">
                <a16:creationId xmlns:a16="http://schemas.microsoft.com/office/drawing/2014/main" id="{4CE94A86-3326-4B8C-BADD-4825FD071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Боковые ребра треугольной пирамиды взаимно перпендикулярны, каждое из них равно </a:t>
            </a:r>
            <a:r>
              <a:rPr lang="ru-RU" altLang="ru-RU" dirty="0"/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 Найдите объем пирамиды.</a:t>
            </a:r>
            <a:r>
              <a:rPr lang="ru-RU" altLang="ru-RU" dirty="0"/>
              <a:t> </a:t>
            </a:r>
          </a:p>
        </p:txBody>
      </p:sp>
      <p:pic>
        <p:nvPicPr>
          <p:cNvPr id="45064" name="Picture 8">
            <a:extLst>
              <a:ext uri="{FF2B5EF4-FFF2-40B4-BE49-F238E27FC236}">
                <a16:creationId xmlns:a16="http://schemas.microsoft.com/office/drawing/2014/main" id="{BEB9991B-F612-4D23-8139-73582C26D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57400"/>
            <a:ext cx="3333750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069" name="Group 13">
            <a:extLst>
              <a:ext uri="{FF2B5EF4-FFF2-40B4-BE49-F238E27FC236}">
                <a16:creationId xmlns:a16="http://schemas.microsoft.com/office/drawing/2014/main" id="{1C535113-2FFD-4C2B-96BE-658FAB827E0E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905000"/>
            <a:ext cx="7620000" cy="4191000"/>
            <a:chOff x="768" y="1200"/>
            <a:chExt cx="4800" cy="2640"/>
          </a:xfrm>
        </p:grpSpPr>
        <p:sp>
          <p:nvSpPr>
            <p:cNvPr id="45060" name="Text Box 4">
              <a:extLst>
                <a:ext uri="{FF2B5EF4-FFF2-40B4-BE49-F238E27FC236}">
                  <a16:creationId xmlns:a16="http://schemas.microsoft.com/office/drawing/2014/main" id="{D7914CA9-B5BD-4238-9712-7F79BE643B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408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45065" name="Text Box 9">
              <a:extLst>
                <a:ext uri="{FF2B5EF4-FFF2-40B4-BE49-F238E27FC236}">
                  <a16:creationId xmlns:a16="http://schemas.microsoft.com/office/drawing/2014/main" id="{3157FEC4-BAA6-43AF-A8F3-7755D160F7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1200"/>
              <a:ext cx="2736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Примем треугольник </a:t>
              </a:r>
              <a:r>
                <a:rPr lang="en-US" altLang="ru-RU" i="1"/>
                <a:t>ABS </a:t>
              </a:r>
              <a:r>
                <a:rPr lang="ru-RU" altLang="ru-RU"/>
                <a:t>за основание пирамиды.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Тогда </a:t>
              </a:r>
              <a:r>
                <a:rPr lang="en-US" altLang="ru-RU" i="1"/>
                <a:t>SC </a:t>
              </a:r>
              <a:r>
                <a:rPr lang="ru-RU" altLang="ru-RU"/>
                <a:t>будет высотой.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Объем пирамиды равен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066" name="Object 10">
                  <a:extLst>
                    <a:ext uri="{FF2B5EF4-FFF2-40B4-BE49-F238E27FC236}">
                      <a16:creationId xmlns:a16="http://schemas.microsoft.com/office/drawing/2014/main" id="{5D933E65-932C-4FC3-BC18-38AF79567762}"/>
                    </a:ext>
                  </a:extLst>
                </p:cNvPr>
                <p:cNvSpPr txBox="1"/>
                <p:nvPr/>
              </p:nvSpPr>
              <p:spPr bwMode="auto">
                <a:xfrm>
                  <a:off x="4896" y="2016"/>
                  <a:ext cx="216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45066" name="Object 10">
                  <a:extLst>
                    <a:ext uri="{FF2B5EF4-FFF2-40B4-BE49-F238E27FC236}">
                      <a16:creationId xmlns:a16="http://schemas.microsoft.com/office/drawing/2014/main" id="{5D933E65-932C-4FC3-BC18-38AF795677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896" y="2016"/>
                  <a:ext cx="216" cy="52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067" name="Object 11">
                  <a:extLst>
                    <a:ext uri="{FF2B5EF4-FFF2-40B4-BE49-F238E27FC236}">
                      <a16:creationId xmlns:a16="http://schemas.microsoft.com/office/drawing/2014/main" id="{A5548BA2-D01B-4CDA-812C-B77A60980018}"/>
                    </a:ext>
                  </a:extLst>
                </p:cNvPr>
                <p:cNvSpPr txBox="1"/>
                <p:nvPr/>
              </p:nvSpPr>
              <p:spPr bwMode="auto">
                <a:xfrm>
                  <a:off x="1440" y="3312"/>
                  <a:ext cx="216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45067" name="Object 11">
                  <a:extLst>
                    <a:ext uri="{FF2B5EF4-FFF2-40B4-BE49-F238E27FC236}">
                      <a16:creationId xmlns:a16="http://schemas.microsoft.com/office/drawing/2014/main" id="{A5548BA2-D01B-4CDA-812C-B77A609800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40" y="3312"/>
                  <a:ext cx="216" cy="52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2846E8D-68C0-4DE0-B497-1357A301A23B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62221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>
            <a:extLst>
              <a:ext uri="{FF2B5EF4-FFF2-40B4-BE49-F238E27FC236}">
                <a16:creationId xmlns:a16="http://schemas.microsoft.com/office/drawing/2014/main" id="{4240ED3F-B527-44C8-91AF-43385B07F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треугольной пирамиды, если длина каждого ее бокового ребра равна </a:t>
            </a:r>
            <a:r>
              <a:rPr lang="ru-RU" altLang="ru-RU" dirty="0"/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а плоские углы при вершине равны 60°, 90° и 90°.</a:t>
            </a:r>
          </a:p>
        </p:txBody>
      </p:sp>
      <p:pic>
        <p:nvPicPr>
          <p:cNvPr id="43015" name="Picture 7">
            <a:extLst>
              <a:ext uri="{FF2B5EF4-FFF2-40B4-BE49-F238E27FC236}">
                <a16:creationId xmlns:a16="http://schemas.microsoft.com/office/drawing/2014/main" id="{DD43D225-3243-4D4F-A708-A4E0E4277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0"/>
            <a:ext cx="3333750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3019" name="Group 11">
            <a:extLst>
              <a:ext uri="{FF2B5EF4-FFF2-40B4-BE49-F238E27FC236}">
                <a16:creationId xmlns:a16="http://schemas.microsoft.com/office/drawing/2014/main" id="{EF26FFF5-6A9E-4CDC-AFC4-F06F6369630B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286000"/>
            <a:ext cx="8153400" cy="3733800"/>
            <a:chOff x="528" y="1440"/>
            <a:chExt cx="5136" cy="2352"/>
          </a:xfrm>
        </p:grpSpPr>
        <p:sp>
          <p:nvSpPr>
            <p:cNvPr id="43012" name="Text Box 4">
              <a:extLst>
                <a:ext uri="{FF2B5EF4-FFF2-40B4-BE49-F238E27FC236}">
                  <a16:creationId xmlns:a16="http://schemas.microsoft.com/office/drawing/2014/main" id="{70DCF677-31A4-4675-AC36-187B0AAA55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p:sp>
          <p:nvSpPr>
            <p:cNvPr id="43016" name="Text Box 8">
              <a:extLst>
                <a:ext uri="{FF2B5EF4-FFF2-40B4-BE49-F238E27FC236}">
                  <a16:creationId xmlns:a16="http://schemas.microsoft.com/office/drawing/2014/main" id="{669AB65E-EA84-46C0-9FA6-DA6ED6BBFF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440"/>
              <a:ext cx="2784" cy="1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Примем треугольник </a:t>
              </a:r>
              <a:r>
                <a:rPr lang="en-US" altLang="ru-RU" i="1"/>
                <a:t>ABS </a:t>
              </a:r>
              <a:r>
                <a:rPr lang="ru-RU" altLang="ru-RU"/>
                <a:t>за основание пирамиды.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Тогда </a:t>
              </a:r>
              <a:r>
                <a:rPr lang="en-US" altLang="ru-RU" i="1"/>
                <a:t>SC </a:t>
              </a:r>
              <a:r>
                <a:rPr lang="ru-RU" altLang="ru-RU"/>
                <a:t>будет высотой.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Объем пирамиды равен </a:t>
              </a:r>
            </a:p>
            <a:p>
              <a:pPr>
                <a:spcBef>
                  <a:spcPct val="50000"/>
                </a:spcBef>
              </a:pPr>
              <a:endParaRPr lang="ru-RU" alt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017" name="Object 9">
                  <a:extLst>
                    <a:ext uri="{FF2B5EF4-FFF2-40B4-BE49-F238E27FC236}">
                      <a16:creationId xmlns:a16="http://schemas.microsoft.com/office/drawing/2014/main" id="{E2A831C0-1729-486B-9967-8CCD9B3DD0D7}"/>
                    </a:ext>
                  </a:extLst>
                </p:cNvPr>
                <p:cNvSpPr txBox="1"/>
                <p:nvPr/>
              </p:nvSpPr>
              <p:spPr bwMode="auto">
                <a:xfrm>
                  <a:off x="4944" y="2256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43017" name="Object 9">
                  <a:extLst>
                    <a:ext uri="{FF2B5EF4-FFF2-40B4-BE49-F238E27FC236}">
                      <a16:creationId xmlns:a16="http://schemas.microsoft.com/office/drawing/2014/main" id="{E2A831C0-1729-486B-9967-8CCD9B3DD0D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944" y="2256"/>
                  <a:ext cx="376" cy="57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018" name="Object 10">
                  <a:extLst>
                    <a:ext uri="{FF2B5EF4-FFF2-40B4-BE49-F238E27FC236}">
                      <a16:creationId xmlns:a16="http://schemas.microsoft.com/office/drawing/2014/main" id="{078FDCEA-19C9-40D8-B70D-7CDA51C4D5A7}"/>
                    </a:ext>
                  </a:extLst>
                </p:cNvPr>
                <p:cNvSpPr txBox="1"/>
                <p:nvPr/>
              </p:nvSpPr>
              <p:spPr bwMode="auto">
                <a:xfrm>
                  <a:off x="1152" y="3216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43018" name="Object 10">
                  <a:extLst>
                    <a:ext uri="{FF2B5EF4-FFF2-40B4-BE49-F238E27FC236}">
                      <a16:creationId xmlns:a16="http://schemas.microsoft.com/office/drawing/2014/main" id="{078FDCEA-19C9-40D8-B70D-7CDA51C4D5A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52" y="3216"/>
                  <a:ext cx="376" cy="57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9DF24F0E-4555-4552-AD35-053370ABF4C2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186148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0" y="81506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Объём треугольной призмы </a:t>
            </a:r>
            <a:r>
              <a:rPr lang="en-US" i="1" dirty="0"/>
              <a:t>ABCA</a:t>
            </a:r>
            <a:r>
              <a:rPr lang="en-US" baseline="-25000" dirty="0"/>
              <a:t>1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i="1" dirty="0"/>
              <a:t>C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ru-RU" dirty="0"/>
              <a:t>равен 1. Найдите объём четырёхугольной пирамиды </a:t>
            </a:r>
            <a:r>
              <a:rPr lang="en-US" i="1" dirty="0"/>
              <a:t>ABCC</a:t>
            </a:r>
            <a:r>
              <a:rPr lang="en-US" baseline="-25000" dirty="0"/>
              <a:t>1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dirty="0"/>
              <a:t>. </a:t>
            </a:r>
            <a:endParaRPr lang="ru-RU" dirty="0"/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691897"/>
            <a:ext cx="3666802" cy="352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13EB8C58-1EF2-4384-B761-87DA311FA9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450281"/>
                <a:ext cx="9144000" cy="6165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dirty="0"/>
                  <a:t>	</a:t>
                </a:r>
                <a:r>
                  <a:rPr lang="ru-RU" dirty="0">
                    <a:solidFill>
                      <a:srgbClr val="FF0000"/>
                    </a:solidFill>
                  </a:rPr>
                  <a:t>Ответ.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dirty="0"/>
                  <a:t>.</a:t>
                </a:r>
              </a:p>
            </p:txBody>
          </p:sp>
        </mc:Choice>
        <mc:Fallback xmlns="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13EB8C58-1EF2-4384-B761-87DA311FA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450281"/>
                <a:ext cx="9144000" cy="616515"/>
              </a:xfrm>
              <a:prstGeom prst="rect">
                <a:avLst/>
              </a:prstGeom>
              <a:blipFill>
                <a:blip r:embed="rId5"/>
                <a:stretch>
                  <a:fillRect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9A68EA4-FF98-49EA-AD58-84CDD5E94D25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65098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89468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Объём правильной шестиугольной призмы </a:t>
            </a:r>
            <a:r>
              <a:rPr lang="en-US" i="1" dirty="0"/>
              <a:t>ABCDEFA</a:t>
            </a:r>
            <a:r>
              <a:rPr lang="en-US" baseline="-25000" dirty="0"/>
              <a:t>1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i="1" dirty="0"/>
              <a:t>C</a:t>
            </a:r>
            <a:r>
              <a:rPr lang="en-US" baseline="-25000" dirty="0"/>
              <a:t>1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i="1" dirty="0"/>
              <a:t>E</a:t>
            </a:r>
            <a:r>
              <a:rPr lang="en-US" baseline="-25000" dirty="0"/>
              <a:t>1</a:t>
            </a:r>
            <a:r>
              <a:rPr lang="en-US" i="1" dirty="0"/>
              <a:t>F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ru-RU" dirty="0"/>
              <a:t>равен 1. Найдите объём треугольной пирамиды </a:t>
            </a:r>
            <a:r>
              <a:rPr lang="en-US" i="1" dirty="0"/>
              <a:t>E</a:t>
            </a:r>
            <a:r>
              <a:rPr lang="en-US" baseline="-25000" dirty="0"/>
              <a:t>1</a:t>
            </a:r>
            <a:r>
              <a:rPr lang="en-US" i="1" dirty="0"/>
              <a:t>ABC</a:t>
            </a:r>
            <a:r>
              <a:rPr lang="en-US" dirty="0"/>
              <a:t>. </a:t>
            </a:r>
            <a:endParaRPr lang="ru-RU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07931"/>
            <a:ext cx="4366429" cy="3165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40FBEC88-64CC-44CC-805F-368E4B83BE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373216"/>
                <a:ext cx="9144000" cy="6165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dirty="0"/>
                  <a:t>	</a:t>
                </a:r>
                <a:r>
                  <a:rPr lang="ru-RU" dirty="0">
                    <a:solidFill>
                      <a:srgbClr val="FF0000"/>
                    </a:solidFill>
                  </a:rPr>
                  <a:t>Ответ.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18</m:t>
                        </m:r>
                      </m:den>
                    </m:f>
                  </m:oMath>
                </a14:m>
                <a:r>
                  <a:rPr lang="ru-RU" dirty="0"/>
                  <a:t>.</a:t>
                </a:r>
              </a:p>
            </p:txBody>
          </p:sp>
        </mc:Choice>
        <mc:Fallback xmlns="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40FBEC88-64CC-44CC-805F-368E4B83BE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373216"/>
                <a:ext cx="9144000" cy="616515"/>
              </a:xfrm>
              <a:prstGeom prst="rect">
                <a:avLst/>
              </a:prstGeom>
              <a:blipFill>
                <a:blip r:embed="rId4"/>
                <a:stretch>
                  <a:fillRect b="-7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6E3208AA-11A9-4D87-896D-8C8B769D4249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31875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3">
            <a:extLst>
              <a:ext uri="{FF2B5EF4-FFF2-40B4-BE49-F238E27FC236}">
                <a16:creationId xmlns:a16="http://schemas.microsoft.com/office/drawing/2014/main" id="{703EA0CF-C502-4E22-B7C9-571E31C6D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92150"/>
            <a:ext cx="88931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куб с ребром, равным 1, вписан правильный тетраэдр таким образом, что его вершины совпадают с четырьмя вершинами куба. Определите объем тетраэдра.</a:t>
            </a:r>
          </a:p>
        </p:txBody>
      </p:sp>
      <p:grpSp>
        <p:nvGrpSpPr>
          <p:cNvPr id="93195" name="Group 11">
            <a:extLst>
              <a:ext uri="{FF2B5EF4-FFF2-40B4-BE49-F238E27FC236}">
                <a16:creationId xmlns:a16="http://schemas.microsoft.com/office/drawing/2014/main" id="{A72561B7-C6A8-48A9-B0D4-A951178706D1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251450"/>
            <a:ext cx="3429000" cy="838200"/>
            <a:chOff x="528" y="3308"/>
            <a:chExt cx="2160" cy="528"/>
          </a:xfrm>
        </p:grpSpPr>
        <p:sp>
          <p:nvSpPr>
            <p:cNvPr id="93189" name="Text Box 5">
              <a:extLst>
                <a:ext uri="{FF2B5EF4-FFF2-40B4-BE49-F238E27FC236}">
                  <a16:creationId xmlns:a16="http://schemas.microsoft.com/office/drawing/2014/main" id="{13E9FC6F-3017-4C7B-B611-B1AB3A567F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408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3190" name="Object 6">
                  <a:extLst>
                    <a:ext uri="{FF2B5EF4-FFF2-40B4-BE49-F238E27FC236}">
                      <a16:creationId xmlns:a16="http://schemas.microsoft.com/office/drawing/2014/main" id="{8C21707D-4B67-4E67-9032-F98E05D2FDEE}"/>
                    </a:ext>
                  </a:extLst>
                </p:cNvPr>
                <p:cNvSpPr txBox="1"/>
                <p:nvPr/>
              </p:nvSpPr>
              <p:spPr bwMode="auto">
                <a:xfrm>
                  <a:off x="1208" y="3308"/>
                  <a:ext cx="208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3190" name="Object 6">
                  <a:extLst>
                    <a:ext uri="{FF2B5EF4-FFF2-40B4-BE49-F238E27FC236}">
                      <a16:creationId xmlns:a16="http://schemas.microsoft.com/office/drawing/2014/main" id="{8C21707D-4B67-4E67-9032-F98E05D2FD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08" y="3308"/>
                  <a:ext cx="208" cy="528"/>
                </a:xfrm>
                <a:prstGeom prst="rect">
                  <a:avLst/>
                </a:prstGeom>
                <a:blipFill>
                  <a:blip r:embed="rId3"/>
                  <a:stretch>
                    <a:fillRect r="-1852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93193" name="Picture 9">
            <a:extLst>
              <a:ext uri="{FF2B5EF4-FFF2-40B4-BE49-F238E27FC236}">
                <a16:creationId xmlns:a16="http://schemas.microsoft.com/office/drawing/2014/main" id="{9368ADAE-31EB-4331-9A07-BC759C631EE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3575" y="2133600"/>
            <a:ext cx="3235325" cy="2947988"/>
          </a:xfrm>
          <a:noFill/>
          <a:ln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D9FE8D2-E8A5-4584-B737-15F6B002633A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411495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0" y="617049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Плоскость пересекает ребра </a:t>
            </a:r>
            <a:r>
              <a:rPr lang="en-US" i="1" dirty="0">
                <a:cs typeface="Times New Roman" pitchFamily="18" charset="0"/>
              </a:rPr>
              <a:t>SA</a:t>
            </a:r>
            <a:r>
              <a:rPr lang="ru-RU" i="1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SB</a:t>
            </a:r>
            <a:r>
              <a:rPr lang="ru-RU" i="1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SC </a:t>
            </a:r>
            <a:r>
              <a:rPr lang="ru-RU" dirty="0">
                <a:cs typeface="Times New Roman" pitchFamily="18" charset="0"/>
              </a:rPr>
              <a:t>треугольной пирамиды </a:t>
            </a:r>
            <a:r>
              <a:rPr lang="en-US" i="1" dirty="0">
                <a:cs typeface="Times New Roman" pitchFamily="18" charset="0"/>
              </a:rPr>
              <a:t>SABC </a:t>
            </a:r>
            <a:r>
              <a:rPr lang="ru-RU" dirty="0">
                <a:cs typeface="Times New Roman" pitchFamily="18" charset="0"/>
              </a:rPr>
              <a:t>в точках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ru-RU" i="1" dirty="0">
                <a:cs typeface="Times New Roman" pitchFamily="18" charset="0"/>
              </a:rPr>
              <a:t>’, 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i="1" dirty="0">
                <a:cs typeface="Times New Roman" pitchFamily="18" charset="0"/>
              </a:rPr>
              <a:t>’,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i="1" dirty="0">
                <a:cs typeface="Times New Roman" pitchFamily="18" charset="0"/>
              </a:rPr>
              <a:t>’ </a:t>
            </a:r>
            <a:r>
              <a:rPr lang="ru-RU" dirty="0">
                <a:cs typeface="Times New Roman" pitchFamily="18" charset="0"/>
              </a:rPr>
              <a:t>соответственно. Найдите объем </a:t>
            </a:r>
            <a:r>
              <a:rPr lang="en-US" i="1" dirty="0">
                <a:cs typeface="Times New Roman" pitchFamily="18" charset="0"/>
              </a:rPr>
              <a:t>V’ </a:t>
            </a:r>
            <a:r>
              <a:rPr lang="ru-RU" dirty="0">
                <a:cs typeface="Times New Roman" pitchFamily="18" charset="0"/>
              </a:rPr>
              <a:t>пирамиды </a:t>
            </a:r>
            <a:r>
              <a:rPr lang="en-US" i="1" dirty="0">
                <a:cs typeface="Times New Roman" pitchFamily="18" charset="0"/>
              </a:rPr>
              <a:t>SA</a:t>
            </a:r>
            <a:r>
              <a:rPr lang="ru-RU" i="1" dirty="0">
                <a:cs typeface="Times New Roman" pitchFamily="18" charset="0"/>
              </a:rPr>
              <a:t>’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i="1" dirty="0">
                <a:cs typeface="Times New Roman" pitchFamily="18" charset="0"/>
              </a:rPr>
              <a:t>’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i="1" dirty="0">
                <a:cs typeface="Times New Roman" pitchFamily="18" charset="0"/>
              </a:rPr>
              <a:t>’</a:t>
            </a:r>
            <a:r>
              <a:rPr lang="ru-RU" dirty="0">
                <a:cs typeface="Times New Roman" pitchFamily="18" charset="0"/>
              </a:rPr>
              <a:t>, если объем исходной пирамиды равен </a:t>
            </a:r>
            <a:r>
              <a:rPr lang="en-US" i="1" dirty="0">
                <a:cs typeface="Times New Roman" pitchFamily="18" charset="0"/>
              </a:rPr>
              <a:t>V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SA</a:t>
            </a:r>
            <a:r>
              <a:rPr lang="ru-RU" i="1" dirty="0">
                <a:cs typeface="Times New Roman" pitchFamily="18" charset="0"/>
              </a:rPr>
              <a:t>’ </a:t>
            </a:r>
            <a:r>
              <a:rPr lang="ru-RU" dirty="0">
                <a:cs typeface="Times New Roman" pitchFamily="18" charset="0"/>
              </a:rPr>
              <a:t>: </a:t>
            </a:r>
            <a:r>
              <a:rPr lang="en-US" i="1" dirty="0">
                <a:cs typeface="Times New Roman" pitchFamily="18" charset="0"/>
              </a:rPr>
              <a:t>SA</a:t>
            </a:r>
            <a:r>
              <a:rPr lang="ru-RU" i="1" dirty="0">
                <a:cs typeface="Times New Roman" pitchFamily="18" charset="0"/>
              </a:rPr>
              <a:t>  =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ru-RU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SB</a:t>
            </a:r>
            <a:r>
              <a:rPr lang="ru-RU" i="1" dirty="0">
                <a:cs typeface="Times New Roman" pitchFamily="18" charset="0"/>
              </a:rPr>
              <a:t>’ </a:t>
            </a:r>
            <a:r>
              <a:rPr lang="ru-RU" dirty="0">
                <a:cs typeface="Times New Roman" pitchFamily="18" charset="0"/>
              </a:rPr>
              <a:t>: </a:t>
            </a:r>
            <a:r>
              <a:rPr lang="en-US" i="1" dirty="0">
                <a:cs typeface="Times New Roman" pitchFamily="18" charset="0"/>
              </a:rPr>
              <a:t>SB </a:t>
            </a:r>
            <a:r>
              <a:rPr lang="ru-RU" dirty="0">
                <a:cs typeface="Times New Roman" pitchFamily="18" charset="0"/>
              </a:rPr>
              <a:t>= 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SC</a:t>
            </a:r>
            <a:r>
              <a:rPr lang="ru-RU" i="1" dirty="0">
                <a:cs typeface="Times New Roman" pitchFamily="18" charset="0"/>
              </a:rPr>
              <a:t>’ </a:t>
            </a:r>
            <a:r>
              <a:rPr lang="ru-RU" dirty="0">
                <a:cs typeface="Times New Roman" pitchFamily="18" charset="0"/>
              </a:rPr>
              <a:t>: </a:t>
            </a:r>
            <a:r>
              <a:rPr lang="en-US" i="1" dirty="0">
                <a:cs typeface="Times New Roman" pitchFamily="18" charset="0"/>
              </a:rPr>
              <a:t>SC</a:t>
            </a:r>
            <a:r>
              <a:rPr lang="ru-RU" dirty="0">
                <a:cs typeface="Times New Roman" pitchFamily="18" charset="0"/>
              </a:rPr>
              <a:t> =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dirty="0">
                <a:cs typeface="Times New Roman" pitchFamily="18" charset="0"/>
              </a:rPr>
              <a:t>.</a:t>
            </a:r>
          </a:p>
        </p:txBody>
      </p:sp>
      <p:pic>
        <p:nvPicPr>
          <p:cNvPr id="57361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101834"/>
            <a:ext cx="2736304" cy="2914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7">
            <a:extLst>
              <a:ext uri="{FF2B5EF4-FFF2-40B4-BE49-F238E27FC236}">
                <a16:creationId xmlns:a16="http://schemas.microsoft.com/office/drawing/2014/main" id="{1FEDF7E9-AF92-487A-807A-D2A96DF2A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10146"/>
            <a:ext cx="918051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	Решение. </a:t>
            </a:r>
            <a:r>
              <a:rPr lang="ru-RU" dirty="0"/>
              <a:t>Площадь треугольника </a:t>
            </a:r>
            <a:r>
              <a:rPr lang="en-US" i="1" dirty="0"/>
              <a:t>SA’B’ </a:t>
            </a:r>
            <a:r>
              <a:rPr lang="ru-RU" dirty="0"/>
              <a:t>равна площади треугольника </a:t>
            </a:r>
            <a:r>
              <a:rPr lang="en-US" i="1" dirty="0"/>
              <a:t>SAB</a:t>
            </a:r>
            <a:r>
              <a:rPr lang="ru-RU" dirty="0"/>
              <a:t>, умноженной на </a:t>
            </a:r>
            <a:r>
              <a:rPr lang="en-US" i="1" dirty="0"/>
              <a:t>ab</a:t>
            </a:r>
            <a:r>
              <a:rPr lang="en-US" dirty="0"/>
              <a:t>.</a:t>
            </a:r>
            <a:r>
              <a:rPr lang="ru-RU" dirty="0"/>
              <a:t> Высота, опущенная из точки </a:t>
            </a:r>
            <a:r>
              <a:rPr lang="en-US" i="1" dirty="0"/>
              <a:t>C’</a:t>
            </a:r>
            <a:r>
              <a:rPr lang="en-US" dirty="0"/>
              <a:t>, </a:t>
            </a:r>
            <a:r>
              <a:rPr lang="ru-RU" dirty="0"/>
              <a:t>равны высоте, опущенной из вершины </a:t>
            </a:r>
            <a:r>
              <a:rPr lang="ru-RU" i="1" dirty="0"/>
              <a:t>С</a:t>
            </a:r>
            <a:r>
              <a:rPr lang="ru-RU" dirty="0"/>
              <a:t>, умноженной на </a:t>
            </a:r>
            <a:r>
              <a:rPr lang="en-US" i="1" dirty="0"/>
              <a:t>b</a:t>
            </a:r>
            <a:r>
              <a:rPr lang="ru-RU" dirty="0"/>
              <a:t>. Следовательно, объем пирамиды </a:t>
            </a:r>
            <a:r>
              <a:rPr lang="en-US" i="1" dirty="0"/>
              <a:t>SA’B’C’ </a:t>
            </a:r>
            <a:r>
              <a:rPr lang="ru-RU" dirty="0"/>
              <a:t>равен</a:t>
            </a:r>
            <a:r>
              <a:rPr lang="en-US" dirty="0"/>
              <a:t> </a:t>
            </a:r>
            <a:r>
              <a:rPr lang="ru-RU" dirty="0"/>
              <a:t>объёму пирамиды </a:t>
            </a:r>
            <a:r>
              <a:rPr lang="en-US" i="1" dirty="0"/>
              <a:t>SABC</a:t>
            </a:r>
            <a:r>
              <a:rPr lang="ru-RU" dirty="0"/>
              <a:t>, умноженному на </a:t>
            </a:r>
            <a:r>
              <a:rPr lang="en-US" i="1" dirty="0" err="1"/>
              <a:t>abc</a:t>
            </a:r>
            <a:r>
              <a:rPr lang="ru-RU" i="1" dirty="0"/>
              <a:t>, </a:t>
            </a:r>
            <a:r>
              <a:rPr lang="ru-RU" dirty="0"/>
              <a:t>т. е.</a:t>
            </a:r>
            <a:r>
              <a:rPr lang="en-US" dirty="0"/>
              <a:t> </a:t>
            </a:r>
            <a:r>
              <a:rPr lang="en-US" i="1" dirty="0"/>
              <a:t>V’ = </a:t>
            </a:r>
            <a:r>
              <a:rPr lang="en-US" i="1" dirty="0" err="1"/>
              <a:t>abcV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C56CD0-5C4A-4BF0-AB92-B4452F6258CC}"/>
              </a:ext>
            </a:extLst>
          </p:cNvPr>
          <p:cNvSpPr txBox="1"/>
          <p:nvPr/>
        </p:nvSpPr>
        <p:spPr>
          <a:xfrm>
            <a:off x="2735796" y="3508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3865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-32320" y="764704"/>
            <a:ext cx="91763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/>
              <a:t>Два противоположных ребра тетраэдра перпендикулярны и равны 3. Расстояние между ними равно 2. Найдите объем тетраэдра.</a:t>
            </a: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00238"/>
            <a:ext cx="2866234" cy="271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F419F46-0E3C-483A-B329-DB3E6E8819BE}"/>
              </a:ext>
            </a:extLst>
          </p:cNvPr>
          <p:cNvGrpSpPr/>
          <p:nvPr/>
        </p:nvGrpSpPr>
        <p:grpSpPr>
          <a:xfrm>
            <a:off x="-27497" y="1900238"/>
            <a:ext cx="9162256" cy="4601299"/>
            <a:chOff x="-27497" y="1468190"/>
            <a:chExt cx="9162256" cy="4601299"/>
          </a:xfrm>
        </p:grpSpPr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7235BB9A-4538-4D03-B185-8A5B7ED7CC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7497" y="4869160"/>
              <a:ext cx="9162256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dirty="0">
                  <a:solidFill>
                    <a:srgbClr val="FF3300"/>
                  </a:solidFill>
                </a:rPr>
                <a:t>	</a:t>
              </a:r>
              <a:r>
                <a:rPr 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dirty="0"/>
                <a:t>Пусть </a:t>
              </a:r>
              <a:r>
                <a:rPr lang="en-US" i="1" dirty="0"/>
                <a:t>AB </a:t>
              </a:r>
              <a:r>
                <a:rPr lang="ru-RU" dirty="0"/>
                <a:t>перпендикулярно </a:t>
              </a:r>
              <a:r>
                <a:rPr lang="en-US" i="1" dirty="0"/>
                <a:t>CD</a:t>
              </a:r>
              <a:r>
                <a:rPr lang="ru-RU" dirty="0"/>
                <a:t>. Проведем сечение </a:t>
              </a:r>
              <a:r>
                <a:rPr lang="en-US" i="1" dirty="0"/>
                <a:t>ADE </a:t>
              </a:r>
              <a:r>
                <a:rPr lang="ru-RU" dirty="0"/>
                <a:t>перпендикулярное </a:t>
              </a:r>
              <a:r>
                <a:rPr lang="en-US" i="1" dirty="0"/>
                <a:t>BC</a:t>
              </a:r>
              <a:r>
                <a:rPr lang="ru-RU" dirty="0"/>
                <a:t>. Площадь треугольника </a:t>
              </a:r>
              <a:r>
                <a:rPr lang="en-US" i="1" dirty="0"/>
                <a:t>ADE </a:t>
              </a:r>
              <a:r>
                <a:rPr lang="ru-RU" dirty="0"/>
                <a:t>равна 3. Объем тетраэдра равен 3.</a:t>
              </a:r>
              <a:endParaRPr lang="ru-RU" i="1" dirty="0"/>
            </a:p>
          </p:txBody>
        </p:sp>
        <p:pic>
          <p:nvPicPr>
            <p:cNvPr id="9" name="Picture 9">
              <a:extLst>
                <a:ext uri="{FF2B5EF4-FFF2-40B4-BE49-F238E27FC236}">
                  <a16:creationId xmlns:a16="http://schemas.microsoft.com/office/drawing/2014/main" id="{A3A5B1F8-7682-474B-95BC-D29BEC72F5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1468190"/>
              <a:ext cx="3049058" cy="2843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A4A00D18-4688-4A9E-AD5E-EBF3094B4C88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158926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8256" y="477076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На двух скрещивающихся прямых </a:t>
            </a:r>
            <a:r>
              <a:rPr lang="en-US" i="1" dirty="0"/>
              <a:t>a </a:t>
            </a:r>
            <a:r>
              <a:rPr lang="ru-RU" dirty="0"/>
              <a:t>и </a:t>
            </a:r>
            <a:r>
              <a:rPr lang="en-US" i="1" dirty="0"/>
              <a:t>b </a:t>
            </a:r>
            <a:r>
              <a:rPr lang="ru-RU" dirty="0"/>
              <a:t>расположены два отрезка соответственно </a:t>
            </a:r>
            <a:r>
              <a:rPr lang="en-US" i="1" dirty="0"/>
              <a:t>A</a:t>
            </a:r>
            <a:r>
              <a:rPr lang="ru-RU" baseline="-25000" dirty="0"/>
              <a:t>1</a:t>
            </a:r>
            <a:r>
              <a:rPr lang="en-US" i="1" dirty="0"/>
              <a:t>A</a:t>
            </a:r>
            <a:r>
              <a:rPr lang="ru-RU" baseline="-25000" dirty="0"/>
              <a:t>2</a:t>
            </a:r>
            <a:r>
              <a:rPr lang="ru-RU" dirty="0"/>
              <a:t> и </a:t>
            </a:r>
            <a:r>
              <a:rPr lang="en-US" i="1" dirty="0"/>
              <a:t>B</a:t>
            </a:r>
            <a:r>
              <a:rPr lang="ru-RU" baseline="-25000" dirty="0"/>
              <a:t>1</a:t>
            </a:r>
            <a:r>
              <a:rPr lang="en-US" i="1" dirty="0"/>
              <a:t>B</a:t>
            </a:r>
            <a:r>
              <a:rPr lang="ru-RU" baseline="-25000" dirty="0"/>
              <a:t>2</a:t>
            </a:r>
            <a:r>
              <a:rPr lang="ru-RU" dirty="0"/>
              <a:t>. Докажите, что объём тетраэдра </a:t>
            </a:r>
            <a:r>
              <a:rPr lang="en-US" i="1" dirty="0"/>
              <a:t>A</a:t>
            </a:r>
            <a:r>
              <a:rPr lang="ru-RU" baseline="-25000" dirty="0"/>
              <a:t>1</a:t>
            </a:r>
            <a:r>
              <a:rPr lang="en-US" i="1" dirty="0"/>
              <a:t>A</a:t>
            </a:r>
            <a:r>
              <a:rPr lang="ru-RU" baseline="-25000" dirty="0"/>
              <a:t>2</a:t>
            </a:r>
            <a:r>
              <a:rPr lang="en-US" i="1" dirty="0"/>
              <a:t>B</a:t>
            </a:r>
            <a:r>
              <a:rPr lang="ru-RU" baseline="-25000" dirty="0"/>
              <a:t>1</a:t>
            </a:r>
            <a:r>
              <a:rPr lang="en-US" i="1" dirty="0"/>
              <a:t>B</a:t>
            </a:r>
            <a:r>
              <a:rPr lang="ru-RU" baseline="-25000" dirty="0"/>
              <a:t>2</a:t>
            </a:r>
            <a:r>
              <a:rPr lang="ru-RU" dirty="0"/>
              <a:t> не зависит от положений этих отрезков на прямых, а зависит только от их длины. </a:t>
            </a:r>
            <a:endParaRPr lang="ru-RU" dirty="0">
              <a:cs typeface="Times New Roman" pitchFamily="18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046736"/>
            <a:ext cx="2232248" cy="250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7">
            <a:extLst>
              <a:ext uri="{FF2B5EF4-FFF2-40B4-BE49-F238E27FC236}">
                <a16:creationId xmlns:a16="http://schemas.microsoft.com/office/drawing/2014/main" id="{35668171-DC73-4486-8665-555B92172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47750"/>
            <a:ext cx="918051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	Решение. </a:t>
            </a:r>
            <a:r>
              <a:rPr lang="ru-RU" dirty="0"/>
              <a:t>При перемещении отрезка 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ru-RU" dirty="0"/>
              <a:t>по прямой </a:t>
            </a:r>
            <a:r>
              <a:rPr lang="en-US" i="1" dirty="0"/>
              <a:t>b </a:t>
            </a:r>
            <a:r>
              <a:rPr lang="ru-RU" dirty="0"/>
              <a:t>площадь треугольника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i="1" dirty="0"/>
              <a:t>B</a:t>
            </a:r>
            <a:r>
              <a:rPr lang="en-US" baseline="-25000" dirty="0"/>
              <a:t>2 </a:t>
            </a:r>
            <a:r>
              <a:rPr lang="ru-RU" dirty="0"/>
              <a:t> остаётся неизменной. Высота, опущенная из вершины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ru-RU" dirty="0"/>
              <a:t>на плоскость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ru-RU" dirty="0"/>
              <a:t> также не меняется. Следовательно, объём тетраэдра </a:t>
            </a:r>
            <a:r>
              <a:rPr lang="en-US" i="1" dirty="0"/>
              <a:t>A</a:t>
            </a:r>
            <a:r>
              <a:rPr lang="ru-RU" baseline="-25000" dirty="0"/>
              <a:t>1</a:t>
            </a:r>
            <a:r>
              <a:rPr lang="en-US" i="1" dirty="0"/>
              <a:t>A</a:t>
            </a:r>
            <a:r>
              <a:rPr lang="ru-RU" baseline="-25000" dirty="0"/>
              <a:t>2</a:t>
            </a:r>
            <a:r>
              <a:rPr lang="en-US" i="1" dirty="0"/>
              <a:t>B</a:t>
            </a:r>
            <a:r>
              <a:rPr lang="ru-RU" baseline="-25000" dirty="0"/>
              <a:t>1</a:t>
            </a:r>
            <a:r>
              <a:rPr lang="en-US" i="1" dirty="0"/>
              <a:t>B</a:t>
            </a:r>
            <a:r>
              <a:rPr lang="ru-RU" baseline="-25000" dirty="0"/>
              <a:t>2</a:t>
            </a:r>
            <a:r>
              <a:rPr lang="ru-RU" dirty="0"/>
              <a:t> не меняется. Аналогично рассматривается случай, когда отрезок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ru-RU" dirty="0"/>
              <a:t>перемещается по  прямой </a:t>
            </a:r>
            <a:r>
              <a:rPr lang="en-US" i="1" dirty="0"/>
              <a:t>a</a:t>
            </a:r>
            <a:r>
              <a:rPr lang="en-US" dirty="0"/>
              <a:t>.</a:t>
            </a:r>
            <a:r>
              <a:rPr lang="en-US" i="1" dirty="0"/>
              <a:t> 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F8094A-A000-47DF-92CE-0A1ECFBC0081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399661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sz="3200">
                <a:solidFill>
                  <a:srgbClr val="FF3300"/>
                </a:solidFill>
              </a:rPr>
              <a:t>Обобщенный конус</a:t>
            </a:r>
          </a:p>
        </p:txBody>
      </p:sp>
      <p:sp>
        <p:nvSpPr>
          <p:cNvPr id="183299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ru-RU" sz="2200" dirty="0"/>
              <a:t>По аналогии с определением обобщенного цилиндра дадим определение обобщенного конуса, позволяющее объединить в один класс пирамиды и круговые конусы. 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cs typeface="Times New Roman" pitchFamily="18" charset="0"/>
              </a:rPr>
              <a:t>	Пусть </a:t>
            </a:r>
            <a:r>
              <a:rPr lang="en-US" sz="2200" i="1" dirty="0">
                <a:cs typeface="Times New Roman" pitchFamily="18" charset="0"/>
              </a:rPr>
              <a:t>F</a:t>
            </a:r>
            <a:r>
              <a:rPr lang="ru-RU" sz="2200" dirty="0">
                <a:cs typeface="Times New Roman" pitchFamily="18" charset="0"/>
              </a:rPr>
              <a:t> - фигура на плоскости </a:t>
            </a:r>
            <a:r>
              <a:rPr lang="en-US" sz="2200" dirty="0">
                <a:cs typeface="Times New Roman" pitchFamily="18" charset="0"/>
              </a:rPr>
              <a:t>π</a:t>
            </a:r>
            <a:r>
              <a:rPr lang="ru-RU" sz="2200" dirty="0">
                <a:cs typeface="Times New Roman" pitchFamily="18" charset="0"/>
              </a:rPr>
              <a:t>, и </a:t>
            </a:r>
            <a:r>
              <a:rPr lang="en-US" sz="2200" i="1" dirty="0">
                <a:cs typeface="Times New Roman" pitchFamily="18" charset="0"/>
              </a:rPr>
              <a:t>S</a:t>
            </a:r>
            <a:r>
              <a:rPr lang="ru-RU" sz="2200" dirty="0">
                <a:cs typeface="Times New Roman" pitchFamily="18" charset="0"/>
              </a:rPr>
              <a:t> - точка вне этой плоскости. Отрезки, соединяющие точки фигуры </a:t>
            </a:r>
            <a:r>
              <a:rPr lang="en-US" sz="2200" i="1" dirty="0">
                <a:cs typeface="Times New Roman" pitchFamily="18" charset="0"/>
              </a:rPr>
              <a:t>F</a:t>
            </a:r>
            <a:r>
              <a:rPr lang="ru-RU" sz="2200" dirty="0">
                <a:cs typeface="Times New Roman" pitchFamily="18" charset="0"/>
              </a:rPr>
              <a:t> с точкой </a:t>
            </a:r>
            <a:r>
              <a:rPr lang="en-US" sz="2200" i="1" dirty="0">
                <a:cs typeface="Times New Roman" pitchFamily="18" charset="0"/>
              </a:rPr>
              <a:t>S</a:t>
            </a:r>
            <a:r>
              <a:rPr lang="ru-RU" sz="2200" dirty="0">
                <a:cs typeface="Times New Roman" pitchFamily="18" charset="0"/>
              </a:rPr>
              <a:t>, образуют фигуру в пространстве, которую мы будем называть</a:t>
            </a:r>
            <a:r>
              <a:rPr lang="ru-RU" sz="22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200" dirty="0">
                <a:solidFill>
                  <a:srgbClr val="FF3300"/>
                </a:solidFill>
              </a:rPr>
              <a:t>обобщенным </a:t>
            </a:r>
            <a:r>
              <a:rPr lang="ru-RU" sz="2200" dirty="0">
                <a:solidFill>
                  <a:srgbClr val="FF3300"/>
                </a:solidFill>
                <a:cs typeface="Times New Roman" pitchFamily="18" charset="0"/>
              </a:rPr>
              <a:t>конусом</a:t>
            </a:r>
            <a:r>
              <a:rPr lang="ru-RU" sz="2200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200" dirty="0">
                <a:cs typeface="Times New Roman" pitchFamily="18" charset="0"/>
              </a:rPr>
              <a:t>Фигура </a:t>
            </a:r>
            <a:r>
              <a:rPr lang="en-US" sz="2200" i="1" dirty="0">
                <a:cs typeface="Times New Roman" pitchFamily="18" charset="0"/>
              </a:rPr>
              <a:t>F</a:t>
            </a:r>
            <a:r>
              <a:rPr lang="ru-RU" sz="2200" dirty="0">
                <a:cs typeface="Times New Roman" pitchFamily="18" charset="0"/>
              </a:rPr>
              <a:t> называется</a:t>
            </a:r>
            <a:r>
              <a:rPr lang="ru-RU" sz="22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200" dirty="0">
                <a:solidFill>
                  <a:srgbClr val="FF3300"/>
                </a:solidFill>
                <a:cs typeface="Times New Roman" pitchFamily="18" charset="0"/>
              </a:rPr>
              <a:t>основанием</a:t>
            </a:r>
            <a:r>
              <a:rPr lang="ru-RU" sz="22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200" dirty="0"/>
              <a:t>обобщенного </a:t>
            </a:r>
            <a:r>
              <a:rPr lang="ru-RU" sz="2200" dirty="0">
                <a:cs typeface="Times New Roman" pitchFamily="18" charset="0"/>
              </a:rPr>
              <a:t>конуса, точка </a:t>
            </a:r>
            <a:r>
              <a:rPr lang="en-US" sz="2200" i="1" dirty="0">
                <a:cs typeface="Times New Roman" pitchFamily="18" charset="0"/>
              </a:rPr>
              <a:t>S</a:t>
            </a:r>
            <a:r>
              <a:rPr lang="ru-RU" sz="2200" dirty="0">
                <a:cs typeface="Times New Roman" pitchFamily="18" charset="0"/>
              </a:rPr>
              <a:t> -</a:t>
            </a:r>
            <a:r>
              <a:rPr lang="ru-RU" sz="22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200" dirty="0">
                <a:solidFill>
                  <a:srgbClr val="FF3300"/>
                </a:solidFill>
                <a:cs typeface="Times New Roman" pitchFamily="18" charset="0"/>
              </a:rPr>
              <a:t>вершиной</a:t>
            </a:r>
            <a:r>
              <a:rPr lang="ru-RU" sz="22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200" dirty="0"/>
              <a:t>обобщенного </a:t>
            </a:r>
            <a:r>
              <a:rPr lang="ru-RU" sz="2200" dirty="0">
                <a:cs typeface="Times New Roman" pitchFamily="18" charset="0"/>
              </a:rPr>
              <a:t>конуса. Перпендикуляр, опущенный из вершины конуса на плоскость основания, называется</a:t>
            </a:r>
            <a:r>
              <a:rPr lang="ru-RU" sz="22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200" dirty="0">
                <a:solidFill>
                  <a:srgbClr val="FF3300"/>
                </a:solidFill>
                <a:cs typeface="Times New Roman" pitchFamily="18" charset="0"/>
              </a:rPr>
              <a:t>высотой</a:t>
            </a:r>
            <a:r>
              <a:rPr lang="ru-RU" sz="22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200" dirty="0"/>
              <a:t>обобщенного </a:t>
            </a:r>
            <a:r>
              <a:rPr lang="ru-RU" sz="2200" dirty="0">
                <a:cs typeface="Times New Roman" pitchFamily="18" charset="0"/>
              </a:rPr>
              <a:t>конуса.</a:t>
            </a:r>
            <a:r>
              <a:rPr lang="ru-RU" sz="2200" dirty="0"/>
              <a:t>	</a:t>
            </a:r>
            <a:endParaRPr lang="ru-RU" sz="2200" dirty="0">
              <a:cs typeface="Times New Roman" pitchFamily="18" charset="0"/>
            </a:endParaRPr>
          </a:p>
        </p:txBody>
      </p:sp>
      <p:pic>
        <p:nvPicPr>
          <p:cNvPr id="2201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614105"/>
            <a:ext cx="3776977" cy="2620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251" y="626982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Ч</a:t>
            </a:r>
            <a:r>
              <a:rPr lang="ru-RU" dirty="0">
                <a:cs typeface="Times New Roman" pitchFamily="18" charset="0"/>
              </a:rPr>
              <a:t>астным случаем </a:t>
            </a:r>
            <a:r>
              <a:rPr lang="ru-RU" dirty="0"/>
              <a:t>обобщенного </a:t>
            </a:r>
            <a:r>
              <a:rPr lang="ru-RU" dirty="0">
                <a:cs typeface="Times New Roman" pitchFamily="18" charset="0"/>
              </a:rPr>
              <a:t>конуса является </a:t>
            </a:r>
            <a:r>
              <a:rPr lang="ru-RU" dirty="0"/>
              <a:t>конус и </a:t>
            </a:r>
            <a:r>
              <a:rPr lang="ru-RU" dirty="0">
                <a:cs typeface="Times New Roman" pitchFamily="18" charset="0"/>
              </a:rPr>
              <a:t>пирамида.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968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Text Box 3"/>
          <p:cNvSpPr txBox="1">
            <a:spLocks noChangeArrowheads="1"/>
          </p:cNvSpPr>
          <p:nvPr/>
        </p:nvSpPr>
        <p:spPr bwMode="auto">
          <a:xfrm>
            <a:off x="0" y="2690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Лемма.</a:t>
            </a:r>
            <a:r>
              <a:rPr lang="ru-RU" b="1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dirty="0">
                <a:cs typeface="Times New Roman" pitchFamily="18" charset="0"/>
              </a:rPr>
              <a:t>Если два </a:t>
            </a:r>
            <a:r>
              <a:rPr lang="ru-RU" dirty="0"/>
              <a:t>обобщенных </a:t>
            </a:r>
            <a:r>
              <a:rPr lang="ru-RU" dirty="0">
                <a:cs typeface="Times New Roman" pitchFamily="18" charset="0"/>
              </a:rPr>
              <a:t>конуса имеют равные высоты и основания равной площади, то их объемы равны</a:t>
            </a:r>
            <a:r>
              <a:rPr lang="ru-RU" dirty="0">
                <a:solidFill>
                  <a:schemeClr val="accent1"/>
                </a:solidFill>
                <a:cs typeface="Times New Roman" pitchFamily="18" charset="0"/>
              </a:rPr>
              <a:t>.</a:t>
            </a:r>
            <a:endParaRPr lang="ru-RU" dirty="0">
              <a:cs typeface="Times New Roman" pitchFamily="18" charset="0"/>
            </a:endParaRPr>
          </a:p>
        </p:txBody>
      </p:sp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45062"/>
            <a:ext cx="5328592" cy="260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/>
              <p:cNvSpPr txBox="1">
                <a:spLocks noChangeArrowheads="1"/>
              </p:cNvSpPr>
              <p:nvPr/>
            </p:nvSpPr>
            <p:spPr bwMode="auto">
              <a:xfrm>
                <a:off x="0" y="3861048"/>
                <a:ext cx="9144000" cy="25545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sz="2000" dirty="0">
                    <a:cs typeface="Times New Roman" pitchFamily="18" charset="0"/>
                  </a:rPr>
                  <a:t>	</a:t>
                </a:r>
                <a:r>
                  <a:rPr lang="ru-RU" sz="2000" dirty="0"/>
                  <a:t>Пусть обобщенные конусы </a:t>
                </a:r>
                <a:r>
                  <a:rPr lang="ru-RU" sz="2000" i="1" dirty="0"/>
                  <a:t>Ф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и </a:t>
                </a:r>
                <a:r>
                  <a:rPr lang="ru-RU" sz="2000" i="1" dirty="0"/>
                  <a:t>Ф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имеют высоты, равные </a:t>
                </a:r>
                <a:r>
                  <a:rPr lang="en-US" sz="2000" i="1" dirty="0"/>
                  <a:t>h</a:t>
                </a:r>
                <a:r>
                  <a:rPr lang="ru-RU" sz="2000" dirty="0"/>
                  <a:t>, а основания площади </a:t>
                </a:r>
                <a:r>
                  <a:rPr lang="en-US" sz="2000" i="1" dirty="0"/>
                  <a:t>S </a:t>
                </a:r>
                <a:r>
                  <a:rPr lang="ru-RU" sz="2000" dirty="0"/>
                  <a:t>расположены в одной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 i="0" smtClean="0">
                        <a:latin typeface="Cambria Math"/>
                        <a:ea typeface="Cambria Math"/>
                      </a:rPr>
                      <m:t>π</m:t>
                    </m:r>
                  </m:oMath>
                </a14:m>
                <a:r>
                  <a:rPr lang="ru-RU" sz="2000" dirty="0"/>
                  <a:t>. </a:t>
                </a:r>
              </a:p>
              <a:p>
                <a:pPr algn="just"/>
                <a:r>
                  <a:rPr lang="ru-RU" sz="2000" dirty="0"/>
                  <a:t>	Проведем плоскость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 i="0" smtClean="0">
                        <a:latin typeface="Cambria Math"/>
                        <a:ea typeface="Cambria Math"/>
                      </a:rPr>
                      <m:t>α</m:t>
                    </m:r>
                  </m:oMath>
                </a14:m>
                <a:r>
                  <a:rPr lang="ru-RU" sz="2000" dirty="0"/>
                  <a:t>, параллельную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000">
                        <a:latin typeface="Cambria Math"/>
                        <a:ea typeface="Cambria Math"/>
                      </a:rPr>
                      <m:t>π</m:t>
                    </m:r>
                  </m:oMath>
                </a14:m>
                <a:r>
                  <a:rPr lang="ru-RU" sz="2000" dirty="0"/>
                  <a:t>, на расстоянии </a:t>
                </a:r>
                <a:r>
                  <a:rPr lang="en-US" sz="2000" i="1" dirty="0"/>
                  <a:t>x </a:t>
                </a:r>
                <a:r>
                  <a:rPr lang="ru-RU" sz="2000" dirty="0"/>
                  <a:t>от нее, 0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ru-RU" sz="2000" dirty="0"/>
                  <a:t> </a:t>
                </a:r>
                <a:r>
                  <a:rPr lang="en-US" sz="2000" i="1" dirty="0"/>
                  <a:t>x</a:t>
                </a:r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  <a:ea typeface="Cambria Math"/>
                      </a:rPr>
                      <m:t>≤ </m:t>
                    </m:r>
                  </m:oMath>
                </a14:m>
                <a:r>
                  <a:rPr lang="ru-RU" sz="2000" i="1" dirty="0"/>
                  <a:t> </a:t>
                </a:r>
                <a:r>
                  <a:rPr lang="en-US" sz="2000" i="1" dirty="0"/>
                  <a:t>h</a:t>
                </a:r>
                <a:r>
                  <a:rPr lang="ru-RU" sz="2000" dirty="0"/>
                  <a:t>. Тогда фигуры </a:t>
                </a:r>
                <a:r>
                  <a:rPr lang="en-US" sz="2000" i="1" dirty="0"/>
                  <a:t>F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F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, получающиеся в сечениях конусов этой плоскостью, подобны соответствующим основаниям, и коэффициент подобия </a:t>
                </a:r>
                <a:r>
                  <a:rPr lang="en-US" sz="2000" i="1" dirty="0"/>
                  <a:t>k </a:t>
                </a:r>
                <a:r>
                  <a:rPr lang="ru-RU" sz="2000" dirty="0"/>
                  <a:t>в обоих случаях равен  (</a:t>
                </a:r>
                <a:r>
                  <a:rPr lang="en-US" sz="2000" i="1" dirty="0"/>
                  <a:t>h</a:t>
                </a:r>
                <a:r>
                  <a:rPr lang="ru-RU" sz="2000" dirty="0"/>
                  <a:t> – </a:t>
                </a:r>
                <a:r>
                  <a:rPr lang="en-US" sz="2000" i="1" dirty="0"/>
                  <a:t>x</a:t>
                </a:r>
                <a:r>
                  <a:rPr lang="ru-RU" sz="2000" dirty="0"/>
                  <a:t>):</a:t>
                </a:r>
                <a:r>
                  <a:rPr lang="en-US" sz="2000" i="1" dirty="0"/>
                  <a:t>h</a:t>
                </a:r>
                <a:r>
                  <a:rPr lang="ru-RU" sz="2000" dirty="0"/>
                  <a:t>. Следовательно, площади </a:t>
                </a:r>
                <a:r>
                  <a:rPr lang="en-US" sz="2000" i="1" dirty="0"/>
                  <a:t>S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S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фигур </a:t>
                </a:r>
                <a:r>
                  <a:rPr lang="en-US" sz="2000" i="1" dirty="0"/>
                  <a:t>F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F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соответственно выражаются формулами </a:t>
                </a:r>
                <a:r>
                  <a:rPr lang="en-US" sz="2000" i="1" dirty="0"/>
                  <a:t>S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= </a:t>
                </a:r>
                <a:r>
                  <a:rPr lang="en-US" sz="2000" i="1" dirty="0"/>
                  <a:t>k</a:t>
                </a:r>
                <a:r>
                  <a:rPr lang="ru-RU" sz="2000" baseline="30000" dirty="0"/>
                  <a:t>2</a:t>
                </a:r>
                <a:r>
                  <a:rPr lang="en-US" sz="2000" i="1" dirty="0"/>
                  <a:t>S</a:t>
                </a:r>
                <a:r>
                  <a:rPr lang="ru-RU" sz="2000" dirty="0"/>
                  <a:t>, </a:t>
                </a:r>
                <a:r>
                  <a:rPr lang="en-US" sz="2000" i="1" dirty="0"/>
                  <a:t>S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= </a:t>
                </a:r>
                <a:r>
                  <a:rPr lang="en-US" sz="2000" i="1" dirty="0"/>
                  <a:t>k</a:t>
                </a:r>
                <a:r>
                  <a:rPr lang="ru-RU" sz="2000" baseline="30000" dirty="0"/>
                  <a:t>2</a:t>
                </a:r>
                <a:r>
                  <a:rPr lang="en-US" sz="2000" i="1" dirty="0"/>
                  <a:t>S </a:t>
                </a:r>
                <a:r>
                  <a:rPr lang="ru-RU" sz="2000" dirty="0"/>
                  <a:t>и, значит, равны. Из принципа Кавальери получаем, что объемы обобщенных конусов </a:t>
                </a:r>
                <a:r>
                  <a:rPr lang="ru-RU" sz="2000" i="1" dirty="0"/>
                  <a:t>Ф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и </a:t>
                </a:r>
                <a:r>
                  <a:rPr lang="ru-RU" sz="2000" i="1" dirty="0"/>
                  <a:t>Ф</a:t>
                </a:r>
                <a:r>
                  <a:rPr lang="ru-RU" sz="2000" baseline="-25000" dirty="0"/>
                  <a:t>2 </a:t>
                </a:r>
                <a:r>
                  <a:rPr lang="ru-RU" sz="2000" dirty="0"/>
                  <a:t>равны.</a:t>
                </a:r>
              </a:p>
            </p:txBody>
          </p:sp>
        </mc:Choice>
        <mc:Fallback xmlns="">
          <p:sp>
            <p:nvSpPr>
              <p:cNvPr id="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861048"/>
                <a:ext cx="9144000" cy="2554545"/>
              </a:xfrm>
              <a:prstGeom prst="rect">
                <a:avLst/>
              </a:prstGeom>
              <a:blipFill rotWithShape="1">
                <a:blip r:embed="rId3"/>
                <a:stretch>
                  <a:fillRect l="-667" t="-1193" r="-667" b="-334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8456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515938"/>
          </a:xfrm>
        </p:spPr>
        <p:txBody>
          <a:bodyPr/>
          <a:lstStyle/>
          <a:p>
            <a:r>
              <a:rPr lang="ru-RU" sz="2800" dirty="0">
                <a:solidFill>
                  <a:srgbClr val="FF3300"/>
                </a:solidFill>
              </a:rPr>
              <a:t>Объём треугольной пирамиды</a:t>
            </a:r>
          </a:p>
        </p:txBody>
      </p:sp>
      <p:pic>
        <p:nvPicPr>
          <p:cNvPr id="192515" name="Picture 205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196975"/>
            <a:ext cx="2233330" cy="2664073"/>
          </a:xfrm>
          <a:noFill/>
          <a:ln/>
        </p:spPr>
      </p:pic>
      <p:sp>
        <p:nvSpPr>
          <p:cNvPr id="192516" name="Text Box 2052"/>
          <p:cNvSpPr txBox="1">
            <a:spLocks noChangeArrowheads="1"/>
          </p:cNvSpPr>
          <p:nvPr/>
        </p:nvSpPr>
        <p:spPr bwMode="auto">
          <a:xfrm>
            <a:off x="0" y="40481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	Теорема. </a:t>
            </a:r>
            <a:r>
              <a:rPr lang="ru-RU" dirty="0"/>
              <a:t>Объем треугольной пирамиды равен одной третьей произведения площади ее основания на высоту.</a:t>
            </a:r>
          </a:p>
        </p:txBody>
      </p:sp>
      <p:sp>
        <p:nvSpPr>
          <p:cNvPr id="192517" name="Text Box 2053"/>
          <p:cNvSpPr txBox="1">
            <a:spLocks noChangeArrowheads="1"/>
          </p:cNvSpPr>
          <p:nvPr/>
        </p:nvSpPr>
        <p:spPr bwMode="auto">
          <a:xfrm>
            <a:off x="2483768" y="1124744"/>
            <a:ext cx="6660232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FF3300"/>
                </a:solidFill>
              </a:rPr>
              <a:t>Доказательство. </a:t>
            </a:r>
            <a:r>
              <a:rPr lang="ru-RU" sz="2000" dirty="0"/>
              <a:t>Пусть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en-US" sz="2000" i="1" dirty="0"/>
              <a:t>ABC</a:t>
            </a:r>
            <a:r>
              <a:rPr lang="ru-RU" sz="2000" dirty="0"/>
              <a:t> треугольная пирамида. Достроим ее до призмы </a:t>
            </a:r>
            <a:r>
              <a:rPr lang="en-US" sz="2000" i="1" dirty="0"/>
              <a:t>ABCA</a:t>
            </a:r>
            <a:r>
              <a:rPr lang="ru-RU" sz="2000" baseline="-25000" dirty="0"/>
              <a:t>1</a:t>
            </a:r>
            <a:r>
              <a:rPr lang="en-US" sz="2000" i="1" dirty="0"/>
              <a:t>B</a:t>
            </a:r>
            <a:r>
              <a:rPr lang="ru-RU" sz="2000" baseline="-25000" dirty="0"/>
              <a:t>1</a:t>
            </a:r>
            <a:r>
              <a:rPr lang="en-US" sz="2000" i="1" dirty="0"/>
              <a:t>C</a:t>
            </a:r>
            <a:r>
              <a:rPr lang="ru-RU" sz="2000" baseline="-25000" dirty="0"/>
              <a:t>1</a:t>
            </a:r>
            <a:r>
              <a:rPr lang="ru-RU" sz="2000" dirty="0"/>
              <a:t>. Плоскости, проходящие через точки </a:t>
            </a:r>
            <a:r>
              <a:rPr lang="en-US" sz="2000" i="1" dirty="0"/>
              <a:t>B</a:t>
            </a:r>
            <a:r>
              <a:rPr lang="ru-RU" sz="2000" dirty="0"/>
              <a:t>, </a:t>
            </a:r>
            <a:r>
              <a:rPr lang="en-US" sz="2000" i="1" dirty="0"/>
              <a:t>C</a:t>
            </a:r>
            <a:r>
              <a:rPr lang="ru-RU" sz="2000" dirty="0"/>
              <a:t>,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ru-RU" sz="2000" dirty="0"/>
              <a:t> и </a:t>
            </a:r>
            <a:r>
              <a:rPr lang="en-US" sz="2000" i="1" dirty="0"/>
              <a:t>C</a:t>
            </a:r>
            <a:r>
              <a:rPr lang="ru-RU" sz="2000" dirty="0"/>
              <a:t>, </a:t>
            </a:r>
            <a:r>
              <a:rPr lang="en-US" sz="2000" i="1" dirty="0"/>
              <a:t>B</a:t>
            </a:r>
            <a:r>
              <a:rPr lang="ru-RU" sz="2000" baseline="-25000" dirty="0"/>
              <a:t>1</a:t>
            </a:r>
            <a:r>
              <a:rPr lang="ru-RU" sz="2000" dirty="0"/>
              <a:t>,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ru-RU" sz="2000" dirty="0"/>
              <a:t> разбивают эту призму на три пирамиды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en-US" sz="2000" i="1" dirty="0"/>
              <a:t>ABC</a:t>
            </a:r>
            <a:r>
              <a:rPr lang="ru-RU" sz="2000" dirty="0"/>
              <a:t>,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en-US" sz="2000" i="1" dirty="0"/>
              <a:t>CBB</a:t>
            </a:r>
            <a:r>
              <a:rPr lang="ru-RU" sz="2000" baseline="-25000" dirty="0"/>
              <a:t>1</a:t>
            </a:r>
            <a:r>
              <a:rPr lang="ru-RU" sz="2000" dirty="0"/>
              <a:t> и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en-US" sz="2000" i="1" dirty="0"/>
              <a:t>CB</a:t>
            </a:r>
            <a:r>
              <a:rPr lang="ru-RU" sz="2000" baseline="-25000" dirty="0"/>
              <a:t>1</a:t>
            </a:r>
            <a:r>
              <a:rPr lang="en-US" sz="2000" i="1" dirty="0"/>
              <a:t>C</a:t>
            </a:r>
            <a:r>
              <a:rPr lang="ru-RU" sz="2000" baseline="-25000" dirty="0"/>
              <a:t>1</a:t>
            </a:r>
            <a:r>
              <a:rPr lang="ru-RU" sz="2000" i="1" dirty="0"/>
              <a:t> </a:t>
            </a:r>
            <a:r>
              <a:rPr lang="ru-RU" sz="2000" dirty="0"/>
              <a:t>с вершинами в точке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ru-RU" sz="2000" dirty="0"/>
              <a:t>. Пирамиды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en-US" sz="2000" i="1" dirty="0"/>
              <a:t>CBB</a:t>
            </a:r>
            <a:r>
              <a:rPr lang="ru-RU" sz="2000" baseline="-25000" dirty="0"/>
              <a:t>1</a:t>
            </a:r>
            <a:r>
              <a:rPr lang="ru-RU" sz="2000" dirty="0"/>
              <a:t> и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en-US" sz="2000" i="1" dirty="0"/>
              <a:t>CB</a:t>
            </a:r>
            <a:r>
              <a:rPr lang="ru-RU" sz="2000" baseline="-25000" dirty="0"/>
              <a:t>1</a:t>
            </a:r>
            <a:r>
              <a:rPr lang="en-US" sz="2000" i="1" dirty="0"/>
              <a:t>C</a:t>
            </a:r>
            <a:r>
              <a:rPr lang="ru-RU" sz="2000" baseline="-25000" dirty="0"/>
              <a:t>1</a:t>
            </a:r>
            <a:r>
              <a:rPr lang="ru-RU" sz="2000" dirty="0"/>
              <a:t> имеют равные основания </a:t>
            </a:r>
            <a:r>
              <a:rPr lang="en-US" sz="2000" i="1" dirty="0"/>
              <a:t>CBB</a:t>
            </a:r>
            <a:r>
              <a:rPr lang="ru-RU" sz="2000" baseline="-25000" dirty="0"/>
              <a:t>1</a:t>
            </a:r>
            <a:r>
              <a:rPr lang="ru-RU" sz="2000" dirty="0"/>
              <a:t> и </a:t>
            </a:r>
            <a:r>
              <a:rPr lang="en-US" sz="2000" i="1" dirty="0"/>
              <a:t>CB</a:t>
            </a:r>
            <a:r>
              <a:rPr lang="ru-RU" sz="2000" baseline="-25000" dirty="0"/>
              <a:t>1</a:t>
            </a:r>
            <a:r>
              <a:rPr lang="en-US" sz="2000" i="1" dirty="0"/>
              <a:t>C</a:t>
            </a:r>
            <a:r>
              <a:rPr lang="ru-RU" sz="2000" baseline="-25000" dirty="0"/>
              <a:t>1</a:t>
            </a:r>
            <a:r>
              <a:rPr lang="ru-RU" sz="2000" dirty="0"/>
              <a:t>. Кроме этого,  данные пирамиды имеют общую вершину, а их основания лежат в одной плоскости. Значит, эти пирамиды имеют общую высоту. Следовательно, эти пирамиды имеют равные объемы.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2518" name="Text Box 2054"/>
              <p:cNvSpPr txBox="1">
                <a:spLocks noChangeArrowheads="1"/>
              </p:cNvSpPr>
              <p:nvPr/>
            </p:nvSpPr>
            <p:spPr bwMode="auto">
              <a:xfrm>
                <a:off x="0" y="4294843"/>
                <a:ext cx="9144000" cy="2067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sz="2000" dirty="0"/>
                  <a:t>	Рассмотрим теперь пирамиды </a:t>
                </a:r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ABC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CA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. Они имеют равные основания </a:t>
                </a:r>
                <a:r>
                  <a:rPr lang="en-US" sz="2000" i="1" dirty="0"/>
                  <a:t>ABC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и равные высоты. Следовательно, они имеют равные объемы. Таким образом, объемы всех трех пирамид равны. Учитывая, что объем призмы равен произведению площади основания на высоту, получим формулу объема треугольной пирамиды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𝑉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𝑆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h</m:t>
                    </m:r>
                  </m:oMath>
                </a14:m>
                <a:r>
                  <a:rPr lang="ru-RU" sz="2000" dirty="0"/>
                  <a:t>, где </a:t>
                </a:r>
                <a:r>
                  <a:rPr lang="en-US" sz="2000" i="1" dirty="0"/>
                  <a:t>S</a:t>
                </a:r>
                <a:r>
                  <a:rPr lang="ru-RU" sz="2000" dirty="0"/>
                  <a:t> - площадь основания пирамиды, </a:t>
                </a:r>
                <a:r>
                  <a:rPr lang="en-US" sz="2000" i="1" dirty="0"/>
                  <a:t>h</a:t>
                </a:r>
                <a:r>
                  <a:rPr lang="ru-RU" sz="2000" dirty="0"/>
                  <a:t> - ее высота.</a:t>
                </a:r>
              </a:p>
            </p:txBody>
          </p:sp>
        </mc:Choice>
        <mc:Fallback xmlns="">
          <p:sp>
            <p:nvSpPr>
              <p:cNvPr id="192518" name="Text Box 20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294843"/>
                <a:ext cx="9144000" cy="2067425"/>
              </a:xfrm>
              <a:prstGeom prst="rect">
                <a:avLst/>
              </a:prstGeom>
              <a:blipFill rotWithShape="1">
                <a:blip r:embed="rId3"/>
                <a:stretch>
                  <a:fillRect l="-667" t="-1475" r="-667" b="-442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431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7772400" cy="620713"/>
          </a:xfrm>
        </p:spPr>
        <p:txBody>
          <a:bodyPr/>
          <a:lstStyle/>
          <a:p>
            <a:r>
              <a:rPr lang="ru-RU" sz="2800" dirty="0">
                <a:solidFill>
                  <a:srgbClr val="FF3300"/>
                </a:solidFill>
              </a:rPr>
              <a:t>Объём обобщённого конуса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4762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	Теорема.</a:t>
            </a:r>
            <a:r>
              <a:rPr lang="ru-RU" b="1" dirty="0"/>
              <a:t> </a:t>
            </a:r>
            <a:r>
              <a:rPr lang="ru-RU" dirty="0"/>
              <a:t>Объем обобщённого конуса равен одной третьей произведения площади его основания  на высоту.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60" name="Text Box 12"/>
              <p:cNvSpPr txBox="1">
                <a:spLocks noChangeArrowheads="1"/>
              </p:cNvSpPr>
              <p:nvPr/>
            </p:nvSpPr>
            <p:spPr bwMode="auto">
              <a:xfrm>
                <a:off x="0" y="1219200"/>
                <a:ext cx="9144000" cy="24624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dirty="0">
                    <a:solidFill>
                      <a:srgbClr val="FF3300"/>
                    </a:solidFill>
                  </a:rPr>
                  <a:t>	Доказательство.</a:t>
                </a:r>
                <a:r>
                  <a:rPr lang="ru-RU" b="1" dirty="0"/>
                  <a:t> </a:t>
                </a:r>
                <a:r>
                  <a:rPr lang="ru-RU" dirty="0"/>
                  <a:t>Для данного обобщённого конуса с основанием площади </a:t>
                </a:r>
                <a:r>
                  <a:rPr lang="en-US" i="1" dirty="0"/>
                  <a:t>S </a:t>
                </a:r>
                <a:r>
                  <a:rPr lang="ru-RU" dirty="0"/>
                  <a:t>и высотой </a:t>
                </a:r>
                <a:r>
                  <a:rPr lang="en-US" i="1" dirty="0"/>
                  <a:t>h </a:t>
                </a:r>
                <a:r>
                  <a:rPr lang="ru-RU" dirty="0"/>
                  <a:t>рассмотрим какую-нибудь треугольную пирамиду с теми же площадью основания и высотой. Тогда эти пирамида и конус имеют равные объемы. Но для объема пирамиды имеет место формула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𝑉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𝑆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h</m:t>
                    </m:r>
                  </m:oMath>
                </a14:m>
                <a:r>
                  <a:rPr lang="ru-RU" i="1" dirty="0"/>
                  <a:t>. </a:t>
                </a:r>
                <a:r>
                  <a:rPr lang="ru-RU" dirty="0"/>
                  <a:t>Следовательно, она имеет место и для объема обобщённого конуса. </a:t>
                </a:r>
              </a:p>
            </p:txBody>
          </p:sp>
        </mc:Choice>
        <mc:Fallback xmlns="">
          <p:sp>
            <p:nvSpPr>
              <p:cNvPr id="2060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219200"/>
                <a:ext cx="9144000" cy="2462405"/>
              </a:xfrm>
              <a:prstGeom prst="rect">
                <a:avLst/>
              </a:prstGeom>
              <a:blipFill rotWithShape="1">
                <a:blip r:embed="rId3"/>
                <a:stretch>
                  <a:fillRect l="-1000" t="-1980" r="-1000" b="-47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66" name="Picture 18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3728" y="3681605"/>
            <a:ext cx="5327650" cy="2640012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402197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052"/>
          <p:cNvSpPr txBox="1">
            <a:spLocks noChangeArrowheads="1"/>
          </p:cNvSpPr>
          <p:nvPr/>
        </p:nvSpPr>
        <p:spPr bwMode="auto">
          <a:xfrm>
            <a:off x="0" y="901472"/>
            <a:ext cx="90364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В частности, объем произвольной пирамиды равен одной третьей произведения площади ее основания на высоту.</a:t>
            </a:r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5F67CF58-2400-4661-AEC6-A664D8F71E2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672" y="2364016"/>
            <a:ext cx="6192838" cy="3592512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72511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0" y="47282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Не производя вычислений, сравните объёмы единичного куба и единичного тетраэдра.</a:t>
            </a:r>
          </a:p>
        </p:txBody>
      </p:sp>
      <p:pic>
        <p:nvPicPr>
          <p:cNvPr id="9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28800"/>
            <a:ext cx="3186613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12452"/>
            <a:ext cx="3430588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B69C5E73-AE96-4264-B190-98FD7F24F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725144"/>
                <a:ext cx="9144000" cy="697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dirty="0">
                    <a:cs typeface="Times New Roman" pitchFamily="18" charset="0"/>
                  </a:rPr>
                  <a:t>	Ответ. Объём тетраэдра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≈</m:t>
                    </m:r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dirty="0">
                    <a:cs typeface="Times New Roman" pitchFamily="18" charset="0"/>
                  </a:rPr>
                  <a:t> объёма куба.</a:t>
                </a:r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B69C5E73-AE96-4264-B190-98FD7F24F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725144"/>
                <a:ext cx="9144000" cy="697179"/>
              </a:xfrm>
              <a:prstGeom prst="rect">
                <a:avLst/>
              </a:prstGeom>
              <a:blipFill>
                <a:blip r:embed="rId5"/>
                <a:stretch>
                  <a:fillRect b="-5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6B145DB6-9F2B-40D3-AA8C-270D7155590B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4092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Text Box 3">
            <a:extLst>
              <a:ext uri="{FF2B5EF4-FFF2-40B4-BE49-F238E27FC236}">
                <a16:creationId xmlns:a16="http://schemas.microsoft.com/office/drawing/2014/main" id="{23917FFC-1F23-45CA-8B0E-2BE695160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9144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Найдите объем тетраэдра с ребром, равным 1.</a:t>
            </a:r>
          </a:p>
        </p:txBody>
      </p:sp>
      <p:pic>
        <p:nvPicPr>
          <p:cNvPr id="91140" name="Picture 4">
            <a:extLst>
              <a:ext uri="{FF2B5EF4-FFF2-40B4-BE49-F238E27FC236}">
                <a16:creationId xmlns:a16="http://schemas.microsoft.com/office/drawing/2014/main" id="{A489883E-EE4E-49C8-A95E-25433B6D0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3333750" cy="303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1150" name="Group 14">
            <a:extLst>
              <a:ext uri="{FF2B5EF4-FFF2-40B4-BE49-F238E27FC236}">
                <a16:creationId xmlns:a16="http://schemas.microsoft.com/office/drawing/2014/main" id="{4003D198-0F07-4921-BDA3-B1C2B8B0C307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752600"/>
            <a:ext cx="8686800" cy="4267200"/>
            <a:chOff x="192" y="1104"/>
            <a:chExt cx="5472" cy="2688"/>
          </a:xfrm>
        </p:grpSpPr>
        <p:sp>
          <p:nvSpPr>
            <p:cNvPr id="91142" name="Text Box 6">
              <a:extLst>
                <a:ext uri="{FF2B5EF4-FFF2-40B4-BE49-F238E27FC236}">
                  <a16:creationId xmlns:a16="http://schemas.microsoft.com/office/drawing/2014/main" id="{B5488FA8-E14A-4A0F-8740-DDAE80EA39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91143" name="Text Box 7">
              <a:extLst>
                <a:ext uri="{FF2B5EF4-FFF2-40B4-BE49-F238E27FC236}">
                  <a16:creationId xmlns:a16="http://schemas.microsoft.com/office/drawing/2014/main" id="{FE9A409B-AD3F-47D7-9C75-7E5ADDBCF7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1104"/>
              <a:ext cx="3264" cy="2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Пусть </a:t>
              </a:r>
              <a:r>
                <a:rPr lang="en-US" altLang="ru-RU" i="1" dirty="0"/>
                <a:t>E </a:t>
              </a:r>
              <a:r>
                <a:rPr lang="ru-RU" altLang="ru-RU" dirty="0"/>
                <a:t>– середина ребра </a:t>
              </a:r>
              <a:r>
                <a:rPr lang="en-US" altLang="ru-RU" i="1" dirty="0"/>
                <a:t>BC. </a:t>
              </a:r>
              <a:r>
                <a:rPr lang="ru-RU" altLang="ru-RU" dirty="0"/>
                <a:t>В треугольнике </a:t>
              </a:r>
              <a:r>
                <a:rPr lang="en-US" altLang="ru-RU" i="1" dirty="0"/>
                <a:t>ADE</a:t>
              </a:r>
              <a:r>
                <a:rPr lang="ru-RU" altLang="ru-RU" dirty="0"/>
                <a:t> </a:t>
              </a:r>
              <a:endParaRPr lang="en-US" altLang="ru-RU" dirty="0"/>
            </a:p>
            <a:p>
              <a:pPr>
                <a:spcBef>
                  <a:spcPct val="50000"/>
                </a:spcBef>
              </a:pPr>
              <a:r>
                <a:rPr lang="en-US" altLang="ru-RU" i="1" dirty="0"/>
                <a:t>AE = DE =          </a:t>
              </a:r>
              <a:r>
                <a:rPr lang="ru-RU" altLang="ru-RU" dirty="0"/>
                <a:t>Высота </a:t>
              </a:r>
              <a:r>
                <a:rPr lang="en-US" altLang="ru-RU" i="1" dirty="0"/>
                <a:t>DH </a:t>
              </a:r>
              <a:r>
                <a:rPr lang="ru-RU" altLang="ru-RU" dirty="0"/>
                <a:t>равна</a:t>
              </a:r>
            </a:p>
            <a:p>
              <a:pPr>
                <a:spcBef>
                  <a:spcPct val="50000"/>
                </a:spcBef>
              </a:pPr>
              <a:endParaRPr lang="ru-RU" altLang="ru-RU" dirty="0"/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Площадь треугольника </a:t>
              </a:r>
              <a:r>
                <a:rPr lang="en-US" altLang="ru-RU" i="1" dirty="0"/>
                <a:t>ABC </a:t>
              </a:r>
              <a:r>
                <a:rPr lang="ru-RU" altLang="ru-RU" dirty="0"/>
                <a:t>равна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Следовательно, объем тетраэдра 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равен</a:t>
              </a:r>
              <a:r>
                <a:rPr lang="en-US" altLang="ru-RU" i="1" dirty="0"/>
                <a:t> </a:t>
              </a:r>
              <a:endParaRPr lang="ru-RU" altLang="ru-RU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144" name="Object 8">
                  <a:extLst>
                    <a:ext uri="{FF2B5EF4-FFF2-40B4-BE49-F238E27FC236}">
                      <a16:creationId xmlns:a16="http://schemas.microsoft.com/office/drawing/2014/main" id="{28B718AE-B061-48B4-82BA-D511C88C03DB}"/>
                    </a:ext>
                  </a:extLst>
                </p:cNvPr>
                <p:cNvSpPr txBox="1"/>
                <p:nvPr/>
              </p:nvSpPr>
              <p:spPr bwMode="auto">
                <a:xfrm>
                  <a:off x="3408" y="1536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1144" name="Object 8">
                  <a:extLst>
                    <a:ext uri="{FF2B5EF4-FFF2-40B4-BE49-F238E27FC236}">
                      <a16:creationId xmlns:a16="http://schemas.microsoft.com/office/drawing/2014/main" id="{28B718AE-B061-48B4-82BA-D511C88C03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8" y="1536"/>
                  <a:ext cx="376" cy="57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145" name="Object 9">
                  <a:extLst>
                    <a:ext uri="{FF2B5EF4-FFF2-40B4-BE49-F238E27FC236}">
                      <a16:creationId xmlns:a16="http://schemas.microsoft.com/office/drawing/2014/main" id="{E35DCE5A-AC4C-48C9-AC02-11E320BA90E8}"/>
                    </a:ext>
                  </a:extLst>
                </p:cNvPr>
                <p:cNvSpPr txBox="1"/>
                <p:nvPr/>
              </p:nvSpPr>
              <p:spPr bwMode="auto">
                <a:xfrm>
                  <a:off x="5272" y="1532"/>
                  <a:ext cx="392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1145" name="Object 9">
                  <a:extLst>
                    <a:ext uri="{FF2B5EF4-FFF2-40B4-BE49-F238E27FC236}">
                      <a16:creationId xmlns:a16="http://schemas.microsoft.com/office/drawing/2014/main" id="{E35DCE5A-AC4C-48C9-AC02-11E320BA90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272" y="1532"/>
                  <a:ext cx="392" cy="58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146" name="Object 10">
                  <a:extLst>
                    <a:ext uri="{FF2B5EF4-FFF2-40B4-BE49-F238E27FC236}">
                      <a16:creationId xmlns:a16="http://schemas.microsoft.com/office/drawing/2014/main" id="{DB8F7903-E9B9-45C2-A19A-677CA651F0BC}"/>
                    </a:ext>
                  </a:extLst>
                </p:cNvPr>
                <p:cNvSpPr txBox="1"/>
                <p:nvPr/>
              </p:nvSpPr>
              <p:spPr bwMode="auto">
                <a:xfrm>
                  <a:off x="5280" y="2208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1146" name="Object 10">
                  <a:extLst>
                    <a:ext uri="{FF2B5EF4-FFF2-40B4-BE49-F238E27FC236}">
                      <a16:creationId xmlns:a16="http://schemas.microsoft.com/office/drawing/2014/main" id="{DB8F7903-E9B9-45C2-A19A-677CA651F0B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280" y="2208"/>
                  <a:ext cx="376" cy="57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147" name="Object 11">
                  <a:extLst>
                    <a:ext uri="{FF2B5EF4-FFF2-40B4-BE49-F238E27FC236}">
                      <a16:creationId xmlns:a16="http://schemas.microsoft.com/office/drawing/2014/main" id="{B863D95E-0E6A-4FD0-8EAA-9EA39298ABF5}"/>
                    </a:ext>
                  </a:extLst>
                </p:cNvPr>
                <p:cNvSpPr txBox="1"/>
                <p:nvPr/>
              </p:nvSpPr>
              <p:spPr bwMode="auto">
                <a:xfrm>
                  <a:off x="2976" y="2928"/>
                  <a:ext cx="392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1147" name="Object 11">
                  <a:extLst>
                    <a:ext uri="{FF2B5EF4-FFF2-40B4-BE49-F238E27FC236}">
                      <a16:creationId xmlns:a16="http://schemas.microsoft.com/office/drawing/2014/main" id="{B863D95E-0E6A-4FD0-8EAA-9EA39298AB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76" y="2928"/>
                  <a:ext cx="392" cy="57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148" name="Object 12">
                  <a:extLst>
                    <a:ext uri="{FF2B5EF4-FFF2-40B4-BE49-F238E27FC236}">
                      <a16:creationId xmlns:a16="http://schemas.microsoft.com/office/drawing/2014/main" id="{F1A05028-2E86-4D5F-8A4E-AC950231AC05}"/>
                    </a:ext>
                  </a:extLst>
                </p:cNvPr>
                <p:cNvSpPr txBox="1"/>
                <p:nvPr/>
              </p:nvSpPr>
              <p:spPr bwMode="auto">
                <a:xfrm>
                  <a:off x="1152" y="3216"/>
                  <a:ext cx="392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1148" name="Object 12">
                  <a:extLst>
                    <a:ext uri="{FF2B5EF4-FFF2-40B4-BE49-F238E27FC236}">
                      <a16:creationId xmlns:a16="http://schemas.microsoft.com/office/drawing/2014/main" id="{F1A05028-2E86-4D5F-8A4E-AC950231AC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52" y="3216"/>
                  <a:ext cx="392" cy="57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1149" name="Picture 13">
              <a:extLst>
                <a:ext uri="{FF2B5EF4-FFF2-40B4-BE49-F238E27FC236}">
                  <a16:creationId xmlns:a16="http://schemas.microsoft.com/office/drawing/2014/main" id="{ECEA0B2D-E8B4-44D7-AB74-9E000B6B7A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152"/>
              <a:ext cx="2100" cy="1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F081C947-6F28-4A11-BF4D-6CECDA9519EF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5629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>
            <a:extLst>
              <a:ext uri="{FF2B5EF4-FFF2-40B4-BE49-F238E27FC236}">
                <a16:creationId xmlns:a16="http://schemas.microsoft.com/office/drawing/2014/main" id="{349C632A-2CA5-4C9B-8B75-B03484D4F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правильной треугольной пирамиды, сторона основания которой равна </a:t>
            </a:r>
            <a:r>
              <a:rPr lang="en-US" altLang="ru-RU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высота – </a:t>
            </a:r>
            <a:r>
              <a:rPr lang="en-US" altLang="ru-RU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9945" name="Picture 9">
            <a:extLst>
              <a:ext uri="{FF2B5EF4-FFF2-40B4-BE49-F238E27FC236}">
                <a16:creationId xmlns:a16="http://schemas.microsoft.com/office/drawing/2014/main" id="{2F861156-0456-491D-BB30-D2AF292DD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752600"/>
            <a:ext cx="3333750" cy="371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947" name="Group 11">
            <a:extLst>
              <a:ext uri="{FF2B5EF4-FFF2-40B4-BE49-F238E27FC236}">
                <a16:creationId xmlns:a16="http://schemas.microsoft.com/office/drawing/2014/main" id="{2B8F0101-A086-48F1-B3D1-55434E19C3D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105400"/>
            <a:ext cx="3429000" cy="927100"/>
            <a:chOff x="528" y="3216"/>
            <a:chExt cx="2160" cy="584"/>
          </a:xfrm>
        </p:grpSpPr>
        <p:sp>
          <p:nvSpPr>
            <p:cNvPr id="39942" name="Text Box 6">
              <a:extLst>
                <a:ext uri="{FF2B5EF4-FFF2-40B4-BE49-F238E27FC236}">
                  <a16:creationId xmlns:a16="http://schemas.microsoft.com/office/drawing/2014/main" id="{091063FD-4ABD-4A01-A380-5AFFD4F4B0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946" name="Object 10">
                  <a:extLst>
                    <a:ext uri="{FF2B5EF4-FFF2-40B4-BE49-F238E27FC236}">
                      <a16:creationId xmlns:a16="http://schemas.microsoft.com/office/drawing/2014/main" id="{90BE2D11-FB51-4250-B0DB-D8220D9B3F29}"/>
                    </a:ext>
                  </a:extLst>
                </p:cNvPr>
                <p:cNvSpPr txBox="1"/>
                <p:nvPr/>
              </p:nvSpPr>
              <p:spPr bwMode="auto">
                <a:xfrm>
                  <a:off x="1152" y="3216"/>
                  <a:ext cx="376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39946" name="Object 10">
                  <a:extLst>
                    <a:ext uri="{FF2B5EF4-FFF2-40B4-BE49-F238E27FC236}">
                      <a16:creationId xmlns:a16="http://schemas.microsoft.com/office/drawing/2014/main" id="{90BE2D11-FB51-4250-B0DB-D8220D9B3F2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52" y="3216"/>
                  <a:ext cx="376" cy="58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D7B46C0-324B-4EBB-84FE-DFC02FD615B0}"/>
              </a:ext>
            </a:extLst>
          </p:cNvPr>
          <p:cNvSpPr txBox="1"/>
          <p:nvPr/>
        </p:nvSpPr>
        <p:spPr>
          <a:xfrm>
            <a:off x="2627784" y="487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20629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1288</Words>
  <Application>Microsoft Office PowerPoint</Application>
  <PresentationFormat>Экран (4:3)</PresentationFormat>
  <Paragraphs>101</Paragraphs>
  <Slides>18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Cambria Math</vt:lpstr>
      <vt:lpstr>Times New Roman</vt:lpstr>
      <vt:lpstr>Оформление по умолчанию</vt:lpstr>
      <vt:lpstr>15а. Объём пирамиды</vt:lpstr>
      <vt:lpstr>Обобщенный конус</vt:lpstr>
      <vt:lpstr>Презентация PowerPoint</vt:lpstr>
      <vt:lpstr>Объём треугольной пирамиды</vt:lpstr>
      <vt:lpstr>Объём обобщённого конуса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64</cp:revision>
  <dcterms:created xsi:type="dcterms:W3CDTF">2007-11-29T06:10:49Z</dcterms:created>
  <dcterms:modified xsi:type="dcterms:W3CDTF">2022-04-09T04:15:08Z</dcterms:modified>
</cp:coreProperties>
</file>