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6" r:id="rId2"/>
    <p:sldId id="517" r:id="rId3"/>
    <p:sldId id="288" r:id="rId4"/>
    <p:sldId id="294" r:id="rId5"/>
    <p:sldId id="266" r:id="rId6"/>
    <p:sldId id="278" r:id="rId7"/>
    <p:sldId id="279" r:id="rId8"/>
    <p:sldId id="269" r:id="rId9"/>
    <p:sldId id="532" r:id="rId10"/>
    <p:sldId id="518" r:id="rId11"/>
    <p:sldId id="261" r:id="rId12"/>
    <p:sldId id="271" r:id="rId13"/>
    <p:sldId id="298" r:id="rId14"/>
    <p:sldId id="538" r:id="rId15"/>
    <p:sldId id="546" r:id="rId16"/>
    <p:sldId id="303" r:id="rId17"/>
    <p:sldId id="304" r:id="rId18"/>
    <p:sldId id="302" r:id="rId19"/>
    <p:sldId id="547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24" autoAdjust="0"/>
    <p:restoredTop sz="90970" autoAdjust="0"/>
  </p:normalViewPr>
  <p:slideViewPr>
    <p:cSldViewPr>
      <p:cViewPr varScale="1">
        <p:scale>
          <a:sx n="97" d="100"/>
          <a:sy n="97" d="100"/>
        </p:scale>
        <p:origin x="1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C89A819-4EBC-41E2-8C5B-63F5A24E97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96EDE3D-B6CA-4F9B-A26D-BA89621005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A97AD845-89E4-4C4B-9136-6CFD62E9B6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CA74B060-68C9-43D4-B1CF-513F5B7AD5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F29460C0-E88A-4B1E-B5A9-AB0AC8DE54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6567" name="Rectangle 7">
            <a:extLst>
              <a:ext uri="{FF2B5EF4-FFF2-40B4-BE49-F238E27FC236}">
                <a16:creationId xmlns:a16="http://schemas.microsoft.com/office/drawing/2014/main" id="{BC8242AD-33B2-449B-87A0-C032F35AFA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48CDD0-50C5-4F2F-9079-83A9F9661B1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2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24939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667515-8F08-4BAD-ADB1-0CA6F36F56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3A937-B8C5-4BFF-AEC4-0BD45B1A751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5036E1A4-395A-4D95-BE3B-BA84D9F382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7CA5C84C-C57F-46D7-9072-BC49F3829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4245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C7D403-E76D-4435-BE1C-FF98DE24F8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0BD74-BBEF-4ABA-83DD-DAF53C73998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6C8AD29A-C18E-4F7E-911E-5FB59A2B5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A3328D29-9D90-4473-A5B1-77DF5934B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4313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4546CF-CEFE-418B-BA01-BE0A8F8C8F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A4266-3C8F-42CD-B4BB-DE27B584FF7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4DC94016-CF4C-4ABB-8FEE-8163E7D76C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B5F03352-91DF-4B82-8FEE-1EB212E5E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1320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14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685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15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85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B6A542-0392-43E8-A12D-F6A740F3B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B9BAF-9B6F-4AF2-95C2-F5050712BA0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EAFAE3D8-9214-4495-A1E7-9C9750901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40F648C7-8F31-4667-8DC3-C37988E27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7853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328EC7-EEF6-46C8-8021-A347F157EB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AAB15-CCFD-475C-81D6-0CC2D562C579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39266" name="Rectangle 2">
            <a:extLst>
              <a:ext uri="{FF2B5EF4-FFF2-40B4-BE49-F238E27FC236}">
                <a16:creationId xmlns:a16="http://schemas.microsoft.com/office/drawing/2014/main" id="{26AC0A51-C716-4B3D-B184-F9AF72BF9D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B35BB370-4B31-48D8-81E8-B1C3FC31E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08979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4FF1FB-FA00-49D4-B30E-6745CCA8B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D7431D-2346-4078-81FF-FCD31CDC27BA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35170" name="Rectangle 2">
            <a:extLst>
              <a:ext uri="{FF2B5EF4-FFF2-40B4-BE49-F238E27FC236}">
                <a16:creationId xmlns:a16="http://schemas.microsoft.com/office/drawing/2014/main" id="{030D06DA-5905-4634-95F4-ECB822CBDE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C21010AF-B2C6-444A-A7D8-91273682B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004230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C28F80-DF78-42BE-851F-E15DCCC31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405540-1FC9-4DA9-BF69-BA415DDB8183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4319DCF1-76EF-4FBB-A61A-D5887F2BCF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9AEAFBD3-7111-47B5-9E4F-6D5112334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1972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7084D4-0AD4-412F-A25A-A8CDEA7E72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D2097C-249A-4363-A22F-59E9BA37414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8F04486A-1CFF-4BCA-8F53-D65A71F35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2C1BDFC9-79A0-4DCF-8039-743943DC7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2180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B0B374-12A0-44DC-85D3-D66FE9E6B1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C52AA-6970-41AA-BE5C-EBEB6019CFB2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975C6424-CFDF-4E69-BD96-FAB5A047D1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D178E0BE-0A78-4B30-9FD5-87F45BE31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2804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BEDC75-8176-41AF-BA2D-B438FB7B78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E211F-BFC8-4EE2-8380-980AC252DE7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D4E51124-60CD-4648-B857-89B338F51C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129451BF-C781-4AAB-9C11-8D18CC940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0482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6B4604-D402-42CD-8377-8DBEF3BF9E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B9172-692D-42DE-8021-A88F3575D4AC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9B6CA083-D6F6-48CE-8F41-8C935EE36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0D9D572E-6888-4B24-9067-E18A8A2BA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2760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7FBDD8-A126-45E4-A7A7-E1DD2443CB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B41CE-43DB-4C7C-B48C-4C3C6A490DE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FB91F542-5231-4389-B6A1-210F04DA2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447114E0-9457-4E20-926A-A541F4DB9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0699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7F4FF6-4C81-4CB0-A119-37A812E61C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45B804-154F-4BEE-B95E-191590BBE98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CD98DC5C-336E-4922-8A6C-116C9C75BA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30D5252B-F0FD-4EDF-83D5-0945AE60C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5142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9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19847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10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1665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A7552-CFF9-478D-85FF-667B23BA3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72845C-67EA-405F-8D4A-1FBF63300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57A698-1F41-406F-A398-206E3DE9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B2F2E8-BA55-4FDC-ABC9-EDB17392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B777D6-60E9-45F6-8BA3-513F9B99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7D97C-32E3-4EF9-BFDC-328821C753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9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679A3-3BC6-4F6B-AFE1-A44C980C2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97FD45-45DC-4B58-9695-759232EAB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58AC06-686F-4630-AFED-D8697F4D1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58232A-CD64-4163-B01A-C2386D70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51C55F-365B-40F7-B522-D2B26F9E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E3A79-E0D2-429C-91B8-5CE82EF5EB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93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C7149B-E517-4827-B7C2-E67BCF060B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0DFBE6-AD4B-466E-9569-BE789DE52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450115-B1AD-4931-8D66-98FECFAF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48C41C-9327-4255-89F8-F643187A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F2936F-5FCE-4C61-A41E-FBA69EAC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2B94E-5180-491E-BD45-4424F73AF2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521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2297F-E876-408E-9B45-4C7454E2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154BF5-FCCF-4E2F-AFEE-FF99D2E8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359D82-C73E-4F54-B293-3142B783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881AC8-1269-47DE-8B0C-F69BFDB5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7443F8-A124-44E8-BE24-E6B208C1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41795-D570-4818-B18D-F659C5D98C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99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CD029-F511-4934-947F-712137E5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01D250-AFF0-47E4-A4EC-78D27A21C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BCFFB1-E6C4-47B5-9A11-05DE4A90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7D5559-9A11-4F9C-8FB9-42901D85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D897B2-9FCF-4E1B-B7DF-300A50F5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AEE40-1E4A-4547-9C6F-7376170E5F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414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BCB23-8943-49CB-B723-FFED3D851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6348DD-3858-43E0-BA14-F8C37D607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F34274-228B-4FD5-9DF2-A44D79175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711BC-42A9-45E9-80F8-48F86109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D41FFE-5386-4D1C-A82E-FB0A55D3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E43164-0AB2-4C27-A636-799991FD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EB0A9-109E-42DB-A36C-6CA8942B97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693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4CD7A-2C47-41CB-97D0-CD5BD3830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B3D59C-F722-45A4-A436-036EB52E8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66B8D3-4091-489E-B6C7-2258271F5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0229FD-DB3F-46A7-BC3D-54CE2D53D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A899FF5-DF59-47CA-A649-6A540999FC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EEB718-23ED-41DC-80BF-652BF35D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CFE4028-8C22-4B0A-8172-6D748602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37AD8A-E67A-4BFC-873E-0DAB4210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71E63-57F7-416A-B987-C831100606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83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419C6D-664E-44FF-AFF1-B3D372DA8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B2CE05-F69F-43D8-9C03-0285521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75B9D66-495C-42F0-A559-6BD347FC3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49F469-8EAF-433A-9322-FBBDB867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C0471-B840-41C4-B783-5DCB1C2E56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524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7D655F2-31BC-4292-AD52-BD6A38B7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94AD7D-EACE-414E-979B-2ACE91CD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7031191-F9C8-4025-93DB-9B38C78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9EDE9-A6B2-452A-89D9-6068C92A1D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96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8C52F1-8D3B-4172-AFC3-E76F3F5D4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89B774-CA89-404C-8DB1-7F876BD2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F8DE90-EC62-4118-A27E-906B4B7B6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715FDC-6512-4AF1-970A-A45BCEF0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0BE555-2038-4027-B7B1-5EF0CC620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9E1704-3A39-4BF0-BE14-6287F9F4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9B65C-2AB6-4624-BD3A-3EBE7AF3D5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569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4CF5D-E683-410D-A958-675390FE6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7172188-2C9B-488C-B5DB-44754CEF67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662822-EB9C-4527-AEC1-85C8EE7C2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3C38CC-D9A2-4D5D-9B01-B40CD2C5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DBD917-0389-4D6C-803B-3573F2FF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B0DB3B-FD42-45BA-8493-648668B2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F59F1-42F1-4166-A6CB-346B67F8A3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309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8541B9-E316-4D78-862A-B98440B2E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76C72CD-6319-4F3C-AF50-A45202297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449BE0-CA48-499B-BE40-A8B7DE7704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3D2DD47-B88B-46E6-B9A3-7448E3D9A0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99E3232-31FA-48BE-81F2-320D10FCCF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DC8B18-2715-491A-9D67-B4F947301F1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png"/><Relationship Id="rId4" Type="http://schemas.openxmlformats.org/officeDocument/2006/relationships/image" Target="../media/image36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7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6F301B5F-272D-4B01-B3C0-5EE3FEB328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6858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15б. Объём пирамиды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2714" y="57248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 	</a:t>
            </a:r>
            <a:r>
              <a:rPr lang="ru-RU" dirty="0">
                <a:cs typeface="Times New Roman" pitchFamily="18" charset="0"/>
              </a:rPr>
              <a:t>Найдите объем правильной шестиугольной пирамиды </a:t>
            </a:r>
            <a:r>
              <a:rPr lang="en-US" i="1" dirty="0">
                <a:cs typeface="Times New Roman" pitchFamily="18" charset="0"/>
              </a:rPr>
              <a:t>SABCDEF</a:t>
            </a:r>
            <a:r>
              <a:rPr lang="ru-RU" dirty="0">
                <a:cs typeface="Times New Roman" pitchFamily="18" charset="0"/>
              </a:rPr>
              <a:t>, стороны основания которой равны 1, а боковые рёбра равны 2.</a:t>
            </a:r>
          </a:p>
        </p:txBody>
      </p:sp>
      <p:pic>
        <p:nvPicPr>
          <p:cNvPr id="2457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2736304" cy="2810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336A2F29-D399-4040-97A2-7232E53EF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14" y="530120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 	</a:t>
            </a:r>
            <a:r>
              <a:rPr lang="ru-RU" dirty="0">
                <a:solidFill>
                  <a:srgbClr val="FF0000"/>
                </a:solidFill>
                <a:cs typeface="Times New Roman" pitchFamily="18" charset="0"/>
              </a:rPr>
              <a:t>Ответ. </a:t>
            </a:r>
            <a:r>
              <a:rPr lang="ru-RU" dirty="0">
                <a:cs typeface="Times New Roman" pitchFamily="18" charset="0"/>
              </a:rPr>
              <a:t>1,5.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0CAC9E-2972-48E3-BCCC-6FA99782CB52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352888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749574B1-B6DD-43D8-9C7B-4FDEB002A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Объем правильной шестиугольной пирамиды 6 см</a:t>
            </a:r>
            <a:r>
              <a:rPr lang="ru-RU" altLang="ru-RU" baseline="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 Сторона основания 1 см. Найдите боковое ребро.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15911E08-EC92-4625-B6F7-71109CB0A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7 см.</a:t>
            </a:r>
          </a:p>
        </p:txBody>
      </p:sp>
      <p:pic>
        <p:nvPicPr>
          <p:cNvPr id="41991" name="Picture 7">
            <a:extLst>
              <a:ext uri="{FF2B5EF4-FFF2-40B4-BE49-F238E27FC236}">
                <a16:creationId xmlns:a16="http://schemas.microsoft.com/office/drawing/2014/main" id="{24A94CE1-7888-4430-B6C1-A542ADE5D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3505200" cy="360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FC0451-EC22-42C4-BD0E-9AEE35DD964D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251391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>
            <a:extLst>
              <a:ext uri="{FF2B5EF4-FFF2-40B4-BE49-F238E27FC236}">
                <a16:creationId xmlns:a16="http://schemas.microsoft.com/office/drawing/2014/main" id="{7FDEAD7C-D84C-482A-B58D-E07982A9C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55036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Сторона основания правильной шестиугольной пирамиды </a:t>
            </a:r>
            <a:r>
              <a:rPr lang="ru-RU" altLang="ru-RU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а угол между боковой гранью и основанием 45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Найдите объем пирамиды.</a:t>
            </a:r>
          </a:p>
        </p:txBody>
      </p:sp>
      <p:grpSp>
        <p:nvGrpSpPr>
          <p:cNvPr id="52237" name="Group 13">
            <a:extLst>
              <a:ext uri="{FF2B5EF4-FFF2-40B4-BE49-F238E27FC236}">
                <a16:creationId xmlns:a16="http://schemas.microsoft.com/office/drawing/2014/main" id="{35B4F66D-E097-48D8-8F4D-B18267C7A43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257800"/>
            <a:ext cx="3429000" cy="825500"/>
            <a:chOff x="528" y="3312"/>
            <a:chExt cx="2160" cy="520"/>
          </a:xfrm>
        </p:grpSpPr>
        <p:sp>
          <p:nvSpPr>
            <p:cNvPr id="52228" name="Text Box 4">
              <a:extLst>
                <a:ext uri="{FF2B5EF4-FFF2-40B4-BE49-F238E27FC236}">
                  <a16:creationId xmlns:a16="http://schemas.microsoft.com/office/drawing/2014/main" id="{62BE0BBD-CC69-483B-AB28-FA0F48194C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40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233" name="Object 9">
                  <a:extLst>
                    <a:ext uri="{FF2B5EF4-FFF2-40B4-BE49-F238E27FC236}">
                      <a16:creationId xmlns:a16="http://schemas.microsoft.com/office/drawing/2014/main" id="{E7644758-B9BD-4EB0-91CE-4D7561541D22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312"/>
                  <a:ext cx="224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2233" name="Object 9">
                  <a:extLst>
                    <a:ext uri="{FF2B5EF4-FFF2-40B4-BE49-F238E27FC236}">
                      <a16:creationId xmlns:a16="http://schemas.microsoft.com/office/drawing/2014/main" id="{E7644758-B9BD-4EB0-91CE-4D7561541D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312"/>
                  <a:ext cx="224" cy="52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2236" name="Picture 12">
            <a:extLst>
              <a:ext uri="{FF2B5EF4-FFF2-40B4-BE49-F238E27FC236}">
                <a16:creationId xmlns:a16="http://schemas.microsoft.com/office/drawing/2014/main" id="{9AAF3201-4270-4E17-9A4D-829F77D33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79036"/>
            <a:ext cx="3505200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B20F6D2-6D62-4A6A-8CC6-C66B6514D945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369350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>
            <a:extLst>
              <a:ext uri="{FF2B5EF4-FFF2-40B4-BE49-F238E27FC236}">
                <a16:creationId xmlns:a16="http://schemas.microsoft.com/office/drawing/2014/main" id="{E857CF32-0486-4261-B3B4-1DCF20444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50499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Правильный тетраэдр повернули на 60° вокруг прямой, содержащей его высоту. Найдите объем общей части </a:t>
            </a:r>
            <a:r>
              <a:rPr lang="ru-RU" dirty="0"/>
              <a:t>исходного тетраэдра и повёрнутого, если объём исходного тетраэдра равен 1.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5BA635-A3C6-4CC4-B37F-0390951E32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3706" y="2238299"/>
            <a:ext cx="3816424" cy="3631417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3FF37AA-391E-4CDD-B618-9D3912B48F14}"/>
              </a:ext>
            </a:extLst>
          </p:cNvPr>
          <p:cNvGrpSpPr/>
          <p:nvPr/>
        </p:nvGrpSpPr>
        <p:grpSpPr>
          <a:xfrm>
            <a:off x="539552" y="2276872"/>
            <a:ext cx="5952961" cy="4348431"/>
            <a:chOff x="539552" y="1914771"/>
            <a:chExt cx="5952961" cy="43484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310" name="Text Box 6">
                  <a:extLst>
                    <a:ext uri="{FF2B5EF4-FFF2-40B4-BE49-F238E27FC236}">
                      <a16:creationId xmlns:a16="http://schemas.microsoft.com/office/drawing/2014/main" id="{D7930D2F-479B-4657-9141-44880C1FBC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9552" y="5646687"/>
                  <a:ext cx="3095625" cy="61651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altLang="ru-R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altLang="ru-R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altLang="ru-R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>
                    <a:solidFill>
                      <a:srgbClr val="FF3300"/>
                    </a:solidFill>
                  </a:endParaRPr>
                </a:p>
              </p:txBody>
            </p:sp>
          </mc:Choice>
          <mc:Fallback xmlns="">
            <p:sp>
              <p:nvSpPr>
                <p:cNvPr id="98310" name="Text Box 6">
                  <a:extLst>
                    <a:ext uri="{FF2B5EF4-FFF2-40B4-BE49-F238E27FC236}">
                      <a16:creationId xmlns:a16="http://schemas.microsoft.com/office/drawing/2014/main" id="{D7930D2F-479B-4657-9141-44880C1FBC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9552" y="5646687"/>
                  <a:ext cx="3095625" cy="616515"/>
                </a:xfrm>
                <a:prstGeom prst="rect">
                  <a:avLst/>
                </a:prstGeom>
                <a:blipFill>
                  <a:blip r:embed="rId4"/>
                  <a:stretch>
                    <a:fillRect l="-3156" b="-891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FF5FD93A-2F95-4EC7-9318-17A2CFCB6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44041" y="1914771"/>
              <a:ext cx="4248472" cy="3592844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79DF91A-DCF6-4ADC-B163-7B0608870C76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392551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892" y="543788"/>
            <a:ext cx="91570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Правильную четырёхугольную пирамиду симметрично отразили относительно середины её высоты. Найдите объём общей части исходной и симметричной пирамид, если объём исходной пирамиды равен 1.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54682"/>
            <a:ext cx="3384376" cy="2758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DC4FC7D-5D87-4C7E-B9C2-ADA1E1261FF2}"/>
              </a:ext>
            </a:extLst>
          </p:cNvPr>
          <p:cNvGrpSpPr/>
          <p:nvPr/>
        </p:nvGrpSpPr>
        <p:grpSpPr>
          <a:xfrm>
            <a:off x="9952" y="1901336"/>
            <a:ext cx="9157034" cy="4768227"/>
            <a:chOff x="9952" y="1271159"/>
            <a:chExt cx="9157034" cy="47682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Box 7">
                  <a:extLst>
                    <a:ext uri="{FF2B5EF4-FFF2-40B4-BE49-F238E27FC236}">
                      <a16:creationId xmlns:a16="http://schemas.microsoft.com/office/drawing/2014/main" id="{84B8E71A-F110-4183-BAE9-1FB825DAFF6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952" y="5022697"/>
                  <a:ext cx="9157034" cy="10166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Решение. </a:t>
                  </a:r>
                  <a:r>
                    <a:rPr lang="ru-RU" dirty="0"/>
                    <a:t>Общей частью пирамид является октаэдр (правильная 4-я </a:t>
                  </a:r>
                  <a:r>
                    <a:rPr lang="ru-RU" dirty="0" err="1"/>
                    <a:t>бипирамида</a:t>
                  </a:r>
                  <a:r>
                    <a:rPr lang="ru-RU" dirty="0"/>
                    <a:t>)</a:t>
                  </a:r>
                  <a:r>
                    <a:rPr lang="en-US" dirty="0"/>
                    <a:t>. </a:t>
                  </a:r>
                  <a:r>
                    <a:rPr lang="ru-RU" dirty="0"/>
                    <a:t>Его объем равен</a:t>
                  </a:r>
                  <a:r>
                    <a:rPr lang="en-US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.</m:t>
                      </m:r>
                    </m:oMath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9" name="Text Box 7">
                  <a:extLst>
                    <a:ext uri="{FF2B5EF4-FFF2-40B4-BE49-F238E27FC236}">
                      <a16:creationId xmlns:a16="http://schemas.microsoft.com/office/drawing/2014/main" id="{84B8E71A-F110-4183-BAE9-1FB825DAFF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952" y="5022697"/>
                  <a:ext cx="9157034" cy="1016689"/>
                </a:xfrm>
                <a:prstGeom prst="rect">
                  <a:avLst/>
                </a:prstGeom>
                <a:blipFill>
                  <a:blip r:embed="rId4"/>
                  <a:stretch>
                    <a:fillRect l="-1065" t="-4790" r="-999" b="-179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A68CFD46-9BA4-46A9-B90D-910B647629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3931" y="1271159"/>
              <a:ext cx="4248472" cy="3111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95D5934-6829-4BBB-898D-ACCAE8A2A142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24827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55782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Правильный тетраэдр повернули вокруг прямой, проходящей через середины двух его противолежащих рёбер, на угол 90</a:t>
            </a:r>
            <a:r>
              <a:rPr lang="ru-RU" baseline="30000" dirty="0"/>
              <a:t>о</a:t>
            </a:r>
            <a:r>
              <a:rPr lang="ru-RU" dirty="0"/>
              <a:t>. Найдите объём общей части исходного тетраэдра и повёрнутого, если объём исходного тетраэдра равен 1.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04864"/>
            <a:ext cx="323628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ACBFCA9-D921-4DF3-9248-08C0EC43CC7D}"/>
              </a:ext>
            </a:extLst>
          </p:cNvPr>
          <p:cNvGrpSpPr/>
          <p:nvPr/>
        </p:nvGrpSpPr>
        <p:grpSpPr>
          <a:xfrm>
            <a:off x="-58267" y="2253794"/>
            <a:ext cx="9144000" cy="4443032"/>
            <a:chOff x="-58267" y="1627975"/>
            <a:chExt cx="9144000" cy="4443032"/>
          </a:xfrm>
        </p:grpSpPr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id="{2BEF54E7-8794-44C8-B86C-1A0FB541C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8267" y="5240010"/>
              <a:ext cx="914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sz="2000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Ответ.</a:t>
              </a:r>
              <a:r>
                <a:rPr lang="ru-RU" b="1" dirty="0"/>
                <a:t> </a:t>
              </a:r>
              <a:r>
                <a:rPr lang="ru-RU" dirty="0"/>
                <a:t>Общей частью исходного тетраэдра и повернутого является октаэдр.  Его объём равен 0,5.	</a:t>
              </a:r>
            </a:p>
          </p:txBody>
        </p: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CDADCCBB-0970-4AA7-8666-40C92EBE6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1627975"/>
              <a:ext cx="3046254" cy="319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7895AFA-BEBE-4DD1-9169-227FEF3FC339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219562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Text Box 3">
            <a:extLst>
              <a:ext uri="{FF2B5EF4-FFF2-40B4-BE49-F238E27FC236}">
                <a16:creationId xmlns:a16="http://schemas.microsoft.com/office/drawing/2014/main" id="{341B14BF-6ED6-4EAA-98E9-CBD617F61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858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Найдите объем октаэдра с ребром, равным 1.</a:t>
            </a:r>
            <a:r>
              <a:rPr lang="ru-RU" altLang="ru-RU"/>
              <a:t> </a:t>
            </a:r>
          </a:p>
        </p:txBody>
      </p:sp>
      <p:pic>
        <p:nvPicPr>
          <p:cNvPr id="136196" name="Picture 4">
            <a:extLst>
              <a:ext uri="{FF2B5EF4-FFF2-40B4-BE49-F238E27FC236}">
                <a16:creationId xmlns:a16="http://schemas.microsoft.com/office/drawing/2014/main" id="{03B8F31F-FD0B-4504-9D43-3C15A3D2C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3087688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6203" name="Group 11">
            <a:extLst>
              <a:ext uri="{FF2B5EF4-FFF2-40B4-BE49-F238E27FC236}">
                <a16:creationId xmlns:a16="http://schemas.microsoft.com/office/drawing/2014/main" id="{470E2064-A13A-4B3A-8CE5-31ACC27E8F5A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2133600"/>
            <a:ext cx="4876800" cy="3822700"/>
            <a:chOff x="2688" y="1344"/>
            <a:chExt cx="3072" cy="2408"/>
          </a:xfrm>
        </p:grpSpPr>
        <p:sp>
          <p:nvSpPr>
            <p:cNvPr id="136198" name="Text Box 6">
              <a:extLst>
                <a:ext uri="{FF2B5EF4-FFF2-40B4-BE49-F238E27FC236}">
                  <a16:creationId xmlns:a16="http://schemas.microsoft.com/office/drawing/2014/main" id="{9F06AA2F-0850-4E8D-8714-DD231D3EB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264"/>
              <a:ext cx="20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36199" name="Text Box 7">
              <a:extLst>
                <a:ext uri="{FF2B5EF4-FFF2-40B4-BE49-F238E27FC236}">
                  <a16:creationId xmlns:a16="http://schemas.microsoft.com/office/drawing/2014/main" id="{C6F56BBF-3D0C-45C3-8CE3-93976A051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344"/>
              <a:ext cx="3072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Октаэдр состоит из двух правильных четырехугольных пирамид со стороной основания 1 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и высотой             Следовательно,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объем октаэдра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6200" name="Object 8">
                  <a:extLst>
                    <a:ext uri="{FF2B5EF4-FFF2-40B4-BE49-F238E27FC236}">
                      <a16:creationId xmlns:a16="http://schemas.microsoft.com/office/drawing/2014/main" id="{4B168CE7-EDFD-4679-A663-5B610C51241E}"/>
                    </a:ext>
                  </a:extLst>
                </p:cNvPr>
                <p:cNvSpPr txBox="1"/>
                <p:nvPr/>
              </p:nvSpPr>
              <p:spPr bwMode="auto">
                <a:xfrm>
                  <a:off x="3696" y="2064"/>
                  <a:ext cx="327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36200" name="Object 8">
                  <a:extLst>
                    <a:ext uri="{FF2B5EF4-FFF2-40B4-BE49-F238E27FC236}">
                      <a16:creationId xmlns:a16="http://schemas.microsoft.com/office/drawing/2014/main" id="{4B168CE7-EDFD-4679-A663-5B610C5124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96" y="2064"/>
                  <a:ext cx="327" cy="48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6201" name="Object 9">
                  <a:extLst>
                    <a:ext uri="{FF2B5EF4-FFF2-40B4-BE49-F238E27FC236}">
                      <a16:creationId xmlns:a16="http://schemas.microsoft.com/office/drawing/2014/main" id="{56209F20-AE29-4004-9553-DBF64C0ADF1F}"/>
                    </a:ext>
                  </a:extLst>
                </p:cNvPr>
                <p:cNvSpPr txBox="1"/>
                <p:nvPr/>
              </p:nvSpPr>
              <p:spPr bwMode="auto">
                <a:xfrm>
                  <a:off x="4656" y="2396"/>
                  <a:ext cx="325" cy="4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36201" name="Object 9">
                  <a:extLst>
                    <a:ext uri="{FF2B5EF4-FFF2-40B4-BE49-F238E27FC236}">
                      <a16:creationId xmlns:a16="http://schemas.microsoft.com/office/drawing/2014/main" id="{56209F20-AE29-4004-9553-DBF64C0ADF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6" y="2396"/>
                  <a:ext cx="325" cy="48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6202" name="Object 10">
                  <a:extLst>
                    <a:ext uri="{FF2B5EF4-FFF2-40B4-BE49-F238E27FC236}">
                      <a16:creationId xmlns:a16="http://schemas.microsoft.com/office/drawing/2014/main" id="{BD6BE6BC-20DA-439F-A921-69E2202C28A2}"/>
                    </a:ext>
                  </a:extLst>
                </p:cNvPr>
                <p:cNvSpPr txBox="1"/>
                <p:nvPr/>
              </p:nvSpPr>
              <p:spPr bwMode="auto">
                <a:xfrm>
                  <a:off x="3552" y="3168"/>
                  <a:ext cx="392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36202" name="Object 10">
                  <a:extLst>
                    <a:ext uri="{FF2B5EF4-FFF2-40B4-BE49-F238E27FC236}">
                      <a16:creationId xmlns:a16="http://schemas.microsoft.com/office/drawing/2014/main" id="{BD6BE6BC-20DA-439F-A921-69E2202C28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52" y="3168"/>
                  <a:ext cx="392" cy="58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EB60852-772D-4627-9A3F-79B8AAF7A2A7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82377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Text Box 3">
            <a:extLst>
              <a:ext uri="{FF2B5EF4-FFF2-40B4-BE49-F238E27FC236}">
                <a16:creationId xmlns:a16="http://schemas.microsoft.com/office/drawing/2014/main" id="{2088BA83-E141-455D-A096-BDD58E911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85800"/>
            <a:ext cx="83629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Центры граней куба, ребро которого равно 1, служат вершинами октаэдра. Определите его объем.</a:t>
            </a:r>
          </a:p>
        </p:txBody>
      </p:sp>
      <p:sp>
        <p:nvSpPr>
          <p:cNvPr id="138244" name="Rectangle 4">
            <a:extLst>
              <a:ext uri="{FF2B5EF4-FFF2-40B4-BE49-F238E27FC236}">
                <a16:creationId xmlns:a16="http://schemas.microsoft.com/office/drawing/2014/main" id="{3B5D4C13-B1EC-4FD1-842A-CD50FD503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38249" name="Group 9">
            <a:extLst>
              <a:ext uri="{FF2B5EF4-FFF2-40B4-BE49-F238E27FC236}">
                <a16:creationId xmlns:a16="http://schemas.microsoft.com/office/drawing/2014/main" id="{8EFA9436-955E-41B6-AAEA-A3A1193D63D8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5654675"/>
            <a:ext cx="3240088" cy="741363"/>
            <a:chOff x="340" y="3562"/>
            <a:chExt cx="2041" cy="467"/>
          </a:xfrm>
        </p:grpSpPr>
        <p:sp>
          <p:nvSpPr>
            <p:cNvPr id="138246" name="Text Box 6">
              <a:extLst>
                <a:ext uri="{FF2B5EF4-FFF2-40B4-BE49-F238E27FC236}">
                  <a16:creationId xmlns:a16="http://schemas.microsoft.com/office/drawing/2014/main" id="{680C0B89-EE8C-42EE-9B91-1E1680630A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3657"/>
              <a:ext cx="20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8247" name="Object 7">
                  <a:extLst>
                    <a:ext uri="{FF2B5EF4-FFF2-40B4-BE49-F238E27FC236}">
                      <a16:creationId xmlns:a16="http://schemas.microsoft.com/office/drawing/2014/main" id="{873EB4F5-9E6F-4EEF-A8F7-B4C140E3E4B6}"/>
                    </a:ext>
                  </a:extLst>
                </p:cNvPr>
                <p:cNvSpPr txBox="1"/>
                <p:nvPr/>
              </p:nvSpPr>
              <p:spPr bwMode="auto">
                <a:xfrm>
                  <a:off x="975" y="3562"/>
                  <a:ext cx="192" cy="467"/>
                </a:xfrm>
                <a:prstGeom prst="rect">
                  <a:avLst/>
                </a:prstGeom>
                <a:noFill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38247" name="Object 7">
                  <a:extLst>
                    <a:ext uri="{FF2B5EF4-FFF2-40B4-BE49-F238E27FC236}">
                      <a16:creationId xmlns:a16="http://schemas.microsoft.com/office/drawing/2014/main" id="{873EB4F5-9E6F-4EEF-A8F7-B4C140E3E4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75" y="3562"/>
                  <a:ext cx="192" cy="467"/>
                </a:xfrm>
                <a:prstGeom prst="rect">
                  <a:avLst/>
                </a:prstGeom>
                <a:blipFill>
                  <a:blip r:embed="rId3"/>
                  <a:stretch>
                    <a:fillRect r="-4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38248" name="Picture 8">
            <a:extLst>
              <a:ext uri="{FF2B5EF4-FFF2-40B4-BE49-F238E27FC236}">
                <a16:creationId xmlns:a16="http://schemas.microsoft.com/office/drawing/2014/main" id="{F1C4D4F5-6C43-41B8-A5BB-AD47EE38E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050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1A2E5F-DE92-485C-87C7-EB9ABAE7ED05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54058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Text Box 3">
            <a:extLst>
              <a:ext uri="{FF2B5EF4-FFF2-40B4-BE49-F238E27FC236}">
                <a16:creationId xmlns:a16="http://schemas.microsoft.com/office/drawing/2014/main" id="{0DABBA8A-E901-4B23-856E-A060F401D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2162"/>
            <a:ext cx="8915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Октаэдр с ребром 1 повернут вокруг прямой, соединяющей  противоположные вершины, на угол 45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 Найдите объем общей части исходного октаэдра и повернутого?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66B4F2-C192-48B1-8566-B7BF4C7A9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668" y="2592387"/>
            <a:ext cx="3518563" cy="3416870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6FE1603-4809-4AA9-A354-EE60A82B4BEE}"/>
              </a:ext>
            </a:extLst>
          </p:cNvPr>
          <p:cNvGrpSpPr/>
          <p:nvPr/>
        </p:nvGrpSpPr>
        <p:grpSpPr>
          <a:xfrm>
            <a:off x="152400" y="2655174"/>
            <a:ext cx="8596064" cy="3285297"/>
            <a:chOff x="152400" y="1880428"/>
            <a:chExt cx="8596064" cy="328529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4152" name="Object 8">
                  <a:extLst>
                    <a:ext uri="{FF2B5EF4-FFF2-40B4-BE49-F238E27FC236}">
                      <a16:creationId xmlns:a16="http://schemas.microsoft.com/office/drawing/2014/main" id="{2468CCE0-40B1-416C-B8D4-C9F78C477EA9}"/>
                    </a:ext>
                  </a:extLst>
                </p:cNvPr>
                <p:cNvSpPr txBox="1"/>
                <p:nvPr/>
              </p:nvSpPr>
              <p:spPr bwMode="auto">
                <a:xfrm>
                  <a:off x="1692275" y="3795713"/>
                  <a:ext cx="546100" cy="787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34152" name="Object 8">
                  <a:extLst>
                    <a:ext uri="{FF2B5EF4-FFF2-40B4-BE49-F238E27FC236}">
                      <a16:creationId xmlns:a16="http://schemas.microsoft.com/office/drawing/2014/main" id="{2468CCE0-40B1-416C-B8D4-C9F78C477E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92275" y="3795713"/>
                  <a:ext cx="546100" cy="78740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4153" name="Object 9">
                  <a:extLst>
                    <a:ext uri="{FF2B5EF4-FFF2-40B4-BE49-F238E27FC236}">
                      <a16:creationId xmlns:a16="http://schemas.microsoft.com/office/drawing/2014/main" id="{2C49002A-71A0-4DFA-9317-9C08DB2D36F2}"/>
                    </a:ext>
                  </a:extLst>
                </p:cNvPr>
                <p:cNvSpPr txBox="1"/>
                <p:nvPr/>
              </p:nvSpPr>
              <p:spPr bwMode="auto">
                <a:xfrm>
                  <a:off x="257175" y="4365625"/>
                  <a:ext cx="1117600" cy="800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4−2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34153" name="Object 9">
                  <a:extLst>
                    <a:ext uri="{FF2B5EF4-FFF2-40B4-BE49-F238E27FC236}">
                      <a16:creationId xmlns:a16="http://schemas.microsoft.com/office/drawing/2014/main" id="{2C49002A-71A0-4DFA-9317-9C08DB2D36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7175" y="4365625"/>
                  <a:ext cx="1117600" cy="80010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4154" name="Text Box 10">
              <a:extLst>
                <a:ext uri="{FF2B5EF4-FFF2-40B4-BE49-F238E27FC236}">
                  <a16:creationId xmlns:a16="http://schemas.microsoft.com/office/drawing/2014/main" id="{1DFB5BFF-368B-4E86-AE03-C2D4092E8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2590800"/>
              <a:ext cx="5400675" cy="1800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Общей частью является правильная 8-я </a:t>
              </a:r>
              <a:r>
                <a:rPr lang="ru-RU" altLang="ru-RU" sz="2800" dirty="0" err="1"/>
                <a:t>бипирамида</a:t>
              </a:r>
              <a:r>
                <a:rPr lang="ru-RU" altLang="ru-RU" sz="2800" dirty="0"/>
                <a:t> с площадью основания               и высотой          Ее объем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4156" name="Object 12">
                  <a:extLst>
                    <a:ext uri="{FF2B5EF4-FFF2-40B4-BE49-F238E27FC236}">
                      <a16:creationId xmlns:a16="http://schemas.microsoft.com/office/drawing/2014/main" id="{A57CF6FA-CD53-4663-B391-617A49042CB0}"/>
                    </a:ext>
                  </a:extLst>
                </p:cNvPr>
                <p:cNvSpPr txBox="1"/>
                <p:nvPr/>
              </p:nvSpPr>
              <p:spPr bwMode="auto">
                <a:xfrm>
                  <a:off x="3563938" y="3500438"/>
                  <a:ext cx="1003300" cy="381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34156" name="Object 12">
                  <a:extLst>
                    <a:ext uri="{FF2B5EF4-FFF2-40B4-BE49-F238E27FC236}">
                      <a16:creationId xmlns:a16="http://schemas.microsoft.com/office/drawing/2014/main" id="{A57CF6FA-CD53-4663-B391-617A49042C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63938" y="3500438"/>
                  <a:ext cx="1003300" cy="38100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B137EA24-6E20-4BA1-952A-A359D9C24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393324" y="1880428"/>
              <a:ext cx="3355140" cy="3279001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FCCB378-001C-45B7-97F8-1EA7E140942E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17</a:t>
            </a:r>
          </a:p>
        </p:txBody>
      </p:sp>
    </p:spTree>
    <p:extLst>
      <p:ext uri="{BB962C8B-B14F-4D97-AF65-F5344CB8AC3E}">
        <p14:creationId xmlns:p14="http://schemas.microsoft.com/office/powerpoint/2010/main" val="313399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72" name="Rectangle 16">
            <a:extLst>
              <a:ext uri="{FF2B5EF4-FFF2-40B4-BE49-F238E27FC236}">
                <a16:creationId xmlns:a16="http://schemas.microsoft.com/office/drawing/2014/main" id="{FB68C0A1-729C-49BC-A0E9-FD2621456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6278" name="Text Box 22">
            <a:extLst>
              <a:ext uri="{FF2B5EF4-FFF2-40B4-BE49-F238E27FC236}">
                <a16:creationId xmlns:a16="http://schemas.microsoft.com/office/drawing/2014/main" id="{59586D72-8110-4E67-862C-B1FA41E2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8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Единичный куб повернули на 60° вокруг прямой, содержащей его диагональ. Найдите объём общей части </a:t>
            </a:r>
            <a:r>
              <a:rPr lang="ru-RU" dirty="0"/>
              <a:t>исходного куба и повёрнутого.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167155E-3B63-4ACC-AAC1-E2596E909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886750"/>
            <a:ext cx="3361375" cy="3429000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33A795E-4E65-4746-8A6B-5A840A0DF9EB}"/>
              </a:ext>
            </a:extLst>
          </p:cNvPr>
          <p:cNvGrpSpPr/>
          <p:nvPr/>
        </p:nvGrpSpPr>
        <p:grpSpPr>
          <a:xfrm>
            <a:off x="250825" y="1913155"/>
            <a:ext cx="8893175" cy="4858520"/>
            <a:chOff x="250825" y="1361692"/>
            <a:chExt cx="8893175" cy="48585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270" name="Text Box 14">
                  <a:extLst>
                    <a:ext uri="{FF2B5EF4-FFF2-40B4-BE49-F238E27FC236}">
                      <a16:creationId xmlns:a16="http://schemas.microsoft.com/office/drawing/2014/main" id="{AE0AF551-2984-4230-88B3-95F368580A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0825" y="4926012"/>
                  <a:ext cx="8893175" cy="1294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Ответ:</a:t>
                  </a:r>
                  <a:r>
                    <a:rPr lang="ru-RU" altLang="ru-RU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dirty="0"/>
                    <a:t>Общая часть является правильной 6-й </a:t>
                  </a:r>
                  <a:r>
                    <a:rPr lang="ru-RU" altLang="ru-RU" dirty="0" err="1"/>
                    <a:t>бипирамидой</a:t>
                  </a:r>
                  <a:r>
                    <a:rPr lang="ru-RU" altLang="ru-RU" dirty="0"/>
                    <a:t>.</a:t>
                  </a:r>
                </a:p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/>
                    <a:t>Её объём равен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</a:t>
                  </a:r>
                </a:p>
              </p:txBody>
            </p:sp>
          </mc:Choice>
          <mc:Fallback xmlns="">
            <p:sp>
              <p:nvSpPr>
                <p:cNvPr id="96270" name="Text Box 14">
                  <a:extLst>
                    <a:ext uri="{FF2B5EF4-FFF2-40B4-BE49-F238E27FC236}">
                      <a16:creationId xmlns:a16="http://schemas.microsoft.com/office/drawing/2014/main" id="{AE0AF551-2984-4230-88B3-95F368580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0825" y="4926012"/>
                  <a:ext cx="8893175" cy="1294200"/>
                </a:xfrm>
                <a:prstGeom prst="rect">
                  <a:avLst/>
                </a:prstGeom>
                <a:blipFill>
                  <a:blip r:embed="rId4"/>
                  <a:stretch>
                    <a:fillRect l="-1028" t="-3774" r="-109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91EFEF8-26BE-4607-AD82-ABFE20D01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71800" y="1361692"/>
              <a:ext cx="4104456" cy="3537915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8194A05-01E6-44A8-A493-4F35DB16484C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18</a:t>
            </a:r>
          </a:p>
        </p:txBody>
      </p:sp>
    </p:spTree>
    <p:extLst>
      <p:ext uri="{BB962C8B-B14F-4D97-AF65-F5344CB8AC3E}">
        <p14:creationId xmlns:p14="http://schemas.microsoft.com/office/powerpoint/2010/main" val="285132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3823" y="6206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 	</a:t>
            </a:r>
            <a:r>
              <a:rPr lang="ru-RU" dirty="0">
                <a:cs typeface="Times New Roman" pitchFamily="18" charset="0"/>
              </a:rPr>
              <a:t>Найдите объем правильной четырехугольной пирамиды </a:t>
            </a:r>
            <a:r>
              <a:rPr lang="en-US" i="1" dirty="0">
                <a:cs typeface="Times New Roman" pitchFamily="18" charset="0"/>
              </a:rPr>
              <a:t>SABCD</a:t>
            </a:r>
            <a:r>
              <a:rPr lang="ru-RU" dirty="0">
                <a:cs typeface="Times New Roman" pitchFamily="18" charset="0"/>
              </a:rPr>
              <a:t>, все ребра которой равны 1.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3" y="1700808"/>
            <a:ext cx="375267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82C4CBC3-9CF1-4691-BA6B-156567195E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23" y="5157192"/>
                <a:ext cx="9144000" cy="699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dirty="0">
                    <a:solidFill>
                      <a:srgbClr val="FF0000"/>
                    </a:solidFill>
                  </a:rPr>
                  <a:t> 	</a:t>
                </a:r>
                <a:r>
                  <a:rPr lang="ru-RU" dirty="0">
                    <a:solidFill>
                      <a:srgbClr val="FF0000"/>
                    </a:solidFill>
                    <a:cs typeface="Times New Roman" pitchFamily="18" charset="0"/>
                  </a:rPr>
                  <a:t>Ответ.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dirty="0"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82C4CBC3-9CF1-4691-BA6B-156567195E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823" y="5157192"/>
                <a:ext cx="9144000" cy="699487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51DE671-F573-40E2-94EF-ADB862953573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391148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>
            <a:extLst>
              <a:ext uri="{FF2B5EF4-FFF2-40B4-BE49-F238E27FC236}">
                <a16:creationId xmlns:a16="http://schemas.microsoft.com/office/drawing/2014/main" id="{E2B99116-6DDF-4C37-BDDD-8F343A500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пирамиды, высота которой </a:t>
            </a:r>
            <a:r>
              <a:rPr lang="en-US" altLang="ru-RU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а в основании - прямоугольник со сторонами </a:t>
            </a:r>
            <a:r>
              <a:rPr lang="en-US" altLang="ru-RU" dirty="0">
                <a:cs typeface="Times New Roman" panose="02020603050405020304" pitchFamily="18" charset="0"/>
              </a:rPr>
              <a:t>1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DA914D31-4F02-4265-8960-83370E00C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2.</a:t>
            </a:r>
            <a:endParaRPr lang="ru-RU" altLang="ru-RU"/>
          </a:p>
        </p:txBody>
      </p:sp>
      <p:pic>
        <p:nvPicPr>
          <p:cNvPr id="77829" name="Picture 5">
            <a:extLst>
              <a:ext uri="{FF2B5EF4-FFF2-40B4-BE49-F238E27FC236}">
                <a16:creationId xmlns:a16="http://schemas.microsoft.com/office/drawing/2014/main" id="{46BD467C-89A9-4DE5-BDE9-7F8DA0822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3825875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78CF58-1E0C-45F7-BC56-37A62D4CB71C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</a:t>
            </a:r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15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>
            <a:extLst>
              <a:ext uri="{FF2B5EF4-FFF2-40B4-BE49-F238E27FC236}">
                <a16:creationId xmlns:a16="http://schemas.microsoft.com/office/drawing/2014/main" id="{2A6EFDAE-5CDE-415F-8DA5-3B03237CC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правильной четырехугольной пирамиде высота 3 м, боковое ребро 5 м. Найдите ее объем.</a:t>
            </a:r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61B2958C-0AE1-454A-AA11-D06F2A4E7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32 </a:t>
            </a:r>
            <a:r>
              <a:rPr lang="ru-RU" altLang="ru-RU"/>
              <a:t>м</a:t>
            </a:r>
            <a:r>
              <a:rPr lang="en-US" altLang="ru-RU" baseline="30000"/>
              <a:t>3</a:t>
            </a:r>
            <a:r>
              <a:rPr lang="en-US" altLang="ru-RU"/>
              <a:t>. </a:t>
            </a:r>
            <a:endParaRPr lang="ru-RU" altLang="ru-RU"/>
          </a:p>
        </p:txBody>
      </p:sp>
      <p:pic>
        <p:nvPicPr>
          <p:cNvPr id="92168" name="Picture 8">
            <a:extLst>
              <a:ext uri="{FF2B5EF4-FFF2-40B4-BE49-F238E27FC236}">
                <a16:creationId xmlns:a16="http://schemas.microsoft.com/office/drawing/2014/main" id="{6032BBAB-FF76-42F6-BECC-24D9D8038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3087688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02A791-7DCC-430D-B624-5388BEF8BE4B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</a:t>
            </a:r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9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>
            <a:extLst>
              <a:ext uri="{FF2B5EF4-FFF2-40B4-BE49-F238E27FC236}">
                <a16:creationId xmlns:a16="http://schemas.microsoft.com/office/drawing/2014/main" id="{8F9C480C-F6E2-4EF8-BFEE-8C588BFE3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</a:t>
            </a:r>
            <a:r>
              <a:rPr lang="ru-RU" altLang="ru-RU" dirty="0">
                <a:cs typeface="Times New Roman" panose="02020603050405020304" pitchFamily="18" charset="0"/>
              </a:rPr>
              <a:t> объем правильной четырехугольной пирамиды, если ее диагональным сечением является правильный треугольник со стороной, равной 1.</a:t>
            </a:r>
            <a:r>
              <a:rPr lang="ru-RU" altLang="ru-RU" dirty="0"/>
              <a:t> </a:t>
            </a:r>
          </a:p>
        </p:txBody>
      </p:sp>
      <p:pic>
        <p:nvPicPr>
          <p:cNvPr id="47117" name="Picture 13">
            <a:extLst>
              <a:ext uri="{FF2B5EF4-FFF2-40B4-BE49-F238E27FC236}">
                <a16:creationId xmlns:a16="http://schemas.microsoft.com/office/drawing/2014/main" id="{7B6224D0-8D16-478F-A0ED-8C2F65525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3600450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122" name="Group 18">
            <a:extLst>
              <a:ext uri="{FF2B5EF4-FFF2-40B4-BE49-F238E27FC236}">
                <a16:creationId xmlns:a16="http://schemas.microsoft.com/office/drawing/2014/main" id="{179B9E2F-BBC5-41E8-86EC-8553037EBD5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981200"/>
            <a:ext cx="8153400" cy="4038600"/>
            <a:chOff x="528" y="1248"/>
            <a:chExt cx="5136" cy="2544"/>
          </a:xfrm>
        </p:grpSpPr>
        <p:sp>
          <p:nvSpPr>
            <p:cNvPr id="47108" name="Text Box 4">
              <a:extLst>
                <a:ext uri="{FF2B5EF4-FFF2-40B4-BE49-F238E27FC236}">
                  <a16:creationId xmlns:a16="http://schemas.microsoft.com/office/drawing/2014/main" id="{AF266479-3B93-4989-A47F-645FA1BC8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47111" name="Text Box 7">
              <a:extLst>
                <a:ext uri="{FF2B5EF4-FFF2-40B4-BE49-F238E27FC236}">
                  <a16:creationId xmlns:a16="http://schemas.microsoft.com/office/drawing/2014/main" id="{9C27DEFA-5A66-46F7-AB2D-B1F9E19CF4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248"/>
              <a:ext cx="2832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Пусть </a:t>
              </a:r>
              <a:r>
                <a:rPr lang="en-US" altLang="ru-RU" i="1" dirty="0"/>
                <a:t>ACS </a:t>
              </a:r>
              <a:r>
                <a:rPr lang="ru-RU" altLang="ru-RU" dirty="0"/>
                <a:t>– правильный треугольник. 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Его высота </a:t>
              </a:r>
              <a:r>
                <a:rPr lang="en-US" altLang="ru-RU" i="1" dirty="0"/>
                <a:t>SO </a:t>
              </a:r>
              <a:r>
                <a:rPr lang="ru-RU" altLang="ru-RU" dirty="0"/>
                <a:t>равна 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Сторона основания равна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Следовательно, объем пирамиды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112" name="Object 8">
                  <a:extLst>
                    <a:ext uri="{FF2B5EF4-FFF2-40B4-BE49-F238E27FC236}">
                      <a16:creationId xmlns:a16="http://schemas.microsoft.com/office/drawing/2014/main" id="{1B8FB376-AEDC-4DA2-8A51-EB8812E4EAAC}"/>
                    </a:ext>
                  </a:extLst>
                </p:cNvPr>
                <p:cNvSpPr txBox="1"/>
                <p:nvPr/>
              </p:nvSpPr>
              <p:spPr bwMode="auto">
                <a:xfrm>
                  <a:off x="4656" y="1680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7112" name="Object 8">
                  <a:extLst>
                    <a:ext uri="{FF2B5EF4-FFF2-40B4-BE49-F238E27FC236}">
                      <a16:creationId xmlns:a16="http://schemas.microsoft.com/office/drawing/2014/main" id="{1B8FB376-AEDC-4DA2-8A51-EB8812E4EA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6" y="1680"/>
                  <a:ext cx="376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118" name="Object 14">
                  <a:extLst>
                    <a:ext uri="{FF2B5EF4-FFF2-40B4-BE49-F238E27FC236}">
                      <a16:creationId xmlns:a16="http://schemas.microsoft.com/office/drawing/2014/main" id="{D89D770F-BC93-477F-AB92-BA08474D6D00}"/>
                    </a:ext>
                  </a:extLst>
                </p:cNvPr>
                <p:cNvSpPr txBox="1"/>
                <p:nvPr/>
              </p:nvSpPr>
              <p:spPr bwMode="auto">
                <a:xfrm>
                  <a:off x="5040" y="2016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7118" name="Object 14">
                  <a:extLst>
                    <a:ext uri="{FF2B5EF4-FFF2-40B4-BE49-F238E27FC236}">
                      <a16:creationId xmlns:a16="http://schemas.microsoft.com/office/drawing/2014/main" id="{D89D770F-BC93-477F-AB92-BA08474D6D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40" y="2016"/>
                  <a:ext cx="392" cy="57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119" name="Object 15">
                  <a:extLst>
                    <a:ext uri="{FF2B5EF4-FFF2-40B4-BE49-F238E27FC236}">
                      <a16:creationId xmlns:a16="http://schemas.microsoft.com/office/drawing/2014/main" id="{D600DC56-555D-4E81-9DE8-DEE00146C8EC}"/>
                    </a:ext>
                  </a:extLst>
                </p:cNvPr>
                <p:cNvSpPr txBox="1"/>
                <p:nvPr/>
              </p:nvSpPr>
              <p:spPr bwMode="auto">
                <a:xfrm>
                  <a:off x="3456" y="2736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7119" name="Object 15">
                  <a:extLst>
                    <a:ext uri="{FF2B5EF4-FFF2-40B4-BE49-F238E27FC236}">
                      <a16:creationId xmlns:a16="http://schemas.microsoft.com/office/drawing/2014/main" id="{D600DC56-555D-4E81-9DE8-DEE00146C8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6" y="2736"/>
                  <a:ext cx="376" cy="57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120" name="Object 16">
                  <a:extLst>
                    <a:ext uri="{FF2B5EF4-FFF2-40B4-BE49-F238E27FC236}">
                      <a16:creationId xmlns:a16="http://schemas.microsoft.com/office/drawing/2014/main" id="{2EEF7708-9C37-46C8-A343-0FE2EF375391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216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47120" name="Object 16">
                  <a:extLst>
                    <a:ext uri="{FF2B5EF4-FFF2-40B4-BE49-F238E27FC236}">
                      <a16:creationId xmlns:a16="http://schemas.microsoft.com/office/drawing/2014/main" id="{2EEF7708-9C37-46C8-A343-0FE2EF3753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216"/>
                  <a:ext cx="376" cy="57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A75DAA0-50DD-4ADD-A462-A4FE5BB44B45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</a:t>
            </a:r>
            <a:r>
              <a:rPr lang="en-US" sz="2800" dirty="0">
                <a:solidFill>
                  <a:srgbClr val="FF0000"/>
                </a:solidFill>
              </a:rPr>
              <a:t>4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5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>
            <a:extLst>
              <a:ext uri="{FF2B5EF4-FFF2-40B4-BE49-F238E27FC236}">
                <a16:creationId xmlns:a16="http://schemas.microsoft.com/office/drawing/2014/main" id="{11AAA2DD-8F0D-4C05-9533-6614E8300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Основанием пирамиды служит прямоугольник, одна боковая грань перпендикулярна плоскости основания, а три другие боковые грани наклонены к плоскости основания под углом 60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Высота пирамиды равна 3 см. Найдите объем пирамиды.</a:t>
            </a:r>
          </a:p>
        </p:txBody>
      </p:sp>
      <p:pic>
        <p:nvPicPr>
          <p:cNvPr id="61451" name="Picture 11">
            <a:extLst>
              <a:ext uri="{FF2B5EF4-FFF2-40B4-BE49-F238E27FC236}">
                <a16:creationId xmlns:a16="http://schemas.microsoft.com/office/drawing/2014/main" id="{5683D33F-1CF7-4C3F-A2F4-B2932D3C6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0800"/>
            <a:ext cx="3421063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457" name="Group 17">
            <a:extLst>
              <a:ext uri="{FF2B5EF4-FFF2-40B4-BE49-F238E27FC236}">
                <a16:creationId xmlns:a16="http://schemas.microsoft.com/office/drawing/2014/main" id="{36879A32-912A-4889-ACAB-60A8C3B47C6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438400"/>
            <a:ext cx="8458200" cy="3581400"/>
            <a:chOff x="336" y="1536"/>
            <a:chExt cx="5328" cy="2256"/>
          </a:xfrm>
        </p:grpSpPr>
        <p:sp>
          <p:nvSpPr>
            <p:cNvPr id="61444" name="Text Box 4">
              <a:extLst>
                <a:ext uri="{FF2B5EF4-FFF2-40B4-BE49-F238E27FC236}">
                  <a16:creationId xmlns:a16="http://schemas.microsoft.com/office/drawing/2014/main" id="{16B2016C-F2AD-4193-AD09-4465570CC8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3504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6.</a:t>
              </a:r>
            </a:p>
          </p:txBody>
        </p:sp>
        <p:sp>
          <p:nvSpPr>
            <p:cNvPr id="61445" name="Text Box 5">
              <a:extLst>
                <a:ext uri="{FF2B5EF4-FFF2-40B4-BE49-F238E27FC236}">
                  <a16:creationId xmlns:a16="http://schemas.microsoft.com/office/drawing/2014/main" id="{98AF4E58-F0F7-460A-A54E-F34D26B393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1536"/>
              <a:ext cx="3072" cy="1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Треугольник </a:t>
              </a:r>
              <a:r>
                <a:rPr lang="en-US" altLang="ru-RU" i="1" dirty="0"/>
                <a:t>SAD </a:t>
              </a:r>
              <a:r>
                <a:rPr lang="ru-RU" altLang="ru-RU" dirty="0"/>
                <a:t>равносторонний со стороной</a:t>
              </a:r>
            </a:p>
            <a:p>
              <a:pPr>
                <a:spcBef>
                  <a:spcPct val="50000"/>
                </a:spcBef>
              </a:pPr>
              <a:r>
                <a:rPr lang="en-US" altLang="ru-RU" i="1" dirty="0"/>
                <a:t>AB = GH = </a:t>
              </a:r>
              <a:r>
                <a:rPr lang="ru-RU" altLang="ru-RU" dirty="0"/>
                <a:t> </a:t>
              </a:r>
              <a:endParaRPr lang="en-US" altLang="ru-RU" dirty="0"/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Площадь прямоугольника </a:t>
              </a:r>
              <a:r>
                <a:rPr lang="en-US" altLang="ru-RU" i="1" dirty="0"/>
                <a:t>ABCD </a:t>
              </a:r>
              <a:r>
                <a:rPr lang="ru-RU" altLang="ru-RU" dirty="0"/>
                <a:t>равна 6. Следовательно, объем 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пирамиды равен 6.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452" name="Object 12">
                  <a:extLst>
                    <a:ext uri="{FF2B5EF4-FFF2-40B4-BE49-F238E27FC236}">
                      <a16:creationId xmlns:a16="http://schemas.microsoft.com/office/drawing/2014/main" id="{B844AC94-996F-48F6-9FF3-AE0024E9D24E}"/>
                    </a:ext>
                  </a:extLst>
                </p:cNvPr>
                <p:cNvSpPr txBox="1"/>
                <p:nvPr/>
              </p:nvSpPr>
              <p:spPr bwMode="auto">
                <a:xfrm>
                  <a:off x="5088" y="1728"/>
                  <a:ext cx="440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1452" name="Object 12">
                  <a:extLst>
                    <a:ext uri="{FF2B5EF4-FFF2-40B4-BE49-F238E27FC236}">
                      <a16:creationId xmlns:a16="http://schemas.microsoft.com/office/drawing/2014/main" id="{B844AC94-996F-48F6-9FF3-AE0024E9D2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88" y="1728"/>
                  <a:ext cx="440" cy="28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453" name="Object 13">
                  <a:extLst>
                    <a:ext uri="{FF2B5EF4-FFF2-40B4-BE49-F238E27FC236}">
                      <a16:creationId xmlns:a16="http://schemas.microsoft.com/office/drawing/2014/main" id="{5C132B39-45CC-408E-952F-F87179B118FE}"/>
                    </a:ext>
                  </a:extLst>
                </p:cNvPr>
                <p:cNvSpPr txBox="1"/>
                <p:nvPr/>
              </p:nvSpPr>
              <p:spPr bwMode="auto">
                <a:xfrm>
                  <a:off x="3600" y="2064"/>
                  <a:ext cx="328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1453" name="Object 13">
                  <a:extLst>
                    <a:ext uri="{FF2B5EF4-FFF2-40B4-BE49-F238E27FC236}">
                      <a16:creationId xmlns:a16="http://schemas.microsoft.com/office/drawing/2014/main" id="{5C132B39-45CC-408E-952F-F87179B118F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00" y="2064"/>
                  <a:ext cx="328" cy="28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1454" name="Picture 14">
              <a:extLst>
                <a:ext uri="{FF2B5EF4-FFF2-40B4-BE49-F238E27FC236}">
                  <a16:creationId xmlns:a16="http://schemas.microsoft.com/office/drawing/2014/main" id="{DD6B5F86-E5AE-49F0-994D-44EF381C47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632"/>
              <a:ext cx="2155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DFCFB8A-BD5E-49C3-8C79-4EAFE6CE008A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</a:t>
            </a:r>
            <a:r>
              <a:rPr lang="en-US" sz="2800" dirty="0">
                <a:solidFill>
                  <a:srgbClr val="FF0000"/>
                </a:solidFill>
              </a:rPr>
              <a:t>5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2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>
            <a:extLst>
              <a:ext uri="{FF2B5EF4-FFF2-40B4-BE49-F238E27FC236}">
                <a16:creationId xmlns:a16="http://schemas.microsoft.com/office/drawing/2014/main" id="{51AFA85C-B526-4BD7-B4D7-075EA987B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85800"/>
            <a:ext cx="90364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Боковые грани пирамиды, в основании которой лежит ромб, наклонены к плоскости основания под углом 30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Диагонали ромба равны 10 см и 24 см. Найдите объем пирамиды.</a:t>
            </a:r>
          </a:p>
        </p:txBody>
      </p:sp>
      <p:pic>
        <p:nvPicPr>
          <p:cNvPr id="62477" name="Picture 13">
            <a:extLst>
              <a:ext uri="{FF2B5EF4-FFF2-40B4-BE49-F238E27FC236}">
                <a16:creationId xmlns:a16="http://schemas.microsoft.com/office/drawing/2014/main" id="{65ED57FB-93E1-4F63-B7DB-12B66D46F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0800"/>
            <a:ext cx="3421063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5555" name="Group 1043">
            <a:extLst>
              <a:ext uri="{FF2B5EF4-FFF2-40B4-BE49-F238E27FC236}">
                <a16:creationId xmlns:a16="http://schemas.microsoft.com/office/drawing/2014/main" id="{608486D0-747E-4A61-B976-87A65F6E67D7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438400"/>
            <a:ext cx="8458200" cy="4127500"/>
            <a:chOff x="432" y="1536"/>
            <a:chExt cx="5328" cy="2600"/>
          </a:xfrm>
        </p:grpSpPr>
        <p:sp>
          <p:nvSpPr>
            <p:cNvPr id="62470" name="Text Box 6">
              <a:extLst>
                <a:ext uri="{FF2B5EF4-FFF2-40B4-BE49-F238E27FC236}">
                  <a16:creationId xmlns:a16="http://schemas.microsoft.com/office/drawing/2014/main" id="{75B6505E-2B49-40C3-9074-1EB301A7BC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696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               см</a:t>
              </a:r>
              <a:r>
                <a:rPr lang="ru-RU" altLang="ru-RU" baseline="30000">
                  <a:solidFill>
                    <a:srgbClr val="FF3300"/>
                  </a:solidFill>
                </a:rPr>
                <a:t>3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62471" name="Text Box 7">
              <a:extLst>
                <a:ext uri="{FF2B5EF4-FFF2-40B4-BE49-F238E27FC236}">
                  <a16:creationId xmlns:a16="http://schemas.microsoft.com/office/drawing/2014/main" id="{C962F737-230C-445A-8B3B-405EA2BA80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36"/>
              <a:ext cx="3024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Площадь основания пирамиды равна 120 см</a:t>
              </a:r>
              <a:r>
                <a:rPr lang="ru-RU" altLang="ru-RU" baseline="30000" dirty="0"/>
                <a:t>2</a:t>
              </a:r>
              <a:r>
                <a:rPr lang="ru-RU" altLang="ru-RU" dirty="0"/>
                <a:t>. Сторона основания равна 13 см. 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Высота ромба равна           см.           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Высота пирамиды равна             см.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Следовательно, объем пирамиды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 равен                   см</a:t>
              </a:r>
              <a:r>
                <a:rPr lang="ru-RU" altLang="ru-RU" baseline="30000" dirty="0"/>
                <a:t>3</a:t>
              </a:r>
              <a:r>
                <a:rPr lang="ru-RU" altLang="ru-RU" dirty="0"/>
                <a:t>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475" name="Object 11">
                  <a:extLst>
                    <a:ext uri="{FF2B5EF4-FFF2-40B4-BE49-F238E27FC236}">
                      <a16:creationId xmlns:a16="http://schemas.microsoft.com/office/drawing/2014/main" id="{34F61FA9-8E90-40A9-8833-85FCC2849CF3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552"/>
                  <a:ext cx="656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800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2475" name="Object 11">
                  <a:extLst>
                    <a:ext uri="{FF2B5EF4-FFF2-40B4-BE49-F238E27FC236}">
                      <a16:creationId xmlns:a16="http://schemas.microsoft.com/office/drawing/2014/main" id="{34F61FA9-8E90-40A9-8833-85FCC2849C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552"/>
                  <a:ext cx="656" cy="58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478" name="Object 14">
                  <a:extLst>
                    <a:ext uri="{FF2B5EF4-FFF2-40B4-BE49-F238E27FC236}">
                      <a16:creationId xmlns:a16="http://schemas.microsoft.com/office/drawing/2014/main" id="{10338871-103C-45F4-8E4B-AE6BA74C3F1C}"/>
                    </a:ext>
                  </a:extLst>
                </p:cNvPr>
                <p:cNvSpPr txBox="1"/>
                <p:nvPr/>
              </p:nvSpPr>
              <p:spPr bwMode="auto">
                <a:xfrm>
                  <a:off x="4540" y="2208"/>
                  <a:ext cx="368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120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2478" name="Object 14">
                  <a:extLst>
                    <a:ext uri="{FF2B5EF4-FFF2-40B4-BE49-F238E27FC236}">
                      <a16:creationId xmlns:a16="http://schemas.microsoft.com/office/drawing/2014/main" id="{10338871-103C-45F4-8E4B-AE6BA74C3F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40" y="2208"/>
                  <a:ext cx="368" cy="528"/>
                </a:xfrm>
                <a:prstGeom prst="rect">
                  <a:avLst/>
                </a:prstGeom>
                <a:blipFill>
                  <a:blip r:embed="rId5"/>
                  <a:stretch>
                    <a:fillRect r="-3125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479" name="Object 15">
                  <a:extLst>
                    <a:ext uri="{FF2B5EF4-FFF2-40B4-BE49-F238E27FC236}">
                      <a16:creationId xmlns:a16="http://schemas.microsoft.com/office/drawing/2014/main" id="{D588FFF6-A906-4BD9-B697-0449F5AF0C20}"/>
                    </a:ext>
                  </a:extLst>
                </p:cNvPr>
                <p:cNvSpPr txBox="1"/>
                <p:nvPr/>
              </p:nvSpPr>
              <p:spPr bwMode="auto">
                <a:xfrm>
                  <a:off x="4848" y="2544"/>
                  <a:ext cx="552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20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2479" name="Object 15">
                  <a:extLst>
                    <a:ext uri="{FF2B5EF4-FFF2-40B4-BE49-F238E27FC236}">
                      <a16:creationId xmlns:a16="http://schemas.microsoft.com/office/drawing/2014/main" id="{D588FFF6-A906-4BD9-B697-0449F5AF0C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48" y="2544"/>
                  <a:ext cx="552" cy="58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480" name="Object 16">
                  <a:extLst>
                    <a:ext uri="{FF2B5EF4-FFF2-40B4-BE49-F238E27FC236}">
                      <a16:creationId xmlns:a16="http://schemas.microsoft.com/office/drawing/2014/main" id="{F5A28400-8E5B-4B24-83FC-650A22D7C605}"/>
                    </a:ext>
                  </a:extLst>
                </p:cNvPr>
                <p:cNvSpPr txBox="1"/>
                <p:nvPr/>
              </p:nvSpPr>
              <p:spPr bwMode="auto">
                <a:xfrm>
                  <a:off x="3432" y="3264"/>
                  <a:ext cx="656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800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2480" name="Object 16">
                  <a:extLst>
                    <a:ext uri="{FF2B5EF4-FFF2-40B4-BE49-F238E27FC236}">
                      <a16:creationId xmlns:a16="http://schemas.microsoft.com/office/drawing/2014/main" id="{F5A28400-8E5B-4B24-83FC-650A22D7C6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32" y="3264"/>
                  <a:ext cx="656" cy="58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64E2407-D42B-4930-941D-214B58F1E552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125908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>
            <a:extLst>
              <a:ext uri="{FF2B5EF4-FFF2-40B4-BE49-F238E27FC236}">
                <a16:creationId xmlns:a16="http://schemas.microsoft.com/office/drawing/2014/main" id="{7E94FA01-BFCA-45C7-936F-1AB0DAB5D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845984"/>
            <a:ext cx="90364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Пирамида, объем которой равен </a:t>
            </a:r>
            <a:r>
              <a:rPr lang="ru-RU" altLang="ru-RU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а в основании лежит прямоугольник, пересечена четырьмя плоскостями, каждая из которых проходит через вершину пирамиды и середины смежных сторон основания. Определите объем оставшейся части пирамиды.</a:t>
            </a:r>
          </a:p>
        </p:txBody>
      </p:sp>
      <p:pic>
        <p:nvPicPr>
          <p:cNvPr id="50186" name="Picture 10">
            <a:extLst>
              <a:ext uri="{FF2B5EF4-FFF2-40B4-BE49-F238E27FC236}">
                <a16:creationId xmlns:a16="http://schemas.microsoft.com/office/drawing/2014/main" id="{019993AC-D4C1-4E79-AD63-CA7274E95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3708400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188" name="Group 12">
            <a:extLst>
              <a:ext uri="{FF2B5EF4-FFF2-40B4-BE49-F238E27FC236}">
                <a16:creationId xmlns:a16="http://schemas.microsoft.com/office/drawing/2014/main" id="{B505D15D-9332-4A2E-B059-AB9554D69B4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667000"/>
            <a:ext cx="5613400" cy="3340100"/>
            <a:chOff x="528" y="1680"/>
            <a:chExt cx="3536" cy="2104"/>
          </a:xfrm>
        </p:grpSpPr>
        <p:sp>
          <p:nvSpPr>
            <p:cNvPr id="50180" name="Text Box 4">
              <a:extLst>
                <a:ext uri="{FF2B5EF4-FFF2-40B4-BE49-F238E27FC236}">
                  <a16:creationId xmlns:a16="http://schemas.microsoft.com/office/drawing/2014/main" id="{818E064E-565A-47F5-90EF-57746C8014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184" name="Object 8">
                  <a:extLst>
                    <a:ext uri="{FF2B5EF4-FFF2-40B4-BE49-F238E27FC236}">
                      <a16:creationId xmlns:a16="http://schemas.microsoft.com/office/drawing/2014/main" id="{F3EB2C22-0260-4302-B7A9-D1C33CECA751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264"/>
                  <a:ext cx="224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0184" name="Object 8">
                  <a:extLst>
                    <a:ext uri="{FF2B5EF4-FFF2-40B4-BE49-F238E27FC236}">
                      <a16:creationId xmlns:a16="http://schemas.microsoft.com/office/drawing/2014/main" id="{F3EB2C22-0260-4302-B7A9-D1C33CECA7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264"/>
                  <a:ext cx="224" cy="5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0187" name="Picture 11">
              <a:extLst>
                <a:ext uri="{FF2B5EF4-FFF2-40B4-BE49-F238E27FC236}">
                  <a16:creationId xmlns:a16="http://schemas.microsoft.com/office/drawing/2014/main" id="{890689B9-1672-47D8-A575-623C6C8663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680"/>
              <a:ext cx="2336" cy="1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C4B1C06-EF8F-46DE-AA35-3CAE6D844302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81739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26"/>
          <p:cNvSpPr txBox="1">
            <a:spLocks noChangeArrowheads="1"/>
          </p:cNvSpPr>
          <p:nvPr/>
        </p:nvSpPr>
        <p:spPr bwMode="auto">
          <a:xfrm>
            <a:off x="0" y="69269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Объём правильной четырёхугольной пирамиды </a:t>
            </a:r>
            <a:r>
              <a:rPr lang="en-US" i="1" dirty="0">
                <a:cs typeface="Times New Roman" pitchFamily="18" charset="0"/>
              </a:rPr>
              <a:t>SABCD </a:t>
            </a:r>
            <a:r>
              <a:rPr lang="ru-RU" dirty="0">
                <a:cs typeface="Times New Roman" pitchFamily="18" charset="0"/>
              </a:rPr>
              <a:t>равен 1. Найдите объём пирамиды </a:t>
            </a:r>
            <a:r>
              <a:rPr lang="en-US" i="1" dirty="0">
                <a:cs typeface="Times New Roman" pitchFamily="18" charset="0"/>
              </a:rPr>
              <a:t>SAEFG</a:t>
            </a:r>
            <a:r>
              <a:rPr lang="ru-RU" dirty="0">
                <a:cs typeface="Times New Roman" pitchFamily="18" charset="0"/>
              </a:rPr>
              <a:t>, где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ru-RU" dirty="0">
                <a:cs typeface="Times New Roman" pitchFamily="18" charset="0"/>
              </a:rPr>
              <a:t> и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– середины рёбер соответственно </a:t>
            </a:r>
            <a:r>
              <a:rPr lang="en-US" i="1" dirty="0">
                <a:cs typeface="Times New Roman" pitchFamily="18" charset="0"/>
              </a:rPr>
              <a:t>SB  </a:t>
            </a:r>
            <a:r>
              <a:rPr lang="ru-RU" dirty="0">
                <a:cs typeface="Times New Roman" pitchFamily="18" charset="0"/>
              </a:rPr>
              <a:t>и</a:t>
            </a:r>
            <a:r>
              <a:rPr lang="ru-RU" i="1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SD</a:t>
            </a:r>
            <a:r>
              <a:rPr lang="ru-RU" dirty="0">
                <a:cs typeface="Times New Roman" pitchFamily="18" charset="0"/>
              </a:rPr>
              <a:t>. </a:t>
            </a:r>
          </a:p>
        </p:txBody>
      </p:sp>
      <p:pic>
        <p:nvPicPr>
          <p:cNvPr id="9" name="Picture 10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2227248"/>
            <a:ext cx="3168352" cy="240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C37A5DA-01FC-4D19-B3C4-19DB1C42D517}"/>
              </a:ext>
            </a:extLst>
          </p:cNvPr>
          <p:cNvGrpSpPr/>
          <p:nvPr/>
        </p:nvGrpSpPr>
        <p:grpSpPr>
          <a:xfrm>
            <a:off x="-212522" y="2238504"/>
            <a:ext cx="9144000" cy="3466373"/>
            <a:chOff x="-212522" y="1321565"/>
            <a:chExt cx="9144000" cy="34663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3">
                  <a:extLst>
                    <a:ext uri="{FF2B5EF4-FFF2-40B4-BE49-F238E27FC236}">
                      <a16:creationId xmlns:a16="http://schemas.microsoft.com/office/drawing/2014/main" id="{CBA67215-E9CB-4C2F-B550-EA46CD4230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212522" y="4171744"/>
                  <a:ext cx="9144000" cy="616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ru-RU" dirty="0"/>
                    <a:t>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Ответ.</a:t>
                  </a:r>
                  <a:r>
                    <a:rPr lang="en-US" dirty="0">
                      <a:solidFill>
                        <a:srgbClr val="FF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ru-RU" dirty="0"/>
                    <a:t>.</a:t>
                  </a:r>
                </a:p>
              </p:txBody>
            </p:sp>
          </mc:Choice>
          <mc:Fallback xmlns="">
            <p:sp>
              <p:nvSpPr>
                <p:cNvPr id="10" name="Text Box 3">
                  <a:extLst>
                    <a:ext uri="{FF2B5EF4-FFF2-40B4-BE49-F238E27FC236}">
                      <a16:creationId xmlns:a16="http://schemas.microsoft.com/office/drawing/2014/main" id="{CBA67215-E9CB-4C2F-B550-EA46CD4230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212522" y="4171744"/>
                  <a:ext cx="9144000" cy="616194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3D5EABD7-6C9E-4091-A17C-D4EB773728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321565"/>
              <a:ext cx="3092844" cy="2392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96F6A38-6460-47D1-AC3C-1629633F5E20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150015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895</Words>
  <Application>Microsoft Office PowerPoint</Application>
  <PresentationFormat>Экран (4:3)</PresentationFormat>
  <Paragraphs>128</Paragraphs>
  <Slides>19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Times New Roman</vt:lpstr>
      <vt:lpstr>Оформление по умолчанию</vt:lpstr>
      <vt:lpstr>15б. Объём пирамиды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66</cp:revision>
  <dcterms:created xsi:type="dcterms:W3CDTF">2007-11-29T06:10:49Z</dcterms:created>
  <dcterms:modified xsi:type="dcterms:W3CDTF">2022-04-09T04:20:47Z</dcterms:modified>
</cp:coreProperties>
</file>