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6" r:id="rId2"/>
    <p:sldId id="292" r:id="rId3"/>
    <p:sldId id="286" r:id="rId4"/>
    <p:sldId id="258" r:id="rId5"/>
    <p:sldId id="289" r:id="rId6"/>
    <p:sldId id="290" r:id="rId7"/>
    <p:sldId id="288" r:id="rId8"/>
    <p:sldId id="259" r:id="rId9"/>
    <p:sldId id="266" r:id="rId10"/>
    <p:sldId id="272" r:id="rId11"/>
    <p:sldId id="530" r:id="rId12"/>
    <p:sldId id="534" r:id="rId13"/>
    <p:sldId id="284" r:id="rId14"/>
    <p:sldId id="276" r:id="rId15"/>
    <p:sldId id="278" r:id="rId16"/>
    <p:sldId id="285" r:id="rId17"/>
    <p:sldId id="291" r:id="rId18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593" autoAdjust="0"/>
    <p:restoredTop sz="90929"/>
  </p:normalViewPr>
  <p:slideViewPr>
    <p:cSldViewPr>
      <p:cViewPr varScale="1">
        <p:scale>
          <a:sx n="97" d="100"/>
          <a:sy n="97" d="100"/>
        </p:scale>
        <p:origin x="120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>
            <a:extLst>
              <a:ext uri="{FF2B5EF4-FFF2-40B4-BE49-F238E27FC236}">
                <a16:creationId xmlns:a16="http://schemas.microsoft.com/office/drawing/2014/main" id="{C602DD32-8CD2-41F1-8680-9995E5192492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 altLang="ru-RU"/>
          </a:p>
        </p:txBody>
      </p:sp>
      <p:sp>
        <p:nvSpPr>
          <p:cNvPr id="69635" name="Rectangle 3">
            <a:extLst>
              <a:ext uri="{FF2B5EF4-FFF2-40B4-BE49-F238E27FC236}">
                <a16:creationId xmlns:a16="http://schemas.microsoft.com/office/drawing/2014/main" id="{52208FA7-D9FE-4BBF-905C-E92737BA3710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ru-RU" altLang="ru-RU"/>
          </a:p>
        </p:txBody>
      </p:sp>
      <p:sp>
        <p:nvSpPr>
          <p:cNvPr id="69636" name="Rectangle 4">
            <a:extLst>
              <a:ext uri="{FF2B5EF4-FFF2-40B4-BE49-F238E27FC236}">
                <a16:creationId xmlns:a16="http://schemas.microsoft.com/office/drawing/2014/main" id="{C067D0C8-28B7-49BC-9568-9C232EF1ABE3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9637" name="Rectangle 5">
            <a:extLst>
              <a:ext uri="{FF2B5EF4-FFF2-40B4-BE49-F238E27FC236}">
                <a16:creationId xmlns:a16="http://schemas.microsoft.com/office/drawing/2014/main" id="{2C7BA7BB-3244-42FD-86DA-C6081838284E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69638" name="Rectangle 6">
            <a:extLst>
              <a:ext uri="{FF2B5EF4-FFF2-40B4-BE49-F238E27FC236}">
                <a16:creationId xmlns:a16="http://schemas.microsoft.com/office/drawing/2014/main" id="{0EA015C4-FF0B-40FD-A37D-DE917EA16156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 altLang="ru-RU"/>
          </a:p>
        </p:txBody>
      </p:sp>
      <p:sp>
        <p:nvSpPr>
          <p:cNvPr id="69639" name="Rectangle 7">
            <a:extLst>
              <a:ext uri="{FF2B5EF4-FFF2-40B4-BE49-F238E27FC236}">
                <a16:creationId xmlns:a16="http://schemas.microsoft.com/office/drawing/2014/main" id="{93C1A599-1E6B-4C82-AF17-332FAEF3F99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97D4387B-ED5D-4349-9DF3-657A8F0595B2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76953AC5-9E52-4311-8CB3-8D0689D4E02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7C91D03-1332-417A-96E2-C2A4D341605B}" type="slidenum">
              <a:rPr lang="ru-RU" altLang="ru-RU"/>
              <a:pPr/>
              <a:t>1</a:t>
            </a:fld>
            <a:endParaRPr lang="ru-RU" altLang="ru-RU"/>
          </a:p>
        </p:txBody>
      </p:sp>
      <p:sp>
        <p:nvSpPr>
          <p:cNvPr id="70658" name="Rectangle 2">
            <a:extLst>
              <a:ext uri="{FF2B5EF4-FFF2-40B4-BE49-F238E27FC236}">
                <a16:creationId xmlns:a16="http://schemas.microsoft.com/office/drawing/2014/main" id="{85F2471E-D8C5-4314-AF51-F03D5C8DD79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59" name="Rectangle 3">
            <a:extLst>
              <a:ext uri="{FF2B5EF4-FFF2-40B4-BE49-F238E27FC236}">
                <a16:creationId xmlns:a16="http://schemas.microsoft.com/office/drawing/2014/main" id="{9C5AF853-A8E4-4E8D-A70C-A6EA691F3BF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слайдов ответы и решения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5A28A7C2-BDBD-49F9-8F51-EDF7671B539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8D5310F-EC36-4D32-862C-BBFFCA1D73B5}" type="slidenum">
              <a:rPr lang="ru-RU" altLang="ru-RU"/>
              <a:pPr/>
              <a:t>10</a:t>
            </a:fld>
            <a:endParaRPr lang="ru-RU" altLang="ru-RU"/>
          </a:p>
        </p:txBody>
      </p:sp>
      <p:sp>
        <p:nvSpPr>
          <p:cNvPr id="101378" name="Rectangle 2">
            <a:extLst>
              <a:ext uri="{FF2B5EF4-FFF2-40B4-BE49-F238E27FC236}">
                <a16:creationId xmlns:a16="http://schemas.microsoft.com/office/drawing/2014/main" id="{01E3F682-72D1-44C9-A34F-B0ADCC04F5C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1379" name="Rectangle 3">
            <a:extLst>
              <a:ext uri="{FF2B5EF4-FFF2-40B4-BE49-F238E27FC236}">
                <a16:creationId xmlns:a16="http://schemas.microsoft.com/office/drawing/2014/main" id="{AB311E0F-B919-433F-B2D8-D6EE5095447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слайдов ответ появляется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197927281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B39EE322-BB50-432F-9C51-8E5CE9AB694F}" type="slidenum">
              <a:rPr lang="ru-RU" sz="1200"/>
              <a:pPr eaLnBrk="1" hangingPunct="1"/>
              <a:t>11</a:t>
            </a:fld>
            <a:endParaRPr lang="ru-RU" sz="1200"/>
          </a:p>
        </p:txBody>
      </p:sp>
      <p:sp>
        <p:nvSpPr>
          <p:cNvPr id="1208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20836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/>
              <a:t>В режиме слайдов ответы и решения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304947896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989D7C2C-C0CE-4C89-BA3B-EE4B0954D6F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7B51FD2-B5B9-4136-9A53-E970A6B249B8}" type="slidenum">
              <a:rPr lang="ru-RU" altLang="ru-RU"/>
              <a:pPr/>
              <a:t>12</a:t>
            </a:fld>
            <a:endParaRPr lang="ru-RU" altLang="ru-RU"/>
          </a:p>
        </p:txBody>
      </p:sp>
      <p:sp>
        <p:nvSpPr>
          <p:cNvPr id="103426" name="Rectangle 2">
            <a:extLst>
              <a:ext uri="{FF2B5EF4-FFF2-40B4-BE49-F238E27FC236}">
                <a16:creationId xmlns:a16="http://schemas.microsoft.com/office/drawing/2014/main" id="{B8FB264F-36B9-47D8-9152-19BC50E48B9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3427" name="Rectangle 3">
            <a:extLst>
              <a:ext uri="{FF2B5EF4-FFF2-40B4-BE49-F238E27FC236}">
                <a16:creationId xmlns:a16="http://schemas.microsoft.com/office/drawing/2014/main" id="{7E8EA4F2-DE62-4239-AE37-966A1BCC2F3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слайдов ответ появляется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170879893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8432D32C-7E28-4581-8347-FB58F239212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551C908-2264-4EE4-BC7B-7E163C7E3A3C}" type="slidenum">
              <a:rPr lang="ru-RU" altLang="ru-RU"/>
              <a:pPr/>
              <a:t>13</a:t>
            </a:fld>
            <a:endParaRPr lang="ru-RU" altLang="ru-RU"/>
          </a:p>
        </p:txBody>
      </p:sp>
      <p:sp>
        <p:nvSpPr>
          <p:cNvPr id="104450" name="Rectangle 1026">
            <a:extLst>
              <a:ext uri="{FF2B5EF4-FFF2-40B4-BE49-F238E27FC236}">
                <a16:creationId xmlns:a16="http://schemas.microsoft.com/office/drawing/2014/main" id="{CDB43332-44E7-407F-B4FE-9A0E1B4F553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4451" name="Rectangle 1027">
            <a:extLst>
              <a:ext uri="{FF2B5EF4-FFF2-40B4-BE49-F238E27FC236}">
                <a16:creationId xmlns:a16="http://schemas.microsoft.com/office/drawing/2014/main" id="{13C38D86-AA96-4886-B959-CC8CE583487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слайдов ответ появляется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253646873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0964D71C-118B-4F7D-9C82-F5F003D10E5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6C79E8B-8DAA-412D-9880-C91AB0418FA9}" type="slidenum">
              <a:rPr lang="ru-RU" altLang="ru-RU"/>
              <a:pPr/>
              <a:t>14</a:t>
            </a:fld>
            <a:endParaRPr lang="ru-RU" altLang="ru-RU"/>
          </a:p>
        </p:txBody>
      </p:sp>
      <p:sp>
        <p:nvSpPr>
          <p:cNvPr id="93186" name="Rectangle 2">
            <a:extLst>
              <a:ext uri="{FF2B5EF4-FFF2-40B4-BE49-F238E27FC236}">
                <a16:creationId xmlns:a16="http://schemas.microsoft.com/office/drawing/2014/main" id="{56D0DF71-A60D-4313-96FF-5799CBCACCC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3187" name="Rectangle 3">
            <a:extLst>
              <a:ext uri="{FF2B5EF4-FFF2-40B4-BE49-F238E27FC236}">
                <a16:creationId xmlns:a16="http://schemas.microsoft.com/office/drawing/2014/main" id="{31A954E9-2CA2-48E4-B779-B7D269D8275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слайдов ответ появляется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115522203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5C59EB90-B081-482D-809D-52A265593D6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4D8BED8-F8D3-45CD-B27F-25DA198C4738}" type="slidenum">
              <a:rPr lang="ru-RU" altLang="ru-RU"/>
              <a:pPr/>
              <a:t>15</a:t>
            </a:fld>
            <a:endParaRPr lang="ru-RU" altLang="ru-RU"/>
          </a:p>
        </p:txBody>
      </p:sp>
      <p:sp>
        <p:nvSpPr>
          <p:cNvPr id="94210" name="Rectangle 1026">
            <a:extLst>
              <a:ext uri="{FF2B5EF4-FFF2-40B4-BE49-F238E27FC236}">
                <a16:creationId xmlns:a16="http://schemas.microsoft.com/office/drawing/2014/main" id="{392EC82F-9E6A-4A5D-BD38-AB131612571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4211" name="Rectangle 1027">
            <a:extLst>
              <a:ext uri="{FF2B5EF4-FFF2-40B4-BE49-F238E27FC236}">
                <a16:creationId xmlns:a16="http://schemas.microsoft.com/office/drawing/2014/main" id="{0B40FCC3-4431-4AE9-A01E-2F3AEBF5D3F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слайдов ответ появляется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156966103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82FD7CD3-3C13-4D92-B865-7D074F76B07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6EC7D2E-35B4-464E-BCAC-112CAAE12B5F}" type="slidenum">
              <a:rPr lang="ru-RU" altLang="ru-RU"/>
              <a:pPr/>
              <a:t>16</a:t>
            </a:fld>
            <a:endParaRPr lang="ru-RU" altLang="ru-RU"/>
          </a:p>
        </p:txBody>
      </p:sp>
      <p:sp>
        <p:nvSpPr>
          <p:cNvPr id="105474" name="Rectangle 2">
            <a:extLst>
              <a:ext uri="{FF2B5EF4-FFF2-40B4-BE49-F238E27FC236}">
                <a16:creationId xmlns:a16="http://schemas.microsoft.com/office/drawing/2014/main" id="{F19DEF56-5C8A-4458-8FB0-2C6D122227A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5475" name="Rectangle 3">
            <a:extLst>
              <a:ext uri="{FF2B5EF4-FFF2-40B4-BE49-F238E27FC236}">
                <a16:creationId xmlns:a16="http://schemas.microsoft.com/office/drawing/2014/main" id="{F2FF106D-5F98-4D7B-9616-93F2B539151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слайдов ответ появляется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238138060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47DFBA4C-A5B6-473E-A63D-A0A254FFF34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C89FC44-E8D4-4184-95BC-489E9C12B420}" type="slidenum">
              <a:rPr lang="ru-RU" altLang="ru-RU"/>
              <a:pPr/>
              <a:t>17</a:t>
            </a:fld>
            <a:endParaRPr lang="ru-RU" altLang="ru-RU"/>
          </a:p>
        </p:txBody>
      </p:sp>
      <p:sp>
        <p:nvSpPr>
          <p:cNvPr id="107522" name="Rectangle 2">
            <a:extLst>
              <a:ext uri="{FF2B5EF4-FFF2-40B4-BE49-F238E27FC236}">
                <a16:creationId xmlns:a16="http://schemas.microsoft.com/office/drawing/2014/main" id="{C1D28065-0FB1-431C-8806-E12FD3599BD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7523" name="Rectangle 3">
            <a:extLst>
              <a:ext uri="{FF2B5EF4-FFF2-40B4-BE49-F238E27FC236}">
                <a16:creationId xmlns:a16="http://schemas.microsoft.com/office/drawing/2014/main" id="{1E80D5C6-E0F2-4E49-8A07-3536BE89D83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слайдов ответ появляется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11379761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76953AC5-9E52-4311-8CB3-8D0689D4E02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7C91D03-1332-417A-96E2-C2A4D341605B}" type="slidenum">
              <a:rPr lang="ru-RU" altLang="ru-RU"/>
              <a:pPr/>
              <a:t>2</a:t>
            </a:fld>
            <a:endParaRPr lang="ru-RU" altLang="ru-RU"/>
          </a:p>
        </p:txBody>
      </p:sp>
      <p:sp>
        <p:nvSpPr>
          <p:cNvPr id="70658" name="Rectangle 2">
            <a:extLst>
              <a:ext uri="{FF2B5EF4-FFF2-40B4-BE49-F238E27FC236}">
                <a16:creationId xmlns:a16="http://schemas.microsoft.com/office/drawing/2014/main" id="{85F2471E-D8C5-4314-AF51-F03D5C8DD79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59" name="Rectangle 3">
            <a:extLst>
              <a:ext uri="{FF2B5EF4-FFF2-40B4-BE49-F238E27FC236}">
                <a16:creationId xmlns:a16="http://schemas.microsoft.com/office/drawing/2014/main" id="{9C5AF853-A8E4-4E8D-A70C-A6EA691F3BF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слайдов ответы и решения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58554286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B01348A4-DFA2-4919-A17C-8B83582E9DE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835E56C-2535-493E-B1DE-0B2890070E0D}" type="slidenum">
              <a:rPr lang="ru-RU" altLang="ru-RU"/>
              <a:pPr/>
              <a:t>3</a:t>
            </a:fld>
            <a:endParaRPr lang="ru-RU" altLang="ru-RU"/>
          </a:p>
        </p:txBody>
      </p:sp>
      <p:sp>
        <p:nvSpPr>
          <p:cNvPr id="73730" name="Rectangle 1026">
            <a:extLst>
              <a:ext uri="{FF2B5EF4-FFF2-40B4-BE49-F238E27FC236}">
                <a16:creationId xmlns:a16="http://schemas.microsoft.com/office/drawing/2014/main" id="{0360A305-174D-45C1-B944-AE16BF0738A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1" name="Rectangle 1027">
            <a:extLst>
              <a:ext uri="{FF2B5EF4-FFF2-40B4-BE49-F238E27FC236}">
                <a16:creationId xmlns:a16="http://schemas.microsoft.com/office/drawing/2014/main" id="{6C97C2DD-2673-4CFC-BC90-D15BAA73467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слайдов ответы и решения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06CD6D11-BEAE-4627-85DC-3D47FD61DDC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CC5F98E-B6A8-4607-AB02-29046DBC0B18}" type="slidenum">
              <a:rPr lang="ru-RU" altLang="ru-RU"/>
              <a:pPr/>
              <a:t>4</a:t>
            </a:fld>
            <a:endParaRPr lang="ru-RU" altLang="ru-RU"/>
          </a:p>
        </p:txBody>
      </p:sp>
      <p:sp>
        <p:nvSpPr>
          <p:cNvPr id="82946" name="Rectangle 2">
            <a:extLst>
              <a:ext uri="{FF2B5EF4-FFF2-40B4-BE49-F238E27FC236}">
                <a16:creationId xmlns:a16="http://schemas.microsoft.com/office/drawing/2014/main" id="{4092BD10-3C75-41E6-A30E-CB281C27138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947" name="Rectangle 3">
            <a:extLst>
              <a:ext uri="{FF2B5EF4-FFF2-40B4-BE49-F238E27FC236}">
                <a16:creationId xmlns:a16="http://schemas.microsoft.com/office/drawing/2014/main" id="{7E6810B3-A545-4080-91C4-A703BD04B07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слайдов ответ появляется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109084551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A60B774C-0CED-4D42-83C8-7D553774A64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C10469B-A9D8-466E-9EC6-7323C9A72740}" type="slidenum">
              <a:rPr lang="ru-RU" altLang="ru-RU"/>
              <a:pPr/>
              <a:t>5</a:t>
            </a:fld>
            <a:endParaRPr lang="ru-RU" altLang="ru-RU"/>
          </a:p>
        </p:txBody>
      </p:sp>
      <p:sp>
        <p:nvSpPr>
          <p:cNvPr id="83970" name="Rectangle 2">
            <a:extLst>
              <a:ext uri="{FF2B5EF4-FFF2-40B4-BE49-F238E27FC236}">
                <a16:creationId xmlns:a16="http://schemas.microsoft.com/office/drawing/2014/main" id="{497AAF28-183D-49B2-AFB3-BC26A085CA7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1" name="Rectangle 3">
            <a:extLst>
              <a:ext uri="{FF2B5EF4-FFF2-40B4-BE49-F238E27FC236}">
                <a16:creationId xmlns:a16="http://schemas.microsoft.com/office/drawing/2014/main" id="{D4059FA6-74B6-48B2-9259-EBB449166F4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слайдов ответ появляется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87800946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192A41B9-016D-4B05-A44E-7CF07431E89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EF61652-B040-441D-B849-261E5DAA0FB5}" type="slidenum">
              <a:rPr lang="ru-RU" altLang="ru-RU"/>
              <a:pPr/>
              <a:t>6</a:t>
            </a:fld>
            <a:endParaRPr lang="ru-RU" altLang="ru-RU"/>
          </a:p>
        </p:txBody>
      </p:sp>
      <p:sp>
        <p:nvSpPr>
          <p:cNvPr id="84994" name="Rectangle 2">
            <a:extLst>
              <a:ext uri="{FF2B5EF4-FFF2-40B4-BE49-F238E27FC236}">
                <a16:creationId xmlns:a16="http://schemas.microsoft.com/office/drawing/2014/main" id="{ED607D15-42AA-4A77-A437-86ECB8E37B1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995" name="Rectangle 3">
            <a:extLst>
              <a:ext uri="{FF2B5EF4-FFF2-40B4-BE49-F238E27FC236}">
                <a16:creationId xmlns:a16="http://schemas.microsoft.com/office/drawing/2014/main" id="{0A2F2FF1-9367-4E0A-B070-9CE8AE6DAD3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слайдов ответ появляется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424967336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A93F36C1-CF45-4B49-A419-55F788BCC09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906AA95-9D7C-49B5-BF03-4F583AE09209}" type="slidenum">
              <a:rPr lang="ru-RU" altLang="ru-RU"/>
              <a:pPr/>
              <a:t>7</a:t>
            </a:fld>
            <a:endParaRPr lang="ru-RU" altLang="ru-RU"/>
          </a:p>
        </p:txBody>
      </p:sp>
      <p:sp>
        <p:nvSpPr>
          <p:cNvPr id="86018" name="Rectangle 1026">
            <a:extLst>
              <a:ext uri="{FF2B5EF4-FFF2-40B4-BE49-F238E27FC236}">
                <a16:creationId xmlns:a16="http://schemas.microsoft.com/office/drawing/2014/main" id="{041BF55A-1C29-4D46-8AA6-C7FFA87102F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19" name="Rectangle 1027">
            <a:extLst>
              <a:ext uri="{FF2B5EF4-FFF2-40B4-BE49-F238E27FC236}">
                <a16:creationId xmlns:a16="http://schemas.microsoft.com/office/drawing/2014/main" id="{34995DA7-6A1C-434D-A136-F158835B8D0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слайдов ответ появляется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170419836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68523B0F-70FF-4685-A97C-39AA49BF059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1146888-7C3B-4480-8303-0DB6702966DC}" type="slidenum">
              <a:rPr lang="ru-RU" altLang="ru-RU"/>
              <a:pPr/>
              <a:t>8</a:t>
            </a:fld>
            <a:endParaRPr lang="ru-RU" altLang="ru-RU"/>
          </a:p>
        </p:txBody>
      </p:sp>
      <p:sp>
        <p:nvSpPr>
          <p:cNvPr id="87042" name="Rectangle 2">
            <a:extLst>
              <a:ext uri="{FF2B5EF4-FFF2-40B4-BE49-F238E27FC236}">
                <a16:creationId xmlns:a16="http://schemas.microsoft.com/office/drawing/2014/main" id="{EF6A9971-8368-4328-B5C4-60232558C1B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043" name="Rectangle 3">
            <a:extLst>
              <a:ext uri="{FF2B5EF4-FFF2-40B4-BE49-F238E27FC236}">
                <a16:creationId xmlns:a16="http://schemas.microsoft.com/office/drawing/2014/main" id="{171EC4DC-D365-49F7-BE3E-A0172478FBB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слайдов ответ появляется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30430761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049DF5F9-DCB1-4E45-9A01-6E3694F2F9E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07745AF-1C9E-4C0F-B05A-D304487859BB}" type="slidenum">
              <a:rPr lang="ru-RU" altLang="ru-RU"/>
              <a:pPr/>
              <a:t>9</a:t>
            </a:fld>
            <a:endParaRPr lang="ru-RU" altLang="ru-RU"/>
          </a:p>
        </p:txBody>
      </p:sp>
      <p:sp>
        <p:nvSpPr>
          <p:cNvPr id="88066" name="Rectangle 2">
            <a:extLst>
              <a:ext uri="{FF2B5EF4-FFF2-40B4-BE49-F238E27FC236}">
                <a16:creationId xmlns:a16="http://schemas.microsoft.com/office/drawing/2014/main" id="{4B62DB6D-4391-45AC-A1E7-F2FB38B5992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8067" name="Rectangle 3">
            <a:extLst>
              <a:ext uri="{FF2B5EF4-FFF2-40B4-BE49-F238E27FC236}">
                <a16:creationId xmlns:a16="http://schemas.microsoft.com/office/drawing/2014/main" id="{73F2E4BF-5878-4FB2-BDC5-117CA6470D3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слайдов ответ появляется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20356183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01679BC-916A-4B60-885B-23619C92169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581B76CB-5DF5-45E1-817F-2A69374F53B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71399D9-15C9-4D43-A017-0E2FD0E85B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8CB280B-6D45-470D-8BF6-25A7EAA75F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0FD007A-C5E8-4D31-81F7-80C73D6F28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A44E430-EC90-4403-8092-229C18034F37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040540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800155F-A93E-408B-A856-1C9078E871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D49DE037-3167-446C-9608-5EF4460283C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9B1879B-8545-440E-BE22-C26A89E80A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4B5C20A-1277-495E-B374-73E69AFB2C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269542C-1AF0-4B67-9714-B74B95630D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F9F2537-7051-4D12-9AC6-92C59F291006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6401383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ED27916D-0EF4-43E0-AAFC-B12685DC82F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305EEAF4-3F83-4086-BDF7-F9DA799E408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871AEC3-5583-405C-B896-6030E2823E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217862B-E02C-4F4D-AC53-75C12339DE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D6F2BF2-699C-4C22-A413-222D7C8036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FCEECBF-F3DE-4C3B-A93C-1557E20357FA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1365390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9CDAFB6-E71E-4F68-AFEA-54C65CBF3D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7A8CE3A-D5EC-4020-BE48-C55A3B6950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C248C12-0C4A-4E2B-9753-75CCB1AF95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797A075-8CA5-497A-AC3B-E66810E32C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177DD0D-680A-4FC5-A8A9-B22C5A807B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65BB944-9C20-4163-8AFA-1BDB1EDB452B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1834577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F937F0F-9872-4ED4-9EF5-DEB8E855F1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BBA9493F-7E07-4B65-AC15-E4E8C3393C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AB085DD-2C96-466A-AF5F-0369D628A9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8B63343-FBF8-4E8F-A47B-06C074D744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00E4E78-91A5-466B-B483-E7848263D4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6AE954F-7090-461A-827A-64CF2543A396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0476566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F0077B3-A9EF-4E2A-8F16-9BF298CE97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3025E6F-DEAF-4649-943A-DAE9820FFEF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CF8B2D34-D61B-422B-8DB7-51849DCAE36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0FFCB2C8-1021-48FF-80FB-F31846AF4E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C217993F-7FDE-410F-A689-D3DE0ECEBF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21B73E5A-1F74-450B-9CF4-E7A2EF9DA8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511D084-E8FB-4A9A-8133-696679D83CCD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3226328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D63789A-90B6-4011-88D7-EAD273CD58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3E539774-A559-4093-B672-A2F088EC1A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FEDF61AA-00AE-48BF-B9B4-EC544262988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4D4E8483-5688-44A0-A8D4-3225DBF31C9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AB972639-36FB-4FBE-9B20-924942548B1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AE4597D5-A8A5-490D-9E81-8BB9658951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B991629A-ED27-4696-B7BA-02AB2EE073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E3DE9F2E-1FE8-4119-A0ED-F5E8824FA9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02A17C-2AE1-4BA3-82B7-C9C6EF797F04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2919083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5435031-738E-4FE4-911D-AA4F6762C9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AE712137-9421-4B04-9EE7-19094DDEB4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684FDBB8-53E4-48A2-9BF7-4ABAAA54D9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60C3CE63-D4BB-43AE-9BF4-16683F0B45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352884A-0AD5-44EB-8602-630E8E2C7576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8554424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9BCA40D9-9337-4651-A1F0-7B47CC0AFE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BE59679D-268B-438F-A5F7-3DEE1EAACB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9B7736A7-9192-4283-8302-3D2BA98DBC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1B9650B-3EB5-4926-A25C-A512E3531434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0257948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2B02ED0-7CE6-49E1-ACC9-7E03963ED0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2E64D8E-B733-49D2-A662-B66D84E054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39D152E3-C060-4C05-9C41-830198B33C5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DC4C3EF1-3EFF-4EC0-B4ED-EB8ADC9860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B3CB8EC6-6318-48DC-A909-28D6B9E551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32810C99-AA8F-48CE-B50C-1BC7F7D973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D28F378-4794-4770-AC2C-D87F0641227A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5405662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40BCDFC-ADB7-4E8D-BC26-ECE547F999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EB8A13D7-7F8A-4E83-B317-271D44A70C1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DBAA5274-DCCA-43FA-8124-A6CD06DF4A4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B5456F09-0B2C-4F4A-822F-4B6AD540D4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6B8E9ED9-600D-4359-B1E2-FC5F951788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EDD910BB-C074-43AE-8561-F931EB9DFF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8A11C0A-0637-4636-B4A6-81D79D76E1D4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4887859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00937A6D-00E8-48EF-8B4E-3520B6D7B4D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заголовка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7E1DBE23-4F06-4DD0-BFFC-452EA0BC499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765FDE35-B71F-4373-9E42-9A1FEC825324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ru-RU" altLang="ru-RU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9576C5EF-7BD1-4B8C-85CF-B3A61FC773C6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ru-RU" altLang="ru-RU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68D5C0C8-0F81-4B3E-B548-7073628DEA8A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DD224A9F-CB69-4FF7-ABFC-3594B9339CB3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8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0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2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4.png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0.png"/><Relationship Id="rId3" Type="http://schemas.openxmlformats.org/officeDocument/2006/relationships/image" Target="../media/image25.png"/><Relationship Id="rId7" Type="http://schemas.openxmlformats.org/officeDocument/2006/relationships/image" Target="../media/image29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28.png"/><Relationship Id="rId5" Type="http://schemas.openxmlformats.org/officeDocument/2006/relationships/image" Target="../media/image27.png"/><Relationship Id="rId4" Type="http://schemas.openxmlformats.org/officeDocument/2006/relationships/image" Target="../media/image26.png"/><Relationship Id="rId9" Type="http://schemas.openxmlformats.org/officeDocument/2006/relationships/image" Target="../media/image31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35.png"/><Relationship Id="rId5" Type="http://schemas.openxmlformats.org/officeDocument/2006/relationships/image" Target="../media/image34.png"/><Relationship Id="rId4" Type="http://schemas.openxmlformats.org/officeDocument/2006/relationships/image" Target="../media/image3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9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C9562E37-4911-4336-B01D-D7A0F15CEE2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27088" y="2276872"/>
            <a:ext cx="7772400" cy="620713"/>
          </a:xfrm>
        </p:spPr>
        <p:txBody>
          <a:bodyPr/>
          <a:lstStyle/>
          <a:p>
            <a:r>
              <a:rPr lang="ru-RU" altLang="ru-RU">
                <a:solidFill>
                  <a:srgbClr val="FF3300"/>
                </a:solidFill>
              </a:rPr>
              <a:t>16а. ОБЪЕМ </a:t>
            </a:r>
            <a:r>
              <a:rPr lang="ru-RU" altLang="ru-RU" dirty="0">
                <a:solidFill>
                  <a:srgbClr val="FF3300"/>
                </a:solidFill>
              </a:rPr>
              <a:t>КОНУСА 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1" name="Text Box 3">
            <a:extLst>
              <a:ext uri="{FF2B5EF4-FFF2-40B4-BE49-F238E27FC236}">
                <a16:creationId xmlns:a16="http://schemas.microsoft.com/office/drawing/2014/main" id="{8F3759C5-2AB5-4312-8A8F-0AD836E98A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533400"/>
            <a:ext cx="83820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>
                <a:cs typeface="Times New Roman" panose="02020603050405020304" pitchFamily="18" charset="0"/>
              </a:rPr>
              <a:t>	Осевым сечением конуса служит равнобедренный прямоугольный треугольник площади 9 см</a:t>
            </a:r>
            <a:r>
              <a:rPr lang="ru-RU" altLang="ru-RU" baseline="30000" dirty="0">
                <a:cs typeface="Times New Roman" panose="02020603050405020304" pitchFamily="18" charset="0"/>
              </a:rPr>
              <a:t>2</a:t>
            </a:r>
            <a:r>
              <a:rPr lang="ru-RU" altLang="ru-RU" dirty="0">
                <a:cs typeface="Times New Roman" panose="02020603050405020304" pitchFamily="18" charset="0"/>
              </a:rPr>
              <a:t>. Найдите объем конуса. </a:t>
            </a:r>
          </a:p>
        </p:txBody>
      </p:sp>
      <p:grpSp>
        <p:nvGrpSpPr>
          <p:cNvPr id="53268" name="Group 20">
            <a:extLst>
              <a:ext uri="{FF2B5EF4-FFF2-40B4-BE49-F238E27FC236}">
                <a16:creationId xmlns:a16="http://schemas.microsoft.com/office/drawing/2014/main" id="{B0487240-2D14-4122-BD10-4E7818EFF438}"/>
              </a:ext>
            </a:extLst>
          </p:cNvPr>
          <p:cNvGrpSpPr>
            <a:grpSpLocks/>
          </p:cNvGrpSpPr>
          <p:nvPr/>
        </p:nvGrpSpPr>
        <p:grpSpPr bwMode="auto">
          <a:xfrm>
            <a:off x="990600" y="5638800"/>
            <a:ext cx="3429000" cy="457200"/>
            <a:chOff x="624" y="3552"/>
            <a:chExt cx="2160" cy="288"/>
          </a:xfrm>
        </p:grpSpPr>
        <p:sp>
          <p:nvSpPr>
            <p:cNvPr id="53254" name="Text Box 6">
              <a:extLst>
                <a:ext uri="{FF2B5EF4-FFF2-40B4-BE49-F238E27FC236}">
                  <a16:creationId xmlns:a16="http://schemas.microsoft.com/office/drawing/2014/main" id="{08749ECF-D22D-49BE-BC5F-EC17FA747DD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24" y="3552"/>
              <a:ext cx="216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>
                  <a:solidFill>
                    <a:srgbClr val="FF3300"/>
                  </a:solidFill>
                </a:rPr>
                <a:t>Ответ: </a:t>
              </a:r>
              <a:r>
                <a:rPr lang="en-US" altLang="ru-RU">
                  <a:solidFill>
                    <a:srgbClr val="FF3300"/>
                  </a:solidFill>
                </a:rPr>
                <a:t>      </a:t>
              </a:r>
              <a:r>
                <a:rPr lang="ru-RU" altLang="ru-RU"/>
                <a:t>см</a:t>
              </a:r>
              <a:r>
                <a:rPr lang="ru-RU" altLang="ru-RU" baseline="30000"/>
                <a:t>3</a:t>
              </a:r>
              <a:r>
                <a:rPr lang="ru-RU" altLang="ru-RU"/>
                <a:t>.</a:t>
              </a:r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53265" name="Object 17">
                  <a:extLst>
                    <a:ext uri="{FF2B5EF4-FFF2-40B4-BE49-F238E27FC236}">
                      <a16:creationId xmlns:a16="http://schemas.microsoft.com/office/drawing/2014/main" id="{42EF2DC2-6BB9-4B46-A207-9B7B1C264AC5}"/>
                    </a:ext>
                  </a:extLst>
                </p:cNvPr>
                <p:cNvSpPr txBox="1"/>
                <p:nvPr/>
              </p:nvSpPr>
              <p:spPr bwMode="auto">
                <a:xfrm>
                  <a:off x="1248" y="3600"/>
                  <a:ext cx="256" cy="2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txBody>
                <a:bodyPr>
                  <a:normAutofit fontScale="55000" lnSpcReduction="20000"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r>
                          <a:rPr lang="ru-RU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9</m:t>
                        </m:r>
                        <m:r>
                          <a:rPr lang="ru-RU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𝜋</m:t>
                        </m:r>
                      </m:oMath>
                    </m:oMathPara>
                  </a14:m>
                  <a:endParaRPr lang="ru-RU"/>
                </a:p>
              </p:txBody>
            </p:sp>
          </mc:Choice>
          <mc:Fallback>
            <p:sp>
              <p:nvSpPr>
                <p:cNvPr id="53265" name="Object 17">
                  <a:extLst>
                    <a:ext uri="{FF2B5EF4-FFF2-40B4-BE49-F238E27FC236}">
                      <a16:creationId xmlns:a16="http://schemas.microsoft.com/office/drawing/2014/main" id="{42EF2DC2-6BB9-4B46-A207-9B7B1C264AC5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1248" y="3600"/>
                  <a:ext cx="256" cy="200"/>
                </a:xfrm>
                <a:prstGeom prst="rect">
                  <a:avLst/>
                </a:prstGeom>
                <a:blipFill>
                  <a:blip r:embed="rId3"/>
                  <a:stretch>
                    <a:fillRect/>
                  </a:stretch>
                </a:blipFill>
                <a:ln>
                  <a:noFill/>
                </a:ln>
                <a:effectLst/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</p:grpSp>
      <p:pic>
        <p:nvPicPr>
          <p:cNvPr id="53266" name="Picture 18">
            <a:extLst>
              <a:ext uri="{FF2B5EF4-FFF2-40B4-BE49-F238E27FC236}">
                <a16:creationId xmlns:a16="http://schemas.microsoft.com/office/drawing/2014/main" id="{140CDC24-B435-40DD-8932-BB513563950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89250" y="2387600"/>
            <a:ext cx="3365500" cy="2087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Rectangle 2">
            <a:extLst>
              <a:ext uri="{FF2B5EF4-FFF2-40B4-BE49-F238E27FC236}">
                <a16:creationId xmlns:a16="http://schemas.microsoft.com/office/drawing/2014/main" id="{F249F9FF-AAB9-4D66-A84D-72222E8A387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44624"/>
            <a:ext cx="7772400" cy="562154"/>
          </a:xfrm>
        </p:spPr>
        <p:txBody>
          <a:bodyPr/>
          <a:lstStyle/>
          <a:p>
            <a:r>
              <a:rPr lang="ru-RU" altLang="ru-RU" sz="2800" dirty="0">
                <a:solidFill>
                  <a:srgbClr val="FF3300"/>
                </a:solidFill>
              </a:rPr>
              <a:t>Упражнение 7</a:t>
            </a:r>
          </a:p>
        </p:txBody>
      </p:sp>
    </p:spTree>
    <p:extLst>
      <p:ext uri="{BB962C8B-B14F-4D97-AF65-F5344CB8AC3E}">
        <p14:creationId xmlns:p14="http://schemas.microsoft.com/office/powerpoint/2010/main" val="9278084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3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0" y="720080"/>
            <a:ext cx="9144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/>
            <a:r>
              <a:rPr lang="ru-RU" dirty="0"/>
              <a:t>	В фужер конусообразной формы налита вода. Половину всего количества воды перелили в стакан цилиндрической формы с радиусом основания, равным радиусу основания конуса. Укажите, какую высоту будет занимать оставшееся количество воды в фужере.</a:t>
            </a:r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7134" y="2824203"/>
            <a:ext cx="1954009" cy="23042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8024" y="3227423"/>
            <a:ext cx="1712685" cy="18433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7" name="Rectangle 2">
                <a:extLst>
                  <a:ext uri="{FF2B5EF4-FFF2-40B4-BE49-F238E27FC236}">
                    <a16:creationId xmlns:a16="http://schemas.microsoft.com/office/drawing/2014/main" id="{04176353-EA31-405F-B03E-33426750F44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55576" y="5805264"/>
                <a:ext cx="7467600" cy="46037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</a:bodyPr>
              <a:lstStyle>
                <a:lvl1pPr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+mj-lt"/>
                    <a:ea typeface="+mj-ea"/>
                    <a:cs typeface="+mj-cs"/>
                  </a:defRPr>
                </a:lvl1pPr>
                <a:lvl2pPr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Times New Roman" pitchFamily="18" charset="0"/>
                  </a:defRPr>
                </a:lvl2pPr>
                <a:lvl3pPr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Times New Roman" pitchFamily="18" charset="0"/>
                  </a:defRPr>
                </a:lvl3pPr>
                <a:lvl4pPr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Times New Roman" pitchFamily="18" charset="0"/>
                  </a:defRPr>
                </a:lvl4pPr>
                <a:lvl5pPr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Times New Roman" pitchFamily="18" charset="0"/>
                  </a:defRPr>
                </a:lvl5pPr>
                <a:lvl6pPr marL="457200"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Times New Roman" pitchFamily="18" charset="0"/>
                  </a:defRPr>
                </a:lvl6pPr>
                <a:lvl7pPr marL="914400"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Times New Roman" pitchFamily="18" charset="0"/>
                  </a:defRPr>
                </a:lvl7pPr>
                <a:lvl8pPr marL="1371600"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Times New Roman" pitchFamily="18" charset="0"/>
                  </a:defRPr>
                </a:lvl8pPr>
                <a:lvl9pPr marL="1828800"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Times New Roman" pitchFamily="18" charset="0"/>
                  </a:defRPr>
                </a:lvl9pPr>
              </a:lstStyle>
              <a:p>
                <a:pPr algn="just"/>
                <a:r>
                  <a:rPr lang="ru-RU" sz="2400" dirty="0">
                    <a:solidFill>
                      <a:srgbClr val="FF3300"/>
                    </a:solidFill>
                  </a:rPr>
                  <a:t>Ответ.</a:t>
                </a:r>
                <a:r>
                  <a:rPr lang="ru-RU" sz="2400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rad>
                      <m:radPr>
                        <m:ctrlPr>
                          <a:rPr lang="ru-RU" sz="24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>
                        <m:r>
                          <m:rPr>
                            <m:brk m:alnAt="7"/>
                          </m:rPr>
                          <a:rPr lang="ru-RU" sz="240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3</m:t>
                        </m:r>
                      </m:deg>
                      <m:e>
                        <m:f>
                          <m:fPr>
                            <m:ctrlPr>
                              <a:rPr lang="ru-RU" sz="240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240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h</m:t>
                            </m:r>
                          </m:num>
                          <m:den>
                            <m:r>
                              <a:rPr lang="en-US" sz="240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2</m:t>
                            </m:r>
                          </m:den>
                        </m:f>
                      </m:e>
                    </m:rad>
                    <m:r>
                      <a:rPr lang="ru-RU" sz="2400" i="1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≈</m:t>
                    </m:r>
                    <m:r>
                      <a:rPr lang="en-US" sz="2400" i="1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0,8</m:t>
                    </m:r>
                    <m:r>
                      <a:rPr lang="en-US" sz="2400" i="1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h</m:t>
                    </m:r>
                    <m:r>
                      <a:rPr lang="en-US" sz="2400" i="1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.</m:t>
                    </m:r>
                  </m:oMath>
                </a14:m>
                <a:endParaRPr lang="ru-RU" sz="2400" dirty="0">
                  <a:solidFill>
                    <a:srgbClr val="FF3300"/>
                  </a:solidFill>
                </a:endParaRPr>
              </a:p>
            </p:txBody>
          </p:sp>
        </mc:Choice>
        <mc:Fallback>
          <p:sp>
            <p:nvSpPr>
              <p:cNvPr id="7" name="Rectangle 2">
                <a:extLst>
                  <a:ext uri="{FF2B5EF4-FFF2-40B4-BE49-F238E27FC236}">
                    <a16:creationId xmlns:a16="http://schemas.microsoft.com/office/drawing/2014/main" id="{04176353-EA31-405F-B03E-33426750F44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55576" y="5805264"/>
                <a:ext cx="7467600" cy="460375"/>
              </a:xfrm>
              <a:prstGeom prst="rect">
                <a:avLst/>
              </a:prstGeom>
              <a:blipFill>
                <a:blip r:embed="rId5"/>
                <a:stretch>
                  <a:fillRect l="-1306" t="-15789" b="-36842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Rectangle 2">
            <a:extLst>
              <a:ext uri="{FF2B5EF4-FFF2-40B4-BE49-F238E27FC236}">
                <a16:creationId xmlns:a16="http://schemas.microsoft.com/office/drawing/2014/main" id="{02169EF8-DC28-4784-838D-FD45D39C4FEE}"/>
              </a:ext>
            </a:extLst>
          </p:cNvPr>
          <p:cNvSpPr txBox="1">
            <a:spLocks noChangeArrowheads="1"/>
          </p:cNvSpPr>
          <p:nvPr/>
        </p:nvSpPr>
        <p:spPr>
          <a:xfrm>
            <a:off x="685800" y="44624"/>
            <a:ext cx="7772400" cy="562154"/>
          </a:xfrm>
          <a:prstGeom prst="rect">
            <a:avLst/>
          </a:prstGeom>
        </p:spPr>
        <p:txBody>
          <a:bodyPr/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ru-RU" altLang="ru-RU" sz="2800" dirty="0">
                <a:solidFill>
                  <a:srgbClr val="FF3300"/>
                </a:solidFill>
              </a:rPr>
              <a:t>Упражнение 8</a:t>
            </a:r>
          </a:p>
        </p:txBody>
      </p:sp>
    </p:spTree>
    <p:extLst>
      <p:ext uri="{BB962C8B-B14F-4D97-AF65-F5344CB8AC3E}">
        <p14:creationId xmlns:p14="http://schemas.microsoft.com/office/powerpoint/2010/main" val="16724009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5" name="Text Box 3">
            <a:extLst>
              <a:ext uri="{FF2B5EF4-FFF2-40B4-BE49-F238E27FC236}">
                <a16:creationId xmlns:a16="http://schemas.microsoft.com/office/drawing/2014/main" id="{7F4D8206-9611-452B-BA34-39786A52DF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30457"/>
            <a:ext cx="87630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>
                <a:cs typeface="Times New Roman" panose="02020603050405020304" pitchFamily="18" charset="0"/>
              </a:rPr>
              <a:t>	Конус симметрично отразили относительно середины его высоты. Найдите объём общей части исходного конуса и отражённого, если объём исходного конуса равна </a:t>
            </a:r>
            <a:r>
              <a:rPr lang="en-US" altLang="ru-RU" dirty="0">
                <a:cs typeface="Times New Roman" panose="02020603050405020304" pitchFamily="18" charset="0"/>
              </a:rPr>
              <a:t>1</a:t>
            </a:r>
            <a:r>
              <a:rPr lang="ru-RU" altLang="ru-RU" dirty="0">
                <a:cs typeface="Times New Roman" panose="02020603050405020304" pitchFamily="18" charset="0"/>
              </a:rPr>
              <a:t>.</a:t>
            </a: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FD723F89-1E52-43CA-B441-E2DB4B66A1B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21547" y="2709673"/>
            <a:ext cx="3250513" cy="3373896"/>
          </a:xfrm>
          <a:prstGeom prst="rect">
            <a:avLst/>
          </a:prstGeom>
        </p:spPr>
      </p:pic>
      <p:grpSp>
        <p:nvGrpSpPr>
          <p:cNvPr id="6" name="Группа 5">
            <a:extLst>
              <a:ext uri="{FF2B5EF4-FFF2-40B4-BE49-F238E27FC236}">
                <a16:creationId xmlns:a16="http://schemas.microsoft.com/office/drawing/2014/main" id="{6A2AFAF9-3F0C-4D77-A98E-31843B26FE8E}"/>
              </a:ext>
            </a:extLst>
          </p:cNvPr>
          <p:cNvGrpSpPr/>
          <p:nvPr/>
        </p:nvGrpSpPr>
        <p:grpSpPr>
          <a:xfrm>
            <a:off x="718297" y="2331641"/>
            <a:ext cx="5965126" cy="4137645"/>
            <a:chOff x="838200" y="1115348"/>
            <a:chExt cx="7070610" cy="4904452"/>
          </a:xfrm>
        </p:grpSpPr>
        <p:sp>
          <p:nvSpPr>
            <p:cNvPr id="64516" name="Text Box 4">
              <a:extLst>
                <a:ext uri="{FF2B5EF4-FFF2-40B4-BE49-F238E27FC236}">
                  <a16:creationId xmlns:a16="http://schemas.microsoft.com/office/drawing/2014/main" id="{E6A5E792-6EE2-40A4-BA1D-7C8F09E161E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38200" y="5562600"/>
              <a:ext cx="3429000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dirty="0">
                  <a:solidFill>
                    <a:srgbClr val="FF3300"/>
                  </a:solidFill>
                </a:rPr>
                <a:t>Ответ: </a:t>
              </a:r>
              <a:r>
                <a:rPr lang="ru-RU" altLang="ru-RU" dirty="0"/>
                <a:t>0,25.</a:t>
              </a:r>
              <a:r>
                <a:rPr lang="ru-RU" altLang="ru-RU" dirty="0">
                  <a:solidFill>
                    <a:srgbClr val="FF3300"/>
                  </a:solidFill>
                </a:rPr>
                <a:t> </a:t>
              </a:r>
            </a:p>
          </p:txBody>
        </p:sp>
        <p:pic>
          <p:nvPicPr>
            <p:cNvPr id="5" name="Рисунок 4">
              <a:extLst>
                <a:ext uri="{FF2B5EF4-FFF2-40B4-BE49-F238E27FC236}">
                  <a16:creationId xmlns:a16="http://schemas.microsoft.com/office/drawing/2014/main" id="{D7168D66-0AA3-426F-A2BA-746E9D9B6D3F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3805364" y="1115348"/>
              <a:ext cx="4103446" cy="4597474"/>
            </a:xfrm>
            <a:prstGeom prst="rect">
              <a:avLst/>
            </a:prstGeom>
          </p:spPr>
        </p:pic>
      </p:grpSp>
      <p:sp>
        <p:nvSpPr>
          <p:cNvPr id="7" name="Rectangle 2">
            <a:extLst>
              <a:ext uri="{FF2B5EF4-FFF2-40B4-BE49-F238E27FC236}">
                <a16:creationId xmlns:a16="http://schemas.microsoft.com/office/drawing/2014/main" id="{154B6289-8063-4B50-94C0-84EC5580D18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44624"/>
            <a:ext cx="7772400" cy="562154"/>
          </a:xfrm>
        </p:spPr>
        <p:txBody>
          <a:bodyPr/>
          <a:lstStyle/>
          <a:p>
            <a:r>
              <a:rPr lang="ru-RU" altLang="ru-RU" sz="2800" dirty="0">
                <a:solidFill>
                  <a:srgbClr val="FF3300"/>
                </a:solidFill>
              </a:rPr>
              <a:t>Упражнение 9</a:t>
            </a:r>
          </a:p>
        </p:txBody>
      </p:sp>
    </p:spTree>
    <p:extLst>
      <p:ext uri="{BB962C8B-B14F-4D97-AF65-F5344CB8AC3E}">
        <p14:creationId xmlns:p14="http://schemas.microsoft.com/office/powerpoint/2010/main" val="16564666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516" grpId="0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7" name="Text Box 3">
            <a:extLst>
              <a:ext uri="{FF2B5EF4-FFF2-40B4-BE49-F238E27FC236}">
                <a16:creationId xmlns:a16="http://schemas.microsoft.com/office/drawing/2014/main" id="{4759DBAB-6A3D-4B36-B69C-FC660649D7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838200"/>
            <a:ext cx="83820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/>
              <a:t>Разверткой боковой поверхности конуса служит полукруг радиуса 2. Найдите объем конуса.</a:t>
            </a:r>
          </a:p>
        </p:txBody>
      </p:sp>
      <p:grpSp>
        <p:nvGrpSpPr>
          <p:cNvPr id="67592" name="Group 8">
            <a:extLst>
              <a:ext uri="{FF2B5EF4-FFF2-40B4-BE49-F238E27FC236}">
                <a16:creationId xmlns:a16="http://schemas.microsoft.com/office/drawing/2014/main" id="{E195A6B5-E07F-4F13-8712-610F5B3199D1}"/>
              </a:ext>
            </a:extLst>
          </p:cNvPr>
          <p:cNvGrpSpPr>
            <a:grpSpLocks/>
          </p:cNvGrpSpPr>
          <p:nvPr/>
        </p:nvGrpSpPr>
        <p:grpSpPr bwMode="auto">
          <a:xfrm>
            <a:off x="838200" y="5334000"/>
            <a:ext cx="3429000" cy="927100"/>
            <a:chOff x="528" y="3360"/>
            <a:chExt cx="2160" cy="584"/>
          </a:xfrm>
        </p:grpSpPr>
        <p:sp>
          <p:nvSpPr>
            <p:cNvPr id="67588" name="Text Box 4">
              <a:extLst>
                <a:ext uri="{FF2B5EF4-FFF2-40B4-BE49-F238E27FC236}">
                  <a16:creationId xmlns:a16="http://schemas.microsoft.com/office/drawing/2014/main" id="{767E73FD-0FD9-4C66-B44B-6EFB16175CC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28" y="3504"/>
              <a:ext cx="216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>
                  <a:solidFill>
                    <a:srgbClr val="FF3300"/>
                  </a:solidFill>
                </a:rPr>
                <a:t>Ответ: </a:t>
              </a:r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67589" name="Object 5">
                  <a:extLst>
                    <a:ext uri="{FF2B5EF4-FFF2-40B4-BE49-F238E27FC236}">
                      <a16:creationId xmlns:a16="http://schemas.microsoft.com/office/drawing/2014/main" id="{AF1E1BDC-2263-40DF-AB96-88BAF581854E}"/>
                    </a:ext>
                  </a:extLst>
                </p:cNvPr>
                <p:cNvSpPr txBox="1"/>
                <p:nvPr/>
              </p:nvSpPr>
              <p:spPr bwMode="auto">
                <a:xfrm>
                  <a:off x="1152" y="3360"/>
                  <a:ext cx="504" cy="58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txBody>
                <a:bodyPr>
                  <a:norm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ru-RU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ad>
                              <m:radPr>
                                <m:degHide m:val="on"/>
                                <m:ctrlPr>
                                  <a:rPr lang="ru-RU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ru-RU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</m:rad>
                          </m:num>
                          <m:den>
                            <m:r>
                              <a:rPr lang="ru-RU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3</m:t>
                            </m:r>
                          </m:den>
                        </m:f>
                        <m:r>
                          <a:rPr lang="ru-RU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𝜋</m:t>
                        </m:r>
                        <m:r>
                          <a:rPr lang="ru-RU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.</m:t>
                        </m:r>
                      </m:oMath>
                    </m:oMathPara>
                  </a14:m>
                  <a:endParaRPr lang="ru-RU"/>
                </a:p>
              </p:txBody>
            </p:sp>
          </mc:Choice>
          <mc:Fallback>
            <p:sp>
              <p:nvSpPr>
                <p:cNvPr id="67589" name="Object 5">
                  <a:extLst>
                    <a:ext uri="{FF2B5EF4-FFF2-40B4-BE49-F238E27FC236}">
                      <a16:creationId xmlns:a16="http://schemas.microsoft.com/office/drawing/2014/main" id="{AF1E1BDC-2263-40DF-AB96-88BAF581854E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1152" y="3360"/>
                  <a:ext cx="504" cy="584"/>
                </a:xfrm>
                <a:prstGeom prst="rect">
                  <a:avLst/>
                </a:prstGeom>
                <a:blipFill>
                  <a:blip r:embed="rId3"/>
                  <a:stretch>
                    <a:fillRect/>
                  </a:stretch>
                </a:blipFill>
                <a:ln>
                  <a:noFill/>
                </a:ln>
                <a:effectLst/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</p:grpSp>
      <p:pic>
        <p:nvPicPr>
          <p:cNvPr id="67591" name="Picture 7">
            <a:extLst>
              <a:ext uri="{FF2B5EF4-FFF2-40B4-BE49-F238E27FC236}">
                <a16:creationId xmlns:a16="http://schemas.microsoft.com/office/drawing/2014/main" id="{8CB713F1-BD07-4AFD-8B1B-209D2B9A80A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34789" y="2487291"/>
            <a:ext cx="3971047" cy="19740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Rectangle 2">
            <a:extLst>
              <a:ext uri="{FF2B5EF4-FFF2-40B4-BE49-F238E27FC236}">
                <a16:creationId xmlns:a16="http://schemas.microsoft.com/office/drawing/2014/main" id="{36D8A696-29B5-40C9-98AE-A79840F485B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44624"/>
            <a:ext cx="7772400" cy="562154"/>
          </a:xfrm>
        </p:spPr>
        <p:txBody>
          <a:bodyPr/>
          <a:lstStyle/>
          <a:p>
            <a:r>
              <a:rPr lang="ru-RU" altLang="ru-RU" sz="2800" dirty="0">
                <a:solidFill>
                  <a:srgbClr val="FF3300"/>
                </a:solidFill>
              </a:rPr>
              <a:t>Упражнение 10</a:t>
            </a:r>
          </a:p>
        </p:txBody>
      </p:sp>
    </p:spTree>
    <p:extLst>
      <p:ext uri="{BB962C8B-B14F-4D97-AF65-F5344CB8AC3E}">
        <p14:creationId xmlns:p14="http://schemas.microsoft.com/office/powerpoint/2010/main" val="19689955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75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5" name="Text Box 3">
            <a:extLst>
              <a:ext uri="{FF2B5EF4-FFF2-40B4-BE49-F238E27FC236}">
                <a16:creationId xmlns:a16="http://schemas.microsoft.com/office/drawing/2014/main" id="{2058BCA6-510C-42EC-B0CB-8163321254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685800"/>
            <a:ext cx="8382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>
                <a:cs typeface="Times New Roman" panose="02020603050405020304" pitchFamily="18" charset="0"/>
              </a:rPr>
              <a:t>	Конус вписан в правильную треугольную пирамиду со стороной основания </a:t>
            </a:r>
            <a:r>
              <a:rPr lang="ru-RU" altLang="ru-RU" dirty="0"/>
              <a:t>1</a:t>
            </a:r>
            <a:r>
              <a:rPr lang="en-US" altLang="ru-RU" i="1" dirty="0">
                <a:cs typeface="Times New Roman" panose="02020603050405020304" pitchFamily="18" charset="0"/>
              </a:rPr>
              <a:t> </a:t>
            </a:r>
            <a:r>
              <a:rPr lang="ru-RU" altLang="ru-RU" dirty="0">
                <a:cs typeface="Times New Roman" panose="02020603050405020304" pitchFamily="18" charset="0"/>
              </a:rPr>
              <a:t>и высотой </a:t>
            </a:r>
            <a:r>
              <a:rPr lang="ru-RU" altLang="ru-RU" dirty="0"/>
              <a:t>2</a:t>
            </a:r>
            <a:r>
              <a:rPr lang="ru-RU" altLang="ru-RU" dirty="0">
                <a:cs typeface="Times New Roman" panose="02020603050405020304" pitchFamily="18" charset="0"/>
              </a:rPr>
              <a:t>. Найдите его объем.</a:t>
            </a:r>
          </a:p>
        </p:txBody>
      </p:sp>
      <p:grpSp>
        <p:nvGrpSpPr>
          <p:cNvPr id="59406" name="Group 14">
            <a:extLst>
              <a:ext uri="{FF2B5EF4-FFF2-40B4-BE49-F238E27FC236}">
                <a16:creationId xmlns:a16="http://schemas.microsoft.com/office/drawing/2014/main" id="{88FB2E2D-2347-4D7E-B86C-70DAA211BC81}"/>
              </a:ext>
            </a:extLst>
          </p:cNvPr>
          <p:cNvGrpSpPr>
            <a:grpSpLocks/>
          </p:cNvGrpSpPr>
          <p:nvPr/>
        </p:nvGrpSpPr>
        <p:grpSpPr bwMode="auto">
          <a:xfrm>
            <a:off x="609600" y="5715000"/>
            <a:ext cx="3429000" cy="838200"/>
            <a:chOff x="384" y="3600"/>
            <a:chExt cx="2160" cy="528"/>
          </a:xfrm>
        </p:grpSpPr>
        <p:sp>
          <p:nvSpPr>
            <p:cNvPr id="59396" name="Text Box 4">
              <a:extLst>
                <a:ext uri="{FF2B5EF4-FFF2-40B4-BE49-F238E27FC236}">
                  <a16:creationId xmlns:a16="http://schemas.microsoft.com/office/drawing/2014/main" id="{62033912-C3CD-47D7-B993-E03C20B38DD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4" y="3696"/>
              <a:ext cx="216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>
                  <a:solidFill>
                    <a:srgbClr val="FF3300"/>
                  </a:solidFill>
                </a:rPr>
                <a:t>Ответ:</a:t>
              </a:r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59403" name="Object 11">
                  <a:extLst>
                    <a:ext uri="{FF2B5EF4-FFF2-40B4-BE49-F238E27FC236}">
                      <a16:creationId xmlns:a16="http://schemas.microsoft.com/office/drawing/2014/main" id="{E50B1C92-D1E2-476E-BAF7-4875EA9298AD}"/>
                    </a:ext>
                  </a:extLst>
                </p:cNvPr>
                <p:cNvSpPr txBox="1"/>
                <p:nvPr/>
              </p:nvSpPr>
              <p:spPr bwMode="auto">
                <a:xfrm>
                  <a:off x="1056" y="3600"/>
                  <a:ext cx="304" cy="52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txBody>
                <a:bodyPr>
                  <a:normAutofit fontScale="92500"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ru-RU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ru-RU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𝜋</m:t>
                            </m:r>
                          </m:num>
                          <m:den>
                            <m:r>
                              <a:rPr lang="ru-RU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18</m:t>
                            </m:r>
                          </m:den>
                        </m:f>
                        <m:r>
                          <a:rPr lang="ru-RU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.</m:t>
                        </m:r>
                      </m:oMath>
                    </m:oMathPara>
                  </a14:m>
                  <a:endParaRPr lang="ru-RU"/>
                </a:p>
              </p:txBody>
            </p:sp>
          </mc:Choice>
          <mc:Fallback>
            <p:sp>
              <p:nvSpPr>
                <p:cNvPr id="59403" name="Object 11">
                  <a:extLst>
                    <a:ext uri="{FF2B5EF4-FFF2-40B4-BE49-F238E27FC236}">
                      <a16:creationId xmlns:a16="http://schemas.microsoft.com/office/drawing/2014/main" id="{E50B1C92-D1E2-476E-BAF7-4875EA9298AD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1056" y="3600"/>
                  <a:ext cx="304" cy="528"/>
                </a:xfrm>
                <a:prstGeom prst="rect">
                  <a:avLst/>
                </a:prstGeom>
                <a:blipFill>
                  <a:blip r:embed="rId3"/>
                  <a:stretch>
                    <a:fillRect r="-1266"/>
                  </a:stretch>
                </a:blipFill>
                <a:ln>
                  <a:noFill/>
                </a:ln>
                <a:effectLst/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</p:grpSp>
      <p:pic>
        <p:nvPicPr>
          <p:cNvPr id="59407" name="Picture 15">
            <a:extLst>
              <a:ext uri="{FF2B5EF4-FFF2-40B4-BE49-F238E27FC236}">
                <a16:creationId xmlns:a16="http://schemas.microsoft.com/office/drawing/2014/main" id="{7652D619-B162-4F04-B35C-2E136C2EEB4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600" y="1828800"/>
            <a:ext cx="3859213" cy="3638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Rectangle 2">
            <a:extLst>
              <a:ext uri="{FF2B5EF4-FFF2-40B4-BE49-F238E27FC236}">
                <a16:creationId xmlns:a16="http://schemas.microsoft.com/office/drawing/2014/main" id="{CBDB225C-27AF-4A84-AAF6-A159DFC8C5D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44624"/>
            <a:ext cx="7772400" cy="562154"/>
          </a:xfrm>
        </p:spPr>
        <p:txBody>
          <a:bodyPr/>
          <a:lstStyle/>
          <a:p>
            <a:r>
              <a:rPr lang="ru-RU" altLang="ru-RU" sz="2800" dirty="0">
                <a:solidFill>
                  <a:srgbClr val="FF3300"/>
                </a:solidFill>
              </a:rPr>
              <a:t>Упражнение 11</a:t>
            </a:r>
          </a:p>
        </p:txBody>
      </p:sp>
    </p:spTree>
    <p:extLst>
      <p:ext uri="{BB962C8B-B14F-4D97-AF65-F5344CB8AC3E}">
        <p14:creationId xmlns:p14="http://schemas.microsoft.com/office/powerpoint/2010/main" val="36277119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94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3" name="Text Box 3">
            <a:extLst>
              <a:ext uri="{FF2B5EF4-FFF2-40B4-BE49-F238E27FC236}">
                <a16:creationId xmlns:a16="http://schemas.microsoft.com/office/drawing/2014/main" id="{63163A13-0D50-473F-9052-ECFE7AFEA9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533400"/>
            <a:ext cx="83820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>
                <a:cs typeface="Times New Roman" panose="02020603050405020304" pitchFamily="18" charset="0"/>
              </a:rPr>
              <a:t>	Конус описан около правильной четырехугольной пирамиды со стороной основания </a:t>
            </a:r>
            <a:r>
              <a:rPr lang="en-US" altLang="ru-RU" i="1" dirty="0">
                <a:cs typeface="Times New Roman" panose="02020603050405020304" pitchFamily="18" charset="0"/>
              </a:rPr>
              <a:t>a </a:t>
            </a:r>
            <a:r>
              <a:rPr lang="ru-RU" altLang="ru-RU" dirty="0">
                <a:cs typeface="Times New Roman" panose="02020603050405020304" pitchFamily="18" charset="0"/>
              </a:rPr>
              <a:t>и высотой </a:t>
            </a:r>
            <a:r>
              <a:rPr lang="en-US" altLang="ru-RU" i="1" dirty="0">
                <a:cs typeface="Times New Roman" panose="02020603050405020304" pitchFamily="18" charset="0"/>
              </a:rPr>
              <a:t>h</a:t>
            </a:r>
            <a:r>
              <a:rPr lang="ru-RU" altLang="ru-RU" dirty="0">
                <a:cs typeface="Times New Roman" panose="02020603050405020304" pitchFamily="18" charset="0"/>
              </a:rPr>
              <a:t>. Найдите его объем.</a:t>
            </a:r>
          </a:p>
        </p:txBody>
      </p:sp>
      <p:pic>
        <p:nvPicPr>
          <p:cNvPr id="61456" name="Picture 16">
            <a:extLst>
              <a:ext uri="{FF2B5EF4-FFF2-40B4-BE49-F238E27FC236}">
                <a16:creationId xmlns:a16="http://schemas.microsoft.com/office/drawing/2014/main" id="{024219CC-C03E-460B-9052-CA45F8181D2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09888" y="1606550"/>
            <a:ext cx="3322637" cy="3648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61458" name="Group 18">
            <a:extLst>
              <a:ext uri="{FF2B5EF4-FFF2-40B4-BE49-F238E27FC236}">
                <a16:creationId xmlns:a16="http://schemas.microsoft.com/office/drawing/2014/main" id="{7F758E7C-1BB0-4336-886E-699CD1F657E9}"/>
              </a:ext>
            </a:extLst>
          </p:cNvPr>
          <p:cNvGrpSpPr>
            <a:grpSpLocks/>
          </p:cNvGrpSpPr>
          <p:nvPr/>
        </p:nvGrpSpPr>
        <p:grpSpPr bwMode="auto">
          <a:xfrm>
            <a:off x="685800" y="5638800"/>
            <a:ext cx="3429000" cy="736600"/>
            <a:chOff x="432" y="3552"/>
            <a:chExt cx="2160" cy="464"/>
          </a:xfrm>
        </p:grpSpPr>
        <p:sp>
          <p:nvSpPr>
            <p:cNvPr id="61444" name="Text Box 4">
              <a:extLst>
                <a:ext uri="{FF2B5EF4-FFF2-40B4-BE49-F238E27FC236}">
                  <a16:creationId xmlns:a16="http://schemas.microsoft.com/office/drawing/2014/main" id="{4B51C92F-CC13-44AA-9A15-93A2FFE8BE2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2" y="3600"/>
              <a:ext cx="216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>
                  <a:solidFill>
                    <a:srgbClr val="FF3300"/>
                  </a:solidFill>
                </a:rPr>
                <a:t>Ответ: </a:t>
              </a:r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61457" name="Object 17">
                  <a:extLst>
                    <a:ext uri="{FF2B5EF4-FFF2-40B4-BE49-F238E27FC236}">
                      <a16:creationId xmlns:a16="http://schemas.microsoft.com/office/drawing/2014/main" id="{53987798-0931-49DC-B6F1-A374B2B2192F}"/>
                    </a:ext>
                  </a:extLst>
                </p:cNvPr>
                <p:cNvSpPr txBox="1"/>
                <p:nvPr/>
              </p:nvSpPr>
              <p:spPr bwMode="auto">
                <a:xfrm>
                  <a:off x="1056" y="3552"/>
                  <a:ext cx="208" cy="46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txBody>
                <a:bodyPr>
                  <a:normAutofit fontScale="85000" lnSpcReduction="10000"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ru-RU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ru-RU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𝜋</m:t>
                            </m:r>
                          </m:num>
                          <m:den>
                            <m:r>
                              <a:rPr lang="ru-RU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3</m:t>
                            </m:r>
                          </m:den>
                        </m:f>
                        <m:r>
                          <a:rPr lang="ru-RU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.</m:t>
                        </m:r>
                      </m:oMath>
                    </m:oMathPara>
                  </a14:m>
                  <a:endParaRPr lang="ru-RU"/>
                </a:p>
              </p:txBody>
            </p:sp>
          </mc:Choice>
          <mc:Fallback>
            <p:sp>
              <p:nvSpPr>
                <p:cNvPr id="61457" name="Object 17">
                  <a:extLst>
                    <a:ext uri="{FF2B5EF4-FFF2-40B4-BE49-F238E27FC236}">
                      <a16:creationId xmlns:a16="http://schemas.microsoft.com/office/drawing/2014/main" id="{53987798-0931-49DC-B6F1-A374B2B2192F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1056" y="3552"/>
                  <a:ext cx="208" cy="464"/>
                </a:xfrm>
                <a:prstGeom prst="rect">
                  <a:avLst/>
                </a:prstGeom>
                <a:blipFill>
                  <a:blip r:embed="rId4"/>
                  <a:stretch>
                    <a:fillRect r="-1852"/>
                  </a:stretch>
                </a:blipFill>
                <a:ln>
                  <a:noFill/>
                </a:ln>
                <a:effectLst/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9" name="Rectangle 2">
            <a:extLst>
              <a:ext uri="{FF2B5EF4-FFF2-40B4-BE49-F238E27FC236}">
                <a16:creationId xmlns:a16="http://schemas.microsoft.com/office/drawing/2014/main" id="{E11CB415-E04A-474D-949B-CE9BC60D646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44624"/>
            <a:ext cx="7772400" cy="562154"/>
          </a:xfrm>
        </p:spPr>
        <p:txBody>
          <a:bodyPr/>
          <a:lstStyle/>
          <a:p>
            <a:r>
              <a:rPr lang="ru-RU" altLang="ru-RU" sz="2800" dirty="0">
                <a:solidFill>
                  <a:srgbClr val="FF3300"/>
                </a:solidFill>
              </a:rPr>
              <a:t>Упражнение 12</a:t>
            </a:r>
          </a:p>
        </p:txBody>
      </p:sp>
    </p:spTree>
    <p:extLst>
      <p:ext uri="{BB962C8B-B14F-4D97-AF65-F5344CB8AC3E}">
        <p14:creationId xmlns:p14="http://schemas.microsoft.com/office/powerpoint/2010/main" val="39502729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14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1" name="Text Box 3">
            <a:extLst>
              <a:ext uri="{FF2B5EF4-FFF2-40B4-BE49-F238E27FC236}">
                <a16:creationId xmlns:a16="http://schemas.microsoft.com/office/drawing/2014/main" id="{D543C19B-AAF6-47EB-B204-B0B3F26E046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533400"/>
            <a:ext cx="8382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/>
              <a:t>	В конус, радиус основания которого равен 2, вписан шар радиуса 1. Найдите объем конуса.</a:t>
            </a:r>
          </a:p>
        </p:txBody>
      </p:sp>
      <p:pic>
        <p:nvPicPr>
          <p:cNvPr id="68617" name="Picture 9">
            <a:extLst>
              <a:ext uri="{FF2B5EF4-FFF2-40B4-BE49-F238E27FC236}">
                <a16:creationId xmlns:a16="http://schemas.microsoft.com/office/drawing/2014/main" id="{AF5199EE-0A45-433E-AE12-6D874530046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1600200"/>
            <a:ext cx="3044825" cy="3449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68625" name="Group 17">
            <a:extLst>
              <a:ext uri="{FF2B5EF4-FFF2-40B4-BE49-F238E27FC236}">
                <a16:creationId xmlns:a16="http://schemas.microsoft.com/office/drawing/2014/main" id="{1FCE9F6A-E4B3-4030-9789-B43597C07128}"/>
              </a:ext>
            </a:extLst>
          </p:cNvPr>
          <p:cNvGrpSpPr>
            <a:grpSpLocks/>
          </p:cNvGrpSpPr>
          <p:nvPr/>
        </p:nvGrpSpPr>
        <p:grpSpPr bwMode="auto">
          <a:xfrm>
            <a:off x="838200" y="1600200"/>
            <a:ext cx="8153400" cy="4616450"/>
            <a:chOff x="528" y="1008"/>
            <a:chExt cx="5136" cy="2908"/>
          </a:xfrm>
        </p:grpSpPr>
        <p:sp>
          <p:nvSpPr>
            <p:cNvPr id="68613" name="Text Box 5">
              <a:extLst>
                <a:ext uri="{FF2B5EF4-FFF2-40B4-BE49-F238E27FC236}">
                  <a16:creationId xmlns:a16="http://schemas.microsoft.com/office/drawing/2014/main" id="{846ED063-9AD7-409E-BFBD-588946856D3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28" y="3504"/>
              <a:ext cx="216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>
                  <a:solidFill>
                    <a:srgbClr val="FF3300"/>
                  </a:solidFill>
                </a:rPr>
                <a:t>Ответ: </a:t>
              </a:r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68614" name="Object 6">
                  <a:extLst>
                    <a:ext uri="{FF2B5EF4-FFF2-40B4-BE49-F238E27FC236}">
                      <a16:creationId xmlns:a16="http://schemas.microsoft.com/office/drawing/2014/main" id="{A8EC8723-1965-4BEA-82D9-0D4EC3D5B354}"/>
                    </a:ext>
                  </a:extLst>
                </p:cNvPr>
                <p:cNvSpPr txBox="1"/>
                <p:nvPr/>
              </p:nvSpPr>
              <p:spPr bwMode="auto">
                <a:xfrm>
                  <a:off x="1176" y="3388"/>
                  <a:ext cx="456" cy="52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txBody>
                <a:bodyPr>
                  <a:norm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ru-RU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ru-RU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32</m:t>
                            </m:r>
                            <m:r>
                              <a:rPr lang="ru-RU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𝜋</m:t>
                            </m:r>
                          </m:num>
                          <m:den>
                            <m:r>
                              <a:rPr lang="ru-RU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9</m:t>
                            </m:r>
                          </m:den>
                        </m:f>
                        <m:r>
                          <a:rPr lang="ru-RU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.</m:t>
                        </m:r>
                      </m:oMath>
                    </m:oMathPara>
                  </a14:m>
                  <a:endParaRPr lang="ru-RU"/>
                </a:p>
              </p:txBody>
            </p:sp>
          </mc:Choice>
          <mc:Fallback>
            <p:sp>
              <p:nvSpPr>
                <p:cNvPr id="68614" name="Object 6">
                  <a:extLst>
                    <a:ext uri="{FF2B5EF4-FFF2-40B4-BE49-F238E27FC236}">
                      <a16:creationId xmlns:a16="http://schemas.microsoft.com/office/drawing/2014/main" id="{A8EC8723-1965-4BEA-82D9-0D4EC3D5B354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1176" y="3388"/>
                  <a:ext cx="456" cy="528"/>
                </a:xfrm>
                <a:prstGeom prst="rect">
                  <a:avLst/>
                </a:prstGeom>
                <a:blipFill>
                  <a:blip r:embed="rId4"/>
                  <a:stretch>
                    <a:fillRect/>
                  </a:stretch>
                </a:blipFill>
                <a:ln>
                  <a:noFill/>
                </a:ln>
                <a:effectLst/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68618" name="Text Box 10">
              <a:extLst>
                <a:ext uri="{FF2B5EF4-FFF2-40B4-BE49-F238E27FC236}">
                  <a16:creationId xmlns:a16="http://schemas.microsoft.com/office/drawing/2014/main" id="{C6B674C9-71AA-4444-A06E-F84D4D7D283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00" y="1008"/>
              <a:ext cx="3264" cy="24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>
                  <a:solidFill>
                    <a:srgbClr val="FF3300"/>
                  </a:solidFill>
                </a:rPr>
                <a:t>Решение.</a:t>
              </a:r>
              <a:r>
                <a:rPr lang="ru-RU" altLang="ru-RU">
                  <a:solidFill>
                    <a:schemeClr val="accent1"/>
                  </a:solidFill>
                </a:rPr>
                <a:t> </a:t>
              </a:r>
              <a:r>
                <a:rPr lang="ru-RU" altLang="ru-RU"/>
                <a:t>Треугольники </a:t>
              </a:r>
              <a:r>
                <a:rPr lang="en-US" altLang="ru-RU" i="1"/>
                <a:t>ABC </a:t>
              </a:r>
              <a:r>
                <a:rPr lang="ru-RU" altLang="ru-RU"/>
                <a:t>и </a:t>
              </a:r>
              <a:r>
                <a:rPr lang="en-US" altLang="ru-RU" i="1"/>
                <a:t>AOD </a:t>
              </a:r>
              <a:r>
                <a:rPr lang="ru-RU" altLang="ru-RU"/>
                <a:t>подобны. Следовательно, </a:t>
              </a:r>
            </a:p>
            <a:p>
              <a:pPr>
                <a:spcBef>
                  <a:spcPct val="50000"/>
                </a:spcBef>
              </a:pPr>
              <a:endParaRPr lang="ru-RU" altLang="ru-RU"/>
            </a:p>
            <a:p>
              <a:pPr>
                <a:spcBef>
                  <a:spcPct val="50000"/>
                </a:spcBef>
              </a:pPr>
              <a:r>
                <a:rPr lang="ru-RU" altLang="ru-RU"/>
                <a:t>Пусть </a:t>
              </a:r>
              <a:r>
                <a:rPr lang="en-US" altLang="ru-RU" i="1"/>
                <a:t>AO = x</a:t>
              </a:r>
              <a:r>
                <a:rPr lang="ru-RU" altLang="ru-RU"/>
                <a:t>. Имеем: </a:t>
              </a:r>
              <a:r>
                <a:rPr lang="en-US" altLang="ru-RU" i="1"/>
                <a:t>BC = </a:t>
              </a:r>
              <a:r>
                <a:rPr lang="en-US" altLang="ru-RU"/>
                <a:t>2, </a:t>
              </a:r>
              <a:r>
                <a:rPr lang="en-US" altLang="ru-RU" i="1"/>
                <a:t>AC = </a:t>
              </a:r>
              <a:r>
                <a:rPr lang="en-US" altLang="ru-RU"/>
                <a:t>1</a:t>
              </a:r>
              <a:r>
                <a:rPr lang="en-US" altLang="ru-RU" i="1"/>
                <a:t>+x, OD</a:t>
              </a:r>
              <a:r>
                <a:rPr lang="en-US" altLang="ru-RU"/>
                <a:t> = 1, </a:t>
              </a:r>
              <a:r>
                <a:rPr lang="en-US" altLang="ru-RU" i="1"/>
                <a:t>AD = </a:t>
              </a:r>
            </a:p>
            <a:p>
              <a:pPr>
                <a:spcBef>
                  <a:spcPct val="50000"/>
                </a:spcBef>
              </a:pPr>
              <a:r>
                <a:rPr lang="ru-RU" altLang="ru-RU"/>
                <a:t>Откуда находим</a:t>
              </a:r>
            </a:p>
            <a:p>
              <a:pPr>
                <a:spcBef>
                  <a:spcPct val="50000"/>
                </a:spcBef>
              </a:pPr>
              <a:r>
                <a:rPr lang="ru-RU" altLang="ru-RU"/>
                <a:t>Таким образом, высота конуса равна</a:t>
              </a:r>
            </a:p>
            <a:p>
              <a:pPr>
                <a:spcBef>
                  <a:spcPct val="50000"/>
                </a:spcBef>
              </a:pPr>
              <a:r>
                <a:rPr lang="ru-RU" altLang="ru-RU"/>
                <a:t>      Объем конуса равен </a:t>
              </a:r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68619" name="Object 11">
                  <a:extLst>
                    <a:ext uri="{FF2B5EF4-FFF2-40B4-BE49-F238E27FC236}">
                      <a16:creationId xmlns:a16="http://schemas.microsoft.com/office/drawing/2014/main" id="{F3570584-7E6A-43D8-BCCB-CF85D8B44E09}"/>
                    </a:ext>
                  </a:extLst>
                </p:cNvPr>
                <p:cNvSpPr txBox="1"/>
                <p:nvPr/>
              </p:nvSpPr>
              <p:spPr bwMode="auto">
                <a:xfrm>
                  <a:off x="3504" y="1536"/>
                  <a:ext cx="872" cy="46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txBody>
                <a:bodyPr>
                  <a:normAutofit fontScale="85000" lnSpcReduction="10000"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𝐵𝐶</m:t>
                            </m:r>
                          </m:num>
                          <m:den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𝐴𝐶</m:t>
                            </m:r>
                          </m:den>
                        </m:f>
                        <m:r>
                          <a:rPr lang="ru-RU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f>
                          <m:fPr>
                            <m:ctrlP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𝑂𝐷</m:t>
                            </m:r>
                          </m:num>
                          <m:den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𝐴𝐷</m:t>
                            </m:r>
                          </m:den>
                        </m:f>
                        <m:r>
                          <a:rPr lang="ru-RU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.</m:t>
                        </m:r>
                      </m:oMath>
                    </m:oMathPara>
                  </a14:m>
                  <a:endParaRPr lang="ru-RU"/>
                </a:p>
              </p:txBody>
            </p:sp>
          </mc:Choice>
          <mc:Fallback>
            <p:sp>
              <p:nvSpPr>
                <p:cNvPr id="68619" name="Object 11">
                  <a:extLst>
                    <a:ext uri="{FF2B5EF4-FFF2-40B4-BE49-F238E27FC236}">
                      <a16:creationId xmlns:a16="http://schemas.microsoft.com/office/drawing/2014/main" id="{F3570584-7E6A-43D8-BCCB-CF85D8B44E09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504" y="1536"/>
                  <a:ext cx="872" cy="464"/>
                </a:xfrm>
                <a:prstGeom prst="rect">
                  <a:avLst/>
                </a:prstGeom>
                <a:blipFill>
                  <a:blip r:embed="rId5"/>
                  <a:stretch>
                    <a:fillRect/>
                  </a:stretch>
                </a:blipFill>
                <a:ln>
                  <a:noFill/>
                </a:ln>
                <a:effectLst/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68620" name="Object 12">
                  <a:extLst>
                    <a:ext uri="{FF2B5EF4-FFF2-40B4-BE49-F238E27FC236}">
                      <a16:creationId xmlns:a16="http://schemas.microsoft.com/office/drawing/2014/main" id="{A8F26BB7-8783-454E-BBA1-52AF5F9D8D28}"/>
                    </a:ext>
                  </a:extLst>
                </p:cNvPr>
                <p:cNvSpPr txBox="1"/>
                <p:nvPr/>
              </p:nvSpPr>
              <p:spPr bwMode="auto">
                <a:xfrm>
                  <a:off x="4032" y="2160"/>
                  <a:ext cx="608" cy="27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txBody>
                <a:bodyPr>
                  <a:normAutofit fontScale="70000" lnSpcReduction="20000"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rad>
                          <m:radPr>
                            <m:degHide m:val="on"/>
                            <m:ctrlP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sSup>
                              <m:sSupPr>
                                <m:ctrlPr>
                                  <a:rPr lang="ru-RU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ru-RU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p>
                                <m:r>
                                  <a:rPr lang="ru-RU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−1</m:t>
                            </m:r>
                          </m:e>
                        </m:rad>
                        <m:r>
                          <a:rPr lang="ru-RU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.</m:t>
                        </m:r>
                      </m:oMath>
                    </m:oMathPara>
                  </a14:m>
                  <a:endParaRPr lang="ru-RU"/>
                </a:p>
              </p:txBody>
            </p:sp>
          </mc:Choice>
          <mc:Fallback>
            <p:sp>
              <p:nvSpPr>
                <p:cNvPr id="68620" name="Object 12">
                  <a:extLst>
                    <a:ext uri="{FF2B5EF4-FFF2-40B4-BE49-F238E27FC236}">
                      <a16:creationId xmlns:a16="http://schemas.microsoft.com/office/drawing/2014/main" id="{A8F26BB7-8783-454E-BBA1-52AF5F9D8D28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4032" y="2160"/>
                  <a:ext cx="608" cy="272"/>
                </a:xfrm>
                <a:prstGeom prst="rect">
                  <a:avLst/>
                </a:prstGeom>
                <a:blipFill>
                  <a:blip r:embed="rId6"/>
                  <a:stretch>
                    <a:fillRect/>
                  </a:stretch>
                </a:blipFill>
                <a:ln>
                  <a:noFill/>
                </a:ln>
                <a:effectLst/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68621" name="Object 13">
                  <a:extLst>
                    <a:ext uri="{FF2B5EF4-FFF2-40B4-BE49-F238E27FC236}">
                      <a16:creationId xmlns:a16="http://schemas.microsoft.com/office/drawing/2014/main" id="{E475C0B8-93C4-400D-AC1A-C3163A3E421C}"/>
                    </a:ext>
                  </a:extLst>
                </p:cNvPr>
                <p:cNvSpPr txBox="1"/>
                <p:nvPr/>
              </p:nvSpPr>
              <p:spPr bwMode="auto">
                <a:xfrm>
                  <a:off x="3888" y="2448"/>
                  <a:ext cx="480" cy="46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txBody>
                <a:bodyPr>
                  <a:normAutofit fontScale="62500" lnSpcReduction="20000"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r>
                          <a:rPr lang="ru-RU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ru-RU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f>
                          <m:fPr>
                            <m:ctrlP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5</m:t>
                            </m:r>
                          </m:num>
                          <m:den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3</m:t>
                            </m:r>
                          </m:den>
                        </m:f>
                        <m:r>
                          <a:rPr lang="ru-RU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.</m:t>
                        </m:r>
                      </m:oMath>
                    </m:oMathPara>
                  </a14:m>
                  <a:endParaRPr lang="ru-RU"/>
                </a:p>
              </p:txBody>
            </p:sp>
          </mc:Choice>
          <mc:Fallback>
            <p:sp>
              <p:nvSpPr>
                <p:cNvPr id="68621" name="Object 13">
                  <a:extLst>
                    <a:ext uri="{FF2B5EF4-FFF2-40B4-BE49-F238E27FC236}">
                      <a16:creationId xmlns:a16="http://schemas.microsoft.com/office/drawing/2014/main" id="{E475C0B8-93C4-400D-AC1A-C3163A3E421C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888" y="2448"/>
                  <a:ext cx="480" cy="464"/>
                </a:xfrm>
                <a:prstGeom prst="rect">
                  <a:avLst/>
                </a:prstGeom>
                <a:blipFill>
                  <a:blip r:embed="rId7"/>
                  <a:stretch>
                    <a:fillRect/>
                  </a:stretch>
                </a:blipFill>
                <a:ln>
                  <a:noFill/>
                </a:ln>
                <a:effectLst/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68622" name="Object 14">
                  <a:extLst>
                    <a:ext uri="{FF2B5EF4-FFF2-40B4-BE49-F238E27FC236}">
                      <a16:creationId xmlns:a16="http://schemas.microsoft.com/office/drawing/2014/main" id="{563E8ED1-F902-432D-B20A-08DC5F2A0243}"/>
                    </a:ext>
                  </a:extLst>
                </p:cNvPr>
                <p:cNvSpPr txBox="1"/>
                <p:nvPr/>
              </p:nvSpPr>
              <p:spPr bwMode="auto">
                <a:xfrm>
                  <a:off x="2496" y="3120"/>
                  <a:ext cx="184" cy="46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txBody>
                <a:bodyPr>
                  <a:normAutofit fontScale="77500" lnSpcReduction="20000"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8</m:t>
                            </m:r>
                          </m:num>
                          <m:den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3</m:t>
                            </m:r>
                          </m:den>
                        </m:f>
                        <m:r>
                          <a:rPr lang="ru-RU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.</m:t>
                        </m:r>
                      </m:oMath>
                    </m:oMathPara>
                  </a14:m>
                  <a:endParaRPr lang="ru-RU"/>
                </a:p>
              </p:txBody>
            </p:sp>
          </mc:Choice>
          <mc:Fallback>
            <p:sp>
              <p:nvSpPr>
                <p:cNvPr id="68622" name="Object 14">
                  <a:extLst>
                    <a:ext uri="{FF2B5EF4-FFF2-40B4-BE49-F238E27FC236}">
                      <a16:creationId xmlns:a16="http://schemas.microsoft.com/office/drawing/2014/main" id="{563E8ED1-F902-432D-B20A-08DC5F2A0243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2496" y="3120"/>
                  <a:ext cx="184" cy="464"/>
                </a:xfrm>
                <a:prstGeom prst="rect">
                  <a:avLst/>
                </a:prstGeom>
                <a:blipFill>
                  <a:blip r:embed="rId8"/>
                  <a:stretch>
                    <a:fillRect r="-4167"/>
                  </a:stretch>
                </a:blipFill>
                <a:ln>
                  <a:noFill/>
                </a:ln>
                <a:effectLst/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68623" name="Object 15">
                  <a:extLst>
                    <a:ext uri="{FF2B5EF4-FFF2-40B4-BE49-F238E27FC236}">
                      <a16:creationId xmlns:a16="http://schemas.microsoft.com/office/drawing/2014/main" id="{3027671C-EEE3-4522-8CF1-61EEA0BA1418}"/>
                    </a:ext>
                  </a:extLst>
                </p:cNvPr>
                <p:cNvSpPr txBox="1"/>
                <p:nvPr/>
              </p:nvSpPr>
              <p:spPr bwMode="auto">
                <a:xfrm>
                  <a:off x="4464" y="3120"/>
                  <a:ext cx="400" cy="46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txBody>
                <a:bodyPr>
                  <a:normAutofit fontScale="85000" lnSpcReduction="10000"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32</m:t>
                            </m:r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𝜋</m:t>
                            </m:r>
                          </m:num>
                          <m:den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9</m:t>
                            </m:r>
                          </m:den>
                        </m:f>
                        <m:r>
                          <a:rPr lang="ru-RU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.</m:t>
                        </m:r>
                      </m:oMath>
                    </m:oMathPara>
                  </a14:m>
                  <a:endParaRPr lang="ru-RU"/>
                </a:p>
              </p:txBody>
            </p:sp>
          </mc:Choice>
          <mc:Fallback>
            <p:sp>
              <p:nvSpPr>
                <p:cNvPr id="68623" name="Object 15">
                  <a:extLst>
                    <a:ext uri="{FF2B5EF4-FFF2-40B4-BE49-F238E27FC236}">
                      <a16:creationId xmlns:a16="http://schemas.microsoft.com/office/drawing/2014/main" id="{3027671C-EEE3-4522-8CF1-61EEA0BA1418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4464" y="3120"/>
                  <a:ext cx="400" cy="464"/>
                </a:xfrm>
                <a:prstGeom prst="rect">
                  <a:avLst/>
                </a:prstGeom>
                <a:blipFill>
                  <a:blip r:embed="rId9"/>
                  <a:stretch>
                    <a:fillRect/>
                  </a:stretch>
                </a:blipFill>
                <a:ln>
                  <a:noFill/>
                </a:ln>
                <a:effectLst/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13" name="Rectangle 2">
            <a:extLst>
              <a:ext uri="{FF2B5EF4-FFF2-40B4-BE49-F238E27FC236}">
                <a16:creationId xmlns:a16="http://schemas.microsoft.com/office/drawing/2014/main" id="{FE018896-C64E-4446-98C8-7649711C20B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44624"/>
            <a:ext cx="7772400" cy="562154"/>
          </a:xfrm>
        </p:spPr>
        <p:txBody>
          <a:bodyPr/>
          <a:lstStyle/>
          <a:p>
            <a:r>
              <a:rPr lang="ru-RU" altLang="ru-RU" sz="2800" dirty="0">
                <a:solidFill>
                  <a:srgbClr val="FF3300"/>
                </a:solidFill>
              </a:rPr>
              <a:t>Упражнение 13</a:t>
            </a:r>
          </a:p>
        </p:txBody>
      </p:sp>
    </p:spTree>
    <p:extLst>
      <p:ext uri="{BB962C8B-B14F-4D97-AF65-F5344CB8AC3E}">
        <p14:creationId xmlns:p14="http://schemas.microsoft.com/office/powerpoint/2010/main" val="20003519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86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9" name="Text Box 3">
            <a:extLst>
              <a:ext uri="{FF2B5EF4-FFF2-40B4-BE49-F238E27FC236}">
                <a16:creationId xmlns:a16="http://schemas.microsoft.com/office/drawing/2014/main" id="{C3A2E9EB-F14A-41C6-9DD2-6A6BE55EBA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533400"/>
            <a:ext cx="8382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/>
              <a:t>	В сферу радиуса 5 вписан конус высоты 8. Найдите объем конуса.</a:t>
            </a:r>
          </a:p>
        </p:txBody>
      </p:sp>
      <p:pic>
        <p:nvPicPr>
          <p:cNvPr id="106510" name="Picture 14">
            <a:extLst>
              <a:ext uri="{FF2B5EF4-FFF2-40B4-BE49-F238E27FC236}">
                <a16:creationId xmlns:a16="http://schemas.microsoft.com/office/drawing/2014/main" id="{72F6B53F-3058-4E21-80D9-CFEDCB19698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1828800"/>
            <a:ext cx="2724150" cy="2689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106514" name="Group 18">
            <a:extLst>
              <a:ext uri="{FF2B5EF4-FFF2-40B4-BE49-F238E27FC236}">
                <a16:creationId xmlns:a16="http://schemas.microsoft.com/office/drawing/2014/main" id="{761BE431-CCB8-48F6-AC75-B31A111DC9CC}"/>
              </a:ext>
            </a:extLst>
          </p:cNvPr>
          <p:cNvGrpSpPr>
            <a:grpSpLocks/>
          </p:cNvGrpSpPr>
          <p:nvPr/>
        </p:nvGrpSpPr>
        <p:grpSpPr bwMode="auto">
          <a:xfrm>
            <a:off x="533400" y="1828800"/>
            <a:ext cx="8610600" cy="4387850"/>
            <a:chOff x="336" y="1152"/>
            <a:chExt cx="5424" cy="2764"/>
          </a:xfrm>
        </p:grpSpPr>
        <p:sp>
          <p:nvSpPr>
            <p:cNvPr id="106502" name="Text Box 6">
              <a:extLst>
                <a:ext uri="{FF2B5EF4-FFF2-40B4-BE49-F238E27FC236}">
                  <a16:creationId xmlns:a16="http://schemas.microsoft.com/office/drawing/2014/main" id="{B3D87D1A-D1B7-407B-B715-6A3EB50E8B7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28" y="3504"/>
              <a:ext cx="216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>
                  <a:solidFill>
                    <a:srgbClr val="FF3300"/>
                  </a:solidFill>
                </a:rPr>
                <a:t>Ответ: </a:t>
              </a:r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06503" name="Object 7">
                  <a:extLst>
                    <a:ext uri="{FF2B5EF4-FFF2-40B4-BE49-F238E27FC236}">
                      <a16:creationId xmlns:a16="http://schemas.microsoft.com/office/drawing/2014/main" id="{F9EFD80C-2F00-48C8-98D7-AB0FDFB95E93}"/>
                    </a:ext>
                  </a:extLst>
                </p:cNvPr>
                <p:cNvSpPr txBox="1"/>
                <p:nvPr/>
              </p:nvSpPr>
              <p:spPr bwMode="auto">
                <a:xfrm>
                  <a:off x="1132" y="3388"/>
                  <a:ext cx="544" cy="52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txBody>
                <a:bodyPr>
                  <a:normAutofit fontScale="92500"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ru-RU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ru-RU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128</m:t>
                            </m:r>
                            <m:r>
                              <a:rPr lang="ru-RU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𝜋</m:t>
                            </m:r>
                          </m:num>
                          <m:den>
                            <m:r>
                              <a:rPr lang="ru-RU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3</m:t>
                            </m:r>
                          </m:den>
                        </m:f>
                        <m:r>
                          <a:rPr lang="ru-RU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.</m:t>
                        </m:r>
                      </m:oMath>
                    </m:oMathPara>
                  </a14:m>
                  <a:endParaRPr lang="ru-RU"/>
                </a:p>
              </p:txBody>
            </p:sp>
          </mc:Choice>
          <mc:Fallback>
            <p:sp>
              <p:nvSpPr>
                <p:cNvPr id="106503" name="Object 7">
                  <a:extLst>
                    <a:ext uri="{FF2B5EF4-FFF2-40B4-BE49-F238E27FC236}">
                      <a16:creationId xmlns:a16="http://schemas.microsoft.com/office/drawing/2014/main" id="{F9EFD80C-2F00-48C8-98D7-AB0FDFB95E93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1132" y="3388"/>
                  <a:ext cx="544" cy="528"/>
                </a:xfrm>
                <a:prstGeom prst="rect">
                  <a:avLst/>
                </a:prstGeom>
                <a:blipFill>
                  <a:blip r:embed="rId4"/>
                  <a:stretch>
                    <a:fillRect/>
                  </a:stretch>
                </a:blipFill>
                <a:ln>
                  <a:noFill/>
                </a:ln>
                <a:effectLst/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06504" name="Text Box 8">
              <a:extLst>
                <a:ext uri="{FF2B5EF4-FFF2-40B4-BE49-F238E27FC236}">
                  <a16:creationId xmlns:a16="http://schemas.microsoft.com/office/drawing/2014/main" id="{224E32AF-6476-4ABD-875B-FCD211E05B1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208" y="1344"/>
              <a:ext cx="3552" cy="120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>
                  <a:solidFill>
                    <a:srgbClr val="FF3300"/>
                  </a:solidFill>
                </a:rPr>
                <a:t>Решение.</a:t>
              </a:r>
              <a:r>
                <a:rPr lang="ru-RU" altLang="ru-RU">
                  <a:solidFill>
                    <a:schemeClr val="accent1"/>
                  </a:solidFill>
                </a:rPr>
                <a:t> </a:t>
              </a:r>
              <a:r>
                <a:rPr lang="ru-RU" altLang="ru-RU"/>
                <a:t>Пусть </a:t>
              </a:r>
              <a:r>
                <a:rPr lang="en-US" altLang="ru-RU" i="1"/>
                <a:t>O </a:t>
              </a:r>
              <a:r>
                <a:rPr lang="ru-RU" altLang="ru-RU"/>
                <a:t>– центр сферы, </a:t>
              </a:r>
              <a:r>
                <a:rPr lang="en-US" altLang="ru-RU" i="1"/>
                <a:t>PQ </a:t>
              </a:r>
              <a:r>
                <a:rPr lang="ru-RU" altLang="ru-RU"/>
                <a:t>– радиус основания конуса. В прямоугольном треугольнике </a:t>
              </a:r>
              <a:r>
                <a:rPr lang="en-US" altLang="ru-RU" i="1"/>
                <a:t>OPQ </a:t>
              </a:r>
              <a:r>
                <a:rPr lang="ru-RU" altLang="ru-RU"/>
                <a:t>имеем: </a:t>
              </a:r>
              <a:r>
                <a:rPr lang="en-US" altLang="ru-RU" i="1"/>
                <a:t>OQ = </a:t>
              </a:r>
              <a:r>
                <a:rPr lang="en-US" altLang="ru-RU"/>
                <a:t>5, </a:t>
              </a:r>
              <a:r>
                <a:rPr lang="en-US" altLang="ru-RU" i="1"/>
                <a:t>OP = </a:t>
              </a:r>
              <a:r>
                <a:rPr lang="en-US" altLang="ru-RU"/>
                <a:t>3. </a:t>
              </a:r>
              <a:r>
                <a:rPr lang="ru-RU" altLang="ru-RU"/>
                <a:t>Следовательно, </a:t>
              </a:r>
              <a:r>
                <a:rPr lang="en-US" altLang="ru-RU" i="1"/>
                <a:t>PQ = </a:t>
              </a:r>
              <a:r>
                <a:rPr lang="en-US" altLang="ru-RU"/>
                <a:t>4.</a:t>
              </a:r>
              <a:r>
                <a:rPr lang="ru-RU" altLang="ru-RU"/>
                <a:t> Объем конуса равен </a:t>
              </a:r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06509" name="Object 13">
                  <a:extLst>
                    <a:ext uri="{FF2B5EF4-FFF2-40B4-BE49-F238E27FC236}">
                      <a16:creationId xmlns:a16="http://schemas.microsoft.com/office/drawing/2014/main" id="{E078F778-7480-408B-AE42-4F7550FDE49F}"/>
                    </a:ext>
                  </a:extLst>
                </p:cNvPr>
                <p:cNvSpPr txBox="1"/>
                <p:nvPr/>
              </p:nvSpPr>
              <p:spPr bwMode="auto">
                <a:xfrm>
                  <a:off x="4656" y="2256"/>
                  <a:ext cx="472" cy="46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txBody>
                <a:bodyPr>
                  <a:normAutofit fontScale="85000" lnSpcReduction="10000"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128</m:t>
                            </m:r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𝜋</m:t>
                            </m:r>
                          </m:num>
                          <m:den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3</m:t>
                            </m:r>
                          </m:den>
                        </m:f>
                        <m:r>
                          <a:rPr lang="ru-RU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.</m:t>
                        </m:r>
                      </m:oMath>
                    </m:oMathPara>
                  </a14:m>
                  <a:endParaRPr lang="ru-RU"/>
                </a:p>
              </p:txBody>
            </p:sp>
          </mc:Choice>
          <mc:Fallback>
            <p:sp>
              <p:nvSpPr>
                <p:cNvPr id="106509" name="Object 13">
                  <a:extLst>
                    <a:ext uri="{FF2B5EF4-FFF2-40B4-BE49-F238E27FC236}">
                      <a16:creationId xmlns:a16="http://schemas.microsoft.com/office/drawing/2014/main" id="{E078F778-7480-408B-AE42-4F7550FDE49F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4656" y="2256"/>
                  <a:ext cx="472" cy="464"/>
                </a:xfrm>
                <a:prstGeom prst="rect">
                  <a:avLst/>
                </a:prstGeom>
                <a:blipFill>
                  <a:blip r:embed="rId5"/>
                  <a:stretch>
                    <a:fillRect r="-820"/>
                  </a:stretch>
                </a:blipFill>
                <a:ln>
                  <a:noFill/>
                </a:ln>
                <a:effectLst/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p:pic>
          <p:nvPicPr>
            <p:cNvPr id="106511" name="Picture 15">
              <a:extLst>
                <a:ext uri="{FF2B5EF4-FFF2-40B4-BE49-F238E27FC236}">
                  <a16:creationId xmlns:a16="http://schemas.microsoft.com/office/drawing/2014/main" id="{0A36DA84-81E9-4962-8205-72DA19429D0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6" y="1152"/>
              <a:ext cx="1764" cy="169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10" name="Rectangle 2">
            <a:extLst>
              <a:ext uri="{FF2B5EF4-FFF2-40B4-BE49-F238E27FC236}">
                <a16:creationId xmlns:a16="http://schemas.microsoft.com/office/drawing/2014/main" id="{8490CC66-0EF0-4657-BCC4-FCCE39C7B6D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44624"/>
            <a:ext cx="7772400" cy="562154"/>
          </a:xfrm>
        </p:spPr>
        <p:txBody>
          <a:bodyPr/>
          <a:lstStyle/>
          <a:p>
            <a:r>
              <a:rPr lang="ru-RU" altLang="ru-RU" sz="2800" dirty="0">
                <a:solidFill>
                  <a:srgbClr val="FF3300"/>
                </a:solidFill>
              </a:rPr>
              <a:t>Упражнение 14</a:t>
            </a:r>
          </a:p>
        </p:txBody>
      </p:sp>
    </p:spTree>
    <p:extLst>
      <p:ext uri="{BB962C8B-B14F-4D97-AF65-F5344CB8AC3E}">
        <p14:creationId xmlns:p14="http://schemas.microsoft.com/office/powerpoint/2010/main" val="27365215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065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Text Box 4">
            <a:extLst>
              <a:ext uri="{FF2B5EF4-FFF2-40B4-BE49-F238E27FC236}">
                <a16:creationId xmlns:a16="http://schemas.microsoft.com/office/drawing/2014/main" id="{7E1E246E-D925-4AEE-B6AD-4F64078A32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388" y="5620"/>
            <a:ext cx="87122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>
                <a:solidFill>
                  <a:srgbClr val="FF3300"/>
                </a:solidFill>
              </a:rPr>
              <a:t>	Теорема.</a:t>
            </a:r>
            <a:r>
              <a:rPr lang="ru-RU" altLang="ru-RU" b="1" dirty="0"/>
              <a:t> </a:t>
            </a:r>
            <a:r>
              <a:rPr lang="ru-RU" altLang="ru-RU" dirty="0"/>
              <a:t>Объем конуса равен одной третьей произведения площади его основания  на высоту.</a:t>
            </a:r>
          </a:p>
        </p:txBody>
      </p:sp>
      <p:sp>
        <p:nvSpPr>
          <p:cNvPr id="2060" name="Text Box 12">
            <a:extLst>
              <a:ext uri="{FF2B5EF4-FFF2-40B4-BE49-F238E27FC236}">
                <a16:creationId xmlns:a16="http://schemas.microsoft.com/office/drawing/2014/main" id="{E1417F9B-4C5A-45EE-BFC9-EFA7210034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388" y="748570"/>
            <a:ext cx="8964612" cy="3046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/>
            <a:r>
              <a:rPr lang="ru-RU" altLang="ru-RU" dirty="0">
                <a:solidFill>
                  <a:srgbClr val="FF3300"/>
                </a:solidFill>
              </a:rPr>
              <a:t>	Доказательство.</a:t>
            </a:r>
            <a:r>
              <a:rPr lang="ru-RU" altLang="ru-RU" b="1" dirty="0"/>
              <a:t> </a:t>
            </a:r>
            <a:r>
              <a:rPr lang="ru-RU" altLang="ru-RU" dirty="0"/>
              <a:t>Для данного конуса с основанием площади </a:t>
            </a:r>
            <a:r>
              <a:rPr lang="en-US" altLang="ru-RU" i="1" dirty="0"/>
              <a:t>S </a:t>
            </a:r>
            <a:r>
              <a:rPr lang="ru-RU" altLang="ru-RU" dirty="0"/>
              <a:t>и высотой </a:t>
            </a:r>
            <a:r>
              <a:rPr lang="en-US" altLang="ru-RU" i="1" dirty="0"/>
              <a:t>h </a:t>
            </a:r>
            <a:r>
              <a:rPr lang="ru-RU" altLang="ru-RU" dirty="0"/>
              <a:t>рассмотрим какую-нибудь пирамиду с теми же площадью основания и высотой. Тогда эти пирамида и конус имеют равные объемы. Но для объема пирамиды имеет место </a:t>
            </a:r>
          </a:p>
          <a:p>
            <a:r>
              <a:rPr lang="ru-RU" altLang="ru-RU" dirty="0"/>
              <a:t>формула </a:t>
            </a:r>
          </a:p>
          <a:p>
            <a:endParaRPr lang="ru-RU" altLang="ru-RU" dirty="0"/>
          </a:p>
          <a:p>
            <a:pPr algn="just"/>
            <a:r>
              <a:rPr lang="ru-RU" altLang="ru-RU" dirty="0"/>
              <a:t>	Следовательно, она имеет место и для объема произвольного конуса. </a:t>
            </a:r>
          </a:p>
        </p:txBody>
      </p:sp>
      <p:pic>
        <p:nvPicPr>
          <p:cNvPr id="2066" name="Picture 18">
            <a:extLst>
              <a:ext uri="{FF2B5EF4-FFF2-40B4-BE49-F238E27FC236}">
                <a16:creationId xmlns:a16="http://schemas.microsoft.com/office/drawing/2014/main" id="{EA8128C8-8E74-4719-BFD5-AA147C29AFB1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124075" y="4005263"/>
            <a:ext cx="5327650" cy="2640012"/>
          </a:xfrm>
          <a:noFill/>
          <a:ln/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2069" name="Object 21">
                <a:extLst>
                  <a:ext uri="{FF2B5EF4-FFF2-40B4-BE49-F238E27FC236}">
                    <a16:creationId xmlns:a16="http://schemas.microsoft.com/office/drawing/2014/main" id="{DAB57BB7-BC02-4E31-9874-D070849B5A32}"/>
                  </a:ext>
                </a:extLst>
              </p:cNvPr>
              <p:cNvSpPr txBox="1"/>
              <p:nvPr>
                <p:ph sz="half" idx="1"/>
              </p:nvPr>
            </p:nvSpPr>
            <p:spPr bwMode="auto">
              <a:xfrm>
                <a:off x="3419872" y="2276872"/>
                <a:ext cx="1273175" cy="723900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>
                <a:normAutofit fontScale="55000" lnSpcReduction="20000"/>
              </a:bodyPr>
              <a:lstStyle/>
              <a:p>
                <a:pPr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ru-RU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ru-RU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u-RU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ru-RU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ru-RU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𝑆</m:t>
                      </m:r>
                      <m:r>
                        <a:rPr lang="ru-RU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⋅</m:t>
                      </m:r>
                      <m:r>
                        <a:rPr lang="ru-RU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h</m:t>
                      </m:r>
                      <m:r>
                        <a:rPr lang="ru-RU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.</m:t>
                      </m:r>
                    </m:oMath>
                  </m:oMathPara>
                </a14:m>
                <a:endParaRPr lang="ru-RU"/>
              </a:p>
            </p:txBody>
          </p:sp>
        </mc:Choice>
        <mc:Fallback>
          <p:sp>
            <p:nvSpPr>
              <p:cNvPr id="2069" name="Object 21">
                <a:extLst>
                  <a:ext uri="{FF2B5EF4-FFF2-40B4-BE49-F238E27FC236}">
                    <a16:creationId xmlns:a16="http://schemas.microsoft.com/office/drawing/2014/main" id="{DAB57BB7-BC02-4E31-9874-D070849B5A3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>
                <p:ph sz="half" idx="1"/>
              </p:nvPr>
            </p:nvSpPr>
            <p:spPr bwMode="auto">
              <a:xfrm>
                <a:off x="3419872" y="2276872"/>
                <a:ext cx="1273175" cy="72390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>
                <a:noFill/>
              </a:ln>
              <a:effectLst/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953907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7" name="Text Box 3">
            <a:extLst>
              <a:ext uri="{FF2B5EF4-FFF2-40B4-BE49-F238E27FC236}">
                <a16:creationId xmlns:a16="http://schemas.microsoft.com/office/drawing/2014/main" id="{CA1E439C-9384-4C6A-8709-B26DC0584A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850" y="549275"/>
            <a:ext cx="84963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/>
            <a:r>
              <a:rPr lang="ru-RU" altLang="ru-RU" dirty="0"/>
              <a:t>	В частности, для кругового конуса, в основании которого – круг радиуса  </a:t>
            </a:r>
            <a:r>
              <a:rPr lang="en-US" altLang="ru-RU" i="1" dirty="0"/>
              <a:t>R</a:t>
            </a:r>
            <a:r>
              <a:rPr lang="ru-RU" altLang="ru-RU" dirty="0"/>
              <a:t>, и высота которого равна </a:t>
            </a:r>
            <a:r>
              <a:rPr lang="en-US" altLang="ru-RU" i="1" dirty="0"/>
              <a:t>h</a:t>
            </a:r>
            <a:r>
              <a:rPr lang="ru-RU" altLang="ru-RU" dirty="0"/>
              <a:t>, имеет место формула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2708" name="Object 4">
                <a:extLst>
                  <a:ext uri="{FF2B5EF4-FFF2-40B4-BE49-F238E27FC236}">
                    <a16:creationId xmlns:a16="http://schemas.microsoft.com/office/drawing/2014/main" id="{AB52233C-1FB0-4E81-B249-DFC8BD69CF5D}"/>
                  </a:ext>
                </a:extLst>
              </p:cNvPr>
              <p:cNvSpPr txBox="1"/>
              <p:nvPr/>
            </p:nvSpPr>
            <p:spPr bwMode="auto">
              <a:xfrm>
                <a:off x="3594100" y="1371600"/>
                <a:ext cx="1663700" cy="838200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>
                <a:normAutofit fontScale="92500"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ru-RU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ru-RU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u-RU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ru-RU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ru-RU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𝜋</m:t>
                      </m:r>
                      <m:sSup>
                        <m:sSupPr>
                          <m:ctrlPr>
                            <a:rPr lang="ru-RU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ru-RU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p>
                          <m:r>
                            <a:rPr lang="ru-RU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ru-RU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h</m:t>
                      </m:r>
                      <m:r>
                        <a:rPr lang="ru-RU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.</m:t>
                      </m:r>
                    </m:oMath>
                  </m:oMathPara>
                </a14:m>
                <a:endParaRPr lang="ru-RU"/>
              </a:p>
            </p:txBody>
          </p:sp>
        </mc:Choice>
        <mc:Fallback>
          <p:sp>
            <p:nvSpPr>
              <p:cNvPr id="72708" name="Object 4">
                <a:extLst>
                  <a:ext uri="{FF2B5EF4-FFF2-40B4-BE49-F238E27FC236}">
                    <a16:creationId xmlns:a16="http://schemas.microsoft.com/office/drawing/2014/main" id="{AB52233C-1FB0-4E81-B249-DFC8BD69CF5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594100" y="1371600"/>
                <a:ext cx="1663700" cy="83820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>
                <a:noFill/>
              </a:ln>
              <a:effectLst/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72710" name="Picture 6">
            <a:extLst>
              <a:ext uri="{FF2B5EF4-FFF2-40B4-BE49-F238E27FC236}">
                <a16:creationId xmlns:a16="http://schemas.microsoft.com/office/drawing/2014/main" id="{A18E2BBC-4A08-492E-AA35-09819B0FF11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5600" y="2819400"/>
            <a:ext cx="3152775" cy="317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>
            <a:extLst>
              <a:ext uri="{FF2B5EF4-FFF2-40B4-BE49-F238E27FC236}">
                <a16:creationId xmlns:a16="http://schemas.microsoft.com/office/drawing/2014/main" id="{815151E3-A78B-457A-ADF8-695DC82528A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44624"/>
            <a:ext cx="7772400" cy="562154"/>
          </a:xfrm>
        </p:spPr>
        <p:txBody>
          <a:bodyPr/>
          <a:lstStyle/>
          <a:p>
            <a:r>
              <a:rPr lang="ru-RU" altLang="ru-RU" sz="2800" dirty="0">
                <a:solidFill>
                  <a:srgbClr val="FF3300"/>
                </a:solidFill>
              </a:rPr>
              <a:t>Упражнение 1</a:t>
            </a:r>
          </a:p>
        </p:txBody>
      </p:sp>
      <p:sp>
        <p:nvSpPr>
          <p:cNvPr id="38915" name="Text Box 3">
            <a:extLst>
              <a:ext uri="{FF2B5EF4-FFF2-40B4-BE49-F238E27FC236}">
                <a16:creationId xmlns:a16="http://schemas.microsoft.com/office/drawing/2014/main" id="{E59B4A92-3E54-4EE2-A90A-FCCFE4837A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914400"/>
            <a:ext cx="83820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/>
              <a:t>	Во сколько раз увеличится объем кругового конуса, если: а) высоту увеличить в 3 раза; б) радиус основания увеличить в 2 раза?</a:t>
            </a:r>
          </a:p>
        </p:txBody>
      </p:sp>
      <p:sp>
        <p:nvSpPr>
          <p:cNvPr id="38921" name="Text Box 9">
            <a:extLst>
              <a:ext uri="{FF2B5EF4-FFF2-40B4-BE49-F238E27FC236}">
                <a16:creationId xmlns:a16="http://schemas.microsoft.com/office/drawing/2014/main" id="{9BC4D124-325A-4D38-B6D0-0E68873F27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5334000"/>
            <a:ext cx="51022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>
                <a:solidFill>
                  <a:srgbClr val="FF3300"/>
                </a:solidFill>
              </a:rPr>
              <a:t>Ответ: </a:t>
            </a:r>
            <a:r>
              <a:rPr lang="ru-RU" altLang="ru-RU"/>
              <a:t>а) В 3 раза; б) в 4 раза. </a:t>
            </a:r>
          </a:p>
        </p:txBody>
      </p:sp>
      <p:pic>
        <p:nvPicPr>
          <p:cNvPr id="38927" name="Picture 15">
            <a:extLst>
              <a:ext uri="{FF2B5EF4-FFF2-40B4-BE49-F238E27FC236}">
                <a16:creationId xmlns:a16="http://schemas.microsoft.com/office/drawing/2014/main" id="{D39722B9-E904-44F4-9323-5BFA69B2080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09938" y="2162175"/>
            <a:ext cx="2522537" cy="2532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984225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89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21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9" name="Text Box 1027">
            <a:extLst>
              <a:ext uri="{FF2B5EF4-FFF2-40B4-BE49-F238E27FC236}">
                <a16:creationId xmlns:a16="http://schemas.microsoft.com/office/drawing/2014/main" id="{10712540-6CA9-46B1-BDA9-79B90E9240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914400"/>
            <a:ext cx="8382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/>
              <a:t>	Изменится ли объем кругового конуса, если радиус основания увеличить в 2 раза, а высоту уменьшить в 2 раза?</a:t>
            </a:r>
          </a:p>
        </p:txBody>
      </p:sp>
      <p:sp>
        <p:nvSpPr>
          <p:cNvPr id="80900" name="Text Box 1028">
            <a:extLst>
              <a:ext uri="{FF2B5EF4-FFF2-40B4-BE49-F238E27FC236}">
                <a16:creationId xmlns:a16="http://schemas.microsoft.com/office/drawing/2014/main" id="{C9486D1C-DD8E-451D-B4B5-A867815B9E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5334000"/>
            <a:ext cx="51022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>
                <a:solidFill>
                  <a:srgbClr val="FF3300"/>
                </a:solidFill>
              </a:rPr>
              <a:t>Ответ: </a:t>
            </a:r>
            <a:r>
              <a:rPr lang="ru-RU" altLang="ru-RU"/>
              <a:t>Увеличится в 2 раза. </a:t>
            </a:r>
          </a:p>
        </p:txBody>
      </p:sp>
      <p:pic>
        <p:nvPicPr>
          <p:cNvPr id="80901" name="Picture 1029">
            <a:extLst>
              <a:ext uri="{FF2B5EF4-FFF2-40B4-BE49-F238E27FC236}">
                <a16:creationId xmlns:a16="http://schemas.microsoft.com/office/drawing/2014/main" id="{18DBF4F7-494F-4BD7-B38F-461FACD4AAE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09938" y="2162175"/>
            <a:ext cx="2522537" cy="2532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2">
            <a:extLst>
              <a:ext uri="{FF2B5EF4-FFF2-40B4-BE49-F238E27FC236}">
                <a16:creationId xmlns:a16="http://schemas.microsoft.com/office/drawing/2014/main" id="{D0E8C7D7-2465-4274-86BD-D78883CE294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44624"/>
            <a:ext cx="7772400" cy="562154"/>
          </a:xfrm>
        </p:spPr>
        <p:txBody>
          <a:bodyPr/>
          <a:lstStyle/>
          <a:p>
            <a:r>
              <a:rPr lang="ru-RU" altLang="ru-RU" sz="2800" dirty="0">
                <a:solidFill>
                  <a:srgbClr val="FF3300"/>
                </a:solidFill>
              </a:rPr>
              <a:t>Упражнение 2</a:t>
            </a:r>
          </a:p>
        </p:txBody>
      </p:sp>
    </p:spTree>
    <p:extLst>
      <p:ext uri="{BB962C8B-B14F-4D97-AF65-F5344CB8AC3E}">
        <p14:creationId xmlns:p14="http://schemas.microsoft.com/office/powerpoint/2010/main" val="26735771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09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0900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3" name="Text Box 3">
            <a:extLst>
              <a:ext uri="{FF2B5EF4-FFF2-40B4-BE49-F238E27FC236}">
                <a16:creationId xmlns:a16="http://schemas.microsoft.com/office/drawing/2014/main" id="{A6C86E07-377D-4DD9-AA97-82D821B6A7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388" y="914400"/>
            <a:ext cx="8785225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/>
              <a:t>	Цилиндр и конус имеют общее основание и высоту.  Найдите объем конуса, если объем цилиндра равен 120 </a:t>
            </a:r>
            <a:r>
              <a:rPr lang="en-US" altLang="ru-RU" dirty="0"/>
              <a:t>π</a:t>
            </a:r>
            <a:r>
              <a:rPr lang="ru-RU" altLang="ru-RU" dirty="0"/>
              <a:t> см</a:t>
            </a:r>
            <a:r>
              <a:rPr lang="ru-RU" altLang="ru-RU" baseline="30000" dirty="0"/>
              <a:t>3</a:t>
            </a:r>
            <a:r>
              <a:rPr lang="ru-RU" altLang="ru-RU" dirty="0"/>
              <a:t>.</a:t>
            </a:r>
          </a:p>
        </p:txBody>
      </p:sp>
      <p:sp>
        <p:nvSpPr>
          <p:cNvPr id="81924" name="Text Box 4">
            <a:extLst>
              <a:ext uri="{FF2B5EF4-FFF2-40B4-BE49-F238E27FC236}">
                <a16:creationId xmlns:a16="http://schemas.microsoft.com/office/drawing/2014/main" id="{0D8B1443-903D-437A-A980-09A8D3A1A4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5334000"/>
            <a:ext cx="51022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dirty="0">
                <a:solidFill>
                  <a:srgbClr val="FF3300"/>
                </a:solidFill>
              </a:rPr>
              <a:t>Ответ: </a:t>
            </a:r>
            <a:r>
              <a:rPr lang="ru-RU" altLang="ru-RU" dirty="0"/>
              <a:t>40</a:t>
            </a:r>
            <a:r>
              <a:rPr lang="ru-RU" altLang="ru-RU" dirty="0">
                <a:sym typeface="Symbol" panose="05050102010706020507" pitchFamily="18" charset="2"/>
              </a:rPr>
              <a:t></a:t>
            </a:r>
            <a:r>
              <a:rPr lang="ru-RU" altLang="ru-RU" dirty="0"/>
              <a:t> см</a:t>
            </a:r>
            <a:r>
              <a:rPr lang="ru-RU" altLang="ru-RU" baseline="30000" dirty="0"/>
              <a:t>3</a:t>
            </a:r>
            <a:r>
              <a:rPr lang="ru-RU" altLang="ru-RU" dirty="0"/>
              <a:t>. </a:t>
            </a:r>
          </a:p>
        </p:txBody>
      </p:sp>
      <p:pic>
        <p:nvPicPr>
          <p:cNvPr id="81925" name="Picture 5">
            <a:extLst>
              <a:ext uri="{FF2B5EF4-FFF2-40B4-BE49-F238E27FC236}">
                <a16:creationId xmlns:a16="http://schemas.microsoft.com/office/drawing/2014/main" id="{5C16A567-5CB3-4D6C-BEA9-FEF87FB19AB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09938" y="1968500"/>
            <a:ext cx="2522537" cy="292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2">
            <a:extLst>
              <a:ext uri="{FF2B5EF4-FFF2-40B4-BE49-F238E27FC236}">
                <a16:creationId xmlns:a16="http://schemas.microsoft.com/office/drawing/2014/main" id="{86BD8DBB-CE34-4235-B853-8972741E1F4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44624"/>
            <a:ext cx="7772400" cy="562154"/>
          </a:xfrm>
        </p:spPr>
        <p:txBody>
          <a:bodyPr/>
          <a:lstStyle/>
          <a:p>
            <a:r>
              <a:rPr lang="ru-RU" altLang="ru-RU" sz="2800" dirty="0">
                <a:solidFill>
                  <a:srgbClr val="FF3300"/>
                </a:solidFill>
              </a:rPr>
              <a:t>Упражнение 3</a:t>
            </a:r>
          </a:p>
        </p:txBody>
      </p:sp>
    </p:spTree>
    <p:extLst>
      <p:ext uri="{BB962C8B-B14F-4D97-AF65-F5344CB8AC3E}">
        <p14:creationId xmlns:p14="http://schemas.microsoft.com/office/powerpoint/2010/main" val="12851689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19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24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5" name="Text Box 1027">
            <a:extLst>
              <a:ext uri="{FF2B5EF4-FFF2-40B4-BE49-F238E27FC236}">
                <a16:creationId xmlns:a16="http://schemas.microsoft.com/office/drawing/2014/main" id="{476DDC11-C3AB-4FC5-AADB-76130238BA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914400"/>
            <a:ext cx="83820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>
                <a:cs typeface="Times New Roman" panose="02020603050405020304" pitchFamily="18" charset="0"/>
              </a:rPr>
              <a:t>	Объем конуса равен </a:t>
            </a:r>
            <a:r>
              <a:rPr lang="en-US" altLang="ru-RU" dirty="0">
                <a:cs typeface="Times New Roman" panose="02020603050405020304" pitchFamily="18" charset="0"/>
              </a:rPr>
              <a:t>1</a:t>
            </a:r>
            <a:r>
              <a:rPr lang="ru-RU" altLang="ru-RU" dirty="0">
                <a:cs typeface="Times New Roman" panose="02020603050405020304" pitchFamily="18" charset="0"/>
              </a:rPr>
              <a:t>. Параллельно основанию конуса проведено сечение, делящее высоту пополам. В каком отношении находятся объемы полученных частей конуса?</a:t>
            </a:r>
          </a:p>
        </p:txBody>
      </p:sp>
      <p:sp>
        <p:nvSpPr>
          <p:cNvPr id="79876" name="Text Box 1028">
            <a:extLst>
              <a:ext uri="{FF2B5EF4-FFF2-40B4-BE49-F238E27FC236}">
                <a16:creationId xmlns:a16="http://schemas.microsoft.com/office/drawing/2014/main" id="{81CD6CEC-9A1E-4D54-8315-893E57CD7E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5334000"/>
            <a:ext cx="3429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>
                <a:solidFill>
                  <a:srgbClr val="FF3300"/>
                </a:solidFill>
              </a:rPr>
              <a:t>Ответ: </a:t>
            </a:r>
            <a:r>
              <a:rPr lang="en-US" altLang="ru-RU"/>
              <a:t>1</a:t>
            </a:r>
            <a:r>
              <a:rPr lang="ru-RU" altLang="ru-RU"/>
              <a:t>:7</a:t>
            </a:r>
            <a:r>
              <a:rPr lang="en-US" altLang="ru-RU"/>
              <a:t>.</a:t>
            </a:r>
            <a:endParaRPr lang="ru-RU" altLang="ru-RU"/>
          </a:p>
        </p:txBody>
      </p:sp>
      <p:pic>
        <p:nvPicPr>
          <p:cNvPr id="79877" name="Picture 1029">
            <a:extLst>
              <a:ext uri="{FF2B5EF4-FFF2-40B4-BE49-F238E27FC236}">
                <a16:creationId xmlns:a16="http://schemas.microsoft.com/office/drawing/2014/main" id="{A6BDC3A8-1991-491B-90E9-26CC6BB3FB9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5600" y="2362200"/>
            <a:ext cx="3143250" cy="3163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2">
            <a:extLst>
              <a:ext uri="{FF2B5EF4-FFF2-40B4-BE49-F238E27FC236}">
                <a16:creationId xmlns:a16="http://schemas.microsoft.com/office/drawing/2014/main" id="{C2B70297-87DE-4B79-9B11-075808C6062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44624"/>
            <a:ext cx="7772400" cy="562154"/>
          </a:xfrm>
        </p:spPr>
        <p:txBody>
          <a:bodyPr/>
          <a:lstStyle/>
          <a:p>
            <a:r>
              <a:rPr lang="ru-RU" altLang="ru-RU" sz="2800" dirty="0">
                <a:solidFill>
                  <a:srgbClr val="FF3300"/>
                </a:solidFill>
              </a:rPr>
              <a:t>Упражнение 4</a:t>
            </a:r>
          </a:p>
        </p:txBody>
      </p:sp>
    </p:spTree>
    <p:extLst>
      <p:ext uri="{BB962C8B-B14F-4D97-AF65-F5344CB8AC3E}">
        <p14:creationId xmlns:p14="http://schemas.microsoft.com/office/powerpoint/2010/main" val="42546331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98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9876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9" name="Text Box 3">
            <a:extLst>
              <a:ext uri="{FF2B5EF4-FFF2-40B4-BE49-F238E27FC236}">
                <a16:creationId xmlns:a16="http://schemas.microsoft.com/office/drawing/2014/main" id="{E92DF23C-0B9C-434A-B322-04F4571A20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685800"/>
            <a:ext cx="8382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>
                <a:cs typeface="Times New Roman" panose="02020603050405020304" pitchFamily="18" charset="0"/>
              </a:rPr>
              <a:t>	Высота конуса 3 см, образующая 5 см. Найдите его объем.</a:t>
            </a:r>
          </a:p>
        </p:txBody>
      </p:sp>
      <p:grpSp>
        <p:nvGrpSpPr>
          <p:cNvPr id="39949" name="Group 13">
            <a:extLst>
              <a:ext uri="{FF2B5EF4-FFF2-40B4-BE49-F238E27FC236}">
                <a16:creationId xmlns:a16="http://schemas.microsoft.com/office/drawing/2014/main" id="{9449778E-D871-46CD-8738-AC8E76401D8E}"/>
              </a:ext>
            </a:extLst>
          </p:cNvPr>
          <p:cNvGrpSpPr>
            <a:grpSpLocks/>
          </p:cNvGrpSpPr>
          <p:nvPr/>
        </p:nvGrpSpPr>
        <p:grpSpPr bwMode="auto">
          <a:xfrm>
            <a:off x="838200" y="5334000"/>
            <a:ext cx="3429000" cy="457200"/>
            <a:chOff x="528" y="3360"/>
            <a:chExt cx="2160" cy="288"/>
          </a:xfrm>
        </p:grpSpPr>
        <p:sp>
          <p:nvSpPr>
            <p:cNvPr id="39942" name="Text Box 6">
              <a:extLst>
                <a:ext uri="{FF2B5EF4-FFF2-40B4-BE49-F238E27FC236}">
                  <a16:creationId xmlns:a16="http://schemas.microsoft.com/office/drawing/2014/main" id="{A14C4D91-1B29-41FA-8AED-5D7AF5D7CCE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28" y="3360"/>
              <a:ext cx="216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>
                  <a:solidFill>
                    <a:srgbClr val="FF3300"/>
                  </a:solidFill>
                </a:rPr>
                <a:t>Ответ:          см</a:t>
              </a:r>
              <a:r>
                <a:rPr lang="ru-RU" altLang="ru-RU" baseline="30000">
                  <a:solidFill>
                    <a:srgbClr val="FF3300"/>
                  </a:solidFill>
                </a:rPr>
                <a:t>3</a:t>
              </a:r>
              <a:r>
                <a:rPr lang="ru-RU" altLang="ru-RU">
                  <a:solidFill>
                    <a:srgbClr val="FF3300"/>
                  </a:solidFill>
                </a:rPr>
                <a:t>.</a:t>
              </a:r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39946" name="Object 10">
                  <a:extLst>
                    <a:ext uri="{FF2B5EF4-FFF2-40B4-BE49-F238E27FC236}">
                      <a16:creationId xmlns:a16="http://schemas.microsoft.com/office/drawing/2014/main" id="{3D862108-EF3C-4D95-B3D1-D9E62C389BCC}"/>
                    </a:ext>
                  </a:extLst>
                </p:cNvPr>
                <p:cNvSpPr txBox="1"/>
                <p:nvPr/>
              </p:nvSpPr>
              <p:spPr bwMode="auto">
                <a:xfrm>
                  <a:off x="1220" y="3408"/>
                  <a:ext cx="344" cy="2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txBody>
                <a:bodyPr>
                  <a:normAutofit fontScale="55000" lnSpcReduction="20000"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r>
                          <a:rPr lang="ru-RU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16</m:t>
                        </m:r>
                        <m:r>
                          <a:rPr lang="ru-RU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𝜋</m:t>
                        </m:r>
                      </m:oMath>
                    </m:oMathPara>
                  </a14:m>
                  <a:endParaRPr lang="ru-RU"/>
                </a:p>
              </p:txBody>
            </p:sp>
          </mc:Choice>
          <mc:Fallback>
            <p:sp>
              <p:nvSpPr>
                <p:cNvPr id="39946" name="Object 10">
                  <a:extLst>
                    <a:ext uri="{FF2B5EF4-FFF2-40B4-BE49-F238E27FC236}">
                      <a16:creationId xmlns:a16="http://schemas.microsoft.com/office/drawing/2014/main" id="{3D862108-EF3C-4D95-B3D1-D9E62C389BCC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1220" y="3408"/>
                  <a:ext cx="344" cy="200"/>
                </a:xfrm>
                <a:prstGeom prst="rect">
                  <a:avLst/>
                </a:prstGeom>
                <a:blipFill>
                  <a:blip r:embed="rId3"/>
                  <a:stretch>
                    <a:fillRect/>
                  </a:stretch>
                </a:blipFill>
                <a:ln>
                  <a:noFill/>
                </a:ln>
                <a:effectLst/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</p:grpSp>
      <p:pic>
        <p:nvPicPr>
          <p:cNvPr id="39948" name="Picture 12">
            <a:extLst>
              <a:ext uri="{FF2B5EF4-FFF2-40B4-BE49-F238E27FC236}">
                <a16:creationId xmlns:a16="http://schemas.microsoft.com/office/drawing/2014/main" id="{491EC904-F382-45BA-BCDD-41D1ED7EA77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00375" y="1849438"/>
            <a:ext cx="3143250" cy="3163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48606CFB-B386-4B1D-B228-5C786BEDA86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44624"/>
            <a:ext cx="7772400" cy="562154"/>
          </a:xfrm>
        </p:spPr>
        <p:txBody>
          <a:bodyPr/>
          <a:lstStyle/>
          <a:p>
            <a:r>
              <a:rPr lang="ru-RU" altLang="ru-RU" sz="2800" dirty="0">
                <a:solidFill>
                  <a:srgbClr val="FF3300"/>
                </a:solidFill>
              </a:rPr>
              <a:t>Упражнение 5</a:t>
            </a:r>
          </a:p>
        </p:txBody>
      </p:sp>
    </p:spTree>
    <p:extLst>
      <p:ext uri="{BB962C8B-B14F-4D97-AF65-F5344CB8AC3E}">
        <p14:creationId xmlns:p14="http://schemas.microsoft.com/office/powerpoint/2010/main" val="20527555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99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7" name="Text Box 1027">
            <a:extLst>
              <a:ext uri="{FF2B5EF4-FFF2-40B4-BE49-F238E27FC236}">
                <a16:creationId xmlns:a16="http://schemas.microsoft.com/office/drawing/2014/main" id="{829E559B-63E5-429A-9348-2355DB321F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685800"/>
            <a:ext cx="8382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>
                <a:cs typeface="Times New Roman" panose="02020603050405020304" pitchFamily="18" charset="0"/>
              </a:rPr>
              <a:t>	Диаметр основания конуса равен 12 см, а угол при вершине осевого сечения - 90°. </a:t>
            </a:r>
            <a:r>
              <a:rPr lang="ru-RU" altLang="ru-RU" dirty="0"/>
              <a:t>Найдите</a:t>
            </a:r>
            <a:r>
              <a:rPr lang="ru-RU" altLang="ru-RU" dirty="0">
                <a:cs typeface="Times New Roman" panose="02020603050405020304" pitchFamily="18" charset="0"/>
              </a:rPr>
              <a:t> объем конуса.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7108" name="Text Box 1028">
                <a:extLst>
                  <a:ext uri="{FF2B5EF4-FFF2-40B4-BE49-F238E27FC236}">
                    <a16:creationId xmlns:a16="http://schemas.microsoft.com/office/drawing/2014/main" id="{22077AD6-169A-4F58-9A4F-1FF7693E859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838200" y="5334000"/>
                <a:ext cx="3429000" cy="46166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ru-RU" altLang="ru-RU" dirty="0">
                    <a:solidFill>
                      <a:srgbClr val="FF3300"/>
                    </a:solidFill>
                  </a:rPr>
                  <a:t>Ответ: </a:t>
                </a:r>
                <a14:m>
                  <m:oMath xmlns:m="http://schemas.openxmlformats.org/officeDocument/2006/math">
                    <m:r>
                      <a:rPr lang="ru-RU" i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72</m:t>
                    </m:r>
                    <m:r>
                      <m:rPr>
                        <m:sty m:val="p"/>
                      </m:rPr>
                      <a:rPr lang="ru-RU" i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π</m:t>
                    </m:r>
                  </m:oMath>
                </a14:m>
                <a:r>
                  <a:rPr lang="ru-RU" altLang="ru-RU" dirty="0">
                    <a:solidFill>
                      <a:srgbClr val="FF3300"/>
                    </a:solidFill>
                  </a:rPr>
                  <a:t> см</a:t>
                </a:r>
                <a:r>
                  <a:rPr lang="ru-RU" altLang="ru-RU" baseline="30000" dirty="0">
                    <a:solidFill>
                      <a:srgbClr val="FF3300"/>
                    </a:solidFill>
                  </a:rPr>
                  <a:t>3</a:t>
                </a:r>
                <a:r>
                  <a:rPr lang="ru-RU" altLang="ru-RU" dirty="0">
                    <a:solidFill>
                      <a:srgbClr val="FF3300"/>
                    </a:solidFill>
                  </a:rPr>
                  <a:t>. </a:t>
                </a:r>
              </a:p>
            </p:txBody>
          </p:sp>
        </mc:Choice>
        <mc:Fallback>
          <p:sp>
            <p:nvSpPr>
              <p:cNvPr id="47108" name="Text Box 1028">
                <a:extLst>
                  <a:ext uri="{FF2B5EF4-FFF2-40B4-BE49-F238E27FC236}">
                    <a16:creationId xmlns:a16="http://schemas.microsoft.com/office/drawing/2014/main" id="{22077AD6-169A-4F58-9A4F-1FF7693E859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838200" y="5334000"/>
                <a:ext cx="3429000" cy="461665"/>
              </a:xfrm>
              <a:prstGeom prst="rect">
                <a:avLst/>
              </a:prstGeom>
              <a:blipFill>
                <a:blip r:embed="rId3"/>
                <a:stretch>
                  <a:fillRect l="-2847" t="-10526" b="-28947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7122" name="Picture 1042">
            <a:extLst>
              <a:ext uri="{FF2B5EF4-FFF2-40B4-BE49-F238E27FC236}">
                <a16:creationId xmlns:a16="http://schemas.microsoft.com/office/drawing/2014/main" id="{FE845D98-3AE9-48C9-B99A-2B49D5E11B1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05125" y="2349500"/>
            <a:ext cx="3333750" cy="2162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8CC506CC-DA33-4C0A-AEB6-20C8C805767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44624"/>
            <a:ext cx="7772400" cy="562154"/>
          </a:xfrm>
        </p:spPr>
        <p:txBody>
          <a:bodyPr/>
          <a:lstStyle/>
          <a:p>
            <a:r>
              <a:rPr lang="ru-RU" altLang="ru-RU" sz="2800" dirty="0">
                <a:solidFill>
                  <a:srgbClr val="FF3300"/>
                </a:solidFill>
              </a:rPr>
              <a:t>Упражнение 6</a:t>
            </a:r>
          </a:p>
        </p:txBody>
      </p:sp>
    </p:spTree>
    <p:extLst>
      <p:ext uri="{BB962C8B-B14F-4D97-AF65-F5344CB8AC3E}">
        <p14:creationId xmlns:p14="http://schemas.microsoft.com/office/powerpoint/2010/main" val="14328039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7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108" grpId="0"/>
    </p:bld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Оформление по умолчанию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1378</TotalTime>
  <Words>772</Words>
  <Application>Microsoft Office PowerPoint</Application>
  <PresentationFormat>Экран (4:3)</PresentationFormat>
  <Paragraphs>105</Paragraphs>
  <Slides>17</Slides>
  <Notes>17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21" baseType="lpstr">
      <vt:lpstr>Arial</vt:lpstr>
      <vt:lpstr>Cambria Math</vt:lpstr>
      <vt:lpstr>Times New Roman</vt:lpstr>
      <vt:lpstr>Оформление по умолчанию</vt:lpstr>
      <vt:lpstr>16а. ОБЪЕМ КОНУСА </vt:lpstr>
      <vt:lpstr>Презентация PowerPoint</vt:lpstr>
      <vt:lpstr>Презентация PowerPoint</vt:lpstr>
      <vt:lpstr>Упражнение 1</vt:lpstr>
      <vt:lpstr>Упражнение 2</vt:lpstr>
      <vt:lpstr>Упражнение 3</vt:lpstr>
      <vt:lpstr>Упражнение 4</vt:lpstr>
      <vt:lpstr>Упражнение 5</vt:lpstr>
      <vt:lpstr>Упражнение 6</vt:lpstr>
      <vt:lpstr>Упражнение 7</vt:lpstr>
      <vt:lpstr>Презентация PowerPoint</vt:lpstr>
      <vt:lpstr>Упражнение 9</vt:lpstr>
      <vt:lpstr>Упражнение 10</vt:lpstr>
      <vt:lpstr>Упражнение 11</vt:lpstr>
      <vt:lpstr>Упражнение 12</vt:lpstr>
      <vt:lpstr>Упражнение 13</vt:lpstr>
      <vt:lpstr>Упражнение 14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Объем фигур в пространстве</dc:title>
  <dc:creator>*</dc:creator>
  <cp:lastModifiedBy>Vladimir Smirnov</cp:lastModifiedBy>
  <cp:revision>52</cp:revision>
  <dcterms:created xsi:type="dcterms:W3CDTF">2007-11-29T06:10:49Z</dcterms:created>
  <dcterms:modified xsi:type="dcterms:W3CDTF">2022-04-09T04:29:19Z</dcterms:modified>
</cp:coreProperties>
</file>