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499" r:id="rId3"/>
    <p:sldId id="503" r:id="rId4"/>
    <p:sldId id="502" r:id="rId5"/>
    <p:sldId id="501" r:id="rId6"/>
    <p:sldId id="500" r:id="rId7"/>
    <p:sldId id="277" r:id="rId8"/>
    <p:sldId id="279" r:id="rId9"/>
    <p:sldId id="269" r:id="rId10"/>
    <p:sldId id="273" r:id="rId11"/>
    <p:sldId id="270" r:id="rId12"/>
    <p:sldId id="280" r:id="rId13"/>
    <p:sldId id="504" r:id="rId14"/>
    <p:sldId id="505" r:id="rId15"/>
    <p:sldId id="506" r:id="rId16"/>
    <p:sldId id="507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93" autoAdjust="0"/>
    <p:restoredTop sz="90929"/>
  </p:normalViewPr>
  <p:slideViewPr>
    <p:cSldViewPr>
      <p:cViewPr varScale="1">
        <p:scale>
          <a:sx n="97" d="100"/>
          <a:sy n="97" d="100"/>
        </p:scale>
        <p:origin x="12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C602DD32-8CD2-41F1-8680-9995E519249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52208FA7-D9FE-4BBF-905C-E92737BA371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9636" name="Rectangle 4">
            <a:extLst>
              <a:ext uri="{FF2B5EF4-FFF2-40B4-BE49-F238E27FC236}">
                <a16:creationId xmlns:a16="http://schemas.microsoft.com/office/drawing/2014/main" id="{C067D0C8-28B7-49BC-9568-9C232EF1ABE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>
            <a:extLst>
              <a:ext uri="{FF2B5EF4-FFF2-40B4-BE49-F238E27FC236}">
                <a16:creationId xmlns:a16="http://schemas.microsoft.com/office/drawing/2014/main" id="{2C7BA7BB-3244-42FD-86DA-C6081838284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9638" name="Rectangle 6">
            <a:extLst>
              <a:ext uri="{FF2B5EF4-FFF2-40B4-BE49-F238E27FC236}">
                <a16:creationId xmlns:a16="http://schemas.microsoft.com/office/drawing/2014/main" id="{0EA015C4-FF0B-40FD-A37D-DE917EA1615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9639" name="Rectangle 7">
            <a:extLst>
              <a:ext uri="{FF2B5EF4-FFF2-40B4-BE49-F238E27FC236}">
                <a16:creationId xmlns:a16="http://schemas.microsoft.com/office/drawing/2014/main" id="{93C1A599-1E6B-4C82-AF17-332FAEF3F9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7D4387B-ED5D-4349-9DF3-657A8F0595B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953AC5-9E52-4311-8CB3-8D0689D4E0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C91D03-1332-417A-96E2-C2A4D341605B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85F2471E-D8C5-4314-AF51-F03D5C8DD7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9C5AF853-A8E4-4E8D-A70C-A6EA691F3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70EF93-895C-4835-A908-5100405AE4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FA7D49-E2B3-4D99-8476-ECF9CDBF13AE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5D6DF893-E7D5-4D2A-B45A-3548B35C0B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52D33B15-6622-46C6-8C9F-3D7A835C70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F6838DF-E00E-4BE1-BCF3-EF6CE2958D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39099-9DED-47A6-8F43-0B31EEA2982A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00354" name="Rectangle 2">
            <a:extLst>
              <a:ext uri="{FF2B5EF4-FFF2-40B4-BE49-F238E27FC236}">
                <a16:creationId xmlns:a16="http://schemas.microsoft.com/office/drawing/2014/main" id="{02F8F953-878E-487C-AE77-37DF3D61DC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5EE28BF8-D7A8-4D48-A02F-872C071067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12DAF9B-D035-4705-B888-2B637C27E6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04FA9D-E109-4354-BB85-DE97A22A06A1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02402" name="Rectangle 2">
            <a:extLst>
              <a:ext uri="{FF2B5EF4-FFF2-40B4-BE49-F238E27FC236}">
                <a16:creationId xmlns:a16="http://schemas.microsoft.com/office/drawing/2014/main" id="{4A550983-7058-4BB9-9D85-63921F1D06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921923FA-AB8A-4898-8A0C-DB4BF86C2F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9E23DF8-0BBB-4A4A-8ABC-FB9F3E9BBF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C3FD33-138E-4D68-99CF-6F8B3DB4EF1A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id="{6D110E52-20E2-49BC-934D-CED72C9198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584E4314-7835-4595-99D6-8C6888C66D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477585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9E23DF8-0BBB-4A4A-8ABC-FB9F3E9BBF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C3FD33-138E-4D68-99CF-6F8B3DB4EF1A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id="{6D110E52-20E2-49BC-934D-CED72C9198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584E4314-7835-4595-99D6-8C6888C66D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087809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9E23DF8-0BBB-4A4A-8ABC-FB9F3E9BBF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C3FD33-138E-4D68-99CF-6F8B3DB4EF1A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id="{6D110E52-20E2-49BC-934D-CED72C9198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584E4314-7835-4595-99D6-8C6888C66D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088847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9E23DF8-0BBB-4A4A-8ABC-FB9F3E9BBF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C3FD33-138E-4D68-99CF-6F8B3DB4EF1A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id="{6D110E52-20E2-49BC-934D-CED72C9198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584E4314-7835-4595-99D6-8C6888C66D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99683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128134-24FF-4691-8553-A409A83A0051}" type="slidenum">
              <a:rPr lang="ru-RU"/>
              <a:pPr/>
              <a:t>2</a:t>
            </a:fld>
            <a:endParaRPr lang="ru-RU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8559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128134-24FF-4691-8553-A409A83A0051}" type="slidenum">
              <a:rPr lang="ru-RU"/>
              <a:pPr/>
              <a:t>3</a:t>
            </a:fld>
            <a:endParaRPr lang="ru-RU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971071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128134-24FF-4691-8553-A409A83A0051}" type="slidenum">
              <a:rPr lang="ru-RU"/>
              <a:pPr/>
              <a:t>4</a:t>
            </a:fld>
            <a:endParaRPr lang="ru-RU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269095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128134-24FF-4691-8553-A409A83A0051}" type="slidenum">
              <a:rPr lang="ru-RU"/>
              <a:pPr/>
              <a:t>5</a:t>
            </a:fld>
            <a:endParaRPr lang="ru-RU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628501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A84D18-D04F-41FB-B3F0-C870D16268F3}" type="slidenum">
              <a:rPr lang="ru-RU"/>
              <a:pPr/>
              <a:t>6</a:t>
            </a:fld>
            <a:endParaRPr lang="ru-RU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2360187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9E23DF8-0BBB-4A4A-8ABC-FB9F3E9BBF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C3FD33-138E-4D68-99CF-6F8B3DB4EF1A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id="{6D110E52-20E2-49BC-934D-CED72C9198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584E4314-7835-4595-99D6-8C6888C66D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095C5A2-0539-4439-8607-E210C24351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580B85-4E7B-40C3-BEC1-FDCA141D4107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96258" name="Rectangle 1026">
            <a:extLst>
              <a:ext uri="{FF2B5EF4-FFF2-40B4-BE49-F238E27FC236}">
                <a16:creationId xmlns:a16="http://schemas.microsoft.com/office/drawing/2014/main" id="{AEB4351A-A9E5-41FA-833F-E169C8CE1E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1027">
            <a:extLst>
              <a:ext uri="{FF2B5EF4-FFF2-40B4-BE49-F238E27FC236}">
                <a16:creationId xmlns:a16="http://schemas.microsoft.com/office/drawing/2014/main" id="{776FB124-42C2-4443-9347-49A8353285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E06BA6C-261A-4BE5-BB4D-3416FDC84B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9EDCA9-956A-4561-ABAE-2F88700A4EC5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4E63617F-9631-4964-A549-E3CA8C9236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B899593F-D60F-4F95-9A37-054E26AF10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1679BC-916A-4B60-885B-23619C921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81B76CB-5DF5-45E1-817F-2A69374F53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1399D9-15C9-4D43-A017-0E2FD0E85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8CB280B-6D45-470D-8BF6-25A7EAA75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FD007A-C5E8-4D31-81F7-80C73D6F2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44E430-EC90-4403-8092-229C18034F3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4054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00155F-A93E-408B-A856-1C9078E87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9DE037-3167-446C-9608-5EF4460283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B1879B-8545-440E-BE22-C26A89E80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B5C20A-1277-495E-B374-73E69AFB2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69542C-1AF0-4B67-9714-B74B95630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9F2537-7051-4D12-9AC6-92C59F2910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40138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D27916D-0EF4-43E0-AAFC-B12685DC82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05EEAF4-3F83-4086-BDF7-F9DA799E40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871AEC3-5583-405C-B896-6030E2823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17862B-E02C-4F4D-AC53-75C12339D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6F2BF2-699C-4C22-A413-222D7C803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CEECBF-F3DE-4C3B-A93C-1557E20357F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36539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CDAFB6-E71E-4F68-AFEA-54C65CBF3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A8CE3A-D5EC-4020-BE48-C55A3B695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248C12-0C4A-4E2B-9753-75CCB1AF9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97A075-8CA5-497A-AC3B-E66810E32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77DD0D-680A-4FC5-A8A9-B22C5A807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5BB944-9C20-4163-8AFA-1BDB1EDB452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83457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937F0F-9872-4ED4-9EF5-DEB8E855F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BA9493F-7E07-4B65-AC15-E4E8C3393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B085DD-2C96-466A-AF5F-0369D628A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B63343-FBF8-4E8F-A47B-06C074D74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0E4E78-91A5-466B-B483-E7848263D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E954F-7090-461A-827A-64CF2543A3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7656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0077B3-A9EF-4E2A-8F16-9BF298CE9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025E6F-DEAF-4649-943A-DAE9820FFE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F8B2D34-D61B-422B-8DB7-51849DCAE3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FFCB2C8-1021-48FF-80FB-F31846AF4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217993F-7FDE-410F-A689-D3DE0ECEB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1B73E5A-1F74-450B-9CF4-E7A2EF9DA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1D084-E8FB-4A9A-8133-696679D83C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22632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63789A-90B6-4011-88D7-EAD273CD5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E539774-A559-4093-B672-A2F088EC1A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EDF61AA-00AE-48BF-B9B4-EC5442629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D4E8483-5688-44A0-A8D4-3225DBF31C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B972639-36FB-4FBE-9B20-924942548B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E4597D5-A8A5-490D-9E81-8BB965895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991629A-ED27-4696-B7BA-02AB2EE07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3DE9F2E-1FE8-4119-A0ED-F5E8824FA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2A17C-2AE1-4BA3-82B7-C9C6EF797F0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91908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435031-738E-4FE4-911D-AA4F6762C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E712137-9421-4B04-9EE7-19094DDEB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84FDBB8-53E4-48A2-9BF7-4ABAAA54D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0C3CE63-D4BB-43AE-9BF4-16683F0B4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52884A-0AD5-44EB-8602-630E8E2C757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5442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BCA40D9-9337-4651-A1F0-7B47CC0AF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E59679D-268B-438F-A5F7-3DEE1EAAC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B7736A7-9192-4283-8302-3D2BA98DB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9650B-3EB5-4926-A25C-A512E353143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5794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B02ED0-7CE6-49E1-ACC9-7E03963ED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E64D8E-B733-49D2-A662-B66D84E05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9D152E3-C060-4C05-9C41-830198B33C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C4C3EF1-3EFF-4EC0-B4ED-EB8ADC986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CB8EC6-6318-48DC-A909-28D6B9E55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2810C99-AA8F-48CE-B50C-1BC7F7D97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8F378-4794-4770-AC2C-D87F0641227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0566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0BCDFC-ADB7-4E8D-BC26-ECE547F99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B8A13D7-7F8A-4E83-B317-271D44A70C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BAA5274-DCCA-43FA-8124-A6CD06DF4A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5456F09-0B2C-4F4A-822F-4B6AD540D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B8E9ED9-600D-4359-B1E2-FC5F9517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DD910BB-C074-43AE-8561-F931EB9DF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A11C0A-0637-4636-B4A6-81D79D76E1D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8785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0937A6D-00E8-48EF-8B4E-3520B6D7B4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E1DBE23-4F06-4DD0-BFFC-452EA0BC49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65FDE35-B71F-4373-9E42-9A1FEC82532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576C5EF-7BD1-4B8C-85CF-B3A61FC773C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8D5C0C8-0F81-4B3E-B548-7073628DEA8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D224A9F-CB69-4FF7-ABFC-3594B9339CB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NUL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9562E37-4911-4336-B01D-D7A0F15CEE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2276872"/>
            <a:ext cx="7772400" cy="1440160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16б.ОБЪЕМ УСЕЧЁННОГО КОНУСА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Text Box 3">
            <a:extLst>
              <a:ext uri="{FF2B5EF4-FFF2-40B4-BE49-F238E27FC236}">
                <a16:creationId xmlns:a16="http://schemas.microsoft.com/office/drawing/2014/main" id="{9734DE5D-8084-4C71-A104-2C33EE3AA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8686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Объем конуса равен </a:t>
            </a:r>
            <a:r>
              <a:rPr lang="en-US" altLang="ru-RU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. Его высота разделена на три равные части, и через точки деления параллельно основанию проведены плоскости. Найдите объем средней части конуса.</a:t>
            </a:r>
            <a:r>
              <a:rPr lang="ru-RU" altLang="ru-RU" dirty="0"/>
              <a:t> </a:t>
            </a:r>
          </a:p>
        </p:txBody>
      </p:sp>
      <p:grpSp>
        <p:nvGrpSpPr>
          <p:cNvPr id="55315" name="Group 19">
            <a:extLst>
              <a:ext uri="{FF2B5EF4-FFF2-40B4-BE49-F238E27FC236}">
                <a16:creationId xmlns:a16="http://schemas.microsoft.com/office/drawing/2014/main" id="{6642077C-DD51-4F54-83FD-74980209749F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5607050"/>
            <a:ext cx="3276600" cy="838200"/>
            <a:chOff x="288" y="3532"/>
            <a:chExt cx="2064" cy="528"/>
          </a:xfrm>
        </p:grpSpPr>
        <p:sp>
          <p:nvSpPr>
            <p:cNvPr id="55302" name="Text Box 6">
              <a:extLst>
                <a:ext uri="{FF2B5EF4-FFF2-40B4-BE49-F238E27FC236}">
                  <a16:creationId xmlns:a16="http://schemas.microsoft.com/office/drawing/2014/main" id="{AA3C0D90-8EEA-4701-AE9B-E016FA48FE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600"/>
              <a:ext cx="20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312" name="Object 16">
                  <a:extLst>
                    <a:ext uri="{FF2B5EF4-FFF2-40B4-BE49-F238E27FC236}">
                      <a16:creationId xmlns:a16="http://schemas.microsoft.com/office/drawing/2014/main" id="{6E837C71-5BA3-4036-BD08-8952DFB43461}"/>
                    </a:ext>
                  </a:extLst>
                </p:cNvPr>
                <p:cNvSpPr txBox="1"/>
                <p:nvPr/>
              </p:nvSpPr>
              <p:spPr bwMode="auto">
                <a:xfrm>
                  <a:off x="940" y="3532"/>
                  <a:ext cx="336" cy="5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27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55312" name="Object 16">
                  <a:extLst>
                    <a:ext uri="{FF2B5EF4-FFF2-40B4-BE49-F238E27FC236}">
                      <a16:creationId xmlns:a16="http://schemas.microsoft.com/office/drawing/2014/main" id="{6E837C71-5BA3-4036-BD08-8952DFB4346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40" y="3532"/>
                  <a:ext cx="336" cy="52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55314" name="Picture 18">
            <a:extLst>
              <a:ext uri="{FF2B5EF4-FFF2-40B4-BE49-F238E27FC236}">
                <a16:creationId xmlns:a16="http://schemas.microsoft.com/office/drawing/2014/main" id="{17AB1721-985A-4E8E-89AC-192B389877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133600"/>
            <a:ext cx="3003550" cy="338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2E538A50-C8BA-4077-BD4F-919B05A032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562154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4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Text Box 3">
            <a:extLst>
              <a:ext uri="{FF2B5EF4-FFF2-40B4-BE49-F238E27FC236}">
                <a16:creationId xmlns:a16="http://schemas.microsoft.com/office/drawing/2014/main" id="{7F34F789-8616-4E3B-B0A4-DDD26F263D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33400"/>
            <a:ext cx="8382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Высота усеченного конуса равна 3. Радиус одного основания вдвое больше другого, а образующая наклонена к основанию под углом 45°. Найдите объем.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04" name="Text Box 4">
                <a:extLst>
                  <a:ext uri="{FF2B5EF4-FFF2-40B4-BE49-F238E27FC236}">
                    <a16:creationId xmlns:a16="http://schemas.microsoft.com/office/drawing/2014/main" id="{FDDF5026-8335-4C5F-A218-CAC7BF6914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8200" y="5334000"/>
                <a:ext cx="3429000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dirty="0">
                    <a:solidFill>
                      <a:srgbClr val="FF33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63</m:t>
                    </m:r>
                    <m:r>
                      <m:rPr>
                        <m:sty m:val="p"/>
                      </m:rPr>
                      <a:rPr lang="ru-RU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π</m:t>
                    </m:r>
                    <m:r>
                      <a:rPr lang="ru-RU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dirty="0">
                    <a:solidFill>
                      <a:srgbClr val="FF33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51204" name="Text Box 4">
                <a:extLst>
                  <a:ext uri="{FF2B5EF4-FFF2-40B4-BE49-F238E27FC236}">
                    <a16:creationId xmlns:a16="http://schemas.microsoft.com/office/drawing/2014/main" id="{FDDF5026-8335-4C5F-A218-CAC7BF6914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8200" y="5334000"/>
                <a:ext cx="3429000" cy="461665"/>
              </a:xfrm>
              <a:prstGeom prst="rect">
                <a:avLst/>
              </a:prstGeom>
              <a:blipFill>
                <a:blip r:embed="rId3"/>
                <a:stretch>
                  <a:fillRect l="-2847" t="-10526" b="-2894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15" name="Picture 15">
            <a:extLst>
              <a:ext uri="{FF2B5EF4-FFF2-40B4-BE49-F238E27FC236}">
                <a16:creationId xmlns:a16="http://schemas.microsoft.com/office/drawing/2014/main" id="{FC410766-EDBA-426F-AB4D-6CFF5D5678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488" y="2444750"/>
            <a:ext cx="4391025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4E578C1D-3F31-4F60-9518-106DF1D131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562154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5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Text Box 3">
            <a:extLst>
              <a:ext uri="{FF2B5EF4-FFF2-40B4-BE49-F238E27FC236}">
                <a16:creationId xmlns:a16="http://schemas.microsoft.com/office/drawing/2014/main" id="{A1FB3180-B18B-4AB8-8680-25D51B401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33400"/>
            <a:ext cx="8382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Радиусы оснований усеченного конуса равны 3 см и 5 см. Найдите отношение объемов частей усеченного конуса, на которые он делится средним сечением.</a:t>
            </a:r>
            <a:r>
              <a:rPr lang="ru-RU" altLang="ru-RU" dirty="0"/>
              <a:t> </a:t>
            </a:r>
          </a:p>
        </p:txBody>
      </p:sp>
      <p:sp>
        <p:nvSpPr>
          <p:cNvPr id="63493" name="Text Box 5">
            <a:extLst>
              <a:ext uri="{FF2B5EF4-FFF2-40B4-BE49-F238E27FC236}">
                <a16:creationId xmlns:a16="http://schemas.microsoft.com/office/drawing/2014/main" id="{80487910-B474-4F8D-A759-14BE85C10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562600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37:61.</a:t>
            </a:r>
          </a:p>
        </p:txBody>
      </p:sp>
      <p:pic>
        <p:nvPicPr>
          <p:cNvPr id="63499" name="Picture 11">
            <a:extLst>
              <a:ext uri="{FF2B5EF4-FFF2-40B4-BE49-F238E27FC236}">
                <a16:creationId xmlns:a16="http://schemas.microsoft.com/office/drawing/2014/main" id="{BE4D054A-860A-4214-94F0-4244DDD162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138" y="2117725"/>
            <a:ext cx="4403725" cy="262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C6EA2855-8786-43F7-AFFF-589DE0EC56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562154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6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Text Box 3">
            <a:extLst>
              <a:ext uri="{FF2B5EF4-FFF2-40B4-BE49-F238E27FC236}">
                <a16:creationId xmlns:a16="http://schemas.microsoft.com/office/drawing/2014/main" id="{7B18B5F3-2B43-4D41-A6E9-72B473997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382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объем правильной треугольной усечённой пирамиды, стороны оснований которой равны 3 и 2, а высота равна 1.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420" name="Text Box 4">
                <a:extLst>
                  <a:ext uri="{FF2B5EF4-FFF2-40B4-BE49-F238E27FC236}">
                    <a16:creationId xmlns:a16="http://schemas.microsoft.com/office/drawing/2014/main" id="{A74EE5DD-12EB-4982-B641-A69948E416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9600" y="5638800"/>
                <a:ext cx="3429000" cy="6798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19</m:t>
                        </m:r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ru-RU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dirty="0">
                  <a:solidFill>
                    <a:srgbClr val="FF3300"/>
                  </a:solidFill>
                </a:endParaRPr>
              </a:p>
            </p:txBody>
          </p:sp>
        </mc:Choice>
        <mc:Fallback xmlns="">
          <p:sp>
            <p:nvSpPr>
              <p:cNvPr id="60420" name="Text Box 4">
                <a:extLst>
                  <a:ext uri="{FF2B5EF4-FFF2-40B4-BE49-F238E27FC236}">
                    <a16:creationId xmlns:a16="http://schemas.microsoft.com/office/drawing/2014/main" id="{A74EE5DD-12EB-4982-B641-A69948E416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600" y="5638800"/>
                <a:ext cx="3429000" cy="679866"/>
              </a:xfrm>
              <a:prstGeom prst="rect">
                <a:avLst/>
              </a:prstGeom>
              <a:blipFill>
                <a:blip r:embed="rId3"/>
                <a:stretch>
                  <a:fillRect l="-2664" b="-71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2">
            <a:extLst>
              <a:ext uri="{FF2B5EF4-FFF2-40B4-BE49-F238E27FC236}">
                <a16:creationId xmlns:a16="http://schemas.microsoft.com/office/drawing/2014/main" id="{CFF13B34-A17D-4B5A-AD41-C26F83696F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562154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7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15047A2-C8C3-4C7D-BA9E-1423F51F44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9792" y="2271747"/>
            <a:ext cx="3286027" cy="2314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416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Text Box 3">
            <a:extLst>
              <a:ext uri="{FF2B5EF4-FFF2-40B4-BE49-F238E27FC236}">
                <a16:creationId xmlns:a16="http://schemas.microsoft.com/office/drawing/2014/main" id="{7B18B5F3-2B43-4D41-A6E9-72B473997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382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объем правильной треугольной усечённой пирамиды, стороны оснований которой равны 2 и 1, а боковое ребро равно 2.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420" name="Text Box 4">
                <a:extLst>
                  <a:ext uri="{FF2B5EF4-FFF2-40B4-BE49-F238E27FC236}">
                    <a16:creationId xmlns:a16="http://schemas.microsoft.com/office/drawing/2014/main" id="{A74EE5DD-12EB-4982-B641-A69948E416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5157192"/>
                <a:ext cx="9067800" cy="12884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Ответ: </a:t>
                </a:r>
                <a:r>
                  <a:rPr lang="ru-RU" altLang="ru-RU" dirty="0">
                    <a:solidFill>
                      <a:schemeClr val="tx1"/>
                    </a:solidFill>
                  </a:rPr>
                  <a:t>Высота усечённой пирамиды равна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33</m:t>
                            </m:r>
                          </m:e>
                        </m:rad>
                      </m:num>
                      <m:den>
                        <m:r>
                          <a:rPr 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ru-RU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dirty="0">
                    <a:solidFill>
                      <a:schemeClr val="tx1"/>
                    </a:solidFill>
                  </a:rPr>
                  <a:t> Её объём равен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11</m:t>
                            </m:r>
                          </m:e>
                        </m:rad>
                      </m:num>
                      <m:den>
                        <m:r>
                          <a:rPr 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ru-RU" altLang="ru-RU" dirty="0">
                    <a:solidFill>
                      <a:schemeClr val="tx1"/>
                    </a:solidFill>
                  </a:rPr>
                  <a:t>.</a:t>
                </a:r>
                <a:endParaRPr lang="ru-RU" altLang="ru-RU" dirty="0">
                  <a:solidFill>
                    <a:srgbClr val="FF3300"/>
                  </a:solidFill>
                </a:endParaRPr>
              </a:p>
            </p:txBody>
          </p:sp>
        </mc:Choice>
        <mc:Fallback xmlns="">
          <p:sp>
            <p:nvSpPr>
              <p:cNvPr id="60420" name="Text Box 4">
                <a:extLst>
                  <a:ext uri="{FF2B5EF4-FFF2-40B4-BE49-F238E27FC236}">
                    <a16:creationId xmlns:a16="http://schemas.microsoft.com/office/drawing/2014/main" id="{A74EE5DD-12EB-4982-B641-A69948E416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5157192"/>
                <a:ext cx="9067800" cy="1288430"/>
              </a:xfrm>
              <a:prstGeom prst="rect">
                <a:avLst/>
              </a:prstGeom>
              <a:blipFill>
                <a:blip r:embed="rId3"/>
                <a:stretch>
                  <a:fillRect l="-1076" r="-1009" b="-237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2">
            <a:extLst>
              <a:ext uri="{FF2B5EF4-FFF2-40B4-BE49-F238E27FC236}">
                <a16:creationId xmlns:a16="http://schemas.microsoft.com/office/drawing/2014/main" id="{CFF13B34-A17D-4B5A-AD41-C26F83696F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562154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8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AFA803D-BFD5-4414-B83D-542BD19F03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3808" y="1965151"/>
            <a:ext cx="3333615" cy="2681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181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Text Box 3">
            <a:extLst>
              <a:ext uri="{FF2B5EF4-FFF2-40B4-BE49-F238E27FC236}">
                <a16:creationId xmlns:a16="http://schemas.microsoft.com/office/drawing/2014/main" id="{7B18B5F3-2B43-4D41-A6E9-72B473997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382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объем правильной четырёхугольной усечённой пирамиды, стороны оснований которой равны 3 и 2, а высота равна 1.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0420" name="Text Box 4">
                <a:extLst>
                  <a:ext uri="{FF2B5EF4-FFF2-40B4-BE49-F238E27FC236}">
                    <a16:creationId xmlns:a16="http://schemas.microsoft.com/office/drawing/2014/main" id="{A74EE5DD-12EB-4982-B641-A69948E416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5157192"/>
                <a:ext cx="9067800" cy="613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Ответ: </a:t>
                </a:r>
                <a14:m>
                  <m:oMath xmlns:m="http://schemas.openxmlformats.org/officeDocument/2006/math">
                    <m:r>
                      <a:rPr lang="ru-RU" altLang="ru-RU">
                        <a:latin typeface="Cambria Math" panose="02040503050406030204" pitchFamily="18" charset="0"/>
                      </a:rPr>
                      <m:t>6</m:t>
                    </m:r>
                    <m:f>
                      <m:fPr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altLang="ru-RU" dirty="0">
                    <a:solidFill>
                      <a:schemeClr val="tx1"/>
                    </a:solidFill>
                  </a:rPr>
                  <a:t>.</a:t>
                </a:r>
                <a:endParaRPr lang="ru-RU" altLang="ru-RU" dirty="0">
                  <a:solidFill>
                    <a:srgbClr val="FF3300"/>
                  </a:solidFill>
                </a:endParaRPr>
              </a:p>
            </p:txBody>
          </p:sp>
        </mc:Choice>
        <mc:Fallback>
          <p:sp>
            <p:nvSpPr>
              <p:cNvPr id="60420" name="Text Box 4">
                <a:extLst>
                  <a:ext uri="{FF2B5EF4-FFF2-40B4-BE49-F238E27FC236}">
                    <a16:creationId xmlns:a16="http://schemas.microsoft.com/office/drawing/2014/main" id="{A74EE5DD-12EB-4982-B641-A69948E416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5157192"/>
                <a:ext cx="9067800" cy="613886"/>
              </a:xfrm>
              <a:prstGeom prst="rect">
                <a:avLst/>
              </a:prstGeom>
              <a:blipFill>
                <a:blip r:embed="rId3"/>
                <a:stretch>
                  <a:fillRect b="-89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2">
            <a:extLst>
              <a:ext uri="{FF2B5EF4-FFF2-40B4-BE49-F238E27FC236}">
                <a16:creationId xmlns:a16="http://schemas.microsoft.com/office/drawing/2014/main" id="{CFF13B34-A17D-4B5A-AD41-C26F83696F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562154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9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ABB3558-2B1C-4348-B401-A8FBF97BBC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9752" y="2276872"/>
            <a:ext cx="3983067" cy="1880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2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Text Box 3">
            <a:extLst>
              <a:ext uri="{FF2B5EF4-FFF2-40B4-BE49-F238E27FC236}">
                <a16:creationId xmlns:a16="http://schemas.microsoft.com/office/drawing/2014/main" id="{7B18B5F3-2B43-4D41-A6E9-72B473997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382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объем правильной шестиугольной усечённой пирамиды, стороны оснований которой равны 2 и 1, а боковые рёбра равны 2.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0420" name="Text Box 4">
                <a:extLst>
                  <a:ext uri="{FF2B5EF4-FFF2-40B4-BE49-F238E27FC236}">
                    <a16:creationId xmlns:a16="http://schemas.microsoft.com/office/drawing/2014/main" id="{A74EE5DD-12EB-4982-B641-A69948E416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5157192"/>
                <a:ext cx="9067800" cy="10515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Ответ: </a:t>
                </a:r>
                <a:r>
                  <a:rPr lang="ru-RU" altLang="ru-RU" dirty="0"/>
                  <a:t>Высота усечённой пирамиды равна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ru-RU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dirty="0"/>
                  <a:t> Её объём равен </a:t>
                </a:r>
                <a14:m>
                  <m:oMath xmlns:m="http://schemas.openxmlformats.org/officeDocument/2006/math">
                    <m:r>
                      <a:rPr lang="ru-RU" altLang="ru-RU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ru-RU" altLang="ru-RU" b="0" i="0" dirty="0" smtClean="0">
                        <a:latin typeface="Cambria Math" panose="02040503050406030204" pitchFamily="18" charset="0"/>
                      </a:rPr>
                      <m:t>0</m:t>
                    </m:r>
                    <m:f>
                      <m:fPr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>
                    <a:solidFill>
                      <a:schemeClr val="tx1"/>
                    </a:solidFill>
                  </a:rPr>
                  <a:t>.</a:t>
                </a:r>
                <a:endParaRPr lang="ru-RU" altLang="ru-RU" dirty="0">
                  <a:solidFill>
                    <a:srgbClr val="FF3300"/>
                  </a:solidFill>
                </a:endParaRPr>
              </a:p>
            </p:txBody>
          </p:sp>
        </mc:Choice>
        <mc:Fallback>
          <p:sp>
            <p:nvSpPr>
              <p:cNvPr id="60420" name="Text Box 4">
                <a:extLst>
                  <a:ext uri="{FF2B5EF4-FFF2-40B4-BE49-F238E27FC236}">
                    <a16:creationId xmlns:a16="http://schemas.microsoft.com/office/drawing/2014/main" id="{A74EE5DD-12EB-4982-B641-A69948E416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5157192"/>
                <a:ext cx="9067800" cy="1051506"/>
              </a:xfrm>
              <a:prstGeom prst="rect">
                <a:avLst/>
              </a:prstGeom>
              <a:blipFill>
                <a:blip r:embed="rId3"/>
                <a:stretch>
                  <a:fillRect l="-1076" t="-1163" r="-1009" b="-174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2">
            <a:extLst>
              <a:ext uri="{FF2B5EF4-FFF2-40B4-BE49-F238E27FC236}">
                <a16:creationId xmlns:a16="http://schemas.microsoft.com/office/drawing/2014/main" id="{CFF13B34-A17D-4B5A-AD41-C26F83696F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562154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10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A870405-51B0-428C-8334-2F1A19D712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5776" y="2264233"/>
            <a:ext cx="3688523" cy="255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178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0" y="1536237"/>
            <a:ext cx="918051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Полученное при этом сечение обобщённого конуса также называется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>
                <a:solidFill>
                  <a:srgbClr val="FF3300"/>
                </a:solidFill>
              </a:rPr>
              <a:t>основанием усеченного обобщённого конуса</a:t>
            </a:r>
            <a:r>
              <a:rPr lang="ru-RU" dirty="0"/>
              <a:t>.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/>
              <a:t>Расстояние между плоскостями оснований называется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>
                <a:solidFill>
                  <a:srgbClr val="FF3300"/>
                </a:solidFill>
              </a:rPr>
              <a:t>высотой усеченного обобщённого конуса.</a:t>
            </a:r>
          </a:p>
        </p:txBody>
      </p:sp>
      <p:sp>
        <p:nvSpPr>
          <p:cNvPr id="66571" name="Text Box 11"/>
          <p:cNvSpPr txBox="1">
            <a:spLocks noChangeArrowheads="1"/>
          </p:cNvSpPr>
          <p:nvPr/>
        </p:nvSpPr>
        <p:spPr bwMode="auto">
          <a:xfrm>
            <a:off x="0" y="-33423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Для данного обобщённого конуса рассмотрим плоскость, параллельную основанию и пересекающую этот обобщённый конус. Часть обобщённого конуса, заключенная между этой плоскостью и основанием, называется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3300"/>
                </a:solidFill>
              </a:rPr>
              <a:t>усеченным </a:t>
            </a:r>
            <a:r>
              <a:rPr lang="ru-RU" dirty="0">
                <a:solidFill>
                  <a:srgbClr val="FF0000"/>
                </a:solidFill>
              </a:rPr>
              <a:t>обобщённым </a:t>
            </a:r>
            <a:r>
              <a:rPr lang="ru-RU" dirty="0">
                <a:solidFill>
                  <a:srgbClr val="FF3300"/>
                </a:solidFill>
              </a:rPr>
              <a:t>конусом. </a:t>
            </a:r>
          </a:p>
        </p:txBody>
      </p:sp>
      <p:pic>
        <p:nvPicPr>
          <p:cNvPr id="66573" name="Picture 1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43808" y="2996952"/>
            <a:ext cx="3749665" cy="324036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3963728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>
            <a:extLst>
              <a:ext uri="{FF2B5EF4-FFF2-40B4-BE49-F238E27FC236}">
                <a16:creationId xmlns:a16="http://schemas.microsoft.com/office/drawing/2014/main" id="{41CA686F-458C-4A83-B5F9-8B57FF600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11673"/>
            <a:ext cx="91805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Частными случаями усечённого обобщённого конуса является усечённый конус и усечённая пирамида.</a:t>
            </a:r>
            <a:endParaRPr lang="ru-RU" dirty="0">
              <a:solidFill>
                <a:srgbClr val="FF330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2A02E82-9453-4088-9C30-EA48F7F8F7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1412776"/>
            <a:ext cx="6132288" cy="2996315"/>
          </a:xfrm>
          <a:prstGeom prst="rect">
            <a:avLst/>
          </a:prstGeom>
        </p:spPr>
      </p:pic>
      <p:sp>
        <p:nvSpPr>
          <p:cNvPr id="9" name="Text Box 3">
            <a:extLst>
              <a:ext uri="{FF2B5EF4-FFF2-40B4-BE49-F238E27FC236}">
                <a16:creationId xmlns:a16="http://schemas.microsoft.com/office/drawing/2014/main" id="{6406EA27-8E6B-42EB-9594-52032096C5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941168"/>
            <a:ext cx="91805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Усечённую пирамиду, полученную из правильной пирамиды, будем называть </a:t>
            </a:r>
            <a:r>
              <a:rPr lang="ru-RU" dirty="0">
                <a:solidFill>
                  <a:srgbClr val="FF0000"/>
                </a:solidFill>
              </a:rPr>
              <a:t>правильной усечённой пирамидой</a:t>
            </a:r>
            <a:r>
              <a:rPr lang="ru-RU" dirty="0"/>
              <a:t>.</a:t>
            </a:r>
            <a:endParaRPr lang="ru-RU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979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72" name="Text Box 12"/>
          <p:cNvSpPr txBox="1">
            <a:spLocks noChangeArrowheads="1"/>
          </p:cNvSpPr>
          <p:nvPr/>
        </p:nvSpPr>
        <p:spPr bwMode="auto">
          <a:xfrm>
            <a:off x="0" y="257812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3300"/>
                </a:solidFill>
              </a:rPr>
              <a:t>	</a:t>
            </a:r>
            <a:r>
              <a:rPr lang="ru-RU" dirty="0">
                <a:solidFill>
                  <a:srgbClr val="FF3300"/>
                </a:solidFill>
              </a:rPr>
              <a:t>Теорема.</a:t>
            </a:r>
            <a:r>
              <a:rPr lang="ru-RU" b="1" dirty="0"/>
              <a:t> </a:t>
            </a:r>
            <a:r>
              <a:rPr lang="ru-RU" dirty="0"/>
              <a:t>Объем усеченного обобщённого конуса выражается формулой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где </a:t>
            </a:r>
            <a:r>
              <a:rPr lang="en-US" i="1" dirty="0"/>
              <a:t>S</a:t>
            </a:r>
            <a:r>
              <a:rPr lang="ru-RU" i="1" dirty="0"/>
              <a:t>,  </a:t>
            </a:r>
            <a:r>
              <a:rPr lang="en-US" i="1" dirty="0"/>
              <a:t>s</a:t>
            </a:r>
            <a:r>
              <a:rPr lang="ru-RU" dirty="0"/>
              <a:t> - площади оснований, </a:t>
            </a:r>
            <a:r>
              <a:rPr lang="en-US" i="1" dirty="0"/>
              <a:t>g</a:t>
            </a:r>
            <a:r>
              <a:rPr lang="ru-RU" dirty="0"/>
              <a:t> - высота усеченного конуса.</a:t>
            </a:r>
          </a:p>
        </p:txBody>
      </p:sp>
      <p:pic>
        <p:nvPicPr>
          <p:cNvPr id="66573" name="Picture 1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43808" y="2196804"/>
            <a:ext cx="3024013" cy="2613271"/>
          </a:xfrm>
          <a:noFill/>
          <a:ln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6575" name="Object 15"/>
              <p:cNvSpPr txBox="1"/>
              <p:nvPr/>
            </p:nvSpPr>
            <p:spPr bwMode="auto">
              <a:xfrm>
                <a:off x="2843808" y="908720"/>
                <a:ext cx="3251200" cy="8382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rad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).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6575" name="Object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43808" y="908720"/>
                <a:ext cx="3251200" cy="8382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2474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6571" name="Text Box 11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9144000" cy="66777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dirty="0"/>
                  <a:t>	</a:t>
                </a:r>
                <a:r>
                  <a:rPr lang="ru-RU" sz="2000" dirty="0">
                    <a:solidFill>
                      <a:srgbClr val="FF0000"/>
                    </a:solidFill>
                  </a:rPr>
                  <a:t>Доказательство.</a:t>
                </a:r>
                <a:r>
                  <a:rPr lang="ru-RU" sz="2000" b="1" dirty="0"/>
                  <a:t> </a:t>
                </a:r>
                <a:r>
                  <a:rPr lang="ru-RU" sz="2000" dirty="0"/>
                  <a:t>Рассмотрим усечённый обобщённый конус с основаниями </a:t>
                </a:r>
                <a:r>
                  <a:rPr lang="en-US" sz="2000" i="1" dirty="0"/>
                  <a:t>F </a:t>
                </a:r>
                <a:r>
                  <a:rPr lang="ru-RU" sz="2000" dirty="0"/>
                  <a:t>и </a:t>
                </a:r>
                <a:r>
                  <a:rPr lang="en-US" sz="2000" i="1" dirty="0"/>
                  <a:t>G</a:t>
                </a:r>
                <a:r>
                  <a:rPr lang="ru-RU" sz="2000" dirty="0"/>
                  <a:t>. Обозначим площади оснований соответственно </a:t>
                </a:r>
                <a:r>
                  <a:rPr lang="en-US" sz="2000" i="1" dirty="0"/>
                  <a:t>S </a:t>
                </a:r>
                <a:r>
                  <a:rPr lang="ru-RU" sz="2000" dirty="0"/>
                  <a:t>и </a:t>
                </a:r>
                <a:r>
                  <a:rPr lang="en-US" sz="2000" i="1" dirty="0"/>
                  <a:t>s</a:t>
                </a:r>
                <a:r>
                  <a:rPr lang="ru-RU" sz="2000" dirty="0"/>
                  <a:t>,  </a:t>
                </a:r>
                <a:r>
                  <a:rPr lang="en-US" sz="2000" i="1" dirty="0"/>
                  <a:t>h </a:t>
                </a:r>
                <a:r>
                  <a:rPr lang="ru-RU" sz="2000" dirty="0"/>
                  <a:t>и </a:t>
                </a:r>
                <a:r>
                  <a:rPr lang="en-US" sz="2000" i="1" dirty="0"/>
                  <a:t>g </a:t>
                </a:r>
                <a:r>
                  <a:rPr lang="ru-RU" sz="2000" dirty="0"/>
                  <a:t>– высоты обобщенного конуса и усечённого обобщённого конуса соответственно.</a:t>
                </a:r>
                <a:r>
                  <a:rPr lang="ru-RU" sz="2000" i="1" dirty="0"/>
                  <a:t> 	</a:t>
                </a:r>
                <a:r>
                  <a:rPr lang="ru-RU" sz="2000" dirty="0"/>
                  <a:t>Объём </a:t>
                </a:r>
                <a:r>
                  <a:rPr lang="en-US" sz="2000" i="1" dirty="0"/>
                  <a:t>V </a:t>
                </a:r>
                <a:r>
                  <a:rPr lang="ru-RU" sz="2000" dirty="0"/>
                  <a:t>усечённого обобщенного конуса равен разности объемов обобщённых конусов с основаниями </a:t>
                </a:r>
                <a:r>
                  <a:rPr lang="en-US" sz="2000" i="1" dirty="0"/>
                  <a:t>F </a:t>
                </a:r>
                <a:r>
                  <a:rPr lang="ru-RU" sz="2000" dirty="0"/>
                  <a:t>и </a:t>
                </a:r>
                <a:r>
                  <a:rPr lang="en-US" sz="2000" i="1" dirty="0"/>
                  <a:t>G</a:t>
                </a:r>
                <a:r>
                  <a:rPr lang="ru-RU" sz="2000" dirty="0"/>
                  <a:t>, т. е. 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>
                          <a:latin typeface="Cambria Math"/>
                        </a:rPr>
                        <m:t>𝑉</m:t>
                      </m:r>
                      <m:r>
                        <a:rPr lang="ru-RU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0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ru-RU" sz="2000" i="1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2000" i="1">
                          <a:latin typeface="Cambria Math"/>
                        </a:rPr>
                        <m:t>𝑆</m:t>
                      </m:r>
                      <m:r>
                        <a:rPr lang="en-US" sz="2000" b="0" i="1" smtClean="0">
                          <a:latin typeface="Cambria Math"/>
                        </a:rPr>
                        <m:t>h</m:t>
                      </m:r>
                      <m:r>
                        <a:rPr lang="ru-RU" sz="2000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0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ru-RU" sz="2000" i="1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ru-RU" sz="2000" i="1">
                          <a:latin typeface="Cambria Math"/>
                        </a:rPr>
                        <m:t>𝑠</m:t>
                      </m:r>
                      <m:r>
                        <a:rPr lang="ru-RU" sz="2000" i="1"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latin typeface="Cambria Math"/>
                        </a:rPr>
                        <m:t>h</m:t>
                      </m:r>
                      <m:r>
                        <a:rPr lang="ru-RU" sz="2000" i="1">
                          <a:latin typeface="Cambria Math"/>
                        </a:rPr>
                        <m:t>−</m:t>
                      </m:r>
                      <m:r>
                        <a:rPr lang="en-US" sz="2000" b="0" i="1" smtClean="0">
                          <a:latin typeface="Cambria Math"/>
                        </a:rPr>
                        <m:t>𝑔</m:t>
                      </m:r>
                      <m:r>
                        <a:rPr lang="ru-RU" sz="2000" i="1">
                          <a:latin typeface="Cambria Math"/>
                        </a:rPr>
                        <m:t>),</m:t>
                      </m:r>
                    </m:oMath>
                  </m:oMathPara>
                </a14:m>
                <a:endParaRPr lang="ru-RU" sz="2000" dirty="0"/>
              </a:p>
              <a:p>
                <a:pPr algn="just"/>
                <a:r>
                  <a:rPr lang="ru-RU" sz="2000" dirty="0"/>
                  <a:t>	Заметим, что в сечении обобщённого конуса плоскостью, параллельной основанию, получается фигура, подобная основанию, и коэффициент подо­бия равен отношению расстояний от вершины конуса до плоскости сечения и плоскости основания, т. е. равен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h</m:t>
                        </m:r>
                        <m:r>
                          <a:rPr lang="ru-RU" sz="2000" i="1">
                            <a:latin typeface="Cambria Math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/>
                          </a:rPr>
                          <m:t>𝑔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h</m:t>
                        </m:r>
                      </m:den>
                    </m:f>
                  </m:oMath>
                </a14:m>
                <a:r>
                  <a:rPr lang="ru-RU" sz="2000" dirty="0"/>
                  <a:t>. Кроме того, отношение площадей подобных фигур равно квадрату коэффициента подобия. Следовательно, имеем равенство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𝑠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𝑆</m:t>
                        </m:r>
                      </m:den>
                    </m:f>
                    <m:r>
                      <a:rPr lang="ru-RU" sz="20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h</m:t>
                                </m:r>
                                <m:r>
                                  <a:rPr lang="ru-RU" sz="20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𝑔</m:t>
                                </m:r>
                              </m:num>
                              <m:den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h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ru-RU" sz="200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000" dirty="0"/>
                  <a:t>.</a:t>
                </a:r>
              </a:p>
              <a:p>
                <a:pPr algn="just"/>
                <a:r>
                  <a:rPr lang="ru-RU" sz="2000" dirty="0"/>
                  <a:t>	Из этого равенства найдём высоту </a:t>
                </a:r>
                <a:r>
                  <a:rPr lang="en-US" sz="2000" i="1" dirty="0"/>
                  <a:t>h </a:t>
                </a:r>
                <a:r>
                  <a:rPr lang="ru-RU" sz="2000" dirty="0"/>
                  <a:t>обобщённого конуса.</a:t>
                </a:r>
                <a:r>
                  <a:rPr lang="en-US" sz="2000" dirty="0"/>
                  <a:t> </a:t>
                </a:r>
                <a:endParaRPr lang="ru-RU" sz="2000" dirty="0"/>
              </a:p>
              <a:p>
                <a:pPr algn="ctr"/>
                <a:r>
                  <a:rPr lang="en-US" sz="2000" i="1" dirty="0"/>
                  <a:t>h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𝑔</m:t>
                        </m:r>
                        <m:rad>
                          <m:radPr>
                            <m:degHide m:val="on"/>
                            <m:ctrlPr>
                              <a:rPr lang="ru-RU" sz="2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>
                                <a:latin typeface="Cambria Math"/>
                              </a:rPr>
                              <m:t>𝑆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ru-RU" sz="2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>
                                <a:latin typeface="Cambria Math"/>
                              </a:rPr>
                              <m:t>𝑆</m:t>
                            </m:r>
                          </m:e>
                        </m:rad>
                        <m:r>
                          <a:rPr lang="ru-RU" sz="2000" i="1">
                            <a:latin typeface="Cambria Math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ru-RU" sz="2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>
                                <a:latin typeface="Cambria Math"/>
                              </a:rPr>
                              <m:t>𝑠</m:t>
                            </m:r>
                          </m:e>
                        </m:rad>
                      </m:den>
                    </m:f>
                    <m:r>
                      <a:rPr lang="ru-RU" sz="2000" i="1">
                        <a:latin typeface="Cambria Math"/>
                      </a:rPr>
                      <m:t>.</m:t>
                    </m:r>
                  </m:oMath>
                </a14:m>
                <a:endParaRPr lang="ru-RU" sz="2000" dirty="0"/>
              </a:p>
              <a:p>
                <a:pPr algn="just"/>
                <a:r>
                  <a:rPr lang="en-US" sz="2000" dirty="0"/>
                  <a:t>	</a:t>
                </a:r>
                <a:r>
                  <a:rPr lang="ru-RU" sz="2000" dirty="0"/>
                  <a:t>Подставляя теперь </a:t>
                </a:r>
                <a:r>
                  <a:rPr lang="en-US" sz="2000" i="1" dirty="0"/>
                  <a:t>h</a:t>
                </a:r>
                <a:r>
                  <a:rPr lang="ru-RU" sz="2000" dirty="0"/>
                  <a:t> в выражение для объёма усечённого обобщённого конуса, получим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ru-RU" sz="2000" i="1">
                        <a:latin typeface="Cambria Math"/>
                      </a:rPr>
                      <m:t>𝑉</m:t>
                    </m:r>
                    <m:r>
                      <a:rPr lang="ru-RU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3</m:t>
                        </m:r>
                      </m:den>
                    </m:f>
                    <m:d>
                      <m:d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𝑆</m:t>
                        </m:r>
                        <m:f>
                          <m:fPr>
                            <m:ctrlPr>
                              <a:rPr lang="ru-RU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/>
                              </a:rPr>
                              <m:t>𝑔</m:t>
                            </m:r>
                            <m:rad>
                              <m:radPr>
                                <m:degHide m:val="on"/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𝑆</m:t>
                                </m:r>
                              </m:e>
                            </m:rad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𝑆</m:t>
                                </m:r>
                              </m:e>
                            </m:rad>
                            <m:r>
                              <a:rPr lang="ru-RU" sz="2000" i="1">
                                <a:latin typeface="Cambria Math"/>
                              </a:rPr>
                              <m:t>−</m:t>
                            </m:r>
                            <m:rad>
                              <m:radPr>
                                <m:degHide m:val="on"/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𝑠</m:t>
                                </m:r>
                              </m:e>
                            </m:rad>
                          </m:den>
                        </m:f>
                        <m:r>
                          <a:rPr lang="ru-RU" sz="2000" i="1">
                            <a:latin typeface="Cambria Math"/>
                          </a:rPr>
                          <m:t>−</m:t>
                        </m:r>
                        <m:r>
                          <a:rPr lang="en-US" sz="2000" i="1">
                            <a:latin typeface="Cambria Math"/>
                          </a:rPr>
                          <m:t>𝑠</m:t>
                        </m:r>
                        <m:f>
                          <m:fPr>
                            <m:ctrlPr>
                              <a:rPr lang="ru-RU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/>
                              </a:rPr>
                              <m:t>𝑔</m:t>
                            </m:r>
                            <m:rad>
                              <m:radPr>
                                <m:degHide m:val="on"/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𝑠</m:t>
                                </m:r>
                              </m:e>
                            </m:rad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𝑆</m:t>
                                </m:r>
                              </m:e>
                            </m:rad>
                            <m:r>
                              <a:rPr lang="ru-RU" sz="2000" i="1">
                                <a:latin typeface="Cambria Math"/>
                              </a:rPr>
                              <m:t>−</m:t>
                            </m:r>
                            <m:rad>
                              <m:radPr>
                                <m:degHide m:val="on"/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𝑠</m:t>
                                </m:r>
                              </m:e>
                            </m:rad>
                          </m:den>
                        </m:f>
                      </m:e>
                    </m:d>
                    <m:r>
                      <a:rPr lang="ru-RU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2000" b="0" i="1" smtClean="0">
                        <a:latin typeface="Cambria Math"/>
                      </a:rPr>
                      <m:t>𝑔</m:t>
                    </m:r>
                    <m:f>
                      <m:f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𝑆</m:t>
                        </m:r>
                        <m:rad>
                          <m:radPr>
                            <m:degHide m:val="on"/>
                            <m:ctrlPr>
                              <a:rPr lang="ru-RU" sz="2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>
                                <a:latin typeface="Cambria Math"/>
                              </a:rPr>
                              <m:t>𝑆</m:t>
                            </m:r>
                          </m:e>
                        </m:rad>
                        <m:r>
                          <a:rPr lang="ru-RU" sz="2000" i="1">
                            <a:latin typeface="Cambria Math"/>
                          </a:rPr>
                          <m:t>−</m:t>
                        </m:r>
                        <m:r>
                          <a:rPr lang="en-US" sz="2000" i="1">
                            <a:latin typeface="Cambria Math"/>
                          </a:rPr>
                          <m:t>𝑠</m:t>
                        </m:r>
                        <m:rad>
                          <m:radPr>
                            <m:degHide m:val="on"/>
                            <m:ctrlPr>
                              <a:rPr lang="ru-RU" sz="2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>
                                <a:latin typeface="Cambria Math"/>
                              </a:rPr>
                              <m:t>𝑠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ru-RU" sz="2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>
                                <a:latin typeface="Cambria Math"/>
                              </a:rPr>
                              <m:t>𝑆</m:t>
                            </m:r>
                          </m:e>
                        </m:rad>
                        <m:r>
                          <a:rPr lang="ru-RU" sz="2000" i="1">
                            <a:latin typeface="Cambria Math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ru-RU" sz="2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>
                                <a:latin typeface="Cambria Math"/>
                              </a:rPr>
                              <m:t>𝑠</m:t>
                            </m:r>
                          </m:e>
                        </m:rad>
                      </m:den>
                    </m:f>
                    <m:r>
                      <a:rPr lang="ru-RU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2000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2000" i="1">
                            <a:latin typeface="Cambria Math"/>
                          </a:rPr>
                          <m:t>𝑆</m:t>
                        </m:r>
                        <m:r>
                          <a:rPr lang="ru-RU" sz="2000" i="1">
                            <a:latin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ru-RU" sz="2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2000" i="1">
                                <a:latin typeface="Cambria Math"/>
                              </a:rPr>
                              <m:t>𝑆</m:t>
                            </m:r>
                            <m:r>
                              <a:rPr lang="ru-RU" sz="2000" i="1">
                                <a:latin typeface="Cambria Math"/>
                              </a:rPr>
                              <m:t>∙</m:t>
                            </m:r>
                            <m:r>
                              <a:rPr lang="ru-RU" sz="2000" i="1">
                                <a:latin typeface="Cambria Math"/>
                              </a:rPr>
                              <m:t>𝑠</m:t>
                            </m:r>
                          </m:e>
                        </m:rad>
                        <m:r>
                          <a:rPr lang="ru-RU" sz="2000" i="1">
                            <a:latin typeface="Cambria Math"/>
                          </a:rPr>
                          <m:t>+</m:t>
                        </m:r>
                        <m:r>
                          <a:rPr lang="ru-RU" sz="2000" i="1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ru-RU" sz="2000" i="1">
                        <a:latin typeface="Cambria Math"/>
                      </a:rPr>
                      <m:t>.</m:t>
                    </m:r>
                  </m:oMath>
                </a14:m>
                <a:r>
                  <a:rPr lang="ru-RU" sz="2000" dirty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66571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0"/>
                <a:ext cx="9144000" cy="6677725"/>
              </a:xfrm>
              <a:prstGeom prst="rect">
                <a:avLst/>
              </a:prstGeom>
              <a:blipFill>
                <a:blip r:embed="rId3"/>
                <a:stretch>
                  <a:fillRect l="-667" r="-6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5602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107504" y="332656"/>
            <a:ext cx="8742809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800" dirty="0">
                <a:solidFill>
                  <a:srgbClr val="FF0000"/>
                </a:solidFill>
              </a:rPr>
              <a:t>	Следствие. </a:t>
            </a:r>
            <a:r>
              <a:rPr lang="ru-RU" sz="2800" dirty="0"/>
              <a:t>Объем усеченного конуса, основания которого – круги радиусов </a:t>
            </a:r>
            <a:r>
              <a:rPr lang="en-US" sz="2800" i="1" dirty="0"/>
              <a:t>R </a:t>
            </a:r>
            <a:r>
              <a:rPr lang="ru-RU" sz="2800" dirty="0"/>
              <a:t>и </a:t>
            </a:r>
            <a:r>
              <a:rPr lang="en-US" sz="2800" i="1" dirty="0"/>
              <a:t>r</a:t>
            </a:r>
            <a:r>
              <a:rPr lang="ru-RU" sz="2800" i="1" dirty="0"/>
              <a:t>, </a:t>
            </a:r>
            <a:r>
              <a:rPr lang="ru-RU" sz="2800" dirty="0"/>
              <a:t>а высота равна </a:t>
            </a:r>
            <a:r>
              <a:rPr lang="en-US" sz="2800" i="1" dirty="0"/>
              <a:t>g</a:t>
            </a:r>
            <a:r>
              <a:rPr lang="en-US" sz="2800" dirty="0"/>
              <a:t>, </a:t>
            </a:r>
            <a:r>
              <a:rPr lang="ru-RU" sz="2800" dirty="0"/>
              <a:t>выражается формулой</a:t>
            </a:r>
          </a:p>
        </p:txBody>
      </p:sp>
      <p:pic>
        <p:nvPicPr>
          <p:cNvPr id="7680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2636838"/>
            <a:ext cx="2649537" cy="2805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915816" y="1523147"/>
                <a:ext cx="3693512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m:rPr>
                          <m:sty m:val="p"/>
                        </m:rPr>
                        <a:rPr lang="ru-RU" i="0" smtClean="0">
                          <a:latin typeface="Cambria Math"/>
                          <a:ea typeface="Cambria Math"/>
                        </a:rPr>
                        <m:t>π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  <a:ea typeface="Cambria Math"/>
                        </a:rPr>
                        <m:t>g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.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1523147"/>
                <a:ext cx="3693512" cy="7861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1912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Text Box 3">
            <a:extLst>
              <a:ext uri="{FF2B5EF4-FFF2-40B4-BE49-F238E27FC236}">
                <a16:creationId xmlns:a16="http://schemas.microsoft.com/office/drawing/2014/main" id="{7B18B5F3-2B43-4D41-A6E9-72B473997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382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Радиусы оснований усеченного конуса </a:t>
            </a:r>
            <a:r>
              <a:rPr lang="ru-RU" altLang="ru-RU" dirty="0"/>
              <a:t>равны 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dirty="0"/>
              <a:t>2</a:t>
            </a:r>
            <a:r>
              <a:rPr lang="ru-RU" altLang="ru-RU" dirty="0">
                <a:cs typeface="Times New Roman" panose="02020603050405020304" pitchFamily="18" charset="0"/>
              </a:rPr>
              <a:t>.  Образующая наклонена к основанию под углом 45</a:t>
            </a:r>
            <a:r>
              <a:rPr lang="ru-RU" altLang="ru-RU" baseline="30000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. Найдите его объем. </a:t>
            </a:r>
          </a:p>
        </p:txBody>
      </p:sp>
      <p:grpSp>
        <p:nvGrpSpPr>
          <p:cNvPr id="60434" name="Group 18">
            <a:extLst>
              <a:ext uri="{FF2B5EF4-FFF2-40B4-BE49-F238E27FC236}">
                <a16:creationId xmlns:a16="http://schemas.microsoft.com/office/drawing/2014/main" id="{B41575C1-2099-4C0D-9B1F-132FA01FF8FD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5448300"/>
            <a:ext cx="3429000" cy="838200"/>
            <a:chOff x="384" y="3432"/>
            <a:chExt cx="2160" cy="528"/>
          </a:xfrm>
        </p:grpSpPr>
        <p:sp>
          <p:nvSpPr>
            <p:cNvPr id="60420" name="Text Box 4">
              <a:extLst>
                <a:ext uri="{FF2B5EF4-FFF2-40B4-BE49-F238E27FC236}">
                  <a16:creationId xmlns:a16="http://schemas.microsoft.com/office/drawing/2014/main" id="{A74EE5DD-12EB-4982-B641-A69948E416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552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430" name="Object 14">
                  <a:extLst>
                    <a:ext uri="{FF2B5EF4-FFF2-40B4-BE49-F238E27FC236}">
                      <a16:creationId xmlns:a16="http://schemas.microsoft.com/office/drawing/2014/main" id="{5D0B1998-3203-4DF5-A060-DC61EBF58044}"/>
                    </a:ext>
                  </a:extLst>
                </p:cNvPr>
                <p:cNvSpPr txBox="1"/>
                <p:nvPr/>
              </p:nvSpPr>
              <p:spPr bwMode="auto">
                <a:xfrm>
                  <a:off x="1072" y="3432"/>
                  <a:ext cx="352" cy="5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60430" name="Object 14">
                  <a:extLst>
                    <a:ext uri="{FF2B5EF4-FFF2-40B4-BE49-F238E27FC236}">
                      <a16:creationId xmlns:a16="http://schemas.microsoft.com/office/drawing/2014/main" id="{5D0B1998-3203-4DF5-A060-DC61EBF5804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72" y="3432"/>
                  <a:ext cx="352" cy="52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60433" name="Picture 17">
            <a:extLst>
              <a:ext uri="{FF2B5EF4-FFF2-40B4-BE49-F238E27FC236}">
                <a16:creationId xmlns:a16="http://schemas.microsoft.com/office/drawing/2014/main" id="{981DAC1F-10C1-4C9A-AAA4-6F1FE17344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138" y="2238375"/>
            <a:ext cx="4403725" cy="238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CFF13B34-A17D-4B5A-AD41-C26F83696F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562154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Text Box 3">
            <a:extLst>
              <a:ext uri="{FF2B5EF4-FFF2-40B4-BE49-F238E27FC236}">
                <a16:creationId xmlns:a16="http://schemas.microsoft.com/office/drawing/2014/main" id="{6089F6D3-DA38-4330-A6DE-67C86A512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38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Объем усеченного конуса равен 584</a:t>
            </a:r>
            <a:r>
              <a:rPr lang="en-US" altLang="ru-RU" dirty="0">
                <a:cs typeface="Times New Roman" panose="02020603050405020304" pitchFamily="18" charset="0"/>
              </a:rPr>
              <a:t>π</a:t>
            </a:r>
            <a:r>
              <a:rPr lang="ru-RU" altLang="ru-RU" dirty="0">
                <a:cs typeface="Times New Roman" panose="02020603050405020304" pitchFamily="18" charset="0"/>
              </a:rPr>
              <a:t> см</a:t>
            </a:r>
            <a:r>
              <a:rPr lang="ru-RU" altLang="ru-RU" baseline="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, а радиусы оснований 10 см и 7 см. Найдите высоту усеченного конуса. </a:t>
            </a:r>
          </a:p>
        </p:txBody>
      </p:sp>
      <p:sp>
        <p:nvSpPr>
          <p:cNvPr id="62470" name="Text Box 6">
            <a:extLst>
              <a:ext uri="{FF2B5EF4-FFF2-40B4-BE49-F238E27FC236}">
                <a16:creationId xmlns:a16="http://schemas.microsoft.com/office/drawing/2014/main" id="{3DFC93AD-5B98-4AE9-8161-6DB50964D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867400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 </a:t>
            </a:r>
            <a:r>
              <a:rPr lang="ru-RU" altLang="ru-RU"/>
              <a:t>8 см.</a:t>
            </a:r>
          </a:p>
        </p:txBody>
      </p:sp>
      <p:pic>
        <p:nvPicPr>
          <p:cNvPr id="62482" name="Picture 18">
            <a:extLst>
              <a:ext uri="{FF2B5EF4-FFF2-40B4-BE49-F238E27FC236}">
                <a16:creationId xmlns:a16="http://schemas.microsoft.com/office/drawing/2014/main" id="{E3CF3B35-F550-473F-8872-43A1990A1C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138" y="2208213"/>
            <a:ext cx="4403725" cy="244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716CDB17-A089-49CE-A45F-3B44C31CAE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562154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2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ext Box 3">
            <a:extLst>
              <a:ext uri="{FF2B5EF4-FFF2-40B4-BE49-F238E27FC236}">
                <a16:creationId xmlns:a16="http://schemas.microsoft.com/office/drawing/2014/main" id="{738644E9-7CDE-4A93-904B-FC2C87BB6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33400"/>
            <a:ext cx="8382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Усеченный конус, у которого радиусы оснований 3 см и 5 см, и полный конус такой же высоты равновелики. Чему равен радиус основания полного конуса?</a:t>
            </a:r>
          </a:p>
        </p:txBody>
      </p:sp>
      <p:sp>
        <p:nvSpPr>
          <p:cNvPr id="50180" name="Text Box 4">
            <a:extLst>
              <a:ext uri="{FF2B5EF4-FFF2-40B4-BE49-F238E27FC236}">
                <a16:creationId xmlns:a16="http://schemas.microsoft.com/office/drawing/2014/main" id="{6550FE89-5791-4C17-85B8-137A07EEB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0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7 см. </a:t>
            </a:r>
          </a:p>
        </p:txBody>
      </p:sp>
      <p:pic>
        <p:nvPicPr>
          <p:cNvPr id="50185" name="Picture 9">
            <a:extLst>
              <a:ext uri="{FF2B5EF4-FFF2-40B4-BE49-F238E27FC236}">
                <a16:creationId xmlns:a16="http://schemas.microsoft.com/office/drawing/2014/main" id="{A291ECDB-9271-480C-ADAD-66C5FEADFF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138" y="2208213"/>
            <a:ext cx="4403725" cy="244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9D9DF9E7-1274-4C3A-A882-27EE7033F3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562154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3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1466</TotalTime>
  <Words>807</Words>
  <Application>Microsoft Office PowerPoint</Application>
  <PresentationFormat>Экран (4:3)</PresentationFormat>
  <Paragraphs>84</Paragraphs>
  <Slides>16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Cambria Math</vt:lpstr>
      <vt:lpstr>Times New Roman</vt:lpstr>
      <vt:lpstr>Оформление по умолчанию</vt:lpstr>
      <vt:lpstr>16б.ОБЪЕМ УСЕЧЁННОГО КОНУСА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Объем фигур в пространстве</dc:title>
  <dc:creator>*</dc:creator>
  <cp:lastModifiedBy>Vladimir Smirnov</cp:lastModifiedBy>
  <cp:revision>56</cp:revision>
  <dcterms:created xsi:type="dcterms:W3CDTF">2007-11-29T06:10:49Z</dcterms:created>
  <dcterms:modified xsi:type="dcterms:W3CDTF">2022-04-09T11:41:41Z</dcterms:modified>
</cp:coreProperties>
</file>