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61" r:id="rId4"/>
    <p:sldId id="533" r:id="rId5"/>
    <p:sldId id="520" r:id="rId6"/>
    <p:sldId id="521" r:id="rId7"/>
    <p:sldId id="527" r:id="rId8"/>
    <p:sldId id="505" r:id="rId9"/>
    <p:sldId id="506" r:id="rId10"/>
    <p:sldId id="264" r:id="rId11"/>
    <p:sldId id="534" r:id="rId12"/>
    <p:sldId id="507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93" autoAdjust="0"/>
    <p:restoredTop sz="90929"/>
  </p:normalViewPr>
  <p:slideViewPr>
    <p:cSldViewPr>
      <p:cViewPr varScale="1">
        <p:scale>
          <a:sx n="97" d="100"/>
          <a:sy n="97" d="100"/>
        </p:scale>
        <p:origin x="12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C602DD32-8CD2-41F1-8680-9995E519249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52208FA7-D9FE-4BBF-905C-E92737BA371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9636" name="Rectangle 4">
            <a:extLst>
              <a:ext uri="{FF2B5EF4-FFF2-40B4-BE49-F238E27FC236}">
                <a16:creationId xmlns:a16="http://schemas.microsoft.com/office/drawing/2014/main" id="{C067D0C8-28B7-49BC-9568-9C232EF1ABE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>
            <a:extLst>
              <a:ext uri="{FF2B5EF4-FFF2-40B4-BE49-F238E27FC236}">
                <a16:creationId xmlns:a16="http://schemas.microsoft.com/office/drawing/2014/main" id="{2C7BA7BB-3244-42FD-86DA-C6081838284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9638" name="Rectangle 6">
            <a:extLst>
              <a:ext uri="{FF2B5EF4-FFF2-40B4-BE49-F238E27FC236}">
                <a16:creationId xmlns:a16="http://schemas.microsoft.com/office/drawing/2014/main" id="{0EA015C4-FF0B-40FD-A37D-DE917EA1615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9639" name="Rectangle 7">
            <a:extLst>
              <a:ext uri="{FF2B5EF4-FFF2-40B4-BE49-F238E27FC236}">
                <a16:creationId xmlns:a16="http://schemas.microsoft.com/office/drawing/2014/main" id="{93C1A599-1E6B-4C82-AF17-332FAEF3F9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7D4387B-ED5D-4349-9DF3-657A8F0595B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953AC5-9E52-4311-8CB3-8D0689D4E0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C91D03-1332-417A-96E2-C2A4D341605B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85F2471E-D8C5-4314-AF51-F03D5C8DD7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9C5AF853-A8E4-4E8D-A70C-A6EA691F3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9E23DF8-0BBB-4A4A-8ABC-FB9F3E9BBF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C3FD33-138E-4D68-99CF-6F8B3DB4EF1A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6D110E52-20E2-49BC-934D-CED72C9198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584E4314-7835-4595-99D6-8C6888C66D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99683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ABE56C9-1727-4FCB-AE4C-C8DF8FE1CC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26A2DC-0954-4808-AC23-DD1F2C239940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89090" name="Rectangle 2">
            <a:extLst>
              <a:ext uri="{FF2B5EF4-FFF2-40B4-BE49-F238E27FC236}">
                <a16:creationId xmlns:a16="http://schemas.microsoft.com/office/drawing/2014/main" id="{6C620535-17F2-4B61-AFDA-ACD25D8564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FC8B8E49-BA4C-4095-9EBE-46DECBCA8A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2713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2888D27-8267-4C77-83A2-4691B89AB5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EB2E79-3045-444F-8575-52775996A370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90114" name="Rectangle 1026">
            <a:extLst>
              <a:ext uri="{FF2B5EF4-FFF2-40B4-BE49-F238E27FC236}">
                <a16:creationId xmlns:a16="http://schemas.microsoft.com/office/drawing/2014/main" id="{4A4FEBAF-5B9D-4D6E-9828-04F16D4482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1027">
            <a:extLst>
              <a:ext uri="{FF2B5EF4-FFF2-40B4-BE49-F238E27FC236}">
                <a16:creationId xmlns:a16="http://schemas.microsoft.com/office/drawing/2014/main" id="{FB954E58-D640-428A-9134-6DC53D459D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dirty="0"/>
              <a:t>В режиме слайдов ответ появляется после </a:t>
            </a:r>
            <a:r>
              <a:rPr lang="ru-RU" altLang="ru-RU" dirty="0" err="1"/>
              <a:t>кликанья</a:t>
            </a:r>
            <a:r>
              <a:rPr lang="ru-RU" altLang="ru-RU" dirty="0"/>
              <a:t> мышкой</a:t>
            </a:r>
          </a:p>
        </p:txBody>
      </p:sp>
    </p:spTree>
    <p:extLst>
      <p:ext uri="{BB962C8B-B14F-4D97-AF65-F5344CB8AC3E}">
        <p14:creationId xmlns:p14="http://schemas.microsoft.com/office/powerpoint/2010/main" val="1675954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39EE322-BB50-432F-9C51-8E5CE9AB694F}" type="slidenum">
              <a:rPr lang="ru-RU" sz="1200"/>
              <a:pPr eaLnBrk="1" hangingPunct="1"/>
              <a:t>4</a:t>
            </a:fld>
            <a:endParaRPr lang="ru-RU" sz="120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445318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39EE322-BB50-432F-9C51-8E5CE9AB694F}" type="slidenum">
              <a:rPr lang="ru-RU" sz="1200"/>
              <a:pPr eaLnBrk="1" hangingPunct="1"/>
              <a:t>5</a:t>
            </a:fld>
            <a:endParaRPr lang="ru-RU" sz="120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697078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39EE322-BB50-432F-9C51-8E5CE9AB694F}" type="slidenum">
              <a:rPr lang="ru-RU" sz="1200"/>
              <a:pPr eaLnBrk="1" hangingPunct="1"/>
              <a:t>6</a:t>
            </a:fld>
            <a:endParaRPr lang="ru-RU" sz="120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54799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39EE322-BB50-432F-9C51-8E5CE9AB694F}" type="slidenum">
              <a:rPr lang="ru-RU" sz="1200"/>
              <a:pPr eaLnBrk="1" hangingPunct="1"/>
              <a:t>7</a:t>
            </a:fld>
            <a:endParaRPr lang="ru-RU" sz="120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68518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90B74E-0B29-4EE8-A84A-6C2AA16F31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8B70B9-FE75-45D3-ADED-068272264BC1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91138" name="Rectangle 2">
            <a:extLst>
              <a:ext uri="{FF2B5EF4-FFF2-40B4-BE49-F238E27FC236}">
                <a16:creationId xmlns:a16="http://schemas.microsoft.com/office/drawing/2014/main" id="{9D807D87-1A96-4596-963E-AC84E0B007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C0A143E0-CA80-41FA-9952-E121AA843B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9E23DF8-0BBB-4A4A-8ABC-FB9F3E9BBF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C3FD33-138E-4D68-99CF-6F8B3DB4EF1A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6D110E52-20E2-49BC-934D-CED72C9198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584E4314-7835-4595-99D6-8C6888C66D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08884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1679BC-916A-4B60-885B-23619C921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81B76CB-5DF5-45E1-817F-2A69374F53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1399D9-15C9-4D43-A017-0E2FD0E85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8CB280B-6D45-470D-8BF6-25A7EAA75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FD007A-C5E8-4D31-81F7-80C73D6F2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44E430-EC90-4403-8092-229C18034F3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054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00155F-A93E-408B-A856-1C9078E87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9DE037-3167-446C-9608-5EF4460283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B1879B-8545-440E-BE22-C26A89E80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B5C20A-1277-495E-B374-73E69AFB2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69542C-1AF0-4B67-9714-B74B95630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9F2537-7051-4D12-9AC6-92C59F2910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40138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D27916D-0EF4-43E0-AAFC-B12685DC82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05EEAF4-3F83-4086-BDF7-F9DA799E40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871AEC3-5583-405C-B896-6030E2823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17862B-E02C-4F4D-AC53-75C12339D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6F2BF2-699C-4C22-A413-222D7C803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EECBF-F3DE-4C3B-A93C-1557E20357F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36539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CDAFB6-E71E-4F68-AFEA-54C65CBF3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A8CE3A-D5EC-4020-BE48-C55A3B695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248C12-0C4A-4E2B-9753-75CCB1AF9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97A075-8CA5-497A-AC3B-E66810E32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77DD0D-680A-4FC5-A8A9-B22C5A807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5BB944-9C20-4163-8AFA-1BDB1EDB452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83457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937F0F-9872-4ED4-9EF5-DEB8E855F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BA9493F-7E07-4B65-AC15-E4E8C3393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B085DD-2C96-466A-AF5F-0369D628A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B63343-FBF8-4E8F-A47B-06C074D74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0E4E78-91A5-466B-B483-E7848263D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E954F-7090-461A-827A-64CF2543A3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7656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0077B3-A9EF-4E2A-8F16-9BF298CE9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025E6F-DEAF-4649-943A-DAE9820FFE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F8B2D34-D61B-422B-8DB7-51849DCAE3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FFCB2C8-1021-48FF-80FB-F31846AF4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217993F-7FDE-410F-A689-D3DE0ECEB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1B73E5A-1F74-450B-9CF4-E7A2EF9DA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1D084-E8FB-4A9A-8133-696679D83C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22632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63789A-90B6-4011-88D7-EAD273CD5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E539774-A559-4093-B672-A2F088EC1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EDF61AA-00AE-48BF-B9B4-EC5442629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D4E8483-5688-44A0-A8D4-3225DBF31C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B972639-36FB-4FBE-9B20-924942548B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E4597D5-A8A5-490D-9E81-8BB965895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991629A-ED27-4696-B7BA-02AB2EE07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3DE9F2E-1FE8-4119-A0ED-F5E8824FA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2A17C-2AE1-4BA3-82B7-C9C6EF797F0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1908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435031-738E-4FE4-911D-AA4F6762C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E712137-9421-4B04-9EE7-19094DDEB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84FDBB8-53E4-48A2-9BF7-4ABAAA54D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0C3CE63-D4BB-43AE-9BF4-16683F0B4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52884A-0AD5-44EB-8602-630E8E2C75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5442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BCA40D9-9337-4651-A1F0-7B47CC0AF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E59679D-268B-438F-A5F7-3DEE1EAAC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B7736A7-9192-4283-8302-3D2BA98DB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9650B-3EB5-4926-A25C-A512E353143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5794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B02ED0-7CE6-49E1-ACC9-7E03963ED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E64D8E-B733-49D2-A662-B66D84E05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9D152E3-C060-4C05-9C41-830198B33C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C4C3EF1-3EFF-4EC0-B4ED-EB8ADC986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CB8EC6-6318-48DC-A909-28D6B9E55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2810C99-AA8F-48CE-B50C-1BC7F7D97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8F378-4794-4770-AC2C-D87F064122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0566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0BCDFC-ADB7-4E8D-BC26-ECE547F99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B8A13D7-7F8A-4E83-B317-271D44A70C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BAA5274-DCCA-43FA-8124-A6CD06DF4A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5456F09-0B2C-4F4A-822F-4B6AD540D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B8E9ED9-600D-4359-B1E2-FC5F9517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DD910BB-C074-43AE-8561-F931EB9DF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A11C0A-0637-4636-B4A6-81D79D76E1D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8785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0937A6D-00E8-48EF-8B4E-3520B6D7B4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E1DBE23-4F06-4DD0-BFFC-452EA0BC49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65FDE35-B71F-4373-9E42-9A1FEC82532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576C5EF-7BD1-4B8C-85CF-B3A61FC773C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8D5C0C8-0F81-4B3E-B548-7073628DEA8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D224A9F-CB69-4FF7-ABFC-3594B9339CB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NUL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NUL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9562E37-4911-4336-B01D-D7A0F15CEE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2276872"/>
            <a:ext cx="7772400" cy="1728192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16</a:t>
            </a:r>
            <a:r>
              <a:rPr lang="ru-RU" altLang="ru-RU" dirty="0">
                <a:solidFill>
                  <a:srgbClr val="FF3300"/>
                </a:solidFill>
              </a:rPr>
              <a:t>в. ОБЪЕМ КОНУСА </a:t>
            </a:r>
            <a:br>
              <a:rPr lang="ru-RU" altLang="ru-RU" dirty="0">
                <a:solidFill>
                  <a:srgbClr val="FF3300"/>
                </a:solidFill>
              </a:rPr>
            </a:br>
            <a:r>
              <a:rPr lang="ru-RU" altLang="ru-RU" dirty="0">
                <a:solidFill>
                  <a:srgbClr val="FF3300"/>
                </a:solidFill>
              </a:rPr>
              <a:t>(Тела вращения)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Text Box 3">
            <a:extLst>
              <a:ext uri="{FF2B5EF4-FFF2-40B4-BE49-F238E27FC236}">
                <a16:creationId xmlns:a16="http://schemas.microsoft.com/office/drawing/2014/main" id="{C65910A2-740B-4CC8-800D-311AD97D7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9600"/>
            <a:ext cx="8382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Равнобедренная трапеция, основания которой равны 4 см и 6 см, а высота – 3 см, вращается относительно оси симметрии. Найдите объем тела вращения.</a:t>
            </a:r>
          </a:p>
        </p:txBody>
      </p:sp>
      <p:pic>
        <p:nvPicPr>
          <p:cNvPr id="45069" name="Picture 13">
            <a:extLst>
              <a:ext uri="{FF2B5EF4-FFF2-40B4-BE49-F238E27FC236}">
                <a16:creationId xmlns:a16="http://schemas.microsoft.com/office/drawing/2014/main" id="{30FA64F8-4EDB-4C90-A189-733D6B09D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590800"/>
            <a:ext cx="3205163" cy="193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5073" name="Group 17">
            <a:extLst>
              <a:ext uri="{FF2B5EF4-FFF2-40B4-BE49-F238E27FC236}">
                <a16:creationId xmlns:a16="http://schemas.microsoft.com/office/drawing/2014/main" id="{FA58FE64-0BA5-46E3-AEE4-CA8F88198E07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2667000"/>
            <a:ext cx="4686300" cy="3200400"/>
            <a:chOff x="768" y="1680"/>
            <a:chExt cx="2952" cy="2016"/>
          </a:xfrm>
        </p:grpSpPr>
        <p:grpSp>
          <p:nvGrpSpPr>
            <p:cNvPr id="45072" name="Group 16">
              <a:extLst>
                <a:ext uri="{FF2B5EF4-FFF2-40B4-BE49-F238E27FC236}">
                  <a16:creationId xmlns:a16="http://schemas.microsoft.com/office/drawing/2014/main" id="{A8606801-8233-459B-ABE4-887CB2624E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3408"/>
              <a:ext cx="2160" cy="288"/>
              <a:chOff x="768" y="3408"/>
              <a:chExt cx="2160" cy="288"/>
            </a:xfrm>
          </p:grpSpPr>
          <p:sp>
            <p:nvSpPr>
              <p:cNvPr id="45060" name="Text Box 4">
                <a:extLst>
                  <a:ext uri="{FF2B5EF4-FFF2-40B4-BE49-F238E27FC236}">
                    <a16:creationId xmlns:a16="http://schemas.microsoft.com/office/drawing/2014/main" id="{68AA3ACD-2D93-4A13-92F0-83B892ACC0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8" y="3408"/>
                <a:ext cx="216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>
                    <a:solidFill>
                      <a:srgbClr val="FF3300"/>
                    </a:solidFill>
                  </a:rPr>
                  <a:t>Ответ:         см</a:t>
                </a:r>
                <a:r>
                  <a:rPr lang="ru-RU" altLang="ru-RU" baseline="30000">
                    <a:solidFill>
                      <a:srgbClr val="FF3300"/>
                    </a:solidFill>
                  </a:rPr>
                  <a:t>3</a:t>
                </a:r>
                <a:r>
                  <a:rPr lang="ru-RU" altLang="ru-RU">
                    <a:solidFill>
                      <a:srgbClr val="FF3300"/>
                    </a:solidFill>
                  </a:rPr>
                  <a:t>. </a:t>
                </a:r>
              </a:p>
            </p:txBody>
          </p:sp>
          <p:graphicFrame>
            <p:nvGraphicFramePr>
              <p:cNvPr id="45067" name="Object 11">
                <a:extLst>
                  <a:ext uri="{FF2B5EF4-FFF2-40B4-BE49-F238E27FC236}">
                    <a16:creationId xmlns:a16="http://schemas.microsoft.com/office/drawing/2014/main" id="{C25D8EAD-52B2-4834-A246-92F4C5E9219F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392" y="3456"/>
              <a:ext cx="344" cy="2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436" name="Equation" r:id="rId5" imgW="545760" imgH="317160" progId="Equation.DSMT4">
                      <p:embed/>
                    </p:oleObj>
                  </mc:Choice>
                  <mc:Fallback>
                    <p:oleObj name="Equation" r:id="rId5" imgW="545760" imgH="317160" progId="Equation.DSMT4">
                      <p:embed/>
                      <p:pic>
                        <p:nvPicPr>
                          <p:cNvPr id="45067" name="Object 11">
                            <a:extLst>
                              <a:ext uri="{FF2B5EF4-FFF2-40B4-BE49-F238E27FC236}">
                                <a16:creationId xmlns:a16="http://schemas.microsoft.com/office/drawing/2014/main" id="{C25D8EAD-52B2-4834-A246-92F4C5E9219F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92" y="3456"/>
                            <a:ext cx="344" cy="2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pic>
          <p:nvPicPr>
            <p:cNvPr id="45071" name="Picture 15">
              <a:extLst>
                <a:ext uri="{FF2B5EF4-FFF2-40B4-BE49-F238E27FC236}">
                  <a16:creationId xmlns:a16="http://schemas.microsoft.com/office/drawing/2014/main" id="{6A3454E0-678A-48C0-8DA8-735F2DB1F7D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1680"/>
              <a:ext cx="2040" cy="1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" name="Rectangle 2">
            <a:extLst>
              <a:ext uri="{FF2B5EF4-FFF2-40B4-BE49-F238E27FC236}">
                <a16:creationId xmlns:a16="http://schemas.microsoft.com/office/drawing/2014/main" id="{A5D06AD1-0D59-4391-AA81-E593D35168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62154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8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Text Box 3">
            <a:extLst>
              <a:ext uri="{FF2B5EF4-FFF2-40B4-BE49-F238E27FC236}">
                <a16:creationId xmlns:a16="http://schemas.microsoft.com/office/drawing/2014/main" id="{7B18B5F3-2B43-4D41-A6E9-72B473997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Правильная четырёхугольная усечённая пирамида, стороны оснований которой равны 3 и 2, а высота равна 1, вращается вокруг прямой, проходящей через центры оснований. Найдите объём тела вращения.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0420" name="Text Box 4">
                <a:extLst>
                  <a:ext uri="{FF2B5EF4-FFF2-40B4-BE49-F238E27FC236}">
                    <a16:creationId xmlns:a16="http://schemas.microsoft.com/office/drawing/2014/main" id="{A74EE5DD-12EB-4982-B641-A69948E416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5157192"/>
                <a:ext cx="9067800" cy="613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Ответ: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19</m:t>
                        </m:r>
                        <m:r>
                          <m:rPr>
                            <m:sty m:val="p"/>
                          </m:rPr>
                          <a:rPr lang="ru-RU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ru-RU" altLang="ru-RU" dirty="0">
                    <a:solidFill>
                      <a:schemeClr val="tx1"/>
                    </a:solidFill>
                  </a:rPr>
                  <a:t>.</a:t>
                </a:r>
                <a:endParaRPr lang="ru-RU" altLang="ru-RU" dirty="0">
                  <a:solidFill>
                    <a:srgbClr val="FF3300"/>
                  </a:solidFill>
                </a:endParaRPr>
              </a:p>
            </p:txBody>
          </p:sp>
        </mc:Choice>
        <mc:Fallback>
          <p:sp>
            <p:nvSpPr>
              <p:cNvPr id="60420" name="Text Box 4">
                <a:extLst>
                  <a:ext uri="{FF2B5EF4-FFF2-40B4-BE49-F238E27FC236}">
                    <a16:creationId xmlns:a16="http://schemas.microsoft.com/office/drawing/2014/main" id="{A74EE5DD-12EB-4982-B641-A69948E416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5157192"/>
                <a:ext cx="9067800" cy="613886"/>
              </a:xfrm>
              <a:prstGeom prst="rect">
                <a:avLst/>
              </a:prstGeom>
              <a:blipFill>
                <a:blip r:embed="rId3"/>
                <a:stretch>
                  <a:fillRect b="-89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2">
            <a:extLst>
              <a:ext uri="{FF2B5EF4-FFF2-40B4-BE49-F238E27FC236}">
                <a16:creationId xmlns:a16="http://schemas.microsoft.com/office/drawing/2014/main" id="{CFF13B34-A17D-4B5A-AD41-C26F83696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62154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9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ABB3558-2B1C-4348-B401-A8FBF97BBC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9752" y="2636912"/>
            <a:ext cx="3983067" cy="1880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2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Text Box 3">
            <a:extLst>
              <a:ext uri="{FF2B5EF4-FFF2-40B4-BE49-F238E27FC236}">
                <a16:creationId xmlns:a16="http://schemas.microsoft.com/office/drawing/2014/main" id="{7B18B5F3-2B43-4D41-A6E9-72B473997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6585"/>
            <a:ext cx="914399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 Правильная шестиугольная усечённая пирамида, стороны оснований которой равны 2 и 1, а боковые рёбра равны 2, вращается вокруг прямой, проходящей через центры оснований. Найдите объём тела вращения.,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0420" name="Text Box 4">
                <a:extLst>
                  <a:ext uri="{FF2B5EF4-FFF2-40B4-BE49-F238E27FC236}">
                    <a16:creationId xmlns:a16="http://schemas.microsoft.com/office/drawing/2014/main" id="{A74EE5DD-12EB-4982-B641-A69948E416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" y="5157192"/>
                <a:ext cx="9067800" cy="1101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Ответ: </a:t>
                </a:r>
                <a:r>
                  <a:rPr lang="ru-RU" altLang="ru-RU" dirty="0"/>
                  <a:t>Высота усечённого конуса равна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ru-RU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altLang="ru-RU" dirty="0"/>
                  <a:t> Его объём равен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  <m:r>
                          <m:rPr>
                            <m:sty m:val="p"/>
                          </m:rPr>
                          <a:rPr lang="ru-RU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π</m:t>
                        </m:r>
                      </m:num>
                      <m:den>
                        <m:r>
                          <a:rPr 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altLang="ru-RU" dirty="0">
                    <a:solidFill>
                      <a:schemeClr val="tx1"/>
                    </a:solidFill>
                  </a:rPr>
                  <a:t>.</a:t>
                </a:r>
                <a:endParaRPr lang="ru-RU" altLang="ru-RU" dirty="0">
                  <a:solidFill>
                    <a:srgbClr val="FF3300"/>
                  </a:solidFill>
                </a:endParaRPr>
              </a:p>
            </p:txBody>
          </p:sp>
        </mc:Choice>
        <mc:Fallback>
          <p:sp>
            <p:nvSpPr>
              <p:cNvPr id="60420" name="Text Box 4">
                <a:extLst>
                  <a:ext uri="{FF2B5EF4-FFF2-40B4-BE49-F238E27FC236}">
                    <a16:creationId xmlns:a16="http://schemas.microsoft.com/office/drawing/2014/main" id="{A74EE5DD-12EB-4982-B641-A69948E416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" y="5157192"/>
                <a:ext cx="9067800" cy="1101327"/>
              </a:xfrm>
              <a:prstGeom prst="rect">
                <a:avLst/>
              </a:prstGeom>
              <a:blipFill>
                <a:blip r:embed="rId3"/>
                <a:stretch>
                  <a:fillRect t="-1105" r="-1009" b="-276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2">
            <a:extLst>
              <a:ext uri="{FF2B5EF4-FFF2-40B4-BE49-F238E27FC236}">
                <a16:creationId xmlns:a16="http://schemas.microsoft.com/office/drawing/2014/main" id="{CFF13B34-A17D-4B5A-AD41-C26F83696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62154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10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A870405-51B0-428C-8334-2F1A19D712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5776" y="2264233"/>
            <a:ext cx="3688523" cy="255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17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ext Box 3">
            <a:extLst>
              <a:ext uri="{FF2B5EF4-FFF2-40B4-BE49-F238E27FC236}">
                <a16:creationId xmlns:a16="http://schemas.microsoft.com/office/drawing/2014/main" id="{35B35302-259D-4C0D-A3EC-9F9731A3F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45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объем тела, получающегося при вращении равнобедренного прямоугольного треугольника вокруг катета, равного 3 см.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pic>
        <p:nvPicPr>
          <p:cNvPr id="40980" name="Picture 20">
            <a:extLst>
              <a:ext uri="{FF2B5EF4-FFF2-40B4-BE49-F238E27FC236}">
                <a16:creationId xmlns:a16="http://schemas.microsoft.com/office/drawing/2014/main" id="{B7323EC3-1685-454D-8AE1-6AF7062B0E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438400"/>
            <a:ext cx="2019300" cy="185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979" name="Group 19">
            <a:extLst>
              <a:ext uri="{FF2B5EF4-FFF2-40B4-BE49-F238E27FC236}">
                <a16:creationId xmlns:a16="http://schemas.microsoft.com/office/drawing/2014/main" id="{801EC20B-A0B6-4D35-9C98-6B47844D9A28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5334000"/>
            <a:ext cx="3429000" cy="457200"/>
            <a:chOff x="528" y="3360"/>
            <a:chExt cx="2160" cy="288"/>
          </a:xfrm>
        </p:grpSpPr>
        <p:sp>
          <p:nvSpPr>
            <p:cNvPr id="40966" name="Text Box 6">
              <a:extLst>
                <a:ext uri="{FF2B5EF4-FFF2-40B4-BE49-F238E27FC236}">
                  <a16:creationId xmlns:a16="http://schemas.microsoft.com/office/drawing/2014/main" id="{8DA5268A-20C7-4020-B214-5CF64C74F4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360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       </a:t>
              </a:r>
              <a:r>
                <a:rPr lang="ru-RU" altLang="ru-RU"/>
                <a:t>см</a:t>
              </a:r>
              <a:r>
                <a:rPr lang="ru-RU" altLang="ru-RU" baseline="30000"/>
                <a:t>3</a:t>
              </a:r>
              <a:r>
                <a:rPr lang="ru-RU" altLang="ru-RU"/>
                <a:t>.</a:t>
              </a:r>
            </a:p>
          </p:txBody>
        </p:sp>
        <p:graphicFrame>
          <p:nvGraphicFramePr>
            <p:cNvPr id="40975" name="Object 15">
              <a:extLst>
                <a:ext uri="{FF2B5EF4-FFF2-40B4-BE49-F238E27FC236}">
                  <a16:creationId xmlns:a16="http://schemas.microsoft.com/office/drawing/2014/main" id="{DA31D499-9308-435E-8B34-8C4B0E5669F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20" y="3404"/>
            <a:ext cx="256" cy="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389" name="Equation" r:id="rId5" imgW="406080" imgH="317160" progId="Equation.DSMT4">
                    <p:embed/>
                  </p:oleObj>
                </mc:Choice>
                <mc:Fallback>
                  <p:oleObj name="Equation" r:id="rId5" imgW="406080" imgH="317160" progId="Equation.DSMT4">
                    <p:embed/>
                    <p:pic>
                      <p:nvPicPr>
                        <p:cNvPr id="40975" name="Object 15">
                          <a:extLst>
                            <a:ext uri="{FF2B5EF4-FFF2-40B4-BE49-F238E27FC236}">
                              <a16:creationId xmlns:a16="http://schemas.microsoft.com/office/drawing/2014/main" id="{DA31D499-9308-435E-8B34-8C4B0E5669F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20" y="3404"/>
                          <a:ext cx="256" cy="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40981" name="Picture 21">
            <a:extLst>
              <a:ext uri="{FF2B5EF4-FFF2-40B4-BE49-F238E27FC236}">
                <a16:creationId xmlns:a16="http://schemas.microsoft.com/office/drawing/2014/main" id="{D346D833-DE7E-4BCB-B79B-9EB2497234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438400"/>
            <a:ext cx="3344863" cy="239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C1EA187C-5994-4BB9-A60B-A6CE14213B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62154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</a:p>
        </p:txBody>
      </p:sp>
    </p:spTree>
    <p:extLst>
      <p:ext uri="{BB962C8B-B14F-4D97-AF65-F5344CB8AC3E}">
        <p14:creationId xmlns:p14="http://schemas.microsoft.com/office/powerpoint/2010/main" val="280498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0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ext Box 3">
            <a:extLst>
              <a:ext uri="{FF2B5EF4-FFF2-40B4-BE49-F238E27FC236}">
                <a16:creationId xmlns:a16="http://schemas.microsoft.com/office/drawing/2014/main" id="{CB10364A-B666-4342-8E78-687DF1501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14400"/>
            <a:ext cx="838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Равносторонний треугольник вращается вокруг своей стороны</a:t>
            </a:r>
            <a:r>
              <a:rPr lang="ru-RU" altLang="ru-RU" dirty="0"/>
              <a:t>, равной 1</a:t>
            </a:r>
            <a:r>
              <a:rPr lang="ru-RU" altLang="ru-RU" i="1" dirty="0">
                <a:cs typeface="Times New Roman" panose="02020603050405020304" pitchFamily="18" charset="0"/>
              </a:rPr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Найдите объем тела вращения.</a:t>
            </a:r>
          </a:p>
        </p:txBody>
      </p:sp>
      <p:pic>
        <p:nvPicPr>
          <p:cNvPr id="41992" name="Picture 8">
            <a:extLst>
              <a:ext uri="{FF2B5EF4-FFF2-40B4-BE49-F238E27FC236}">
                <a16:creationId xmlns:a16="http://schemas.microsoft.com/office/drawing/2014/main" id="{159F144A-BF98-4BAA-996D-0F9D90D1A9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286000"/>
            <a:ext cx="2371725" cy="263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1998" name="Group 14">
            <a:extLst>
              <a:ext uri="{FF2B5EF4-FFF2-40B4-BE49-F238E27FC236}">
                <a16:creationId xmlns:a16="http://schemas.microsoft.com/office/drawing/2014/main" id="{0872EF90-D2C1-44D1-BB64-4373D3494C86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286000"/>
            <a:ext cx="4953000" cy="3695700"/>
            <a:chOff x="528" y="1440"/>
            <a:chExt cx="3120" cy="2328"/>
          </a:xfrm>
        </p:grpSpPr>
        <p:grpSp>
          <p:nvGrpSpPr>
            <p:cNvPr id="41995" name="Group 11">
              <a:extLst>
                <a:ext uri="{FF2B5EF4-FFF2-40B4-BE49-F238E27FC236}">
                  <a16:creationId xmlns:a16="http://schemas.microsoft.com/office/drawing/2014/main" id="{D43355D1-079C-4372-A9EC-7B9DBC258B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" y="3312"/>
              <a:ext cx="2160" cy="456"/>
              <a:chOff x="528" y="3312"/>
              <a:chExt cx="2160" cy="456"/>
            </a:xfrm>
          </p:grpSpPr>
          <p:sp>
            <p:nvSpPr>
              <p:cNvPr id="41988" name="Text Box 4">
                <a:extLst>
                  <a:ext uri="{FF2B5EF4-FFF2-40B4-BE49-F238E27FC236}">
                    <a16:creationId xmlns:a16="http://schemas.microsoft.com/office/drawing/2014/main" id="{B7CB94A0-77CF-4180-82C0-E5CCE22C30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3360"/>
                <a:ext cx="216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>
                    <a:solidFill>
                      <a:srgbClr val="FF3300"/>
                    </a:solidFill>
                  </a:rPr>
                  <a:t>Ответ: </a:t>
                </a:r>
              </a:p>
            </p:txBody>
          </p:sp>
          <p:graphicFrame>
            <p:nvGraphicFramePr>
              <p:cNvPr id="41994" name="Object 10">
                <a:extLst>
                  <a:ext uri="{FF2B5EF4-FFF2-40B4-BE49-F238E27FC236}">
                    <a16:creationId xmlns:a16="http://schemas.microsoft.com/office/drawing/2014/main" id="{B7321402-AB27-4790-975C-8C6D5C2D6D44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200" y="3312"/>
              <a:ext cx="208" cy="45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7416" name="Equation" r:id="rId5" imgW="330120" imgH="723600" progId="Equation.DSMT4">
                      <p:embed/>
                    </p:oleObj>
                  </mc:Choice>
                  <mc:Fallback>
                    <p:oleObj name="Equation" r:id="rId5" imgW="330120" imgH="723600" progId="Equation.DSMT4">
                      <p:embed/>
                      <p:pic>
                        <p:nvPicPr>
                          <p:cNvPr id="41994" name="Object 10">
                            <a:extLst>
                              <a:ext uri="{FF2B5EF4-FFF2-40B4-BE49-F238E27FC236}">
                                <a16:creationId xmlns:a16="http://schemas.microsoft.com/office/drawing/2014/main" id="{B7321402-AB27-4790-975C-8C6D5C2D6D44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00" y="3312"/>
                            <a:ext cx="208" cy="45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41996" name="Object 12">
              <a:extLst>
                <a:ext uri="{FF2B5EF4-FFF2-40B4-BE49-F238E27FC236}">
                  <a16:creationId xmlns:a16="http://schemas.microsoft.com/office/drawing/2014/main" id="{5C3AC2E1-DCC7-4E4C-85A5-BF987FA54D6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96" y="1440"/>
            <a:ext cx="2352" cy="16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17" name="Точечный рисунок" r:id="rId7" imgW="3600000" imgH="2476190" progId="Paint.Picture">
                    <p:embed/>
                  </p:oleObj>
                </mc:Choice>
                <mc:Fallback>
                  <p:oleObj name="Точечный рисунок" r:id="rId7" imgW="3600000" imgH="2476190" progId="Paint.Picture">
                    <p:embed/>
                    <p:pic>
                      <p:nvPicPr>
                        <p:cNvPr id="41996" name="Object 12">
                          <a:extLst>
                            <a:ext uri="{FF2B5EF4-FFF2-40B4-BE49-F238E27FC236}">
                              <a16:creationId xmlns:a16="http://schemas.microsoft.com/office/drawing/2014/main" id="{5C3AC2E1-DCC7-4E4C-85A5-BF987FA54D6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1440"/>
                          <a:ext cx="2352" cy="16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" name="Rectangle 2">
            <a:extLst>
              <a:ext uri="{FF2B5EF4-FFF2-40B4-BE49-F238E27FC236}">
                <a16:creationId xmlns:a16="http://schemas.microsoft.com/office/drawing/2014/main" id="{2B4F1B32-C0D4-4C08-A90D-FEB1C8EF28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562154"/>
          </a:xfrm>
        </p:spPr>
        <p:txBody>
          <a:bodyPr/>
          <a:lstStyle/>
          <a:p>
            <a:r>
              <a:rPr lang="ru-RU" altLang="ru-RU" sz="2800" dirty="0">
                <a:solidFill>
                  <a:srgbClr val="FF3300"/>
                </a:solidFill>
              </a:rPr>
              <a:t>Упражнение 2</a:t>
            </a:r>
          </a:p>
        </p:txBody>
      </p:sp>
    </p:spTree>
    <p:extLst>
      <p:ext uri="{BB962C8B-B14F-4D97-AF65-F5344CB8AC3E}">
        <p14:creationId xmlns:p14="http://schemas.microsoft.com/office/powerpoint/2010/main" val="29266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-2714" y="844297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>
                <a:solidFill>
                  <a:srgbClr val="FF3300"/>
                </a:solidFill>
              </a:rPr>
              <a:t> 	</a:t>
            </a:r>
            <a:r>
              <a:rPr lang="ru-RU" dirty="0">
                <a:cs typeface="Times New Roman" pitchFamily="18" charset="0"/>
              </a:rPr>
              <a:t>Найдите объем тела вращения правильной четырехугольной пирамиды </a:t>
            </a:r>
            <a:r>
              <a:rPr lang="en-US" i="1" dirty="0">
                <a:cs typeface="Times New Roman" pitchFamily="18" charset="0"/>
              </a:rPr>
              <a:t>SABCD</a:t>
            </a:r>
            <a:r>
              <a:rPr lang="ru-RU" dirty="0">
                <a:cs typeface="Times New Roman" pitchFamily="18" charset="0"/>
              </a:rPr>
              <a:t>, все ребра которой равны 1, вокруг прямой </a:t>
            </a:r>
            <a:r>
              <a:rPr lang="ru-RU" i="1" dirty="0">
                <a:cs typeface="Times New Roman" pitchFamily="18" charset="0"/>
              </a:rPr>
              <a:t>с</a:t>
            </a:r>
            <a:r>
              <a:rPr lang="ru-RU" dirty="0">
                <a:cs typeface="Times New Roman" pitchFamily="18" charset="0"/>
              </a:rPr>
              <a:t>, содержащей высоту </a:t>
            </a:r>
            <a:r>
              <a:rPr lang="en-US" i="1" dirty="0">
                <a:cs typeface="Times New Roman" pitchFamily="18" charset="0"/>
              </a:rPr>
              <a:t>SH </a:t>
            </a:r>
            <a:r>
              <a:rPr lang="ru-RU" dirty="0">
                <a:cs typeface="Times New Roman" pitchFamily="18" charset="0"/>
              </a:rPr>
              <a:t>этой пирамиды. </a:t>
            </a: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45364"/>
            <a:ext cx="3002140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91A936AF-E503-487A-958D-561AE462DD81}"/>
              </a:ext>
            </a:extLst>
          </p:cNvPr>
          <p:cNvGrpSpPr/>
          <p:nvPr/>
        </p:nvGrpSpPr>
        <p:grpSpPr>
          <a:xfrm>
            <a:off x="7118" y="2312470"/>
            <a:ext cx="9144000" cy="3513201"/>
            <a:chOff x="7118" y="1695906"/>
            <a:chExt cx="9144000" cy="351320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 Box 3">
                  <a:extLst>
                    <a:ext uri="{FF2B5EF4-FFF2-40B4-BE49-F238E27FC236}">
                      <a16:creationId xmlns:a16="http://schemas.microsoft.com/office/drawing/2014/main" id="{A00F82C2-8425-4775-8079-724380A0F25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118" y="4142597"/>
                  <a:ext cx="9144000" cy="10665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just" eaLnBrk="1" hangingPunct="1">
                    <a:spcBef>
                      <a:spcPts val="0"/>
                    </a:spcBef>
                  </a:pPr>
                  <a:r>
                    <a:rPr lang="ru-RU" dirty="0">
                      <a:solidFill>
                        <a:srgbClr val="FF3300"/>
                      </a:solidFill>
                    </a:rPr>
                    <a:t> 	Ответ.</a:t>
                  </a:r>
                  <a:r>
                    <a:rPr lang="ru-RU" dirty="0"/>
                    <a:t> </a:t>
                  </a:r>
                  <a:r>
                    <a:rPr lang="ru-RU" dirty="0">
                      <a:cs typeface="Times New Roman" pitchFamily="18" charset="0"/>
                    </a:rPr>
                    <a:t>Искомым телом вращения является конус, радиус основания и высота которого равны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b="0" i="1" smtClean="0">
                                  <a:latin typeface="Cambria Math"/>
                                  <a:cs typeface="Times New Roman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ru-RU" b="0" i="1" smtClean="0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ru-RU" dirty="0">
                      <a:cs typeface="Times New Roman" pitchFamily="18" charset="0"/>
                    </a:rPr>
                    <a:t>. Его объем равен</a:t>
                  </a:r>
                  <a:r>
                    <a:rPr lang="en-US" dirty="0">
                      <a:cs typeface="Times New Roman" pitchFamily="18" charset="0"/>
                    </a:rPr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b="0" i="1" smtClean="0">
                                  <a:latin typeface="Cambria Math"/>
                                  <a:cs typeface="Times New Roman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m:rPr>
                              <m:sty m:val="p"/>
                            </m:rPr>
                            <a:rPr lang="en-US" i="0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π</m:t>
                          </m:r>
                        </m:num>
                        <m:den>
                          <m:r>
                            <a:rPr lang="ru-RU" b="0" i="1" smtClean="0">
                              <a:latin typeface="Cambria Math"/>
                              <a:cs typeface="Times New Roman" pitchFamily="18" charset="0"/>
                            </a:rPr>
                            <m:t>12</m:t>
                          </m:r>
                        </m:den>
                      </m:f>
                    </m:oMath>
                  </a14:m>
                  <a:r>
                    <a:rPr lang="ru-RU" dirty="0">
                      <a:cs typeface="Times New Roman" pitchFamily="18" charset="0"/>
                    </a:rPr>
                    <a:t>.</a:t>
                  </a:r>
                </a:p>
              </p:txBody>
            </p:sp>
          </mc:Choice>
          <mc:Fallback xmlns="">
            <p:sp>
              <p:nvSpPr>
                <p:cNvPr id="9" name="Text Box 3">
                  <a:extLst>
                    <a:ext uri="{FF2B5EF4-FFF2-40B4-BE49-F238E27FC236}">
                      <a16:creationId xmlns:a16="http://schemas.microsoft.com/office/drawing/2014/main" id="{A00F82C2-8425-4775-8079-724380A0F25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118" y="4142597"/>
                  <a:ext cx="9144000" cy="1066510"/>
                </a:xfrm>
                <a:prstGeom prst="rect">
                  <a:avLst/>
                </a:prstGeom>
                <a:blipFill>
                  <a:blip r:embed="rId4"/>
                  <a:stretch>
                    <a:fillRect l="-1000" t="-4571" r="-1067" b="-2857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B49A5B9-4A99-4834-AAE7-4443BA891D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6055" y="1695906"/>
              <a:ext cx="2765209" cy="2237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angle 2">
            <a:extLst>
              <a:ext uri="{FF2B5EF4-FFF2-40B4-BE49-F238E27FC236}">
                <a16:creationId xmlns:a16="http://schemas.microsoft.com/office/drawing/2014/main" id="{EF15874B-2CBA-4C02-8FAB-52233F76C73C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248751"/>
            <a:ext cx="7772400" cy="562154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3</a:t>
            </a:r>
          </a:p>
        </p:txBody>
      </p:sp>
    </p:spTree>
    <p:extLst>
      <p:ext uri="{BB962C8B-B14F-4D97-AF65-F5344CB8AC3E}">
        <p14:creationId xmlns:p14="http://schemas.microsoft.com/office/powerpoint/2010/main" val="3795278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2698" y="764704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>
                <a:solidFill>
                  <a:srgbClr val="FF3300"/>
                </a:solidFill>
              </a:rPr>
              <a:t> 	</a:t>
            </a:r>
            <a:r>
              <a:rPr lang="ru-RU" dirty="0">
                <a:cs typeface="Times New Roman" pitchFamily="18" charset="0"/>
              </a:rPr>
              <a:t>Найдите объем тела вращения правильной шестиугольной пирамиды </a:t>
            </a:r>
            <a:r>
              <a:rPr lang="en-US" i="1" dirty="0">
                <a:cs typeface="Times New Roman" pitchFamily="18" charset="0"/>
              </a:rPr>
              <a:t>SABCDEF</a:t>
            </a:r>
            <a:r>
              <a:rPr lang="ru-RU" dirty="0">
                <a:cs typeface="Times New Roman" pitchFamily="18" charset="0"/>
              </a:rPr>
              <a:t>, стороны основания которой равны 1, а боковые рёбра равны 2, вокруг прямой </a:t>
            </a:r>
            <a:r>
              <a:rPr lang="ru-RU" i="1" dirty="0">
                <a:cs typeface="Times New Roman" pitchFamily="18" charset="0"/>
              </a:rPr>
              <a:t>с</a:t>
            </a:r>
            <a:r>
              <a:rPr lang="ru-RU" dirty="0">
                <a:cs typeface="Times New Roman" pitchFamily="18" charset="0"/>
              </a:rPr>
              <a:t>, содержащей высоту </a:t>
            </a:r>
            <a:r>
              <a:rPr lang="en-US" i="1" dirty="0">
                <a:cs typeface="Times New Roman" pitchFamily="18" charset="0"/>
              </a:rPr>
              <a:t>SH </a:t>
            </a:r>
            <a:r>
              <a:rPr lang="ru-RU" dirty="0">
                <a:cs typeface="Times New Roman" pitchFamily="18" charset="0"/>
              </a:rPr>
              <a:t>этой пирамиды. 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334364"/>
            <a:ext cx="2592288" cy="2662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1C56A947-4443-4F18-A9CC-6C5FF666D6D0}"/>
              </a:ext>
            </a:extLst>
          </p:cNvPr>
          <p:cNvGrpSpPr/>
          <p:nvPr/>
        </p:nvGrpSpPr>
        <p:grpSpPr>
          <a:xfrm>
            <a:off x="-47077" y="2334363"/>
            <a:ext cx="9144000" cy="4320353"/>
            <a:chOff x="-47077" y="1783872"/>
            <a:chExt cx="9144000" cy="432035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 Box 3">
                  <a:extLst>
                    <a:ext uri="{FF2B5EF4-FFF2-40B4-BE49-F238E27FC236}">
                      <a16:creationId xmlns:a16="http://schemas.microsoft.com/office/drawing/2014/main" id="{879885BD-FB66-4B0E-96CE-28EEF80607B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-47077" y="4632797"/>
                  <a:ext cx="9144000" cy="14714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just" eaLnBrk="1" hangingPunct="1">
                    <a:spcBef>
                      <a:spcPts val="0"/>
                    </a:spcBef>
                  </a:pPr>
                  <a:r>
                    <a:rPr lang="ru-RU" dirty="0">
                      <a:solidFill>
                        <a:srgbClr val="FF3300"/>
                      </a:solidFill>
                    </a:rPr>
                    <a:t> 	Ответ.</a:t>
                  </a:r>
                  <a:r>
                    <a:rPr lang="ru-RU" dirty="0"/>
                    <a:t> </a:t>
                  </a:r>
                  <a:r>
                    <a:rPr lang="ru-RU" dirty="0">
                      <a:cs typeface="Times New Roman" pitchFamily="18" charset="0"/>
                    </a:rPr>
                    <a:t>Искомым телом вращения является конус, радиус основания которого равен 1, а высота равна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b="0" i="1" smtClean="0">
                              <a:latin typeface="Cambria Math"/>
                              <a:cs typeface="Times New Roman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ru-RU" dirty="0">
                      <a:cs typeface="Times New Roman" pitchFamily="18" charset="0"/>
                    </a:rPr>
                    <a:t>. Его объем равен</a:t>
                  </a:r>
                  <a:r>
                    <a:rPr lang="en-US" dirty="0">
                      <a:cs typeface="Times New Roman" pitchFamily="18" charset="0"/>
                    </a:rPr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b="0" i="1" smtClean="0">
                                  <a:latin typeface="Cambria Math"/>
                                  <a:cs typeface="Times New Roman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m:rPr>
                              <m:sty m:val="p"/>
                            </m:rPr>
                            <a:rPr lang="en-US" i="0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π</m:t>
                          </m:r>
                        </m:num>
                        <m:den>
                          <m:r>
                            <a:rPr lang="ru-RU" b="0" i="1" smtClean="0">
                              <a:latin typeface="Cambria Math"/>
                              <a:cs typeface="Times New Roman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ru-RU" dirty="0">
                      <a:cs typeface="Times New Roman" pitchFamily="18" charset="0"/>
                    </a:rPr>
                    <a:t>.</a:t>
                  </a:r>
                </a:p>
              </p:txBody>
            </p:sp>
          </mc:Choice>
          <mc:Fallback xmlns="">
            <p:sp>
              <p:nvSpPr>
                <p:cNvPr id="6" name="Text Box 3">
                  <a:extLst>
                    <a:ext uri="{FF2B5EF4-FFF2-40B4-BE49-F238E27FC236}">
                      <a16:creationId xmlns:a16="http://schemas.microsoft.com/office/drawing/2014/main" id="{879885BD-FB66-4B0E-96CE-28EEF80607B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-47077" y="4632797"/>
                  <a:ext cx="9144000" cy="1471428"/>
                </a:xfrm>
                <a:prstGeom prst="rect">
                  <a:avLst/>
                </a:prstGeom>
                <a:blipFill>
                  <a:blip r:embed="rId4"/>
                  <a:stretch>
                    <a:fillRect l="-1000" t="-3320" r="-1067" b="-207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38895BEB-1917-442B-8856-A679A84CE0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4923" y="1783872"/>
              <a:ext cx="3108632" cy="2662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Rectangle 2">
            <a:extLst>
              <a:ext uri="{FF2B5EF4-FFF2-40B4-BE49-F238E27FC236}">
                <a16:creationId xmlns:a16="http://schemas.microsoft.com/office/drawing/2014/main" id="{1286E445-9665-4FF2-AB0F-6A0451AFAF00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44624"/>
            <a:ext cx="7772400" cy="562154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4</a:t>
            </a:r>
          </a:p>
        </p:txBody>
      </p:sp>
    </p:spTree>
    <p:extLst>
      <p:ext uri="{BB962C8B-B14F-4D97-AF65-F5344CB8AC3E}">
        <p14:creationId xmlns:p14="http://schemas.microsoft.com/office/powerpoint/2010/main" val="319697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8899" y="90872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Найдите объем фигуры вращения равнобедренной трапеции </a:t>
            </a:r>
            <a:r>
              <a:rPr lang="en-US" i="1" dirty="0">
                <a:cs typeface="Times New Roman" pitchFamily="18" charset="0"/>
              </a:rPr>
              <a:t>ABCD</a:t>
            </a:r>
            <a:r>
              <a:rPr lang="ru-RU" dirty="0">
                <a:cs typeface="Times New Roman" pitchFamily="18" charset="0"/>
              </a:rPr>
              <a:t> с боковыми сторонами </a:t>
            </a:r>
            <a:r>
              <a:rPr lang="en-US" i="1" dirty="0">
                <a:cs typeface="Times New Roman" pitchFamily="18" charset="0"/>
              </a:rPr>
              <a:t>AD </a:t>
            </a:r>
            <a:r>
              <a:rPr lang="ru-RU" dirty="0">
                <a:cs typeface="Times New Roman" pitchFamily="18" charset="0"/>
              </a:rPr>
              <a:t>и </a:t>
            </a:r>
            <a:r>
              <a:rPr lang="en-US" i="1" dirty="0">
                <a:cs typeface="Times New Roman" pitchFamily="18" charset="0"/>
              </a:rPr>
              <a:t>BC</a:t>
            </a:r>
            <a:r>
              <a:rPr lang="ru-RU" dirty="0">
                <a:cs typeface="Times New Roman" pitchFamily="18" charset="0"/>
              </a:rPr>
              <a:t>, равными 1, и основаниями </a:t>
            </a:r>
            <a:r>
              <a:rPr lang="en-US" i="1" dirty="0">
                <a:cs typeface="Times New Roman" pitchFamily="18" charset="0"/>
              </a:rPr>
              <a:t>AB </a:t>
            </a:r>
            <a:r>
              <a:rPr lang="ru-RU" dirty="0">
                <a:cs typeface="Times New Roman" pitchFamily="18" charset="0"/>
              </a:rPr>
              <a:t>и </a:t>
            </a:r>
            <a:r>
              <a:rPr lang="en-US" i="1" dirty="0">
                <a:cs typeface="Times New Roman" pitchFamily="18" charset="0"/>
              </a:rPr>
              <a:t>CD</a:t>
            </a:r>
            <a:r>
              <a:rPr lang="ru-RU" dirty="0">
                <a:cs typeface="Times New Roman" pitchFamily="18" charset="0"/>
              </a:rPr>
              <a:t>, равными соответственно 2 и 1, вокруг прямой  </a:t>
            </a:r>
            <a:r>
              <a:rPr lang="en-US" i="1" dirty="0">
                <a:cs typeface="Times New Roman" pitchFamily="18" charset="0"/>
              </a:rPr>
              <a:t>AB</a:t>
            </a:r>
            <a:r>
              <a:rPr lang="ru-RU" dirty="0">
                <a:cs typeface="Times New Roman" pitchFamily="18" charset="0"/>
              </a:rPr>
              <a:t>. </a:t>
            </a:r>
          </a:p>
        </p:txBody>
      </p:sp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512368"/>
            <a:ext cx="3432637" cy="1579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D4854452-F98B-44DC-80B9-F715CEBC7182}"/>
              </a:ext>
            </a:extLst>
          </p:cNvPr>
          <p:cNvGrpSpPr/>
          <p:nvPr/>
        </p:nvGrpSpPr>
        <p:grpSpPr>
          <a:xfrm>
            <a:off x="-9510" y="2348968"/>
            <a:ext cx="9144000" cy="3570109"/>
            <a:chOff x="-9510" y="1753432"/>
            <a:chExt cx="9144000" cy="357010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 Box 3">
                  <a:extLst>
                    <a:ext uri="{FF2B5EF4-FFF2-40B4-BE49-F238E27FC236}">
                      <a16:creationId xmlns:a16="http://schemas.microsoft.com/office/drawing/2014/main" id="{8EDA79C6-8379-422F-8179-958A5894737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-9510" y="3905011"/>
                  <a:ext cx="9144000" cy="14185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dirty="0">
                      <a:solidFill>
                        <a:srgbClr val="FF3300"/>
                      </a:solidFill>
                    </a:rPr>
                    <a:t>	Ответ.</a:t>
                  </a:r>
                  <a:r>
                    <a:rPr lang="ru-RU" dirty="0"/>
                    <a:t> </a:t>
                  </a:r>
                  <a:r>
                    <a:rPr lang="ru-RU" dirty="0">
                      <a:cs typeface="Times New Roman" pitchFamily="18" charset="0"/>
                    </a:rPr>
                    <a:t>Искомой фигурой вращения является цилиндр с радиусом основания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b="0" i="1" smtClean="0">
                                  <a:latin typeface="Cambria Math"/>
                                  <a:cs typeface="Times New Roman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b="0" i="1" smtClean="0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dirty="0">
                      <a:cs typeface="Times New Roman" pitchFamily="18" charset="0"/>
                    </a:rPr>
                    <a:t> </a:t>
                  </a:r>
                  <a:r>
                    <a:rPr lang="ru-RU" dirty="0">
                      <a:cs typeface="Times New Roman" pitchFamily="18" charset="0"/>
                    </a:rPr>
                    <a:t>и высотой 1, на основаниях которого достроены конусы, высотой 0,5. Его объем равен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π</m:t>
                      </m:r>
                    </m:oMath>
                  </a14:m>
                  <a:r>
                    <a:rPr lang="en-US" dirty="0">
                      <a:cs typeface="Times New Roman" pitchFamily="18" charset="0"/>
                    </a:rPr>
                    <a:t> </a:t>
                  </a:r>
                  <a:r>
                    <a:rPr lang="ru-RU" dirty="0">
                      <a:cs typeface="Times New Roman" pitchFamily="18" charset="0"/>
                    </a:rPr>
                    <a:t>. </a:t>
                  </a:r>
                </a:p>
              </p:txBody>
            </p:sp>
          </mc:Choice>
          <mc:Fallback xmlns="">
            <p:sp>
              <p:nvSpPr>
                <p:cNvPr id="6" name="Text Box 3">
                  <a:extLst>
                    <a:ext uri="{FF2B5EF4-FFF2-40B4-BE49-F238E27FC236}">
                      <a16:creationId xmlns:a16="http://schemas.microsoft.com/office/drawing/2014/main" id="{8EDA79C6-8379-422F-8179-958A5894737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-9510" y="3905011"/>
                  <a:ext cx="9144000" cy="1418530"/>
                </a:xfrm>
                <a:prstGeom prst="rect">
                  <a:avLst/>
                </a:prstGeom>
                <a:blipFill>
                  <a:blip r:embed="rId4"/>
                  <a:stretch>
                    <a:fillRect l="-1000" t="-3448" r="-1067" b="-948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8" name="Picture 9">
              <a:extLst>
                <a:ext uri="{FF2B5EF4-FFF2-40B4-BE49-F238E27FC236}">
                  <a16:creationId xmlns:a16="http://schemas.microsoft.com/office/drawing/2014/main" id="{EDAD4908-CA46-4360-B803-A1776EA19C7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8064" y="1753432"/>
              <a:ext cx="2427894" cy="1906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tangle 2">
            <a:extLst>
              <a:ext uri="{FF2B5EF4-FFF2-40B4-BE49-F238E27FC236}">
                <a16:creationId xmlns:a16="http://schemas.microsoft.com/office/drawing/2014/main" id="{5007E03E-80A9-4C60-87C9-0C0527D63B44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44624"/>
            <a:ext cx="7772400" cy="562154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5</a:t>
            </a:r>
          </a:p>
        </p:txBody>
      </p:sp>
    </p:spTree>
    <p:extLst>
      <p:ext uri="{BB962C8B-B14F-4D97-AF65-F5344CB8AC3E}">
        <p14:creationId xmlns:p14="http://schemas.microsoft.com/office/powerpoint/2010/main" val="296474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9625" y="768712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dirty="0">
                <a:solidFill>
                  <a:srgbClr val="FF3300"/>
                </a:solidFill>
              </a:rPr>
              <a:t> 	</a:t>
            </a:r>
            <a:r>
              <a:rPr lang="ru-RU" dirty="0"/>
              <a:t>Найдите объем фигуры, полученной </a:t>
            </a:r>
            <a:r>
              <a:rPr lang="ru-RU" dirty="0">
                <a:cs typeface="Times New Roman" pitchFamily="18" charset="0"/>
              </a:rPr>
              <a:t>вращением единичного </a:t>
            </a:r>
            <a:r>
              <a:rPr lang="ru-RU" dirty="0"/>
              <a:t>октаэдра вокруг прямой, проходящей через две противоположные вершины.</a:t>
            </a:r>
          </a:p>
        </p:txBody>
      </p:sp>
      <p:pic>
        <p:nvPicPr>
          <p:cNvPr id="58426" name="Picture 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6416" y="2107256"/>
            <a:ext cx="2736304" cy="2743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8AF9869-4FC8-4146-91C0-99FD9084FE37}"/>
              </a:ext>
            </a:extLst>
          </p:cNvPr>
          <p:cNvGrpSpPr/>
          <p:nvPr/>
        </p:nvGrpSpPr>
        <p:grpSpPr>
          <a:xfrm>
            <a:off x="9625" y="2107256"/>
            <a:ext cx="9144000" cy="4660134"/>
            <a:chOff x="9625" y="2141463"/>
            <a:chExt cx="9144000" cy="466013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 Box 3">
                  <a:extLst>
                    <a:ext uri="{FF2B5EF4-FFF2-40B4-BE49-F238E27FC236}">
                      <a16:creationId xmlns:a16="http://schemas.microsoft.com/office/drawing/2014/main" id="{FB85DCDC-8B98-44FA-87E8-896924B054A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625" y="5161020"/>
                  <a:ext cx="9144000" cy="164057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just" eaLnBrk="1" hangingPunct="1">
                    <a:spcBef>
                      <a:spcPts val="0"/>
                    </a:spcBef>
                  </a:pPr>
                  <a:r>
                    <a:rPr lang="ru-RU" dirty="0">
                      <a:solidFill>
                        <a:srgbClr val="FF3300"/>
                      </a:solidFill>
                    </a:rPr>
                    <a:t> 	</a:t>
                  </a:r>
                  <a:r>
                    <a:rPr lang="ru-RU" dirty="0">
                      <a:solidFill>
                        <a:srgbClr val="FF0000"/>
                      </a:solidFill>
                    </a:rPr>
                    <a:t>Ответ. </a:t>
                  </a:r>
                  <a:r>
                    <a:rPr lang="ru-RU" dirty="0"/>
                    <a:t>Искомая фигура состоит из двух конусов с общим основанием. Их радиусы оснований и высоты равны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ru-RU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ru-RU" b="0" i="0" smtClean="0">
                          <a:latin typeface="Cambria Math"/>
                        </a:rPr>
                        <m:t>.</m:t>
                      </m:r>
                    </m:oMath>
                  </a14:m>
                  <a:r>
                    <a:rPr lang="ru-RU" dirty="0"/>
                    <a:t> Объём фигуры равен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  <m:r>
                            <m:rPr>
                              <m:sty m:val="p"/>
                            </m:rPr>
                            <a:rPr lang="ru-RU" i="0">
                              <a:latin typeface="Cambria Math"/>
                              <a:ea typeface="Cambria Math"/>
                            </a:rPr>
                            <m:t>π</m:t>
                          </m:r>
                        </m:num>
                        <m:den>
                          <m:r>
                            <a:rPr lang="ru-RU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a14:m>
                  <a:r>
                    <a:rPr lang="ru-RU" dirty="0"/>
                    <a:t>.</a:t>
                  </a:r>
                </a:p>
              </p:txBody>
            </p:sp>
          </mc:Choice>
          <mc:Fallback xmlns="">
            <p:sp>
              <p:nvSpPr>
                <p:cNvPr id="6" name="Text Box 3">
                  <a:extLst>
                    <a:ext uri="{FF2B5EF4-FFF2-40B4-BE49-F238E27FC236}">
                      <a16:creationId xmlns:a16="http://schemas.microsoft.com/office/drawing/2014/main" id="{FB85DCDC-8B98-44FA-87E8-896924B054A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625" y="5161020"/>
                  <a:ext cx="9144000" cy="1640577"/>
                </a:xfrm>
                <a:prstGeom prst="rect">
                  <a:avLst/>
                </a:prstGeom>
                <a:blipFill>
                  <a:blip r:embed="rId4"/>
                  <a:stretch>
                    <a:fillRect l="-1067" t="-2974" r="-1000" b="-2602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" name="Picture 5">
              <a:extLst>
                <a:ext uri="{FF2B5EF4-FFF2-40B4-BE49-F238E27FC236}">
                  <a16:creationId xmlns:a16="http://schemas.microsoft.com/office/drawing/2014/main" id="{DF97D60A-A4D9-46CB-958B-9C88E70B8C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2065" y="2141463"/>
              <a:ext cx="2822435" cy="30195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Rectangle 2">
            <a:extLst>
              <a:ext uri="{FF2B5EF4-FFF2-40B4-BE49-F238E27FC236}">
                <a16:creationId xmlns:a16="http://schemas.microsoft.com/office/drawing/2014/main" id="{33BD6225-E1A9-47D0-A8CD-A8751B0C0560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44624"/>
            <a:ext cx="7772400" cy="562154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6</a:t>
            </a:r>
          </a:p>
        </p:txBody>
      </p:sp>
    </p:spTree>
    <p:extLst>
      <p:ext uri="{BB962C8B-B14F-4D97-AF65-F5344CB8AC3E}">
        <p14:creationId xmlns:p14="http://schemas.microsoft.com/office/powerpoint/2010/main" val="206301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ext Box 2"/>
          <p:cNvSpPr txBox="1">
            <a:spLocks noChangeArrowheads="1"/>
          </p:cNvSpPr>
          <p:nvPr/>
        </p:nvSpPr>
        <p:spPr bwMode="auto">
          <a:xfrm>
            <a:off x="0" y="4572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Найдите объем фигуры вращения равнобедренной трапеции </a:t>
            </a:r>
            <a:r>
              <a:rPr lang="en-US" i="1" dirty="0">
                <a:cs typeface="Times New Roman" pitchFamily="18" charset="0"/>
              </a:rPr>
              <a:t>ABCD</a:t>
            </a:r>
            <a:r>
              <a:rPr lang="ru-RU" dirty="0">
                <a:cs typeface="Times New Roman" pitchFamily="18" charset="0"/>
              </a:rPr>
              <a:t> с боковыми сторонами </a:t>
            </a:r>
            <a:r>
              <a:rPr lang="en-US" i="1" dirty="0">
                <a:cs typeface="Times New Roman" pitchFamily="18" charset="0"/>
              </a:rPr>
              <a:t>AD </a:t>
            </a:r>
            <a:r>
              <a:rPr lang="ru-RU" dirty="0">
                <a:cs typeface="Times New Roman" pitchFamily="18" charset="0"/>
              </a:rPr>
              <a:t>и </a:t>
            </a:r>
            <a:r>
              <a:rPr lang="en-US" i="1" dirty="0">
                <a:cs typeface="Times New Roman" pitchFamily="18" charset="0"/>
              </a:rPr>
              <a:t>BC</a:t>
            </a:r>
            <a:r>
              <a:rPr lang="ru-RU" dirty="0">
                <a:cs typeface="Times New Roman" pitchFamily="18" charset="0"/>
              </a:rPr>
              <a:t>, равными 1, и основаниями </a:t>
            </a:r>
            <a:r>
              <a:rPr lang="en-US" i="1" dirty="0">
                <a:cs typeface="Times New Roman" pitchFamily="18" charset="0"/>
              </a:rPr>
              <a:t>AB </a:t>
            </a:r>
            <a:r>
              <a:rPr lang="ru-RU" dirty="0">
                <a:cs typeface="Times New Roman" pitchFamily="18" charset="0"/>
              </a:rPr>
              <a:t>и </a:t>
            </a:r>
            <a:r>
              <a:rPr lang="en-US" i="1" dirty="0">
                <a:cs typeface="Times New Roman" pitchFamily="18" charset="0"/>
              </a:rPr>
              <a:t>CD</a:t>
            </a:r>
            <a:r>
              <a:rPr lang="ru-RU" dirty="0">
                <a:cs typeface="Times New Roman" pitchFamily="18" charset="0"/>
              </a:rPr>
              <a:t>, равными соответственно 2 и 1, вокруг прямой, проходящей через середины оснований этой трапеции. </a:t>
            </a:r>
          </a:p>
        </p:txBody>
      </p:sp>
      <p:pic>
        <p:nvPicPr>
          <p:cNvPr id="2375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348880"/>
            <a:ext cx="4265463" cy="1962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9ED6E226-EFE8-4408-8BFA-1686EB10D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4624"/>
            <a:ext cx="7772400" cy="562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2800" dirty="0">
                <a:solidFill>
                  <a:srgbClr val="FF3300"/>
                </a:solidFill>
              </a:rPr>
              <a:t>7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374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2643" name="Text Box 3"/>
              <p:cNvSpPr txBox="1">
                <a:spLocks noChangeArrowheads="1"/>
              </p:cNvSpPr>
              <p:nvPr/>
            </p:nvSpPr>
            <p:spPr bwMode="auto">
              <a:xfrm>
                <a:off x="0" y="116632"/>
                <a:ext cx="9144000" cy="16540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dirty="0">
                    <a:solidFill>
                      <a:srgbClr val="FF3300"/>
                    </a:solidFill>
                  </a:rPr>
                  <a:t>	Ответ.</a:t>
                </a:r>
                <a:r>
                  <a:rPr lang="ru-RU" dirty="0"/>
                  <a:t> </a:t>
                </a:r>
                <a:r>
                  <a:rPr lang="ru-RU" dirty="0">
                    <a:cs typeface="Times New Roman" pitchFamily="18" charset="0"/>
                  </a:rPr>
                  <a:t>Искомой фигурой вращения является усечённый конус с радиусами оснований 1, 0,5 и высотой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smtClean="0">
                                <a:latin typeface="Cambria Math"/>
                                <a:cs typeface="Times New Roman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ru-RU" b="0" i="0" smtClean="0">
                        <a:latin typeface="Cambria Math"/>
                        <a:cs typeface="Times New Roman" pitchFamily="18" charset="0"/>
                      </a:rPr>
                      <m:t>.</m:t>
                    </m:r>
                  </m:oMath>
                </a14:m>
                <a:r>
                  <a:rPr lang="ru-RU" dirty="0">
                    <a:cs typeface="Times New Roman" pitchFamily="18" charset="0"/>
                  </a:rPr>
                  <a:t> Его объем равен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7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  <a:cs typeface="Times New Roman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24</m:t>
                        </m:r>
                      </m:den>
                    </m:f>
                    <m:r>
                      <m:rPr>
                        <m:sty m:val="p"/>
                      </m:rPr>
                      <a:rPr lang="ru-RU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π</m:t>
                    </m:r>
                  </m:oMath>
                </a14:m>
                <a:r>
                  <a:rPr lang="ru-RU" dirty="0">
                    <a:cs typeface="Times New Roman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112643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16632"/>
                <a:ext cx="9144000" cy="1654043"/>
              </a:xfrm>
              <a:prstGeom prst="rect">
                <a:avLst/>
              </a:prstGeom>
              <a:blipFill rotWithShape="1">
                <a:blip r:embed="rId2"/>
                <a:stretch>
                  <a:fillRect l="-1000" t="-2952" r="-1000" b="-184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85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18" y="2466618"/>
            <a:ext cx="3233997" cy="1702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3"/>
              <p:cNvSpPr txBox="1">
                <a:spLocks noChangeArrowheads="1"/>
              </p:cNvSpPr>
              <p:nvPr/>
            </p:nvSpPr>
            <p:spPr bwMode="auto">
              <a:xfrm>
                <a:off x="0" y="4492031"/>
                <a:ext cx="9144000" cy="23659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sz="2000" dirty="0">
                    <a:solidFill>
                      <a:srgbClr val="FF3300"/>
                    </a:solidFill>
                  </a:rPr>
                  <a:t>Замечание.</a:t>
                </a:r>
                <a:r>
                  <a:rPr lang="ru-RU" sz="2000" dirty="0"/>
                  <a:t> </a:t>
                </a:r>
                <a:r>
                  <a:rPr lang="ru-RU" sz="2000" dirty="0">
                    <a:cs typeface="Times New Roman" pitchFamily="18" charset="0"/>
                  </a:rPr>
                  <a:t>Эту задачу можно решить и без использования формулы объёма усечённого конуса. А именно, рассмотрим конус, радиус основания которого равен 1, а образующая равна 2. Усечённый конус получается из данного конуса отсечением конуса, радиус основания которого равен 0,5, а образующая равна 1. Объёмы большого и маленького конусов равны соответственно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/>
                                <a:cs typeface="Times New Roman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sz="20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3</m:t>
                        </m:r>
                      </m:den>
                    </m:f>
                    <m:r>
                      <m:rPr>
                        <m:sty m:val="p"/>
                      </m:rPr>
                      <a:rPr lang="ru-RU" sz="2000">
                        <a:latin typeface="Cambria Math"/>
                        <a:ea typeface="Cambria Math"/>
                        <a:cs typeface="Times New Roman" pitchFamily="18" charset="0"/>
                      </a:rPr>
                      <m:t>π</m:t>
                    </m:r>
                  </m:oMath>
                </a14:m>
                <a:r>
                  <a:rPr lang="ru-RU" sz="2000" dirty="0">
                    <a:cs typeface="Times New Roman" pitchFamily="18" charset="0"/>
                  </a:rPr>
                  <a:t> и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/>
                                <a:cs typeface="Times New Roman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20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24</m:t>
                        </m:r>
                      </m:den>
                    </m:f>
                    <m:r>
                      <m:rPr>
                        <m:sty m:val="p"/>
                      </m:rPr>
                      <a:rPr lang="ru-RU" sz="2000">
                        <a:latin typeface="Cambria Math"/>
                        <a:ea typeface="Cambria Math"/>
                        <a:cs typeface="Times New Roman" pitchFamily="18" charset="0"/>
                      </a:rPr>
                      <m:t>π</m:t>
                    </m:r>
                  </m:oMath>
                </a14:m>
                <a:r>
                  <a:rPr lang="ru-RU" sz="2000" dirty="0">
                    <a:cs typeface="Times New Roman" pitchFamily="18" charset="0"/>
                  </a:rPr>
                  <a:t>. Объём усечённого конуса равен разности этих объёмов, т. е. равен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7</m:t>
                        </m:r>
                        <m:rad>
                          <m:radPr>
                            <m:degHide m:val="on"/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/>
                                <a:cs typeface="Times New Roman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2000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24</m:t>
                        </m:r>
                      </m:den>
                    </m:f>
                    <m:r>
                      <m:rPr>
                        <m:sty m:val="p"/>
                      </m:rPr>
                      <a:rPr lang="ru-RU" sz="2000">
                        <a:latin typeface="Cambria Math"/>
                        <a:ea typeface="Cambria Math"/>
                        <a:cs typeface="Times New Roman" pitchFamily="18" charset="0"/>
                      </a:rPr>
                      <m:t>π</m:t>
                    </m:r>
                  </m:oMath>
                </a14:m>
                <a:r>
                  <a:rPr lang="ru-RU" sz="2000" dirty="0">
                    <a:cs typeface="Times New Roman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492031"/>
                <a:ext cx="9144000" cy="2365969"/>
              </a:xfrm>
              <a:prstGeom prst="rect">
                <a:avLst/>
              </a:prstGeom>
              <a:blipFill rotWithShape="1">
                <a:blip r:embed="rId4"/>
                <a:stretch>
                  <a:fillRect l="-667" r="-667" b="-77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757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279046"/>
            <a:ext cx="3240360" cy="2890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6122284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1400</TotalTime>
  <Words>655</Words>
  <Application>Microsoft Office PowerPoint</Application>
  <PresentationFormat>Экран (4:3)</PresentationFormat>
  <Paragraphs>52</Paragraphs>
  <Slides>12</Slides>
  <Notes>10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Cambria Math</vt:lpstr>
      <vt:lpstr>Times New Roman</vt:lpstr>
      <vt:lpstr>Оформление по умолчанию</vt:lpstr>
      <vt:lpstr>Equation</vt:lpstr>
      <vt:lpstr>Точечный рисунок</vt:lpstr>
      <vt:lpstr>16в. ОБЪЕМ КОНУСА  (Тела вращения)</vt:lpstr>
      <vt:lpstr>Упражнение 1</vt:lpstr>
      <vt:lpstr>Упражнение 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Упражнение 8</vt:lpstr>
      <vt:lpstr>Упражнение 9</vt:lpstr>
      <vt:lpstr>Упражнение 10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Объем фигур в пространстве</dc:title>
  <dc:creator>*</dc:creator>
  <cp:lastModifiedBy>Vladimir Smirnov</cp:lastModifiedBy>
  <cp:revision>54</cp:revision>
  <dcterms:created xsi:type="dcterms:W3CDTF">2007-11-29T06:10:49Z</dcterms:created>
  <dcterms:modified xsi:type="dcterms:W3CDTF">2022-04-09T11:41:32Z</dcterms:modified>
</cp:coreProperties>
</file>