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87" r:id="rId3"/>
    <p:sldId id="258" r:id="rId4"/>
    <p:sldId id="311" r:id="rId5"/>
    <p:sldId id="307" r:id="rId6"/>
    <p:sldId id="312" r:id="rId7"/>
    <p:sldId id="308" r:id="rId8"/>
    <p:sldId id="309" r:id="rId9"/>
    <p:sldId id="388" r:id="rId10"/>
    <p:sldId id="427" r:id="rId11"/>
    <p:sldId id="288" r:id="rId12"/>
    <p:sldId id="289" r:id="rId13"/>
    <p:sldId id="292" r:id="rId14"/>
    <p:sldId id="293" r:id="rId15"/>
    <p:sldId id="296" r:id="rId16"/>
    <p:sldId id="297" r:id="rId17"/>
    <p:sldId id="298" r:id="rId18"/>
    <p:sldId id="299" r:id="rId19"/>
    <p:sldId id="313" r:id="rId20"/>
    <p:sldId id="314" r:id="rId21"/>
    <p:sldId id="294" r:id="rId22"/>
    <p:sldId id="31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0970" autoAdjust="0"/>
  </p:normalViewPr>
  <p:slideViewPr>
    <p:cSldViewPr>
      <p:cViewPr varScale="1">
        <p:scale>
          <a:sx n="97" d="100"/>
          <a:sy n="97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509D1AD-872A-40A5-9BB1-1810ECCC51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F025D8E-A045-43D8-9A77-5BB56E0832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C7E5BB21-AEC4-4018-9C38-38C59F6829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E11628C-2E73-4B84-BC22-F5EAD07059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23CA5054-6C24-4B1B-982A-3CFCB7724F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E63F893C-1AE1-427F-915A-27E4615B0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7B9654-5900-488A-BB0E-8D1E4ED3F0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9B44E8-9EF8-47D6-9DC8-1B438204B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64C61-D7A5-43CA-8AD1-AC06947D980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01A3A15-8F1E-45EE-960E-176FD179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1CE2724-4C3E-4707-B11A-CD03E89D8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E1044F-429E-4A17-9F89-A2A15377D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3D278-4315-4E23-B5E0-A18550AC298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AAECF5A-2AF1-4C81-93DC-DFE2CF60B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0F6F38B-5508-4557-BBEC-E64E99D11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0891CB-E711-4DA9-9597-73CDD80CE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B57F0-ED11-4083-8977-62C3150453A1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86FECB92-29FB-4A88-A76C-54817E2B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FB5D8CF-8A4B-4FF7-A6B9-0285D3075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D4ADBD-3B6A-4F0E-A331-A9130201C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2DD0-EB77-43CC-9067-0B0D1D74B9BF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218B4891-5D5F-4B05-AEBD-809831536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3F40AAD-D405-40FB-82D8-5CAB336C2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5C277E-9A05-4885-B2B3-A4EA5E781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F378B-7E35-4100-BFB5-E8539136355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44BE826-AC01-402D-AB04-1076B7528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28F2D18-CE48-40EF-97A5-8655EAEA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518125-8A1E-41EF-92E8-C1BEB28DC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18CE3-D1E8-4C51-B2B5-60D22606916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AD5860C-7F72-47D4-957F-1FD20F845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5DFD175-E4FD-46C1-ABAB-1E96F73A7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A28E0C-D5F8-4F50-AD46-C600C3F02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2143F-4842-4CD6-9EAE-AAEE0B72FF5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965BFCEF-E76B-403A-A7F5-62FAAEF8C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840FDA2-33AD-42C9-A53B-F12B38D38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AD3373-12C2-411E-9530-5BBD63A07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72D34-38BB-4BD9-AB0F-A5AE32757388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9886A008-E241-46E8-A39A-F6A1B1B59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6198B3A-74D8-44CE-954F-B97CC00B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A24640-C7EB-40C4-88B6-E90CE6AD6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F3C0-4558-4D40-9F6A-256B8DDD773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58D29FC2-2B09-418B-A8A6-7845CB24A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D9AF9C1-4DAF-45B7-B2C0-1E8BB9FA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FF06D4-08A7-48E8-B31E-6A66AFDEB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77025-D9B1-4EA6-8F15-A9C6C7DB168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47F37BD-5587-4657-A887-EF509FC92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DA19B71-494B-474B-AC01-7A52375D7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BB5B9E-05B5-4857-AE6C-595CC2C3B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C8CF5-F523-436B-8A14-2078C6FF9A6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3C286B8-B4F9-42C8-A24F-45072FBCE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3921D4E-CF86-4543-9FB9-B2B274EB1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E17110-6524-491A-8571-607472CED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8D5A3-6CAE-45AC-99CF-628D62C0CF7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6498" name="Rectangle 2050">
            <a:extLst>
              <a:ext uri="{FF2B5EF4-FFF2-40B4-BE49-F238E27FC236}">
                <a16:creationId xmlns:a16="http://schemas.microsoft.com/office/drawing/2014/main" id="{D000DCCD-93A8-4901-8FF9-DFE5A64E1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2051">
            <a:extLst>
              <a:ext uri="{FF2B5EF4-FFF2-40B4-BE49-F238E27FC236}">
                <a16:creationId xmlns:a16="http://schemas.microsoft.com/office/drawing/2014/main" id="{4A601BFC-02EB-4FE4-9F6D-DF55F6E70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C087C1-C79C-4DA0-BBCA-EFA6E0245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78FBF-B13D-4AD7-B999-21A664557A3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0A4E8125-637A-48FF-8A0E-87C6D2495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EB228188-576C-4ED0-BC55-25C4432F4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9CDA31-435A-4139-8691-227F6EF9E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2A0D1-C6C0-4E1E-9038-85E49E56C80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ECAC31F-6C8A-4495-830A-F63222E00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53D0FE4-2E6D-4301-A371-31CEDF749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755DC6-43AF-4859-973B-3D41AB5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74956-B69E-4C7F-9F0A-DD2745E4EEB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6DD2694A-0822-4C36-AB9B-190BC1EE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2184151-9D9C-4BA1-BADC-048112BC2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BDB544-E865-480B-9ED7-4C9678C73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42532-EED6-44AE-BE52-952815BB9ED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FFAD0E4F-348E-4ABC-B564-8232E92E1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D7D3BEE-B039-4CD5-91D2-526A7E600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D5D1C3-9078-4C57-A77B-6F7DFD9E0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FB143-408E-4CC4-8FFB-C8D0348AA60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92C5BDE-447A-42BA-AE09-F09F20E27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FD52411-BC6B-482E-B7DE-065E2309C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88FA13-72CA-4915-9B98-D9BE23EAA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AC47A-495F-4F25-88D0-0AB038264BF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2D811939-4001-4318-8784-FC4D132B4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3EFBDB1-ED5C-49E5-B627-9D18C0659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24798-0805-4FD6-A972-FC1533043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A65356-1C13-491D-9587-2C80ECA66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8D807-54CB-488B-9C8F-E4A8DAC8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27384-B049-4693-A7CD-24D0AAAC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0B3C7-ADF4-43B5-9FF1-AB4B10DC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9779-FA12-45E7-9FF7-A004AD2D6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85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C990-084C-4220-A880-CA7A29EB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70BC3-159C-46CB-9597-88303EBA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347C2-90D3-4EEE-B4FF-7FC25116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2D7BF-A3D2-4910-833C-13F8A8C4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E31A6-18CD-4751-9253-FF6671F1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8139-6D09-4472-A846-C256DD2EB8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22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E3ABD8-0EB7-4696-B706-B9D67E413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8984F-8851-4F59-867A-B36D4119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20770-4BE6-438C-9F4B-0B6E349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6702E-4167-42F6-8407-B50F19DE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18B9E-3B22-4FB7-AFBC-A7FF9336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F4B1-978D-416D-A6E5-819D8C4D2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62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C43A0-2152-4722-9235-04773F91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36784-AB44-4B11-BDC9-882AD79D9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F1EC8-9F37-4C1C-B9C9-DCDE4F8E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EFE35-A235-4FA7-BA11-8E45EE79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588BC-AAAD-4D39-85A4-134FAACD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6A5F-F58D-44D4-9C7C-F7E48F5A3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454EC-1594-42D9-A439-793F9143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257A9-4C18-44BD-BA26-8FD59EAE9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E936A-B1D3-47CB-B4B3-A88EAE55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4A2AA-9F73-4733-9D28-118756F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D6C24-21A8-422E-AD67-53BA3CE8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0DBB8-5B8E-4573-BD6A-A92519950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8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05BEC-D6EB-4A33-B7F0-66DBA86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E0CED-F232-4826-B8B8-FC4642F9E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4AC97-DB15-4E8A-9383-32766CD3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C551C-B05D-4FF0-9B16-1820ABA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3717C4-21E2-4BF8-8EFB-0B208A8D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7D441-FD5F-4683-B04D-80C040D3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5FCE4-F39F-46EB-88F2-3E770F385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0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E715-0D26-4C09-9B3C-678CCEE2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2C139-49A1-473E-9F70-A41F99D5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D1794-FEBE-4399-B4F5-F375E16FF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B9DC53-6289-4ECB-BC13-F08DD53C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93F285-8DAF-4946-8BF2-9FDADAA9A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4248D9-856F-48CD-B37F-3DEFB09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AD6A75-99B8-4CD3-A9F6-2A41DCF5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5E9D03-E028-479E-9EB1-3BA0075F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9EA1-7AA4-4CD2-AA06-9B3680934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4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8C13-27EA-4708-99DD-8D4BAD25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C8A886-2DEE-4F2E-B051-55F92AC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C098EA-ADEC-4AFB-8C51-079D181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B03733-BAD5-4545-8A6F-B370994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1F54C-D404-4A88-8422-07EF2DC50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5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8D204E-6FD8-48F5-9283-38FCA7DB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CA1362-A32F-4A5F-882F-F515A96B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C5FC4C-56C5-49DC-9259-7F40918F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BD91D-648E-4876-99D8-2922BD7A7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66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755B6-8028-4A35-B0A0-13EDD4E1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FE34-BBF7-4FD7-9089-AADEAFD0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C64ED5-BA3C-4D29-B054-563C36B46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79C6D-8DF1-4076-8FFB-ECB37B4B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420A8-9582-4A89-A9B5-D05EA896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A48B74-0E45-4045-9AE6-D1E4F1BF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82949-D10E-4BE6-8170-EE48E4874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7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2CBB1-6860-43BD-B720-A578DE6A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D4331B-735B-432D-8571-2839FE226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1BBE8-7D85-4BFC-BD7E-F75692DE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199A2-4CFD-4249-9FD8-41058BC5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01D5D-6D23-463D-B499-1FAD00DD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895EC-3879-446D-B023-37504AF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5680-B48F-4C56-9BAB-A29BE275A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12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B694A3-D0F0-40E4-96D6-BF78EC7F5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2432DE-4801-4538-B15D-9A82F6B51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BC6B7F-B917-4B89-8182-241B1AC8F3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8E19B9-540C-43D1-9AEB-91B3E8EB9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F417B1-4CFA-4BDC-A045-E852FEA1E3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6BE589-8F3A-43C8-8904-104168C012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35B0ADF-E56C-48EF-8858-605D7150B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48880"/>
            <a:ext cx="7772400" cy="685800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17</a:t>
            </a:r>
            <a:r>
              <a:rPr lang="ru-RU" altLang="ru-RU" dirty="0">
                <a:solidFill>
                  <a:srgbClr val="FF3300"/>
                </a:solidFill>
              </a:rPr>
              <a:t>а. ОБЪЕМ ШАРА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2850ED11-1595-4CDC-B818-60CAB7A2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5796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/>
              <a:t>Апельсин имеет форму шара. Толщина его кожуры составляет одну пятую часть радиуса. Какую часть объёма апельсина составляет его кожура?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0" cy="3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Объём мякоти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 Следовательно, объём его кожуры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blipFill>
                <a:blip r:embed="rId3"/>
                <a:stretch>
                  <a:fillRect l="-1000" t="-8500" r="-1000" b="-27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6B1B728D-9435-4F47-8F59-5DF54745C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88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B1EC82E3-6BE5-4CDF-94A0-0C1A376C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</a:t>
            </a:r>
            <a:r>
              <a:rPr lang="ru-RU" altLang="ru-RU" dirty="0"/>
              <a:t>впи</a:t>
            </a:r>
            <a:r>
              <a:rPr lang="ru-RU" altLang="ru-RU" dirty="0">
                <a:cs typeface="Times New Roman" panose="02020603050405020304" pitchFamily="18" charset="0"/>
              </a:rPr>
              <a:t>санного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куб с ребром, равным единице.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pSp>
        <p:nvGrpSpPr>
          <p:cNvPr id="71689" name="Group 9">
            <a:extLst>
              <a:ext uri="{FF2B5EF4-FFF2-40B4-BE49-F238E27FC236}">
                <a16:creationId xmlns:a16="http://schemas.microsoft.com/office/drawing/2014/main" id="{943E28B3-F5FB-488C-8E00-F5718DD14C0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1600"/>
            <a:ext cx="3429000" cy="838200"/>
            <a:chOff x="528" y="3264"/>
            <a:chExt cx="2160" cy="528"/>
          </a:xfrm>
        </p:grpSpPr>
        <p:sp>
          <p:nvSpPr>
            <p:cNvPr id="71685" name="Text Box 5">
              <a:extLst>
                <a:ext uri="{FF2B5EF4-FFF2-40B4-BE49-F238E27FC236}">
                  <a16:creationId xmlns:a16="http://schemas.microsoft.com/office/drawing/2014/main" id="{B603CB8A-28DE-42E1-8DAD-E4161176F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686" name="Object 6">
                  <a:extLst>
                    <a:ext uri="{FF2B5EF4-FFF2-40B4-BE49-F238E27FC236}">
                      <a16:creationId xmlns:a16="http://schemas.microsoft.com/office/drawing/2014/main" id="{EC7C03A6-333A-402A-9E85-D830BC36B12F}"/>
                    </a:ext>
                  </a:extLst>
                </p:cNvPr>
                <p:cNvSpPr txBox="1"/>
                <p:nvPr/>
              </p:nvSpPr>
              <p:spPr bwMode="auto">
                <a:xfrm>
                  <a:off x="1200" y="3264"/>
                  <a:ext cx="232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1686" name="Object 6">
                  <a:extLst>
                    <a:ext uri="{FF2B5EF4-FFF2-40B4-BE49-F238E27FC236}">
                      <a16:creationId xmlns:a16="http://schemas.microsoft.com/office/drawing/2014/main" id="{EC7C03A6-333A-402A-9E85-D830BC36B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0" y="3264"/>
                  <a:ext cx="232" cy="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1691" name="Object 11">
            <a:extLst>
              <a:ext uri="{FF2B5EF4-FFF2-40B4-BE49-F238E27FC236}">
                <a16:creationId xmlns:a16="http://schemas.microsoft.com/office/drawing/2014/main" id="{8AF5E6B9-FC7D-4486-86DA-C38AC81E7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4613" y="1628775"/>
          <a:ext cx="3914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Точечный рисунок" r:id="rId5" imgW="3914286" imgH="3600000" progId="Paint.Picture">
                  <p:embed/>
                </p:oleObj>
              </mc:Choice>
              <mc:Fallback>
                <p:oleObj name="Точечный рисунок" r:id="rId5" imgW="3914286" imgH="36000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1628775"/>
                        <a:ext cx="3914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C86D5C17-2CCA-43EE-BAFA-247AD13CC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8F136919-D45B-47C9-9848-5F5BAF496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описанного около куба с ребром, равным единице.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pSp>
        <p:nvGrpSpPr>
          <p:cNvPr id="72708" name="Group 4">
            <a:extLst>
              <a:ext uri="{FF2B5EF4-FFF2-40B4-BE49-F238E27FC236}">
                <a16:creationId xmlns:a16="http://schemas.microsoft.com/office/drawing/2014/main" id="{07E7D5D6-B16E-46F0-92CA-476CD240AFE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05400"/>
            <a:ext cx="3429000" cy="914400"/>
            <a:chOff x="528" y="3216"/>
            <a:chExt cx="2160" cy="576"/>
          </a:xfrm>
        </p:grpSpPr>
        <p:sp>
          <p:nvSpPr>
            <p:cNvPr id="72709" name="Text Box 5">
              <a:extLst>
                <a:ext uri="{FF2B5EF4-FFF2-40B4-BE49-F238E27FC236}">
                  <a16:creationId xmlns:a16="http://schemas.microsoft.com/office/drawing/2014/main" id="{70E29024-88A8-46A9-A7EE-62B1176C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710" name="Object 6">
                  <a:extLst>
                    <a:ext uri="{FF2B5EF4-FFF2-40B4-BE49-F238E27FC236}">
                      <a16:creationId xmlns:a16="http://schemas.microsoft.com/office/drawing/2014/main" id="{E63E399D-9571-4FC7-B4A0-7BEE67EBA309}"/>
                    </a:ext>
                  </a:extLst>
                </p:cNvPr>
                <p:cNvSpPr txBox="1"/>
                <p:nvPr/>
              </p:nvSpPr>
              <p:spPr bwMode="auto">
                <a:xfrm>
                  <a:off x="1152" y="3216"/>
                  <a:ext cx="50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2710" name="Object 6">
                  <a:extLst>
                    <a:ext uri="{FF2B5EF4-FFF2-40B4-BE49-F238E27FC236}">
                      <a16:creationId xmlns:a16="http://schemas.microsoft.com/office/drawing/2014/main" id="{E63E399D-9571-4FC7-B4A0-7BEE67EBA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2" y="3216"/>
                  <a:ext cx="504" cy="5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2712" name="Object 8">
            <a:extLst>
              <a:ext uri="{FF2B5EF4-FFF2-40B4-BE49-F238E27FC236}">
                <a16:creationId xmlns:a16="http://schemas.microsoft.com/office/drawing/2014/main" id="{F6B3D54A-8107-4879-8077-B2EC1A166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3688" y="1700213"/>
          <a:ext cx="34766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Точечный рисунок" r:id="rId5" imgW="3476190" imgH="3457143" progId="Paint.Picture">
                  <p:embed/>
                </p:oleObj>
              </mc:Choice>
              <mc:Fallback>
                <p:oleObj name="Точечный рисунок" r:id="rId5" imgW="3476190" imgH="3457143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1700213"/>
                        <a:ext cx="3476625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D85492C8-4A37-444B-A4CB-B025273FD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EAF91B96-53DC-4703-90E1-AA90B198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495800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BC112568-716E-4224-8C98-CC158643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объем шара, вписанного в правильную треугольную призму, сторона основания которой равна 1.</a:t>
            </a:r>
          </a:p>
        </p:txBody>
      </p:sp>
      <p:grpSp>
        <p:nvGrpSpPr>
          <p:cNvPr id="75784" name="Group 8">
            <a:extLst>
              <a:ext uri="{FF2B5EF4-FFF2-40B4-BE49-F238E27FC236}">
                <a16:creationId xmlns:a16="http://schemas.microsoft.com/office/drawing/2014/main" id="{DFB97779-FC34-47AB-9591-44D3E6939A5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715000"/>
            <a:ext cx="1765300" cy="800100"/>
            <a:chOff x="336" y="3600"/>
            <a:chExt cx="1112" cy="5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782" name="Object 6">
                  <a:extLst>
                    <a:ext uri="{FF2B5EF4-FFF2-40B4-BE49-F238E27FC236}">
                      <a16:creationId xmlns:a16="http://schemas.microsoft.com/office/drawing/2014/main" id="{AB4C43AE-8934-4CB9-BFAE-C262BD724BCE}"/>
                    </a:ext>
                  </a:extLst>
                </p:cNvPr>
                <p:cNvSpPr txBox="1"/>
                <p:nvPr/>
              </p:nvSpPr>
              <p:spPr bwMode="auto">
                <a:xfrm>
                  <a:off x="1008" y="3600"/>
                  <a:ext cx="440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54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5782" name="Object 6">
                  <a:extLst>
                    <a:ext uri="{FF2B5EF4-FFF2-40B4-BE49-F238E27FC236}">
                      <a16:creationId xmlns:a16="http://schemas.microsoft.com/office/drawing/2014/main" id="{AB4C43AE-8934-4CB9-BFAE-C262BD724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8" y="3600"/>
                  <a:ext cx="440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4CD51691-858D-4BF4-99C6-45CCF40CC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2366848F-B0CA-47C1-ACAC-5CE7779C8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>
            <a:extLst>
              <a:ext uri="{FF2B5EF4-FFF2-40B4-BE49-F238E27FC236}">
                <a16:creationId xmlns:a16="http://schemas.microsoft.com/office/drawing/2014/main" id="{FB7DB830-3BB3-4BB9-9857-7FAE8EDE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	Найдите объем шара, описанного около правильной треугольной призмы, ребра которой равны 1.</a:t>
            </a:r>
          </a:p>
        </p:txBody>
      </p:sp>
      <p:grpSp>
        <p:nvGrpSpPr>
          <p:cNvPr id="76809" name="Group 9">
            <a:extLst>
              <a:ext uri="{FF2B5EF4-FFF2-40B4-BE49-F238E27FC236}">
                <a16:creationId xmlns:a16="http://schemas.microsoft.com/office/drawing/2014/main" id="{EE46399D-D572-4BB1-8AB9-42EBD748993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715000"/>
            <a:ext cx="2146300" cy="800100"/>
            <a:chOff x="336" y="3600"/>
            <a:chExt cx="1352" cy="5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806" name="Object 6">
                  <a:extLst>
                    <a:ext uri="{FF2B5EF4-FFF2-40B4-BE49-F238E27FC236}">
                      <a16:creationId xmlns:a16="http://schemas.microsoft.com/office/drawing/2014/main" id="{4591D0CE-8CE6-42B8-BDAD-D5F2307E06D4}"/>
                    </a:ext>
                  </a:extLst>
                </p:cNvPr>
                <p:cNvSpPr txBox="1"/>
                <p:nvPr/>
              </p:nvSpPr>
              <p:spPr bwMode="auto">
                <a:xfrm>
                  <a:off x="1056" y="3600"/>
                  <a:ext cx="632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54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6806" name="Object 6">
                  <a:extLst>
                    <a:ext uri="{FF2B5EF4-FFF2-40B4-BE49-F238E27FC236}">
                      <a16:creationId xmlns:a16="http://schemas.microsoft.com/office/drawing/2014/main" id="{4591D0CE-8CE6-42B8-BDAD-D5F2307E0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6" y="3600"/>
                  <a:ext cx="632" cy="5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807" name="Text Box 7">
              <a:extLst>
                <a:ext uri="{FF2B5EF4-FFF2-40B4-BE49-F238E27FC236}">
                  <a16:creationId xmlns:a16="http://schemas.microsoft.com/office/drawing/2014/main" id="{83A91F74-389F-42B9-A80F-DF49A889C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  <p:pic>
        <p:nvPicPr>
          <p:cNvPr id="76808" name="Picture 8">
            <a:extLst>
              <a:ext uri="{FF2B5EF4-FFF2-40B4-BE49-F238E27FC236}">
                <a16:creationId xmlns:a16="http://schemas.microsoft.com/office/drawing/2014/main" id="{E7397BA0-FE82-455D-B717-6AC1F25A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751263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CF90B8B-164D-4E43-8210-2E35A9062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86E88209-D4C8-4B82-8C3A-B85461748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описанного около правильного тетраэдра с ребром </a:t>
            </a:r>
            <a:r>
              <a:rPr lang="ru-RU" altLang="ru-RU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9876" name="Group 4">
            <a:extLst>
              <a:ext uri="{FF2B5EF4-FFF2-40B4-BE49-F238E27FC236}">
                <a16:creationId xmlns:a16="http://schemas.microsoft.com/office/drawing/2014/main" id="{0E67CDD8-3EBB-43C0-B6C8-E22DFC603E7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1600"/>
            <a:ext cx="3429000" cy="800100"/>
            <a:chOff x="528" y="3264"/>
            <a:chExt cx="2160" cy="504"/>
          </a:xfrm>
        </p:grpSpPr>
        <p:sp>
          <p:nvSpPr>
            <p:cNvPr id="79877" name="Text Box 5">
              <a:extLst>
                <a:ext uri="{FF2B5EF4-FFF2-40B4-BE49-F238E27FC236}">
                  <a16:creationId xmlns:a16="http://schemas.microsoft.com/office/drawing/2014/main" id="{590E3A81-4FC3-475D-8318-79F9CE3DB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878" name="Object 6">
                  <a:extLst>
                    <a:ext uri="{FF2B5EF4-FFF2-40B4-BE49-F238E27FC236}">
                      <a16:creationId xmlns:a16="http://schemas.microsoft.com/office/drawing/2014/main" id="{29E2A64A-C705-4072-9503-2C0CDEFD53F4}"/>
                    </a:ext>
                  </a:extLst>
                </p:cNvPr>
                <p:cNvSpPr txBox="1"/>
                <p:nvPr/>
              </p:nvSpPr>
              <p:spPr bwMode="auto">
                <a:xfrm>
                  <a:off x="1152" y="3264"/>
                  <a:ext cx="448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9878" name="Object 6">
                  <a:extLst>
                    <a:ext uri="{FF2B5EF4-FFF2-40B4-BE49-F238E27FC236}">
                      <a16:creationId xmlns:a16="http://schemas.microsoft.com/office/drawing/2014/main" id="{29E2A64A-C705-4072-9503-2C0CDEFD5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2" y="3264"/>
                  <a:ext cx="448" cy="5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9879" name="Picture 7">
            <a:extLst>
              <a:ext uri="{FF2B5EF4-FFF2-40B4-BE49-F238E27FC236}">
                <a16:creationId xmlns:a16="http://schemas.microsoft.com/office/drawing/2014/main" id="{56CBB6B3-E34E-4735-B03F-9B7B3A62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712913"/>
            <a:ext cx="346233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8832349-EBB7-4CA9-AF74-51C65B19A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>
            <a:extLst>
              <a:ext uri="{FF2B5EF4-FFF2-40B4-BE49-F238E27FC236}">
                <a16:creationId xmlns:a16="http://schemas.microsoft.com/office/drawing/2014/main" id="{C88C7C13-96D2-4C04-9727-7177E752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писанного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правильн</a:t>
            </a:r>
            <a:r>
              <a:rPr lang="ru-RU" altLang="ru-RU" dirty="0"/>
              <a:t>ый</a:t>
            </a:r>
            <a:r>
              <a:rPr lang="ru-RU" altLang="ru-RU" dirty="0">
                <a:cs typeface="Times New Roman" panose="02020603050405020304" pitchFamily="18" charset="0"/>
              </a:rPr>
              <a:t> тетраэдр с ребром </a:t>
            </a:r>
            <a:r>
              <a:rPr lang="ru-RU" altLang="ru-RU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0904" name="Group 8">
            <a:extLst>
              <a:ext uri="{FF2B5EF4-FFF2-40B4-BE49-F238E27FC236}">
                <a16:creationId xmlns:a16="http://schemas.microsoft.com/office/drawing/2014/main" id="{55CDA07F-27BC-4800-AF6C-0CD36A5F31B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1600"/>
            <a:ext cx="3429000" cy="800100"/>
            <a:chOff x="528" y="3264"/>
            <a:chExt cx="2160" cy="504"/>
          </a:xfrm>
        </p:grpSpPr>
        <p:sp>
          <p:nvSpPr>
            <p:cNvPr id="80901" name="Text Box 5">
              <a:extLst>
                <a:ext uri="{FF2B5EF4-FFF2-40B4-BE49-F238E27FC236}">
                  <a16:creationId xmlns:a16="http://schemas.microsoft.com/office/drawing/2014/main" id="{3110BEF4-D0B6-499A-B46E-C62EE341A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902" name="Object 6">
                  <a:extLst>
                    <a:ext uri="{FF2B5EF4-FFF2-40B4-BE49-F238E27FC236}">
                      <a16:creationId xmlns:a16="http://schemas.microsoft.com/office/drawing/2014/main" id="{0DF10714-3EFB-4FC2-86EA-B0F1FA0878A0}"/>
                    </a:ext>
                  </a:extLst>
                </p:cNvPr>
                <p:cNvSpPr txBox="1"/>
                <p:nvPr/>
              </p:nvSpPr>
              <p:spPr bwMode="auto">
                <a:xfrm>
                  <a:off x="1128" y="3264"/>
                  <a:ext cx="496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216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80902" name="Object 6">
                  <a:extLst>
                    <a:ext uri="{FF2B5EF4-FFF2-40B4-BE49-F238E27FC236}">
                      <a16:creationId xmlns:a16="http://schemas.microsoft.com/office/drawing/2014/main" id="{0DF10714-3EFB-4FC2-86EA-B0F1FA087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8" y="3264"/>
                  <a:ext cx="496" cy="5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0903" name="Picture 7">
            <a:extLst>
              <a:ext uri="{FF2B5EF4-FFF2-40B4-BE49-F238E27FC236}">
                <a16:creationId xmlns:a16="http://schemas.microsoft.com/office/drawing/2014/main" id="{12F6CE94-4EBC-40D6-8EDA-D5796E6B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63675"/>
            <a:ext cx="39973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57315C-F8FF-4228-9E8E-20CDC9A31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172A9B73-B614-48A0-830F-C82AF950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Найдите объем шара, </a:t>
            </a:r>
            <a:r>
              <a:rPr lang="ru-RU" altLang="ru-RU"/>
              <a:t>о</a:t>
            </a:r>
            <a:r>
              <a:rPr lang="ru-RU" altLang="ru-RU">
                <a:cs typeface="Times New Roman" panose="02020603050405020304" pitchFamily="18" charset="0"/>
              </a:rPr>
              <a:t>писанного </a:t>
            </a:r>
            <a:r>
              <a:rPr lang="ru-RU" altLang="ru-RU"/>
              <a:t>около</a:t>
            </a:r>
            <a:r>
              <a:rPr lang="ru-RU" altLang="ru-RU">
                <a:cs typeface="Times New Roman" panose="02020603050405020304" pitchFamily="18" charset="0"/>
              </a:rPr>
              <a:t> октаэдр</a:t>
            </a:r>
            <a:r>
              <a:rPr lang="ru-RU" altLang="ru-RU"/>
              <a:t>а</a:t>
            </a:r>
            <a:r>
              <a:rPr lang="ru-RU" altLang="ru-RU">
                <a:cs typeface="Times New Roman" panose="02020603050405020304" pitchFamily="18" charset="0"/>
              </a:rPr>
              <a:t> с ребром </a:t>
            </a:r>
            <a:r>
              <a:rPr lang="ru-RU" altLang="ru-RU"/>
              <a:t>1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1924" name="Group 4">
            <a:extLst>
              <a:ext uri="{FF2B5EF4-FFF2-40B4-BE49-F238E27FC236}">
                <a16:creationId xmlns:a16="http://schemas.microsoft.com/office/drawing/2014/main" id="{76F56025-D974-4AB1-8ECC-D4CF10B6478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57800"/>
            <a:ext cx="3429000" cy="800100"/>
            <a:chOff x="528" y="3312"/>
            <a:chExt cx="2160" cy="504"/>
          </a:xfrm>
        </p:grpSpPr>
        <p:sp>
          <p:nvSpPr>
            <p:cNvPr id="81925" name="Text Box 5">
              <a:extLst>
                <a:ext uri="{FF2B5EF4-FFF2-40B4-BE49-F238E27FC236}">
                  <a16:creationId xmlns:a16="http://schemas.microsoft.com/office/drawing/2014/main" id="{25B4703A-B200-4008-944D-EEB879607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926" name="Object 6">
                  <a:extLst>
                    <a:ext uri="{FF2B5EF4-FFF2-40B4-BE49-F238E27FC236}">
                      <a16:creationId xmlns:a16="http://schemas.microsoft.com/office/drawing/2014/main" id="{6B126151-CEF1-41BF-9F3B-67C4A6DB82F8}"/>
                    </a:ext>
                  </a:extLst>
                </p:cNvPr>
                <p:cNvSpPr txBox="1"/>
                <p:nvPr/>
              </p:nvSpPr>
              <p:spPr bwMode="auto">
                <a:xfrm>
                  <a:off x="1196" y="3312"/>
                  <a:ext cx="456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81926" name="Object 6">
                  <a:extLst>
                    <a:ext uri="{FF2B5EF4-FFF2-40B4-BE49-F238E27FC236}">
                      <a16:creationId xmlns:a16="http://schemas.microsoft.com/office/drawing/2014/main" id="{6B126151-CEF1-41BF-9F3B-67C4A6DB8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6" y="3312"/>
                  <a:ext cx="456" cy="5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27" name="Picture 7">
            <a:extLst>
              <a:ext uri="{FF2B5EF4-FFF2-40B4-BE49-F238E27FC236}">
                <a16:creationId xmlns:a16="http://schemas.microsoft.com/office/drawing/2014/main" id="{F4BAA826-9839-4195-9EC8-CE0ED005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590675"/>
            <a:ext cx="3729037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68A2882-E5E0-41B2-B669-5856F709E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39BD6149-CFB4-43F0-B495-38FDDA5F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Найдите объем шара, вписанного в октаэдр с ребром </a:t>
            </a:r>
            <a:r>
              <a:rPr lang="ru-RU" altLang="ru-RU"/>
              <a:t>1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89343579-03FF-426B-BB7F-03F71393A51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57800"/>
            <a:ext cx="3429000" cy="800100"/>
            <a:chOff x="528" y="3312"/>
            <a:chExt cx="2160" cy="504"/>
          </a:xfrm>
        </p:grpSpPr>
        <p:sp>
          <p:nvSpPr>
            <p:cNvPr id="82948" name="Text Box 4">
              <a:extLst>
                <a:ext uri="{FF2B5EF4-FFF2-40B4-BE49-F238E27FC236}">
                  <a16:creationId xmlns:a16="http://schemas.microsoft.com/office/drawing/2014/main" id="{D5FFD892-2920-458D-B88D-D66948EC5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949" name="Object 5">
                  <a:extLst>
                    <a:ext uri="{FF2B5EF4-FFF2-40B4-BE49-F238E27FC236}">
                      <a16:creationId xmlns:a16="http://schemas.microsoft.com/office/drawing/2014/main" id="{E2A75DB6-C750-413E-8826-B3DD2E30DDB3}"/>
                    </a:ext>
                  </a:extLst>
                </p:cNvPr>
                <p:cNvSpPr txBox="1"/>
                <p:nvPr/>
              </p:nvSpPr>
              <p:spPr bwMode="auto">
                <a:xfrm>
                  <a:off x="1200" y="3312"/>
                  <a:ext cx="448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82949" name="Object 5">
                  <a:extLst>
                    <a:ext uri="{FF2B5EF4-FFF2-40B4-BE49-F238E27FC236}">
                      <a16:creationId xmlns:a16="http://schemas.microsoft.com/office/drawing/2014/main" id="{E2A75DB6-C750-413E-8826-B3DD2E30D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0" y="3312"/>
                  <a:ext cx="448" cy="5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950" name="Picture 6">
            <a:extLst>
              <a:ext uri="{FF2B5EF4-FFF2-40B4-BE49-F238E27FC236}">
                <a16:creationId xmlns:a16="http://schemas.microsoft.com/office/drawing/2014/main" id="{09A8A985-6126-4759-B281-129E230E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631950"/>
            <a:ext cx="39338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736C090-8036-4661-823C-077B7A6F1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>
            <a:extLst>
              <a:ext uri="{FF2B5EF4-FFF2-40B4-BE49-F238E27FC236}">
                <a16:creationId xmlns:a16="http://schemas.microsoft.com/office/drawing/2014/main" id="{C70E3E2A-8DAF-4CAF-8962-2030F92C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вписанного в </a:t>
            </a:r>
            <a:r>
              <a:rPr lang="ru-RU" altLang="ru-RU" dirty="0"/>
              <a:t>цилиндр, радиус основания которого равен 1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5177" name="Group 9">
            <a:extLst>
              <a:ext uri="{FF2B5EF4-FFF2-40B4-BE49-F238E27FC236}">
                <a16:creationId xmlns:a16="http://schemas.microsoft.com/office/drawing/2014/main" id="{A6C07099-1B16-413F-B754-20B1F6B4C37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89550"/>
            <a:ext cx="3429000" cy="736600"/>
            <a:chOff x="528" y="3332"/>
            <a:chExt cx="2160" cy="464"/>
          </a:xfrm>
        </p:grpSpPr>
        <p:sp>
          <p:nvSpPr>
            <p:cNvPr id="135173" name="Text Box 5">
              <a:extLst>
                <a:ext uri="{FF2B5EF4-FFF2-40B4-BE49-F238E27FC236}">
                  <a16:creationId xmlns:a16="http://schemas.microsoft.com/office/drawing/2014/main" id="{F5343E91-D6F5-4244-A960-38620711B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174" name="Object 6">
                  <a:extLst>
                    <a:ext uri="{FF2B5EF4-FFF2-40B4-BE49-F238E27FC236}">
                      <a16:creationId xmlns:a16="http://schemas.microsoft.com/office/drawing/2014/main" id="{A1E1B1F3-1F13-40CB-87B0-106CAE888AFC}"/>
                    </a:ext>
                  </a:extLst>
                </p:cNvPr>
                <p:cNvSpPr txBox="1"/>
                <p:nvPr/>
              </p:nvSpPr>
              <p:spPr bwMode="auto">
                <a:xfrm>
                  <a:off x="1272" y="3332"/>
                  <a:ext cx="304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35174" name="Object 6">
                  <a:extLst>
                    <a:ext uri="{FF2B5EF4-FFF2-40B4-BE49-F238E27FC236}">
                      <a16:creationId xmlns:a16="http://schemas.microsoft.com/office/drawing/2014/main" id="{A1E1B1F3-1F13-40CB-87B0-106CAE888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2" y="3332"/>
                  <a:ext cx="304" cy="4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F3B38888-93C0-4D27-A3FE-D7D009BE7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1266825"/>
          <a:ext cx="458152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Точечный рисунок" r:id="rId5" imgW="4580952" imgH="4323810" progId="Paint.Picture">
                  <p:embed/>
                </p:oleObj>
              </mc:Choice>
              <mc:Fallback>
                <p:oleObj name="Точечный рисунок" r:id="rId5" imgW="4580952" imgH="432381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1266825"/>
                        <a:ext cx="4581525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4497009-9726-4D6F-9703-4A07BDEC4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3188" name="Text Box 4"/>
              <p:cNvSpPr txBox="1">
                <a:spLocks noChangeArrowheads="1"/>
              </p:cNvSpPr>
              <p:nvPr/>
            </p:nvSpPr>
            <p:spPr bwMode="auto">
              <a:xfrm>
                <a:off x="9832" y="55341"/>
                <a:ext cx="9144000" cy="5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Теорема.</a:t>
                </a:r>
                <a:r>
                  <a:rPr lang="ru-RU" sz="2200" b="1" dirty="0"/>
                  <a:t> </a:t>
                </a:r>
                <a:r>
                  <a:rPr lang="ru-RU" sz="2200" dirty="0"/>
                  <a:t>Объём шара радиуса </a:t>
                </a:r>
                <a:r>
                  <a:rPr lang="en-US" sz="2200" i="1" dirty="0"/>
                  <a:t>R</a:t>
                </a:r>
                <a:r>
                  <a:rPr lang="ru-RU" sz="2200" dirty="0"/>
                  <a:t> выражается формулой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π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200" dirty="0"/>
              </a:p>
            </p:txBody>
          </p:sp>
        </mc:Choice>
        <mc:Fallback>
          <p:sp>
            <p:nvSpPr>
              <p:cNvPr id="931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2" y="55341"/>
                <a:ext cx="9144000" cy="571438"/>
              </a:xfrm>
              <a:prstGeom prst="rect">
                <a:avLst/>
              </a:prstGeom>
              <a:blipFill>
                <a:blip r:embed="rId2"/>
                <a:stretch>
                  <a:fillRect b="-85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6837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ru-RU" sz="18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Расположим </a:t>
            </a:r>
            <a:r>
              <a:rPr lang="ru-RU" sz="2000" dirty="0" err="1"/>
              <a:t>полушар</a:t>
            </a:r>
            <a:r>
              <a:rPr lang="ru-RU" sz="2000" dirty="0"/>
              <a:t> и цилиндр без конуса (фигура Ф) так, как показано на рисунке.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3723323"/>
                <a:ext cx="9144000" cy="3159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/>
                  <a:t>	</a:t>
                </a:r>
                <a:r>
                  <a:rPr lang="ru-RU" sz="2000" dirty="0"/>
                  <a:t>Проведём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ru-RU" sz="2000" dirty="0"/>
                  <a:t>, параллельную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, на расстоянии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от неё,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0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000" i="1">
                        <a:latin typeface="Cambria Math"/>
                      </a:rPr>
                      <m:t>𝑅</m:t>
                    </m:r>
                  </m:oMath>
                </a14:m>
                <a:r>
                  <a:rPr lang="ru-RU" sz="2000" dirty="0"/>
                  <a:t>. В сечении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этой плоскостью получим круг радиуса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 и площади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(</a:t>
                </a:r>
                <a:r>
                  <a:rPr lang="en-US" sz="2000" i="1" dirty="0"/>
                  <a:t>R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 – </a:t>
                </a:r>
                <a:r>
                  <a:rPr lang="en-US" sz="2000" i="1" dirty="0"/>
                  <a:t>x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). В сечении фигуры Ф получается кольцо, радиус внутреннего круга в котором равен </a:t>
                </a:r>
                <a:r>
                  <a:rPr lang="en-US" sz="2000" i="1" dirty="0"/>
                  <a:t>x</a:t>
                </a:r>
                <a:r>
                  <a:rPr lang="ru-RU" sz="2000" dirty="0"/>
                  <a:t>, а внешнего - </a:t>
                </a:r>
                <a:r>
                  <a:rPr lang="en-US" sz="2000" i="1" dirty="0"/>
                  <a:t>R</a:t>
                </a:r>
                <a:r>
                  <a:rPr lang="ru-RU" sz="2000" dirty="0"/>
                  <a:t>. Площадь этого кольца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x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(</a:t>
                </a:r>
                <a:r>
                  <a:rPr lang="en-US" sz="2000" i="1" dirty="0"/>
                  <a:t>R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- </a:t>
                </a:r>
                <a:r>
                  <a:rPr lang="en-US" sz="2000" i="1" dirty="0"/>
                  <a:t>x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), следовательно, равна площади сечения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. Из принципа Кавальери следует, что </a:t>
                </a:r>
                <a:r>
                  <a:rPr lang="ru-RU" sz="2000" dirty="0" err="1"/>
                  <a:t>полушар</a:t>
                </a:r>
                <a:r>
                  <a:rPr lang="ru-RU" sz="2000" dirty="0"/>
                  <a:t> и фигура Ф имеют равные объёмы. Следовательно, объём </a:t>
                </a:r>
                <a:r>
                  <a:rPr lang="en-US" sz="2000" i="1" dirty="0"/>
                  <a:t>V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равен разности объёмов цилиндра и конуса, т. е.</a:t>
                </a:r>
                <a:r>
                  <a:rPr lang="en-US" sz="2000" dirty="0"/>
                  <a:t> </a:t>
                </a:r>
                <a:r>
                  <a:rPr lang="en-US" sz="2000" i="1" dirty="0"/>
                  <a:t>V</a:t>
                </a:r>
                <a:r>
                  <a:rPr lang="en-US" sz="2000" dirty="0"/>
                  <a:t> = </a:t>
                </a:r>
                <a:r>
                  <a:rPr lang="en-US" sz="2000" i="1" dirty="0"/>
                  <a:t>V</a:t>
                </a:r>
                <a:r>
                  <a:rPr lang="ru-RU" sz="2000" baseline="-25000" dirty="0"/>
                  <a:t>ц</a:t>
                </a:r>
                <a:r>
                  <a:rPr lang="en-US" sz="2000" dirty="0"/>
                  <a:t> - </a:t>
                </a:r>
                <a:r>
                  <a:rPr lang="en-US" sz="2000" i="1" dirty="0"/>
                  <a:t>V</a:t>
                </a:r>
                <a:r>
                  <a:rPr lang="ru-RU" sz="2000" baseline="-25000" dirty="0"/>
                  <a:t>к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2</a:t>
                </a:r>
                <a:r>
                  <a:rPr lang="en-US" sz="2000" i="1" dirty="0"/>
                  <a:t>R</a:t>
                </a:r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2</a:t>
                </a:r>
                <a:r>
                  <a:rPr lang="en-US" sz="2000" i="1" dirty="0"/>
                  <a:t>R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.</a:t>
                </a:r>
                <a:r>
                  <a:rPr lang="ru-RU" sz="2000" dirty="0"/>
                  <a:t> Объём шара вдвое больше объёма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с тем же радиусом, следовательно, выражается формулой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𝑉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/>
                  <a:t> </a:t>
                </a:r>
              </a:p>
            </p:txBody>
          </p:sp>
        </mc:Choice>
        <mc:Fallback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23323"/>
                <a:ext cx="9144000" cy="3159391"/>
              </a:xfrm>
              <a:prstGeom prst="rect">
                <a:avLst/>
              </a:prstGeom>
              <a:blipFill>
                <a:blip r:embed="rId3"/>
                <a:stretch>
                  <a:fillRect l="-667" t="-1158" r="-667" b="-3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C9135F-CDB5-437F-B76D-F6B4A5CA0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4448"/>
            <a:ext cx="6624736" cy="22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>
            <a:extLst>
              <a:ext uri="{FF2B5EF4-FFF2-40B4-BE49-F238E27FC236}">
                <a16:creationId xmlns:a16="http://schemas.microsoft.com/office/drawing/2014/main" id="{F512DB58-B820-43E3-A9F8-71B24CF9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объем шара, </a:t>
            </a:r>
            <a:r>
              <a:rPr lang="ru-RU" altLang="ru-RU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писанного </a:t>
            </a:r>
            <a:r>
              <a:rPr lang="ru-RU" altLang="ru-RU" dirty="0"/>
              <a:t>около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цилиндра, радиус основания которого равен 3, а высота равна 8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7224" name="Group 8">
            <a:extLst>
              <a:ext uri="{FF2B5EF4-FFF2-40B4-BE49-F238E27FC236}">
                <a16:creationId xmlns:a16="http://schemas.microsoft.com/office/drawing/2014/main" id="{C2AF1916-E2FD-4561-B93D-DB8CF5C2E7D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89550"/>
            <a:ext cx="3429000" cy="736600"/>
            <a:chOff x="528" y="3332"/>
            <a:chExt cx="2160" cy="464"/>
          </a:xfrm>
        </p:grpSpPr>
        <p:sp>
          <p:nvSpPr>
            <p:cNvPr id="137221" name="Text Box 5">
              <a:extLst>
                <a:ext uri="{FF2B5EF4-FFF2-40B4-BE49-F238E27FC236}">
                  <a16:creationId xmlns:a16="http://schemas.microsoft.com/office/drawing/2014/main" id="{1F63CB8D-0A55-4A7F-9421-5DD85D36B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222" name="Object 6">
                  <a:extLst>
                    <a:ext uri="{FF2B5EF4-FFF2-40B4-BE49-F238E27FC236}">
                      <a16:creationId xmlns:a16="http://schemas.microsoft.com/office/drawing/2014/main" id="{97793D8E-F528-4510-B62B-EBC4518B181F}"/>
                    </a:ext>
                  </a:extLst>
                </p:cNvPr>
                <p:cNvSpPr txBox="1"/>
                <p:nvPr/>
              </p:nvSpPr>
              <p:spPr bwMode="auto">
                <a:xfrm>
                  <a:off x="1176" y="3332"/>
                  <a:ext cx="496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37222" name="Object 6">
                  <a:extLst>
                    <a:ext uri="{FF2B5EF4-FFF2-40B4-BE49-F238E27FC236}">
                      <a16:creationId xmlns:a16="http://schemas.microsoft.com/office/drawing/2014/main" id="{97793D8E-F528-4510-B62B-EBC4518B1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76" y="3332"/>
                  <a:ext cx="496" cy="4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7225" name="Object 9">
            <a:extLst>
              <a:ext uri="{FF2B5EF4-FFF2-40B4-BE49-F238E27FC236}">
                <a16:creationId xmlns:a16="http://schemas.microsoft.com/office/drawing/2014/main" id="{612C6979-FE4E-490E-9A93-C8C2B2F56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76400"/>
          <a:ext cx="37433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Точечный рисунок" r:id="rId5" imgW="3742857" imgH="3696216" progId="Paint.Picture">
                  <p:embed/>
                </p:oleObj>
              </mc:Choice>
              <mc:Fallback>
                <p:oleObj name="Точечный рисунок" r:id="rId5" imgW="3742857" imgH="369621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7433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30B5BAF-6C5A-4D38-B6D1-2911020EC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E0B948C0-40C0-4A94-AA6E-E8F9CC40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конус, радиус основания которого равен 1, а образующая равна 2, вписан шар. Найдите его объем.</a:t>
            </a:r>
          </a:p>
        </p:txBody>
      </p:sp>
      <p:grpSp>
        <p:nvGrpSpPr>
          <p:cNvPr id="77837" name="Group 13">
            <a:extLst>
              <a:ext uri="{FF2B5EF4-FFF2-40B4-BE49-F238E27FC236}">
                <a16:creationId xmlns:a16="http://schemas.microsoft.com/office/drawing/2014/main" id="{7E08AF73-D5B4-4EDD-BC70-722622AC943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562600"/>
            <a:ext cx="1917700" cy="800100"/>
            <a:chOff x="576" y="3504"/>
            <a:chExt cx="1208" cy="5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834" name="Object 10">
                  <a:extLst>
                    <a:ext uri="{FF2B5EF4-FFF2-40B4-BE49-F238E27FC236}">
                      <a16:creationId xmlns:a16="http://schemas.microsoft.com/office/drawing/2014/main" id="{E7E2E220-A568-42F1-90AD-952157DC4BB1}"/>
                    </a:ext>
                  </a:extLst>
                </p:cNvPr>
                <p:cNvSpPr txBox="1"/>
                <p:nvPr/>
              </p:nvSpPr>
              <p:spPr bwMode="auto">
                <a:xfrm>
                  <a:off x="1248" y="3504"/>
                  <a:ext cx="536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7834" name="Object 10">
                  <a:extLst>
                    <a:ext uri="{FF2B5EF4-FFF2-40B4-BE49-F238E27FC236}">
                      <a16:creationId xmlns:a16="http://schemas.microsoft.com/office/drawing/2014/main" id="{E7E2E220-A568-42F1-90AD-952157DC4B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8" y="3504"/>
                  <a:ext cx="536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836" name="Text Box 12">
              <a:extLst>
                <a:ext uri="{FF2B5EF4-FFF2-40B4-BE49-F238E27FC236}">
                  <a16:creationId xmlns:a16="http://schemas.microsoft.com/office/drawing/2014/main" id="{96C4EDB7-F7C6-4408-971B-6A467BC96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00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  <p:graphicFrame>
        <p:nvGraphicFramePr>
          <p:cNvPr id="77839" name="Object 15">
            <a:extLst>
              <a:ext uri="{FF2B5EF4-FFF2-40B4-BE49-F238E27FC236}">
                <a16:creationId xmlns:a16="http://schemas.microsoft.com/office/drawing/2014/main" id="{411E1A76-180D-457D-8F94-C5E12C57D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1409700"/>
          <a:ext cx="38481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Точечный рисунок" r:id="rId5" imgW="3847619" imgH="4038095" progId="Paint.Picture">
                  <p:embed/>
                </p:oleObj>
              </mc:Choice>
              <mc:Fallback>
                <p:oleObj name="Точечный рисунок" r:id="rId5" imgW="3847619" imgH="4038095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1409700"/>
                        <a:ext cx="38481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4CBE42B-86B5-4275-A2DF-B8FDF0C9F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>
            <a:extLst>
              <a:ext uri="{FF2B5EF4-FFF2-40B4-BE49-F238E27FC236}">
                <a16:creationId xmlns:a16="http://schemas.microsoft.com/office/drawing/2014/main" id="{BA353C0F-5E56-492B-A923-A8BD4DE3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конуса, радиус основания которого равен 1, а образующая равна 2, описан шар. Найдите его объем.</a:t>
            </a:r>
          </a:p>
        </p:txBody>
      </p:sp>
      <p:grpSp>
        <p:nvGrpSpPr>
          <p:cNvPr id="139272" name="Group 8">
            <a:extLst>
              <a:ext uri="{FF2B5EF4-FFF2-40B4-BE49-F238E27FC236}">
                <a16:creationId xmlns:a16="http://schemas.microsoft.com/office/drawing/2014/main" id="{F56B48BA-A952-4E17-BEFF-43BF0038545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562600"/>
            <a:ext cx="1993900" cy="800100"/>
            <a:chOff x="576" y="3504"/>
            <a:chExt cx="1256" cy="5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269" name="Object 5">
                  <a:extLst>
                    <a:ext uri="{FF2B5EF4-FFF2-40B4-BE49-F238E27FC236}">
                      <a16:creationId xmlns:a16="http://schemas.microsoft.com/office/drawing/2014/main" id="{4E05ED93-BB92-4C82-9BA1-6330C2C4E3C6}"/>
                    </a:ext>
                  </a:extLst>
                </p:cNvPr>
                <p:cNvSpPr txBox="1"/>
                <p:nvPr/>
              </p:nvSpPr>
              <p:spPr bwMode="auto">
                <a:xfrm>
                  <a:off x="1200" y="3504"/>
                  <a:ext cx="632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39269" name="Object 5">
                  <a:extLst>
                    <a:ext uri="{FF2B5EF4-FFF2-40B4-BE49-F238E27FC236}">
                      <a16:creationId xmlns:a16="http://schemas.microsoft.com/office/drawing/2014/main" id="{4E05ED93-BB92-4C82-9BA1-6330C2C4E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0" y="3504"/>
                  <a:ext cx="632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270" name="Text Box 6">
              <a:extLst>
                <a:ext uri="{FF2B5EF4-FFF2-40B4-BE49-F238E27FC236}">
                  <a16:creationId xmlns:a16="http://schemas.microsoft.com/office/drawing/2014/main" id="{8CE03557-CB20-4B0C-B9B7-F9A4FE70E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00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  <p:graphicFrame>
        <p:nvGraphicFramePr>
          <p:cNvPr id="139273" name="Object 9">
            <a:extLst>
              <a:ext uri="{FF2B5EF4-FFF2-40B4-BE49-F238E27FC236}">
                <a16:creationId xmlns:a16="http://schemas.microsoft.com/office/drawing/2014/main" id="{6FB37DE3-E6DA-4425-A044-3D06AEEB1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828800"/>
          <a:ext cx="337185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Точечный рисунок" r:id="rId5" imgW="3371429" imgH="3495238" progId="Paint.Picture">
                  <p:embed/>
                </p:oleObj>
              </mc:Choice>
              <mc:Fallback>
                <p:oleObj name="Точечный рисунок" r:id="rId5" imgW="3371429" imgH="3495238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371850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D3F9A33E-E9AC-40FD-91F0-C80DD3A1F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489008-26BB-449A-800F-005D0D39B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B4FAC94-1FFB-4B07-8A95-8509B243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Найдите объем шара, диаметр которого равен 4 см. </a:t>
            </a:r>
          </a:p>
        </p:txBody>
      </p:sp>
      <p:pic>
        <p:nvPicPr>
          <p:cNvPr id="38927" name="Picture 15">
            <a:extLst>
              <a:ext uri="{FF2B5EF4-FFF2-40B4-BE49-F238E27FC236}">
                <a16:creationId xmlns:a16="http://schemas.microsoft.com/office/drawing/2014/main" id="{05C0F66F-88E8-4A83-B97A-FF48197B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774825"/>
            <a:ext cx="33559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29" name="Group 17">
            <a:extLst>
              <a:ext uri="{FF2B5EF4-FFF2-40B4-BE49-F238E27FC236}">
                <a16:creationId xmlns:a16="http://schemas.microsoft.com/office/drawing/2014/main" id="{BA9B59BE-04DD-4423-9191-56B485BBFDA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1600"/>
            <a:ext cx="3429000" cy="736600"/>
            <a:chOff x="528" y="3264"/>
            <a:chExt cx="2160" cy="464"/>
          </a:xfrm>
        </p:grpSpPr>
        <p:sp>
          <p:nvSpPr>
            <p:cNvPr id="38921" name="Text Box 9">
              <a:extLst>
                <a:ext uri="{FF2B5EF4-FFF2-40B4-BE49-F238E27FC236}">
                  <a16:creationId xmlns:a16="http://schemas.microsoft.com/office/drawing/2014/main" id="{2724A14B-D0C7-4ADF-AF95-53E864AFB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</a:t>
              </a:r>
              <a:r>
                <a:rPr lang="ru-RU" altLang="ru-RU"/>
                <a:t>:          см</a:t>
              </a:r>
              <a:r>
                <a:rPr lang="ru-RU" altLang="ru-RU" baseline="30000"/>
                <a:t>3</a:t>
              </a:r>
              <a:r>
                <a:rPr lang="en-US" altLang="ru-RU"/>
                <a:t>.</a:t>
              </a:r>
              <a:endParaRPr lang="ru-RU" alt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928" name="Object 16">
                  <a:extLst>
                    <a:ext uri="{FF2B5EF4-FFF2-40B4-BE49-F238E27FC236}">
                      <a16:creationId xmlns:a16="http://schemas.microsoft.com/office/drawing/2014/main" id="{0386C3C8-9A4D-4DB2-B474-6C6D2445B364}"/>
                    </a:ext>
                  </a:extLst>
                </p:cNvPr>
                <p:cNvSpPr txBox="1"/>
                <p:nvPr/>
              </p:nvSpPr>
              <p:spPr bwMode="auto">
                <a:xfrm>
                  <a:off x="1200" y="3264"/>
                  <a:ext cx="352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38928" name="Object 16">
                  <a:extLst>
                    <a:ext uri="{FF2B5EF4-FFF2-40B4-BE49-F238E27FC236}">
                      <a16:creationId xmlns:a16="http://schemas.microsoft.com/office/drawing/2014/main" id="{0386C3C8-9A4D-4DB2-B474-6C6D2445B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0" y="3264"/>
                  <a:ext cx="352" cy="464"/>
                </a:xfrm>
                <a:prstGeom prst="rect">
                  <a:avLst/>
                </a:prstGeom>
                <a:blipFill>
                  <a:blip r:embed="rId4"/>
                  <a:stretch>
                    <a:fillRect r="-329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>
            <a:extLst>
              <a:ext uri="{FF2B5EF4-FFF2-40B4-BE49-F238E27FC236}">
                <a16:creationId xmlns:a16="http://schemas.microsoft.com/office/drawing/2014/main" id="{B758C498-0ACF-462B-AF8D-685E9FF4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Сечение шара плоскостью, отстоящей от центра шара на расстоянии 8 см, имеет радиус 6 см. Найдите объем шара.</a:t>
            </a:r>
          </a:p>
        </p:txBody>
      </p:sp>
      <p:grpSp>
        <p:nvGrpSpPr>
          <p:cNvPr id="131076" name="Group 4">
            <a:extLst>
              <a:ext uri="{FF2B5EF4-FFF2-40B4-BE49-F238E27FC236}">
                <a16:creationId xmlns:a16="http://schemas.microsoft.com/office/drawing/2014/main" id="{E8303605-71A7-4F1B-8443-3E4FDD63539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81600"/>
            <a:ext cx="3429000" cy="736600"/>
            <a:chOff x="528" y="3264"/>
            <a:chExt cx="2160" cy="464"/>
          </a:xfrm>
        </p:grpSpPr>
        <p:sp>
          <p:nvSpPr>
            <p:cNvPr id="131077" name="Text Box 5">
              <a:extLst>
                <a:ext uri="{FF2B5EF4-FFF2-40B4-BE49-F238E27FC236}">
                  <a16:creationId xmlns:a16="http://schemas.microsoft.com/office/drawing/2014/main" id="{CFBFA22A-911C-44D7-8B00-F33A08225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            </a:t>
              </a:r>
              <a:r>
                <a:rPr lang="ru-RU" altLang="ru-RU"/>
                <a:t>см</a:t>
              </a:r>
              <a:r>
                <a:rPr lang="ru-RU" altLang="ru-RU" baseline="30000"/>
                <a:t>3</a:t>
              </a:r>
              <a:r>
                <a:rPr lang="ru-RU" altLang="ru-RU"/>
                <a:t>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078" name="Object 6">
                  <a:extLst>
                    <a:ext uri="{FF2B5EF4-FFF2-40B4-BE49-F238E27FC236}">
                      <a16:creationId xmlns:a16="http://schemas.microsoft.com/office/drawing/2014/main" id="{F546ED9B-68B3-40B5-8BE1-DA36DBE1EBE4}"/>
                    </a:ext>
                  </a:extLst>
                </p:cNvPr>
                <p:cNvSpPr txBox="1"/>
                <p:nvPr/>
              </p:nvSpPr>
              <p:spPr bwMode="auto">
                <a:xfrm>
                  <a:off x="1200" y="3264"/>
                  <a:ext cx="472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400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31078" name="Object 6">
                  <a:extLst>
                    <a:ext uri="{FF2B5EF4-FFF2-40B4-BE49-F238E27FC236}">
                      <a16:creationId xmlns:a16="http://schemas.microsoft.com/office/drawing/2014/main" id="{F546ED9B-68B3-40B5-8BE1-DA36DBE1E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0" y="3264"/>
                  <a:ext cx="472" cy="464"/>
                </a:xfrm>
                <a:prstGeom prst="rect">
                  <a:avLst/>
                </a:prstGeom>
                <a:blipFill>
                  <a:blip r:embed="rId3"/>
                  <a:stretch>
                    <a:fillRect r="-24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1079" name="Picture 7">
            <a:extLst>
              <a:ext uri="{FF2B5EF4-FFF2-40B4-BE49-F238E27FC236}">
                <a16:creationId xmlns:a16="http://schemas.microsoft.com/office/drawing/2014/main" id="{8B33143A-1C35-4E80-9AE6-FED75909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0559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7473815-E4B7-4368-8420-353776882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4964A661-03CA-40FD-B58C-8130D9C4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4400"/>
            <a:ext cx="8583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Во сколько раз увеличится объем шара, если его радиус увеличить: а) в 3 раза; б) в 4 раза?</a:t>
            </a:r>
          </a:p>
        </p:txBody>
      </p:sp>
      <p:sp>
        <p:nvSpPr>
          <p:cNvPr id="102406" name="Text Box 6">
            <a:extLst>
              <a:ext uri="{FF2B5EF4-FFF2-40B4-BE49-F238E27FC236}">
                <a16:creationId xmlns:a16="http://schemas.microsoft.com/office/drawing/2014/main" id="{AF4A6006-F66F-4F79-A76B-0F8700AC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553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В 27 раз; б) в 64 раза. </a:t>
            </a:r>
          </a:p>
        </p:txBody>
      </p:sp>
      <p:pic>
        <p:nvPicPr>
          <p:cNvPr id="102408" name="Picture 8">
            <a:extLst>
              <a:ext uri="{FF2B5EF4-FFF2-40B4-BE49-F238E27FC236}">
                <a16:creationId xmlns:a16="http://schemas.microsoft.com/office/drawing/2014/main" id="{85FD2A58-14D6-4627-8D96-9E52F78F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7075"/>
            <a:ext cx="2895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AB58974-1FC2-403E-BB7D-CC722FE20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>
            <a:extLst>
              <a:ext uri="{FF2B5EF4-FFF2-40B4-BE49-F238E27FC236}">
                <a16:creationId xmlns:a16="http://schemas.microsoft.com/office/drawing/2014/main" id="{7B68754B-E21E-4BA4-8185-747AB787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Медный куб, ребро которого равно 10 см, переплавлен в шар. Найдите радиус шара. (Потерями металла при переплавке можно пренебречь.) </a:t>
            </a:r>
          </a:p>
        </p:txBody>
      </p:sp>
      <p:grpSp>
        <p:nvGrpSpPr>
          <p:cNvPr id="133124" name="Group 4">
            <a:extLst>
              <a:ext uri="{FF2B5EF4-FFF2-40B4-BE49-F238E27FC236}">
                <a16:creationId xmlns:a16="http://schemas.microsoft.com/office/drawing/2014/main" id="{DCB1FA93-22D8-47B9-9427-2061A46547F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05400"/>
            <a:ext cx="3429000" cy="952500"/>
            <a:chOff x="768" y="3216"/>
            <a:chExt cx="2160" cy="600"/>
          </a:xfrm>
        </p:grpSpPr>
        <p:sp>
          <p:nvSpPr>
            <p:cNvPr id="133125" name="Text Box 5">
              <a:extLst>
                <a:ext uri="{FF2B5EF4-FFF2-40B4-BE49-F238E27FC236}">
                  <a16:creationId xmlns:a16="http://schemas.microsoft.com/office/drawing/2014/main" id="{F5AA2C18-0FB5-4ECF-B021-4AC32D679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4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           </a:t>
              </a:r>
              <a:r>
                <a:rPr lang="ru-RU" altLang="ru-RU"/>
                <a:t>см.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126" name="Object 6">
                  <a:extLst>
                    <a:ext uri="{FF2B5EF4-FFF2-40B4-BE49-F238E27FC236}">
                      <a16:creationId xmlns:a16="http://schemas.microsoft.com/office/drawing/2014/main" id="{30403ABE-DB6C-49FB-AF74-8FC963F1B55C}"/>
                    </a:ext>
                  </a:extLst>
                </p:cNvPr>
                <p:cNvSpPr txBox="1"/>
                <p:nvPr/>
              </p:nvSpPr>
              <p:spPr bwMode="auto">
                <a:xfrm>
                  <a:off x="1440" y="3216"/>
                  <a:ext cx="456" cy="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133126" name="Object 6">
                  <a:extLst>
                    <a:ext uri="{FF2B5EF4-FFF2-40B4-BE49-F238E27FC236}">
                      <a16:creationId xmlns:a16="http://schemas.microsoft.com/office/drawing/2014/main" id="{30403ABE-DB6C-49FB-AF74-8FC963F1B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0" y="3216"/>
                  <a:ext cx="456" cy="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3127" name="Picture 7">
            <a:extLst>
              <a:ext uri="{FF2B5EF4-FFF2-40B4-BE49-F238E27FC236}">
                <a16:creationId xmlns:a16="http://schemas.microsoft.com/office/drawing/2014/main" id="{1C8B6C9D-DD33-4B0B-AC6E-2B3F65AF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25838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4CF999-6B38-4D13-8439-AE0A950AA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>
            <a:extLst>
              <a:ext uri="{FF2B5EF4-FFF2-40B4-BE49-F238E27FC236}">
                <a16:creationId xmlns:a16="http://schemas.microsoft.com/office/drawing/2014/main" id="{843A5C68-9A10-4D55-A6A4-EA2FC1301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Радиусы трех шаров 3 см, 4 см и 5 см. </a:t>
            </a:r>
            <a:r>
              <a:rPr lang="ru-RU" altLang="ru-RU" dirty="0"/>
              <a:t>Найд</a:t>
            </a:r>
            <a:r>
              <a:rPr lang="ru-RU" altLang="ru-RU" dirty="0">
                <a:cs typeface="Times New Roman" panose="02020603050405020304" pitchFamily="18" charset="0"/>
              </a:rPr>
              <a:t>ите радиус шара, объем которого равен сумме их объемов. 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4A2CC199-01FC-4F9F-B840-5FA3CCA4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6 см</a:t>
            </a:r>
            <a:r>
              <a:rPr lang="ru-RU" altLang="ru-RU" baseline="30000"/>
              <a:t>3</a:t>
            </a:r>
            <a:r>
              <a:rPr lang="ru-RU" altLang="ru-RU"/>
              <a:t>.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2520A5C3-4897-4360-977C-1D19BB7C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170113"/>
            <a:ext cx="72358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D28E3DD-F85E-4477-A66F-93E1B0285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>
            <a:extLst>
              <a:ext uri="{FF2B5EF4-FFF2-40B4-BE49-F238E27FC236}">
                <a16:creationId xmlns:a16="http://schemas.microsoft.com/office/drawing/2014/main" id="{AB16C62E-701B-45EC-9B7F-E8ADCF3C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Сколько нужно взять шаров радиуса 2 см, чтобы сумма их объемов равнялась объему шара радиуса 6 см?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D0E4F99A-B5AC-4D80-81AC-3AF6A90B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27. </a:t>
            </a:r>
          </a:p>
        </p:txBody>
      </p:sp>
      <p:pic>
        <p:nvPicPr>
          <p:cNvPr id="104453" name="Picture 5">
            <a:extLst>
              <a:ext uri="{FF2B5EF4-FFF2-40B4-BE49-F238E27FC236}">
                <a16:creationId xmlns:a16="http://schemas.microsoft.com/office/drawing/2014/main" id="{0320B10F-5834-4FC0-B5B8-B78382B7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811338"/>
            <a:ext cx="510698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12B057-AB09-4DA4-9C47-0B608912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5492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/>
              <a:t>Мякоть вишни окружает косточку толщиной, равной диаметру косточки. Считая шарообразной форму вишни и косточки, найдите отношение объёма мякоти к объёму косточки.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4" y="1916832"/>
            <a:ext cx="3979912" cy="36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9F61C59-801D-489F-A1DF-91DAF7C3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313"/>
            <a:ext cx="84566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kern="0">
                <a:solidFill>
                  <a:srgbClr val="FF3300"/>
                </a:solidFill>
              </a:rPr>
              <a:t>	</a:t>
            </a:r>
            <a:r>
              <a:rPr lang="ru-RU" sz="2400" kern="0">
                <a:solidFill>
                  <a:srgbClr val="FF3300"/>
                </a:solidFill>
              </a:rPr>
              <a:t>Ответ.</a:t>
            </a:r>
            <a:r>
              <a:rPr lang="ru-RU" sz="2400" kern="0">
                <a:solidFill>
                  <a:schemeClr val="tx1"/>
                </a:solidFill>
              </a:rPr>
              <a:t> 26:1.</a:t>
            </a:r>
            <a:r>
              <a:rPr lang="ru-RU" sz="2400" kern="0">
                <a:solidFill>
                  <a:srgbClr val="FF3300"/>
                </a:solidFill>
              </a:rPr>
              <a:t> </a:t>
            </a:r>
            <a:endParaRPr lang="ru-RU" sz="2400" kern="0" dirty="0">
              <a:solidFill>
                <a:srgbClr val="FF33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93774C-6D99-4A77-B958-4621BD75E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482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2206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892</Words>
  <Application>Microsoft Office PowerPoint</Application>
  <PresentationFormat>Экран (4:3)</PresentationFormat>
  <Paragraphs>115</Paragraphs>
  <Slides>22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17а. ОБЪЕМ ШАРА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фигур в пространстве</dc:title>
  <dc:creator>*</dc:creator>
  <cp:lastModifiedBy>Vladimir Smirnov</cp:lastModifiedBy>
  <cp:revision>68</cp:revision>
  <dcterms:created xsi:type="dcterms:W3CDTF">2007-11-29T06:10:49Z</dcterms:created>
  <dcterms:modified xsi:type="dcterms:W3CDTF">2022-04-09T16:06:43Z</dcterms:modified>
</cp:coreProperties>
</file>