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5" r:id="rId2"/>
    <p:sldId id="306" r:id="rId3"/>
    <p:sldId id="431" r:id="rId4"/>
    <p:sldId id="287" r:id="rId5"/>
    <p:sldId id="262" r:id="rId6"/>
    <p:sldId id="276" r:id="rId7"/>
    <p:sldId id="277" r:id="rId8"/>
    <p:sldId id="279" r:id="rId9"/>
    <p:sldId id="428" r:id="rId10"/>
    <p:sldId id="43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1" autoAdjust="0"/>
    <p:restoredTop sz="90970" autoAdjust="0"/>
  </p:normalViewPr>
  <p:slideViewPr>
    <p:cSldViewPr>
      <p:cViewPr varScale="1">
        <p:scale>
          <a:sx n="94" d="100"/>
          <a:sy n="94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509D1AD-872A-40A5-9BB1-1810ECCC51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EF025D8E-A045-43D8-9A77-5BB56E0832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C7E5BB21-AEC4-4018-9C38-38C59F68293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>
            <a:extLst>
              <a:ext uri="{FF2B5EF4-FFF2-40B4-BE49-F238E27FC236}">
                <a16:creationId xmlns:a16="http://schemas.microsoft.com/office/drawing/2014/main" id="{6E11628C-2E73-4B84-BC22-F5EAD07059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84998" name="Rectangle 6">
            <a:extLst>
              <a:ext uri="{FF2B5EF4-FFF2-40B4-BE49-F238E27FC236}">
                <a16:creationId xmlns:a16="http://schemas.microsoft.com/office/drawing/2014/main" id="{23CA5054-6C24-4B1B-982A-3CFCB7724F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84999" name="Rectangle 7">
            <a:extLst>
              <a:ext uri="{FF2B5EF4-FFF2-40B4-BE49-F238E27FC236}">
                <a16:creationId xmlns:a16="http://schemas.microsoft.com/office/drawing/2014/main" id="{E63F893C-1AE1-427F-915A-27E4615B07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7B9654-5900-488A-BB0E-8D1E4ED3F0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EBAFCB-228D-46BE-9EB0-87126814EB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BBD51-2320-4263-B09E-598A4DC5FF2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E731D9D4-C48E-4FF8-9231-979FB95DC7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BC2D45AC-AF5B-4270-9257-EF0878B61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2900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E8835F-00A5-4E06-B6FD-29672ABD95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03E22E-A02C-4291-89D9-38343A69229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8FF23780-D48F-4819-B714-C66C06D37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8BEA87C9-A7F6-41E1-B570-DD6264512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1593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03D7A2-E789-4EDA-95EA-7EFE625506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E91A1-CA3F-46A4-A62A-99C668B5A814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DA905A5C-A68D-4B4F-A21A-5384D1F731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72E63C6-36C6-4EB1-9FFC-6C487021F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46825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25A9F6-EE7D-4DBB-BFFD-941F470B2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2D7B0-E2AF-42CF-97DE-99039E54771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F5DCEA3C-E81F-455F-A17C-A1C4EA5677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B5B2B6C8-3362-4AD8-AE94-7F8592314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1054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E36A1E-CA05-4635-BBB6-238668ECC6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CC42B-3CF3-45E9-AF6E-1A6328B6872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3A9A02A1-D141-4639-B85C-ED3F3A98FE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B959B719-664B-48B2-AF02-5D124DE6C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93325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5F403-F364-4854-8054-DB8E51F3CA74}" type="slidenum">
              <a:rPr lang="ru-RU"/>
              <a:pPr/>
              <a:t>9</a:t>
            </a:fld>
            <a:endParaRPr lang="ru-RU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5F403-F364-4854-8054-DB8E51F3CA74}" type="slidenum">
              <a:rPr lang="ru-RU"/>
              <a:pPr/>
              <a:t>10</a:t>
            </a:fld>
            <a:endParaRPr lang="ru-RU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24798-0805-4FD6-A972-FC1533043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A65356-1C13-491D-9587-2C80ECA66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D8D807-54CB-488B-9C8F-E4A8DAC8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D27384-B049-4693-A7CD-24D0AAAC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50B3C7-ADF4-43B5-9FF1-AB4B10DC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69779-FA12-45E7-9FF7-A004AD2D6A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285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FC990-084C-4220-A880-CA7A29EB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CF70BC3-159C-46CB-9597-88303EBAB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347C2-90D3-4EEE-B4FF-7FC25116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B2D7BF-A3D2-4910-833C-13F8A8C4E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CE31A6-18CD-4751-9253-FF6671F18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E8139-6D09-4472-A846-C256DD2EB8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0222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E3ABD8-0EB7-4696-B706-B9D67E413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B8984F-8851-4F59-867A-B36D41199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A20770-4BE6-438C-9F4B-0B6E349D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A6702E-4167-42F6-8407-B50F19DE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918B9E-3B22-4FB7-AFBC-A7FF9336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0F4B1-978D-416D-A6E5-819D8C4D2E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162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C43A0-2152-4722-9235-04773F91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236784-AB44-4B11-BDC9-882AD79D9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AF1EC8-9F37-4C1C-B9C9-DCDE4F8E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BEFE35-A235-4FA7-BA11-8E45EE79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F588BC-AAAD-4D39-85A4-134FAACD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B6A5F-F58D-44D4-9C7C-F7E48F5A3F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93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454EC-1594-42D9-A439-793F91438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1257A9-4C18-44BD-BA26-8FD59EAE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E936A-B1D3-47CB-B4B3-A88EAE55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14A2AA-9F73-4733-9D28-118756F53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AD6C24-21A8-422E-AD67-53BA3CE8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0DBB8-5B8E-4573-BD6A-A92519950F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586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05BEC-D6EB-4A33-B7F0-66DBA86E2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E0CED-F232-4826-B8B8-FC4642F9E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14AC97-DB15-4E8A-9383-32766CD35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7C551C-B05D-4FF0-9B16-1820ABA4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3717C4-21E2-4BF8-8EFB-0B208A8DE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A7D441-FD5F-4683-B04D-80C040D3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5FCE4-F39F-46EB-88F2-3E770F3857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860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98E715-0D26-4C09-9B3C-678CCEE2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62C139-49A1-473E-9F70-A41F99D55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ED1794-FEBE-4399-B4F5-F375E16FF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B9DC53-6289-4ECB-BC13-F08DD53C4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93F285-8DAF-4946-8BF2-9FDADAA9A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B4248D9-856F-48CD-B37F-3DEFB090C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AD6A75-99B8-4CD3-A9F6-2A41DCF5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25E9D03-E028-479E-9EB1-3BA0075F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49EA1-7AA4-4CD2-AA06-9B3680934A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342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E8C13-27EA-4708-99DD-8D4BAD25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EC8A886-2DEE-4F2E-B051-55F92AC2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C098EA-ADEC-4AFB-8C51-079D181A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B03733-BAD5-4545-8A6F-B3709943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1F54C-D404-4A88-8422-07EF2DC500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65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8D204E-6FD8-48F5-9283-38FCA7DB7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5CA1362-A32F-4A5F-882F-F515A96B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C5FC4C-56C5-49DC-9259-7F40918F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BD91D-648E-4876-99D8-2922BD7A7F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966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755B6-8028-4A35-B0A0-13EDD4E17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BFE34-BBF7-4FD7-9089-AADEAFD01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C64ED5-BA3C-4D29-B054-563C36B46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E79C6D-8DF1-4076-8FFB-ECB37B4B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7420A8-9582-4A89-A9B5-D05EA896C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A48B74-0E45-4045-9AE6-D1E4F1BF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82949-D10E-4BE6-8170-EE48E48747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278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2CBB1-6860-43BD-B720-A578DE6A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D4331B-735B-432D-8571-2839FE226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C1BBE8-7D85-4BFC-BD7E-F75692DE5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F199A2-4CFD-4249-9FD8-41058BC51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801D5D-6D23-463D-B499-1FAD00DD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4895EC-3879-446D-B023-37504AFE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05680-B48F-4C56-9BAB-A29BE275A8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12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EB694A3-D0F0-40E4-96D6-BF78EC7F5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2432DE-4801-4538-B15D-9A82F6B51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DBC6B7F-B917-4B89-8182-241B1AC8F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8E19B9-540C-43D1-9AEB-91B3E8EB91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F417B1-4CFA-4BDC-A045-E852FEA1E3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6BE589-8F3A-43C8-8904-104168C0123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935B0ADF-E56C-48EF-8858-605D7150B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348880"/>
            <a:ext cx="7772400" cy="1512168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17</a:t>
            </a:r>
            <a:r>
              <a:rPr lang="ru-RU" altLang="ru-RU" dirty="0">
                <a:solidFill>
                  <a:srgbClr val="FF3300"/>
                </a:solidFill>
              </a:rPr>
              <a:t>б. ОБЪЕМ </a:t>
            </a:r>
            <a:r>
              <a:rPr lang="ru-RU" altLang="ru-RU">
                <a:solidFill>
                  <a:srgbClr val="FF3300"/>
                </a:solidFill>
              </a:rPr>
              <a:t>ШАРА </a:t>
            </a:r>
            <a:br>
              <a:rPr lang="ru-RU" altLang="ru-RU">
                <a:solidFill>
                  <a:srgbClr val="FF3300"/>
                </a:solidFill>
              </a:rPr>
            </a:br>
            <a:r>
              <a:rPr lang="ru-RU" altLang="ru-RU">
                <a:solidFill>
                  <a:srgbClr val="FF3300"/>
                </a:solidFill>
              </a:rPr>
              <a:t>(Сегмент и сектор)</a:t>
            </a:r>
            <a:endParaRPr lang="ru-RU" altLang="ru-RU" dirty="0">
              <a:solidFill>
                <a:srgbClr val="FF3300"/>
              </a:solidFill>
            </a:endParaRPr>
          </a:p>
        </p:txBody>
      </p:sp>
      <p:sp>
        <p:nvSpPr>
          <p:cNvPr id="93190" name="Rectangle 6">
            <a:extLst>
              <a:ext uri="{FF2B5EF4-FFF2-40B4-BE49-F238E27FC236}">
                <a16:creationId xmlns:a16="http://schemas.microsoft.com/office/drawing/2014/main" id="{2850ED11-1595-4CDC-B818-60CAB7A27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8594"/>
            <a:ext cx="9144000" cy="1440160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FF3300"/>
                </a:solidFill>
              </a:rPr>
              <a:t>	</a:t>
            </a:r>
            <a:r>
              <a:rPr lang="ru-RU" sz="2400" dirty="0"/>
              <a:t>Дан единичный куб. Шар, радиус которого равен 1, имеет своим центром вершину этого куба. Найдите объём общей части куба и шара.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232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5472608" cy="381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2">
                <a:extLst>
                  <a:ext uri="{FF2B5EF4-FFF2-40B4-BE49-F238E27FC236}">
                    <a16:creationId xmlns:a16="http://schemas.microsoft.com/office/drawing/2014/main" id="{8A0B66E2-FBBB-41DD-B60D-49DBF1924B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02505"/>
                <a:ext cx="9144000" cy="10801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just"/>
                <a:r>
                  <a:rPr lang="ru-RU" sz="2400" kern="0" dirty="0">
                    <a:solidFill>
                      <a:srgbClr val="FF3300"/>
                    </a:solidFill>
                  </a:rPr>
                  <a:t>	Ответ.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2400" kern="0" dirty="0">
                    <a:solidFill>
                      <a:schemeClr val="tx1"/>
                    </a:solidFill>
                  </a:rPr>
                  <a:t> объёма шара радиуса 1, т.е.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 kern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r>
                      <m:rPr>
                        <m:sty m:val="p"/>
                      </m:rPr>
                      <a:rPr lang="ru-RU" sz="2400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π</m:t>
                    </m:r>
                    <m:r>
                      <a:rPr lang="ru-RU" sz="2400" kern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2">
                <a:extLst>
                  <a:ext uri="{FF2B5EF4-FFF2-40B4-BE49-F238E27FC236}">
                    <a16:creationId xmlns:a16="http://schemas.microsoft.com/office/drawing/2014/main" id="{8A0B66E2-FBBB-41DD-B60D-49DBF1924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02505"/>
                <a:ext cx="9144000" cy="1080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F4EB787-6A4C-4257-A4A6-C60CB2499643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3714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CDBC1EAE-72D4-4445-A78A-48E011014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858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ОБЪЕМ ШАРОВОГО СЕГМЕНТА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9D0993E9-8CC6-42BB-A04C-CD0AC80E8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Шаровым сегментом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называется меньшая часть шара, отсекаемая от него какой-нибудь плоскостью, не проходящей через центр шара. Круг, образованный сечением шара этой плоскостью,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основанием шарового сегмента.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Часть радиуса шара, лежащая внутри шарового сегмента и перпендикулярная его основанию, называется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высотой шарового</a:t>
            </a:r>
            <a:r>
              <a:rPr lang="ru-RU" altLang="ru-RU" i="1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сегмента.</a:t>
            </a:r>
          </a:p>
        </p:txBody>
      </p:sp>
      <p:pic>
        <p:nvPicPr>
          <p:cNvPr id="94218" name="Picture 10">
            <a:extLst>
              <a:ext uri="{FF2B5EF4-FFF2-40B4-BE49-F238E27FC236}">
                <a16:creationId xmlns:a16="http://schemas.microsoft.com/office/drawing/2014/main" id="{3E9D8B8D-FFE0-4F91-AD51-E2D7D73B2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4"/>
            <a:ext cx="4156075" cy="247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42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4213" name="Text Box 5">
                <a:extLst>
                  <a:ext uri="{FF2B5EF4-FFF2-40B4-BE49-F238E27FC236}">
                    <a16:creationId xmlns:a16="http://schemas.microsoft.com/office/drawing/2014/main" id="{3347BE51-B9D2-4CA5-93C2-46E233A1FF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116632"/>
                <a:ext cx="8812212" cy="15248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altLang="ru-RU" dirty="0">
                    <a:solidFill>
                      <a:srgbClr val="FF3300"/>
                    </a:solidFill>
                  </a:rPr>
                  <a:t>	Теорема.</a:t>
                </a:r>
                <a:r>
                  <a:rPr lang="ru-RU" altLang="ru-RU" b="1" dirty="0"/>
                  <a:t> </a:t>
                </a:r>
                <a:r>
                  <a:rPr lang="ru-RU" altLang="ru-RU" dirty="0"/>
                  <a:t>Объем шарового сегмента высоты </a:t>
                </a:r>
                <a:r>
                  <a:rPr lang="en-US" altLang="ru-RU" i="1" dirty="0"/>
                  <a:t>h</a:t>
                </a:r>
                <a:r>
                  <a:rPr lang="ru-RU" altLang="ru-RU" dirty="0"/>
                  <a:t>, отсекаемого от шара радиуса </a:t>
                </a:r>
                <a:r>
                  <a:rPr lang="en-US" altLang="ru-RU" i="1" dirty="0"/>
                  <a:t>R</a:t>
                </a:r>
                <a:r>
                  <a:rPr lang="ru-RU" altLang="ru-RU" i="1" dirty="0"/>
                  <a:t>, </a:t>
                </a:r>
                <a:r>
                  <a:rPr lang="ru-RU" altLang="ru-RU" dirty="0"/>
                  <a:t>выражается формулой </a:t>
                </a:r>
                <a:endParaRPr lang="ru-RU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).</m:t>
                      </m:r>
                    </m:oMath>
                  </m:oMathPara>
                </a14:m>
                <a:endParaRPr lang="ru-RU" altLang="ru-RU" dirty="0"/>
              </a:p>
            </p:txBody>
          </p:sp>
        </mc:Choice>
        <mc:Fallback>
          <p:sp>
            <p:nvSpPr>
              <p:cNvPr id="94213" name="Text Box 5">
                <a:extLst>
                  <a:ext uri="{FF2B5EF4-FFF2-40B4-BE49-F238E27FC236}">
                    <a16:creationId xmlns:a16="http://schemas.microsoft.com/office/drawing/2014/main" id="{3347BE51-B9D2-4CA5-93C2-46E233A1F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116632"/>
                <a:ext cx="8812212" cy="1524841"/>
              </a:xfrm>
              <a:prstGeom prst="rect">
                <a:avLst/>
              </a:prstGeom>
              <a:blipFill>
                <a:blip r:embed="rId2"/>
                <a:stretch>
                  <a:fillRect l="-1037" t="-3200" r="-1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7CA07EEE-C929-4FAF-AC7F-499CD58060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3659193"/>
                <a:ext cx="8812212" cy="32010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Из доказательства формулы объёма шара следует, что объём шарового сегмента, отсекаемого от </a:t>
                </a:r>
                <a:r>
                  <a:rPr lang="ru-RU" dirty="0" err="1">
                    <a:effectLst/>
                    <a:ea typeface="Times New Roman" panose="02020603050405020304" pitchFamily="18" charset="0"/>
                  </a:rPr>
                  <a:t>полушара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равен объёму части фигуры Ф, отсекаемой плоскостью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β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. Если высота шарового сегмента равна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h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то объём осекаемой части цилиндра равен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Объём отсекаемой части конуса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 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</m:t>
                    </m:r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ru-RU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π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Следовательно, объём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V</a:t>
                </a:r>
                <a:r>
                  <a:rPr lang="en-US" dirty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шарового сегмента выражается требуемой формулой. </a:t>
                </a:r>
                <a:endParaRPr lang="ru-RU" altLang="ru-RU" dirty="0"/>
              </a:p>
            </p:txBody>
          </p:sp>
        </mc:Choice>
        <mc:Fallback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7CA07EEE-C929-4FAF-AC7F-499CD5806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3659193"/>
                <a:ext cx="8812212" cy="3201069"/>
              </a:xfrm>
              <a:prstGeom prst="rect">
                <a:avLst/>
              </a:prstGeom>
              <a:blipFill>
                <a:blip r:embed="rId3"/>
                <a:stretch>
                  <a:fillRect l="-1037" t="-1524" r="-1037" b="-34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3B30BF-5DAE-48E1-B8F7-C1F2035AE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1641473"/>
            <a:ext cx="5920554" cy="210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9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33146CFF-B7F5-4179-80AF-EFF0B4B00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397750" cy="387350"/>
          </a:xfrm>
        </p:spPr>
        <p:txBody>
          <a:bodyPr/>
          <a:lstStyle/>
          <a:p>
            <a:r>
              <a:rPr lang="ru-RU" altLang="ru-RU" sz="2400">
                <a:solidFill>
                  <a:srgbClr val="FF3300"/>
                </a:solidFill>
              </a:rPr>
              <a:t>ОБЪЕМ ШАРОВОГО СЕКТОРА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662" name="Object 6">
                <a:extLst>
                  <a:ext uri="{FF2B5EF4-FFF2-40B4-BE49-F238E27FC236}">
                    <a16:creationId xmlns:a16="http://schemas.microsoft.com/office/drawing/2014/main" id="{6FF39C5D-D4AE-4E3C-A0C6-80103A816C01}"/>
                  </a:ext>
                </a:extLst>
              </p:cNvPr>
              <p:cNvSpPr txBox="1"/>
              <p:nvPr/>
            </p:nvSpPr>
            <p:spPr bwMode="auto">
              <a:xfrm>
                <a:off x="8715375" y="1804561"/>
                <a:ext cx="215900" cy="266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70662" name="Object 6">
                <a:extLst>
                  <a:ext uri="{FF2B5EF4-FFF2-40B4-BE49-F238E27FC236}">
                    <a16:creationId xmlns:a16="http://schemas.microsoft.com/office/drawing/2014/main" id="{6FF39C5D-D4AE-4E3C-A0C6-80103A816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15375" y="1804561"/>
                <a:ext cx="215900" cy="266700"/>
              </a:xfrm>
              <a:prstGeom prst="rect">
                <a:avLst/>
              </a:prstGeom>
              <a:blipFill>
                <a:blip r:embed="rId3"/>
                <a:stretch>
                  <a:fillRect r="-20000" b="-454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664" name="Text Box 8">
            <a:extLst>
              <a:ext uri="{FF2B5EF4-FFF2-40B4-BE49-F238E27FC236}">
                <a16:creationId xmlns:a16="http://schemas.microsoft.com/office/drawing/2014/main" id="{39ED5328-2BDE-4507-AA08-B4C15C5C8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Шаровым сектором</a:t>
            </a:r>
            <a:r>
              <a:rPr lang="ru-RU" altLang="ru-RU" dirty="0"/>
              <a:t> называется часть шара, составленная из шаро­вого сегмента и конуса, основанием которого является основание шарового сегмента, а вершиной - центр шара.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8">
                <a:extLst>
                  <a:ext uri="{FF2B5EF4-FFF2-40B4-BE49-F238E27FC236}">
                    <a16:creationId xmlns:a16="http://schemas.microsoft.com/office/drawing/2014/main" id="{6D51DFA3-9674-432B-BD2E-84225243D9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22605"/>
                <a:ext cx="9144000" cy="1894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Из формул объёмов конуса и шарового сегмента получаем следующую формулу объёма шарового сектора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m:rPr>
                          <m:sty m:val="p"/>
                        </m:rPr>
                        <a:rPr lang="ru-RU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π</m:t>
                      </m:r>
                      <m:sSup>
                        <m:sSup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h</m:t>
                      </m:r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где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– радиус шара,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высота шарового сегмента.</a:t>
                </a:r>
                <a:endParaRPr lang="ru-RU" altLang="ru-RU" dirty="0"/>
              </a:p>
            </p:txBody>
          </p:sp>
        </mc:Choice>
        <mc:Fallback>
          <p:sp>
            <p:nvSpPr>
              <p:cNvPr id="12" name="Text Box 8">
                <a:extLst>
                  <a:ext uri="{FF2B5EF4-FFF2-40B4-BE49-F238E27FC236}">
                    <a16:creationId xmlns:a16="http://schemas.microsoft.com/office/drawing/2014/main" id="{6D51DFA3-9674-432B-BD2E-84225243D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622605"/>
                <a:ext cx="9144000" cy="1894173"/>
              </a:xfrm>
              <a:prstGeom prst="rect">
                <a:avLst/>
              </a:prstGeom>
              <a:blipFill>
                <a:blip r:embed="rId4"/>
                <a:stretch>
                  <a:fillRect l="-1000" t="-2572" r="-1000" b="-64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1246DC-AC4C-403E-B89E-06B8CD48A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5816" y="3717032"/>
            <a:ext cx="2736155" cy="273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8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>
            <a:extLst>
              <a:ext uri="{FF2B5EF4-FFF2-40B4-BE49-F238E27FC236}">
                <a16:creationId xmlns:a16="http://schemas.microsoft.com/office/drawing/2014/main" id="{06B1463A-B35E-4C9D-8073-729D96489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20722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Шар радиуса 10 см пересечен плоскостью, проходящей на расстоянии 4 см от центра шара. Найдите объем отсеченного шарового сегмента.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012" name="Text Box 4">
                <a:extLst>
                  <a:ext uri="{FF2B5EF4-FFF2-40B4-BE49-F238E27FC236}">
                    <a16:creationId xmlns:a16="http://schemas.microsoft.com/office/drawing/2014/main" id="{ACC754B8-D9F2-4C46-B4B2-EE8ED1E0FD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288</m:t>
                    </m:r>
                    <m:r>
                      <m:rPr>
                        <m:sty m:val="p"/>
                      </m:rPr>
                      <a:rPr lang="ru-RU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см</a:t>
                </a:r>
                <a:r>
                  <a:rPr lang="ru-RU" altLang="ru-RU" baseline="30000" dirty="0"/>
                  <a:t>3</a:t>
                </a:r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43012" name="Text Box 4">
                <a:extLst>
                  <a:ext uri="{FF2B5EF4-FFF2-40B4-BE49-F238E27FC236}">
                    <a16:creationId xmlns:a16="http://schemas.microsoft.com/office/drawing/2014/main" id="{ACC754B8-D9F2-4C46-B4B2-EE8ED1E0F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blipFill>
                <a:blip r:embed="rId3"/>
                <a:stretch>
                  <a:fillRect l="-2847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022" name="Picture 14">
            <a:extLst>
              <a:ext uri="{FF2B5EF4-FFF2-40B4-BE49-F238E27FC236}">
                <a16:creationId xmlns:a16="http://schemas.microsoft.com/office/drawing/2014/main" id="{E6879DD3-2EC0-42E3-98FC-DF17D895A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2309785"/>
            <a:ext cx="305593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271A9ED-D5D0-47D8-BF2D-4F3744D9B652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345194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C007B05C-03C6-4FE9-A855-D2EAED3F4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Какую часть объема шара составляет объем шарового сегмента, у которого высота равна 0,1 диаметра шара?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grpSp>
        <p:nvGrpSpPr>
          <p:cNvPr id="59409" name="Group 17">
            <a:extLst>
              <a:ext uri="{FF2B5EF4-FFF2-40B4-BE49-F238E27FC236}">
                <a16:creationId xmlns:a16="http://schemas.microsoft.com/office/drawing/2014/main" id="{7A24DA4D-E02D-4895-8354-AC7F5A05A93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257800"/>
            <a:ext cx="3429000" cy="838200"/>
            <a:chOff x="432" y="3312"/>
            <a:chExt cx="2160" cy="528"/>
          </a:xfrm>
        </p:grpSpPr>
        <p:sp>
          <p:nvSpPr>
            <p:cNvPr id="59396" name="Text Box 4">
              <a:extLst>
                <a:ext uri="{FF2B5EF4-FFF2-40B4-BE49-F238E27FC236}">
                  <a16:creationId xmlns:a16="http://schemas.microsoft.com/office/drawing/2014/main" id="{223C7DA5-D585-4EA0-B55D-057FA7FD7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408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5C553A61-BB68-4B68-9CD7-00F5FA393673}"/>
                    </a:ext>
                  </a:extLst>
                </p:cNvPr>
                <p:cNvSpPr txBox="1"/>
                <p:nvPr/>
              </p:nvSpPr>
              <p:spPr bwMode="auto">
                <a:xfrm>
                  <a:off x="1104" y="3312"/>
                  <a:ext cx="448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250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5C553A61-BB68-4B68-9CD7-00F5FA3936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04" y="3312"/>
                  <a:ext cx="448" cy="5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9408" name="Picture 16">
            <a:extLst>
              <a:ext uri="{FF2B5EF4-FFF2-40B4-BE49-F238E27FC236}">
                <a16:creationId xmlns:a16="http://schemas.microsoft.com/office/drawing/2014/main" id="{FEEEBBF1-953C-40B0-9F7C-6F5D2D002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1922463"/>
            <a:ext cx="305593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881670-0C7F-4B3D-9BBA-A11705DC61E5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04946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0802756A-4294-4601-AB63-BC4123B17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Чему равен объем шарового сектора, если радиус окружности его сегмента равен 60 см, а радиус шара 75 см?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E2BA565F-9699-4F9F-B6C0-6194D4E96A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638800"/>
                <a:ext cx="34290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112500</m:t>
                    </m:r>
                    <m:r>
                      <m:rPr>
                        <m:sty m:val="p"/>
                      </m:rPr>
                      <a:rPr lang="ru-RU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dirty="0"/>
                  <a:t> см</a:t>
                </a:r>
                <a:r>
                  <a:rPr lang="ru-RU" altLang="ru-RU" baseline="30000" dirty="0"/>
                  <a:t>3</a:t>
                </a:r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E2BA565F-9699-4F9F-B6C0-6194D4E96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5638800"/>
                <a:ext cx="3429000" cy="461665"/>
              </a:xfrm>
              <a:prstGeom prst="rect">
                <a:avLst/>
              </a:prstGeom>
              <a:blipFill>
                <a:blip r:embed="rId3"/>
                <a:stretch>
                  <a:fillRect l="-2664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435" name="Picture 19">
            <a:extLst>
              <a:ext uri="{FF2B5EF4-FFF2-40B4-BE49-F238E27FC236}">
                <a16:creationId xmlns:a16="http://schemas.microsoft.com/office/drawing/2014/main" id="{48A6F1F5-BD59-4AEC-8B16-6A5E28B16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238" y="1922463"/>
            <a:ext cx="305593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B729D7-81EC-4CD6-B636-4F4B3F1E5A5B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2408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CE3CCF79-FA3A-4F27-AABC-DF5B88F22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259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шарового пояса, если радиусы его оснований равны 3 см и 4 см, а радиус шара - 5 см. (Рассмотрите два случая.)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470" name="Text Box 6">
                <a:extLst>
                  <a:ext uri="{FF2B5EF4-FFF2-40B4-BE49-F238E27FC236}">
                    <a16:creationId xmlns:a16="http://schemas.microsoft.com/office/drawing/2014/main" id="{C47E9F3E-28C4-4376-ACF3-0A45FB6A4F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5257800"/>
                <a:ext cx="8458200" cy="9858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 </a:t>
                </a:r>
                <a:r>
                  <a:rPr lang="ru-RU" altLang="ru-RU" dirty="0"/>
                  <a:t>Если центр шара лежит между основаниями пояса, то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434</m:t>
                        </m:r>
                        <m:r>
                          <m:rPr>
                            <m:sty m:val="p"/>
                          </m:rPr>
                          <a:rPr lang="ru-R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 см</a:t>
                </a:r>
                <a:r>
                  <a:rPr lang="ru-RU" altLang="ru-RU" baseline="30000" dirty="0"/>
                  <a:t>3</a:t>
                </a:r>
                <a:r>
                  <a:rPr lang="ru-RU" altLang="ru-RU" dirty="0"/>
                  <a:t>. В противном случае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38</m:t>
                        </m:r>
                        <m:r>
                          <m:rPr>
                            <m:sty m:val="p"/>
                          </m:rPr>
                          <a:rPr lang="ru-RU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/>
                  <a:t> см</a:t>
                </a:r>
                <a:r>
                  <a:rPr lang="ru-RU" altLang="ru-RU" baseline="30000" dirty="0"/>
                  <a:t>3</a:t>
                </a:r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62470" name="Text Box 6">
                <a:extLst>
                  <a:ext uri="{FF2B5EF4-FFF2-40B4-BE49-F238E27FC236}">
                    <a16:creationId xmlns:a16="http://schemas.microsoft.com/office/drawing/2014/main" id="{C47E9F3E-28C4-4376-ACF3-0A45FB6A4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5257800"/>
                <a:ext cx="8458200" cy="985847"/>
              </a:xfrm>
              <a:prstGeom prst="rect">
                <a:avLst/>
              </a:prstGeom>
              <a:blipFill>
                <a:blip r:embed="rId3"/>
                <a:stretch>
                  <a:fillRect l="-1154" t="-4969" r="-1081" b="-49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485" name="Picture 21">
            <a:extLst>
              <a:ext uri="{FF2B5EF4-FFF2-40B4-BE49-F238E27FC236}">
                <a16:creationId xmlns:a16="http://schemas.microsoft.com/office/drawing/2014/main" id="{2732A30A-6288-4784-BEC2-6D8CB5BFA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3" y="1922463"/>
            <a:ext cx="6872287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C0DBA29-A0C2-49FC-80A0-5EF5B7BACA6F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2680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-8984" y="679157"/>
            <a:ext cx="9144000" cy="1440160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FF3300"/>
                </a:solidFill>
              </a:rPr>
              <a:t>	</a:t>
            </a:r>
            <a:r>
              <a:rPr lang="ru-RU" sz="2400" dirty="0"/>
              <a:t>Дана правильная четырёхугольная пирамида, стороны основания которой равны 2, а высота равна 1. Шар, радиус которого равен 1, имеет своим центром вершину этой пирамиды. Найдите объём общей части пирамиды и шара.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21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2" y="2204864"/>
            <a:ext cx="5112570" cy="382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5AD6969-2966-4C80-A212-238A68A5221C}"/>
              </a:ext>
            </a:extLst>
          </p:cNvPr>
          <p:cNvGrpSpPr/>
          <p:nvPr/>
        </p:nvGrpSpPr>
        <p:grpSpPr>
          <a:xfrm>
            <a:off x="107505" y="2204864"/>
            <a:ext cx="8954520" cy="4709016"/>
            <a:chOff x="107504" y="1882680"/>
            <a:chExt cx="9438117" cy="470901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Rectangle 2">
                  <a:extLst>
                    <a:ext uri="{FF2B5EF4-FFF2-40B4-BE49-F238E27FC236}">
                      <a16:creationId xmlns:a16="http://schemas.microsoft.com/office/drawing/2014/main" id="{CF172680-1050-4207-BAB8-79DD5D62671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7504" y="5511576"/>
                  <a:ext cx="9144000" cy="10801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>
                  <a:lvl1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+mj-lt"/>
                      <a:ea typeface="+mj-ea"/>
                      <a:cs typeface="+mj-cs"/>
                    </a:defRPr>
                  </a:lvl1pPr>
                  <a:lvl2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4572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9144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13716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1828800" algn="ctr" rtl="0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/>
                  <a:r>
                    <a:rPr lang="ru-RU" sz="2400" kern="0" dirty="0">
                      <a:solidFill>
                        <a:srgbClr val="FF3300"/>
                      </a:solidFill>
                    </a:rPr>
                    <a:t>	Ответ.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ru-RU" sz="2400" kern="0" dirty="0">
                      <a:solidFill>
                        <a:schemeClr val="tx1"/>
                      </a:solidFill>
                    </a:rPr>
                    <a:t> объёма шара радиуса 1, т. е.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sz="2400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m:rPr>
                          <m:sty m:val="p"/>
                        </m:rPr>
                        <a:rPr lang="ru-RU" sz="2400" kern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π</m:t>
                      </m:r>
                      <m:r>
                        <a:rPr lang="ru-RU" sz="2400" kern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</m:oMath>
                  </a14:m>
                  <a:endParaRPr lang="ru-RU" sz="2400" kern="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" name="Rectangle 2">
                  <a:extLst>
                    <a:ext uri="{FF2B5EF4-FFF2-40B4-BE49-F238E27FC236}">
                      <a16:creationId xmlns:a16="http://schemas.microsoft.com/office/drawing/2014/main" id="{CF172680-1050-4207-BAB8-79DD5D6267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7504" y="5511576"/>
                  <a:ext cx="9144000" cy="10801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6A789044-CC5E-43CD-9051-FA17A220B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3681" y="1882680"/>
              <a:ext cx="4611940" cy="37104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5703261-2778-4B83-9EC6-C6BBC222F9C2}"/>
              </a:ext>
            </a:extLst>
          </p:cNvPr>
          <p:cNvSpPr txBox="1"/>
          <p:nvPr/>
        </p:nvSpPr>
        <p:spPr>
          <a:xfrm>
            <a:off x="2302954" y="100967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86439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550</Words>
  <Application>Microsoft Office PowerPoint</Application>
  <PresentationFormat>Экран (4:3)</PresentationFormat>
  <Paragraphs>45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Times New Roman</vt:lpstr>
      <vt:lpstr>Оформление по умолчанию</vt:lpstr>
      <vt:lpstr>17б. ОБЪЕМ ШАРА  (Сегмент и сектор)</vt:lpstr>
      <vt:lpstr>ОБЪЕМ ШАРОВОГО СЕГМЕНТА</vt:lpstr>
      <vt:lpstr>Презентация PowerPoint</vt:lpstr>
      <vt:lpstr>ОБЪЕМ ШАРОВОГО СЕКТОРА </vt:lpstr>
      <vt:lpstr>Презентация PowerPoint</vt:lpstr>
      <vt:lpstr>Презентация PowerPoint</vt:lpstr>
      <vt:lpstr>Презентация PowerPoint</vt:lpstr>
      <vt:lpstr>Презентация PowerPoint</vt:lpstr>
      <vt:lpstr> Дана правильная четырёхугольная пирамида, стороны основания которой равны 2, а высота равна 1. Шар, радиус которого равен 1, имеет своим центром вершину этой пирамиды. Найдите объём общей части пирамиды и шара.</vt:lpstr>
      <vt:lpstr> Дан единичный куб. Шар, радиус которого равен 1, имеет своим центром вершину этого куба. Найдите объём общей части куба и шара.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69</cp:revision>
  <dcterms:created xsi:type="dcterms:W3CDTF">2007-11-29T06:10:49Z</dcterms:created>
  <dcterms:modified xsi:type="dcterms:W3CDTF">2022-04-09T16:06:33Z</dcterms:modified>
</cp:coreProperties>
</file>