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8" r:id="rId2"/>
    <p:sldId id="317" r:id="rId3"/>
    <p:sldId id="272" r:id="rId4"/>
    <p:sldId id="288" r:id="rId5"/>
    <p:sldId id="292" r:id="rId6"/>
    <p:sldId id="307" r:id="rId7"/>
    <p:sldId id="308" r:id="rId8"/>
    <p:sldId id="309" r:id="rId9"/>
    <p:sldId id="312" r:id="rId10"/>
    <p:sldId id="313" r:id="rId11"/>
    <p:sldId id="314" r:id="rId12"/>
    <p:sldId id="315" r:id="rId13"/>
    <p:sldId id="316" r:id="rId14"/>
    <p:sldId id="289" r:id="rId15"/>
    <p:sldId id="301" r:id="rId16"/>
    <p:sldId id="302" r:id="rId17"/>
    <p:sldId id="290" r:id="rId18"/>
    <p:sldId id="291" r:id="rId19"/>
    <p:sldId id="293" r:id="rId20"/>
    <p:sldId id="295" r:id="rId21"/>
    <p:sldId id="294" r:id="rId22"/>
    <p:sldId id="303" r:id="rId23"/>
    <p:sldId id="304" r:id="rId24"/>
    <p:sldId id="538" r:id="rId25"/>
    <p:sldId id="298" r:id="rId26"/>
    <p:sldId id="546" r:id="rId27"/>
    <p:sldId id="297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6" autoAdjust="0"/>
    <p:restoredTop sz="90970" autoAdjust="0"/>
  </p:normalViewPr>
  <p:slideViewPr>
    <p:cSldViewPr>
      <p:cViewPr varScale="1">
        <p:scale>
          <a:sx n="97" d="100"/>
          <a:sy n="97" d="100"/>
        </p:scale>
        <p:origin x="2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>
            <a:extLst>
              <a:ext uri="{FF2B5EF4-FFF2-40B4-BE49-F238E27FC236}">
                <a16:creationId xmlns:a16="http://schemas.microsoft.com/office/drawing/2014/main" id="{EF50C073-30ED-440C-BCD1-FE75E5392E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5843" name="Rectangle 1027">
            <a:extLst>
              <a:ext uri="{FF2B5EF4-FFF2-40B4-BE49-F238E27FC236}">
                <a16:creationId xmlns:a16="http://schemas.microsoft.com/office/drawing/2014/main" id="{E1DB8592-E752-4E0F-97F0-4D259ADF94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35844" name="Rectangle 1028">
            <a:extLst>
              <a:ext uri="{FF2B5EF4-FFF2-40B4-BE49-F238E27FC236}">
                <a16:creationId xmlns:a16="http://schemas.microsoft.com/office/drawing/2014/main" id="{BD1B6A97-0F1E-43D9-B713-24159743986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1029">
            <a:extLst>
              <a:ext uri="{FF2B5EF4-FFF2-40B4-BE49-F238E27FC236}">
                <a16:creationId xmlns:a16="http://schemas.microsoft.com/office/drawing/2014/main" id="{9B53CBDF-9815-4473-98FA-DD472EAD64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5846" name="Rectangle 1030">
            <a:extLst>
              <a:ext uri="{FF2B5EF4-FFF2-40B4-BE49-F238E27FC236}">
                <a16:creationId xmlns:a16="http://schemas.microsoft.com/office/drawing/2014/main" id="{1F3C82C1-179C-4ACE-9F26-8B4F17403C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5847" name="Rectangle 1031">
            <a:extLst>
              <a:ext uri="{FF2B5EF4-FFF2-40B4-BE49-F238E27FC236}">
                <a16:creationId xmlns:a16="http://schemas.microsoft.com/office/drawing/2014/main" id="{4D5FFF07-5F2B-4A3B-8E08-854D694C4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BC4151-1F60-415D-A68D-800B3D12B3F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B4619574-6257-4BB9-A731-E59EB83681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BD3A0B-121E-4448-8E13-D4AF5B5B4AB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2D91113-4FBC-4ABB-BF3F-BF755A219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BBF9427-6460-401B-BCE9-16928FC67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3BD4D3D-2C7E-4D24-B184-52817D78D4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98653-B836-48BA-BE93-73623D934B4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CA718F1A-70C0-4AFF-9062-4E74687625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D1E4E3B-E440-4161-A87E-2ED4B53C3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0EDD8F5-E260-48E3-B440-8CBD20F066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588CB-CFB3-49B7-A1BE-C0603BD3EAF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B84107C7-CFE2-4D4A-A717-66D481575D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4F2B6E7-1304-4442-9498-475ABB266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7B11163-ED6E-4D03-BA24-85025F171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F5DEA-D794-44FF-AA5A-6A1C676C348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8AF837B4-7798-4C54-B65E-270AE7FB4C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A7E70DF6-40B4-49E9-B123-7E6D87A603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DF86766A-BF8B-4EFB-86C0-42D6BCA04C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44BE9A-5205-4F15-9C36-5BB66D146934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ACCC737B-C3DF-4D60-9D47-B69383C4CF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4D62B648-580D-4562-A394-FCB2261EAD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52109FD0-76FF-4AF7-90C2-CBDFDD96AA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9622F-D884-483E-B72D-9ABF52B35091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CA67B079-6422-45E1-8C70-92F43D7D08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0279FF4-7D42-428C-B808-01CFCA376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581380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1B6DEBC-5D7C-4A4A-9872-42D072327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76B14-9D16-4997-A403-70C7F7F2221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E5C9C4C7-8D23-4BF4-B706-1554F0BA66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2EDCAF8-DC73-4827-A63C-37066F66C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81750B3-F3D2-4153-8A55-97E0EDD66B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C7528-4B7C-4A43-9522-3BCC60200F82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06498" name="Rectangle 1026">
            <a:extLst>
              <a:ext uri="{FF2B5EF4-FFF2-40B4-BE49-F238E27FC236}">
                <a16:creationId xmlns:a16="http://schemas.microsoft.com/office/drawing/2014/main" id="{03D2DDBD-E03C-4DA1-A1F5-074319B3A5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1027">
            <a:extLst>
              <a:ext uri="{FF2B5EF4-FFF2-40B4-BE49-F238E27FC236}">
                <a16:creationId xmlns:a16="http://schemas.microsoft.com/office/drawing/2014/main" id="{D2C15C2F-D7D2-413D-B7E2-F248A5983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3685406-C60E-4928-93BA-C8683E8BB6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B1F0D-0705-4845-9920-68DEFBA90696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08546" name="Rectangle 1026">
            <a:extLst>
              <a:ext uri="{FF2B5EF4-FFF2-40B4-BE49-F238E27FC236}">
                <a16:creationId xmlns:a16="http://schemas.microsoft.com/office/drawing/2014/main" id="{C22F559D-3530-464C-A89A-7A9300543E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1027">
            <a:extLst>
              <a:ext uri="{FF2B5EF4-FFF2-40B4-BE49-F238E27FC236}">
                <a16:creationId xmlns:a16="http://schemas.microsoft.com/office/drawing/2014/main" id="{737EE527-21DC-4838-9945-9C212DA70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24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90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4546CF-CEFE-418B-BA01-BE0A8F8C8F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A4266-3C8F-42CD-B4BB-DE27B584FF78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4DC94016-CF4C-4ABB-8FEE-8163E7D76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B5F03352-91DF-4B82-8FEE-1EB212E5E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B4619574-6257-4BB9-A731-E59EB83681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BD3A0B-121E-4448-8E13-D4AF5B5B4AB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52D91113-4FBC-4ABB-BF3F-BF755A219A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BBF9427-6460-401B-BCE9-16928FC67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531451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DAEC6-DCDB-469D-85C2-FB34686374A6}" type="slidenum">
              <a:rPr lang="ru-RU"/>
              <a:pPr/>
              <a:t>26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 появляется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6488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C28F80-DF78-42BE-851F-E15DCCC31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405540-1FC9-4DA9-BF69-BA415DDB8183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4319DCF1-76EF-4FBB-A61A-D5887F2BCF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9AEAFBD3-7111-47B5-9E4F-6D5112334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3187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27141DF5-6E12-4F76-9794-B9048DDCB7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D5E1FE-AAFE-4254-A974-ECAFF1DEE04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FA049057-1D8B-4513-A58B-A60F8947A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3168EB4-6AE5-484C-88D1-C8C716945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DD6B0D0-12D2-4860-86BD-8BE2F9519C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7D95F-BEAB-425F-8670-2330B25EE100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6AED8B4A-A995-4678-9ACE-925ED49CC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4827CEA3-8A82-4E98-8F06-E0C547EAF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A4902140-97C1-46A2-9274-801F74A32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14F5D-04A0-40A0-9877-44C9872DACD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9C5968BA-4D7E-4CFF-89EB-3743FA3E03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0E37CBD6-6F0D-4E03-87F1-25D261617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3C0E2D2-8E25-4DC5-8872-F186AA2130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BF53BE-5304-46B0-B162-1949324E7A9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D4633CD4-AC99-440E-9A61-87F705A78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1765F573-5DC5-49B6-A7FD-432F7238E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0C3DBD0-70CC-4A65-88A0-7C389B40E8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921D4-9647-4031-B8BD-96B8AAE13068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1F25A4DA-5EE4-4DA6-B46B-4CAD9FE04E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541E98C3-2ACA-49BA-993F-8B9748518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BC0F62DA-9925-43DB-ADCF-B69BA429F8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AAD4D-AD2E-40F7-BABD-9A2AEDAFA6AD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4BD7FD28-5515-4D31-8284-D4213B77A0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8C4DD9A-7D73-45D3-9CBD-37BF6B3351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7B4B4030-032E-478E-88A3-B33FDF690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C7DE7-A95E-4A44-A642-B5FB9EE377C0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7E2EEF05-A59A-4DFD-B376-C0F89727F2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B7FCBA32-B7B8-471E-814C-B2D58569F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233F9-6C48-4C6C-915E-CC26B3E1C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E35D39-94C8-4F40-9903-881A8CF08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2EB947-76B4-4601-A343-19FBA944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6DBC73-0BE4-4E05-A82D-E2B11A657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5EE3BA-06E2-439B-9F8D-2C3A2BC3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2FD9B-B24F-48E5-AF38-D4D375DEE2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500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8FD2E-CDEC-4A01-8C25-F87D6112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7BB75D-D1A4-4125-8907-D84C2F053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AB11D0-A1DC-4DCA-9E0C-B1E1D76A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1E9A68-62CF-447A-B919-CDEE1830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A8A455-2DE4-477A-B6A2-F96B053DF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1A351-3D6C-4541-BF4A-23CADDCA83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299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758DDB3-5CB5-48CB-A2AE-0EA79E53E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A8D8D4-44B0-46A8-AA17-F8353A25E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7C5648-7060-4CB8-8A20-15A3D5EF1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9DF663-5BA1-45D5-ADF6-CF87786F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CEBA37-85FD-4E5F-9DCE-0C307D0C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1C42F-2ECA-4CEA-BBF7-45F8F4B474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601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07649A-EC33-4A94-8862-BDD560041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EE4201-A8F6-4E64-B8DE-EBCB77814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240811C-061C-4C40-81A6-F643153B32FB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1674291F-DAFC-4372-9ECF-1B76AB663E3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86221117-6EE3-4A18-8CBE-BEDA440D02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F8F01620-FB3D-45B4-B33D-3387CFB7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846F7CA-0611-4F89-9F5F-C47C735C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A188552-65BF-4F34-BAD5-2D43007851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360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F1D6C-69BB-4FA5-B770-8E9031B1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1F354B-AE2F-49FF-A9DF-C7028469F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4A8DB3-49D0-4A87-86AB-B30CB777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617D90-6E54-4636-B565-D405EED1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D41209-938E-49A2-9711-84647271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A84C4-46E0-4941-A0E0-208661EC11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863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91A87-4A49-456A-A341-34EDEFBE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2B5679-5E76-4393-93DD-D2D15E7D4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1EEE21-7887-44C6-9AFA-E1E4CA2F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9A493B-EB01-46DA-B32A-FCC56C5C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FB9BD6-108C-43F5-A787-20AADACE2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95B66-EA97-4A6D-A4F8-A341804C5E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854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F8938-04A1-41D7-9A7B-57CAB8103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0CD163-C2CF-4184-8478-EA14BACF3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128537-1466-4402-B721-80A43702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0DAB75-0E35-419E-8688-14186056F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0F4297-FC7A-4B4B-BA1C-FDE0870C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83DBD5-D176-4B8C-9D4A-D09144B0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0CA80-E95C-4E62-8BAF-1D5FF0AF5C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904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05317-B04D-4003-9F99-5E6401362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2BCF55-6370-45B7-9FA0-B855D4D0F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428A20-029C-41B0-8D91-E581708E4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A5DF21-5C11-4271-B138-AAB1BDD3F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FCCC02-F699-41E6-9343-932A4A58E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21F37DE-8758-4681-BD08-8C53A317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50CAA2-0827-483A-B1E9-2DE7C23D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AAF1F5-101B-4BE0-BA9A-3186CAB4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E211F-FA24-4C14-8809-34518A79EC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452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D547D-1CE2-48F8-96C4-36863548C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6236311-F230-432D-A801-EC9F8947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700A873-F644-4344-AF59-698AA662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E789CB-1DA6-4F0E-A5C9-2011995F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B8724-39D5-4B71-94B4-9AFB2B575A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77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F30FF8-A838-4793-ADD5-4F4FEF06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F07141-7A48-4E60-A548-88AB7B3CA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ED5F0E-7467-4E81-992D-A6D8EFAF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1477E-E81D-4511-9695-843639F4A9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69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AD458-C940-4E98-BEB3-660B3C207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9287A-5530-4B24-AFB9-288C703EA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7227EF-877B-4EE2-AAA9-369FCB85A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9428DB-37DB-4CBD-9209-9826951A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D047F3-1593-467D-9A0E-4722037D4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D788DC-4FA3-418B-BEF9-641FB69E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C1300-C0F8-487A-8BA7-28C31EBB45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844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5414A0-7A22-42BE-83A7-52F769789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7E3A600-5C52-4E94-A1E3-C774DFA27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45282B-09FB-433C-9C96-7A34ABFD9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E1082B-7386-4025-A356-DE414A9C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977333-959C-4D8F-823E-3A537865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1328FC-FD1F-4BDD-AA26-71F21CFB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9C212-0BB3-4AF7-8C42-E9485C0A4F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134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179347A-B60A-40F3-A192-A9EACD986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C7BE983-30B3-4FF3-849E-A41A04312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92006AE-32D2-4EC8-A344-DDD232CFB5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6549420-7D9A-4DB8-A2D9-D53FB1BEAA8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A57A81-74CB-4D88-B90F-F5E2AB26C0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0BF546-D3D3-42C4-B60B-36F93FA71D3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4.png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7F66358-4FB3-45FC-BED9-519582CD2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1988840"/>
            <a:ext cx="8784976" cy="15121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18а. ПЛОЩАДЬ ПОВЕРХНОСТИ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(многогранники)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>
            <a:extLst>
              <a:ext uri="{FF2B5EF4-FFF2-40B4-BE49-F238E27FC236}">
                <a16:creationId xmlns:a16="http://schemas.microsoft.com/office/drawing/2014/main" id="{F568F6FB-7BCE-4892-B811-3049AECA6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50" y="683082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21859" name="Group 3">
            <a:extLst>
              <a:ext uri="{FF2B5EF4-FFF2-40B4-BE49-F238E27FC236}">
                <a16:creationId xmlns:a16="http://schemas.microsoft.com/office/drawing/2014/main" id="{F521F442-DB7C-4A89-9362-1DB8A385C9B9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230687"/>
            <a:ext cx="8686800" cy="2474913"/>
            <a:chOff x="144" y="1413"/>
            <a:chExt cx="5472" cy="1559"/>
          </a:xfrm>
        </p:grpSpPr>
        <p:sp>
          <p:nvSpPr>
            <p:cNvPr id="121860" name="Text Box 4">
              <a:extLst>
                <a:ext uri="{FF2B5EF4-FFF2-40B4-BE49-F238E27FC236}">
                  <a16:creationId xmlns:a16="http://schemas.microsoft.com/office/drawing/2014/main" id="{70D5855D-1287-4433-941D-3C663D28E6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" y="2684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Ответ.</a:t>
              </a:r>
              <a:r>
                <a:rPr lang="ru-RU" altLang="ru-RU" dirty="0"/>
                <a:t> 24.</a:t>
              </a:r>
            </a:p>
          </p:txBody>
        </p:sp>
        <p:sp>
          <p:nvSpPr>
            <p:cNvPr id="121861" name="Text Box 5">
              <a:extLst>
                <a:ext uri="{FF2B5EF4-FFF2-40B4-BE49-F238E27FC236}">
                  <a16:creationId xmlns:a16="http://schemas.microsoft.com/office/drawing/2014/main" id="{77FABD56-DB9C-4B67-AE30-CC8E72FF6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413"/>
              <a:ext cx="547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</a:t>
              </a:r>
              <a:r>
                <a:rPr lang="ru-RU" altLang="ru-RU" dirty="0"/>
                <a:t>трех</a:t>
              </a:r>
              <a:r>
                <a:rPr lang="ru-RU" altLang="ru-RU" dirty="0">
                  <a:cs typeface="Times New Roman" panose="02020603050405020304" pitchFamily="18" charset="0"/>
                </a:rPr>
                <a:t>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4, </a:t>
              </a:r>
              <a:r>
                <a:rPr lang="ru-RU" altLang="ru-RU" dirty="0"/>
                <a:t>трех квадратов</a:t>
              </a:r>
              <a:r>
                <a:rPr lang="ru-RU" altLang="ru-RU" dirty="0">
                  <a:cs typeface="Times New Roman" panose="02020603050405020304" pitchFamily="18" charset="0"/>
                </a:rPr>
                <a:t>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ru-RU" altLang="ru-RU" dirty="0"/>
                <a:t>трех</a:t>
              </a:r>
              <a:r>
                <a:rPr lang="ru-RU" altLang="ru-RU" dirty="0">
                  <a:cs typeface="Times New Roman" panose="02020603050405020304" pitchFamily="18" charset="0"/>
                </a:rPr>
                <a:t> невыпуклых шестиугольников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3. Следовательно, площадь поверхности многогранника равна 2</a:t>
              </a:r>
              <a:r>
                <a:rPr lang="ru-RU" altLang="ru-RU" dirty="0"/>
                <a:t>4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pic>
        <p:nvPicPr>
          <p:cNvPr id="121862" name="Picture 6">
            <a:extLst>
              <a:ext uri="{FF2B5EF4-FFF2-40B4-BE49-F238E27FC236}">
                <a16:creationId xmlns:a16="http://schemas.microsoft.com/office/drawing/2014/main" id="{328F62FD-C595-482A-A40E-93596E349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8840"/>
            <a:ext cx="2362200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63551150-5BBB-4733-BDC7-9FE121668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>
            <a:extLst>
              <a:ext uri="{FF2B5EF4-FFF2-40B4-BE49-F238E27FC236}">
                <a16:creationId xmlns:a16="http://schemas.microsoft.com/office/drawing/2014/main" id="{88A9BFA6-C40C-45AA-8D7A-4220FC6B6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858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22883" name="Group 3">
            <a:extLst>
              <a:ext uri="{FF2B5EF4-FFF2-40B4-BE49-F238E27FC236}">
                <a16:creationId xmlns:a16="http://schemas.microsoft.com/office/drawing/2014/main" id="{AB4971B2-9C13-4CA0-B3A5-0D2CD8A3281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947806"/>
            <a:ext cx="8686800" cy="2752725"/>
            <a:chOff x="144" y="2160"/>
            <a:chExt cx="5472" cy="1734"/>
          </a:xfrm>
        </p:grpSpPr>
        <p:sp>
          <p:nvSpPr>
            <p:cNvPr id="122884" name="Text Box 4">
              <a:extLst>
                <a:ext uri="{FF2B5EF4-FFF2-40B4-BE49-F238E27FC236}">
                  <a16:creationId xmlns:a16="http://schemas.microsoft.com/office/drawing/2014/main" id="{DB089251-A641-48D7-ACFF-1B3FF4A9A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606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Ответ.</a:t>
              </a:r>
              <a:r>
                <a:rPr lang="ru-RU" altLang="ru-RU" dirty="0"/>
                <a:t> 92.</a:t>
              </a:r>
            </a:p>
          </p:txBody>
        </p:sp>
        <p:sp>
          <p:nvSpPr>
            <p:cNvPr id="122885" name="Text Box 5">
              <a:extLst>
                <a:ext uri="{FF2B5EF4-FFF2-40B4-BE49-F238E27FC236}">
                  <a16:creationId xmlns:a16="http://schemas.microsoft.com/office/drawing/2014/main" id="{D33E7B75-AB1A-4A28-BBB8-EF5C059D8C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472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</a:t>
              </a:r>
              <a:r>
                <a:rPr lang="ru-RU" altLang="ru-RU" dirty="0"/>
                <a:t>двух</a:t>
              </a:r>
              <a:r>
                <a:rPr lang="ru-RU" altLang="ru-RU" dirty="0">
                  <a:cs typeface="Times New Roman" panose="02020603050405020304" pitchFamily="18" charset="0"/>
                </a:rPr>
                <a:t>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16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dirty="0"/>
                <a:t>прямоугольника площади 12, трех прямоугольников площади 4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dirty="0"/>
                <a:t>двух прямоугольников площади 8, и двух</a:t>
              </a:r>
              <a:r>
                <a:rPr lang="ru-RU" altLang="ru-RU" dirty="0">
                  <a:cs typeface="Times New Roman" panose="02020603050405020304" pitchFamily="18" charset="0"/>
                </a:rPr>
                <a:t> невыпуклых </a:t>
              </a:r>
              <a:r>
                <a:rPr lang="ru-RU" altLang="ru-RU" dirty="0"/>
                <a:t>восьми</a:t>
              </a:r>
              <a:r>
                <a:rPr lang="ru-RU" altLang="ru-RU" dirty="0">
                  <a:cs typeface="Times New Roman" panose="02020603050405020304" pitchFamily="18" charset="0"/>
                </a:rPr>
                <a:t>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10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площадь поверхности многогранника равна </a:t>
              </a:r>
              <a:r>
                <a:rPr lang="ru-RU" altLang="ru-RU" dirty="0"/>
                <a:t>92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pic>
        <p:nvPicPr>
          <p:cNvPr id="122886" name="Picture 6">
            <a:extLst>
              <a:ext uri="{FF2B5EF4-FFF2-40B4-BE49-F238E27FC236}">
                <a16:creationId xmlns:a16="http://schemas.microsoft.com/office/drawing/2014/main" id="{920A84F0-8C87-4B8C-8469-916D15023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738006"/>
            <a:ext cx="222250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88414392-254D-4685-9B68-6771A8FAB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>
            <a:extLst>
              <a:ext uri="{FF2B5EF4-FFF2-40B4-BE49-F238E27FC236}">
                <a16:creationId xmlns:a16="http://schemas.microsoft.com/office/drawing/2014/main" id="{ED9014F4-0F8C-4B04-B3E1-E3C71EC11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 (все двугранные углы прямые).</a:t>
            </a:r>
            <a:r>
              <a:rPr lang="ru-RU" altLang="ru-RU" dirty="0"/>
              <a:t> 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A61BC208-41A4-4808-BE00-B2C797D86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48.</a:t>
            </a:r>
          </a:p>
        </p:txBody>
      </p:sp>
      <p:pic>
        <p:nvPicPr>
          <p:cNvPr id="123908" name="Picture 4">
            <a:extLst>
              <a:ext uri="{FF2B5EF4-FFF2-40B4-BE49-F238E27FC236}">
                <a16:creationId xmlns:a16="http://schemas.microsoft.com/office/drawing/2014/main" id="{7C2EE707-957B-42E9-ACC3-0A215959B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590800"/>
            <a:ext cx="2255838" cy="233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1994CB31-0C53-40D6-B76C-34916E254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>
            <a:extLst>
              <a:ext uri="{FF2B5EF4-FFF2-40B4-BE49-F238E27FC236}">
                <a16:creationId xmlns:a16="http://schemas.microsoft.com/office/drawing/2014/main" id="{937DABE9-B2B5-4E60-984E-014ACD3F2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каждой грани куба с ребром 6 см проделали сквозное квадратное отверстие со стороной квадрата 2 см. Найдите площадь поверхности оставшейся части.</a:t>
            </a:r>
          </a:p>
        </p:txBody>
      </p:sp>
      <p:sp>
        <p:nvSpPr>
          <p:cNvPr id="124931" name="Text Box 3">
            <a:extLst>
              <a:ext uri="{FF2B5EF4-FFF2-40B4-BE49-F238E27FC236}">
                <a16:creationId xmlns:a16="http://schemas.microsoft.com/office/drawing/2014/main" id="{0533BBE2-FD31-483F-85C9-08F62B5A2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/>
              <a:t>288</a:t>
            </a:r>
            <a:r>
              <a:rPr lang="ru-RU" altLang="ru-RU"/>
              <a:t>.</a:t>
            </a:r>
          </a:p>
        </p:txBody>
      </p:sp>
      <p:graphicFrame>
        <p:nvGraphicFramePr>
          <p:cNvPr id="124933" name="Object 5">
            <a:extLst>
              <a:ext uri="{FF2B5EF4-FFF2-40B4-BE49-F238E27FC236}">
                <a16:creationId xmlns:a16="http://schemas.microsoft.com/office/drawing/2014/main" id="{2324A15D-63BC-41E6-AB17-1DC278239E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2590800"/>
          <a:ext cx="2147888" cy="214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Точечный рисунок" r:id="rId3" imgW="1704762" imgH="1704762" progId="Paint.Picture">
                  <p:embed/>
                </p:oleObj>
              </mc:Choice>
              <mc:Fallback>
                <p:oleObj name="Точечный рисунок" r:id="rId3" imgW="1704762" imgH="1704762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590800"/>
                        <a:ext cx="2147888" cy="214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026">
            <a:extLst>
              <a:ext uri="{FF2B5EF4-FFF2-40B4-BE49-F238E27FC236}">
                <a16:creationId xmlns:a16="http://schemas.microsoft.com/office/drawing/2014/main" id="{FD132778-2C1A-43E5-8EB8-F12006A22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075">
            <a:extLst>
              <a:ext uri="{FF2B5EF4-FFF2-40B4-BE49-F238E27FC236}">
                <a16:creationId xmlns:a16="http://schemas.microsoft.com/office/drawing/2014/main" id="{F3D8688E-CEF2-4679-8AE9-D11584B7B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Чему равна площадь поверхности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правильного тетраэдра с ребром 1? </a:t>
            </a:r>
          </a:p>
        </p:txBody>
      </p:sp>
      <p:grpSp>
        <p:nvGrpSpPr>
          <p:cNvPr id="53265" name="Group 3089">
            <a:extLst>
              <a:ext uri="{FF2B5EF4-FFF2-40B4-BE49-F238E27FC236}">
                <a16:creationId xmlns:a16="http://schemas.microsoft.com/office/drawing/2014/main" id="{2E5D1B63-9653-4B07-A8B0-FEA4EA4AF199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373688"/>
            <a:ext cx="3048000" cy="519112"/>
            <a:chOff x="521" y="3385"/>
            <a:chExt cx="1920" cy="327"/>
          </a:xfrm>
        </p:grpSpPr>
        <p:sp>
          <p:nvSpPr>
            <p:cNvPr id="53252" name="Text Box 3076">
              <a:extLst>
                <a:ext uri="{FF2B5EF4-FFF2-40B4-BE49-F238E27FC236}">
                  <a16:creationId xmlns:a16="http://schemas.microsoft.com/office/drawing/2014/main" id="{C1DD2DF8-DE62-4FF6-BBA6-E58C6EF4EC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385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  </a:t>
              </a:r>
            </a:p>
          </p:txBody>
        </p:sp>
        <p:graphicFrame>
          <p:nvGraphicFramePr>
            <p:cNvPr id="53253" name="Object 3077">
              <a:extLst>
                <a:ext uri="{FF2B5EF4-FFF2-40B4-BE49-F238E27FC236}">
                  <a16:creationId xmlns:a16="http://schemas.microsoft.com/office/drawing/2014/main" id="{E6FD634E-5139-431B-BF87-1E0AA492358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38"/>
            <a:ext cx="277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name="Equation" r:id="rId4" imgW="444240" imgH="393480" progId="Equation.DSMT4">
                    <p:embed/>
                  </p:oleObj>
                </mc:Choice>
                <mc:Fallback>
                  <p:oleObj name="Equation" r:id="rId4" imgW="444240" imgH="393480" progId="Equation.DSMT4">
                    <p:embed/>
                    <p:pic>
                      <p:nvPicPr>
                        <p:cNvPr id="0" name="Object 307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38"/>
                          <a:ext cx="277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3264" name="Picture 3088">
            <a:extLst>
              <a:ext uri="{FF2B5EF4-FFF2-40B4-BE49-F238E27FC236}">
                <a16:creationId xmlns:a16="http://schemas.microsoft.com/office/drawing/2014/main" id="{E63CCC61-AD31-4932-99DF-BCD3259F0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3986213" cy="343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4924F4C8-C12B-4DF8-83AD-0047F5884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Text Box 1027">
            <a:extLst>
              <a:ext uri="{FF2B5EF4-FFF2-40B4-BE49-F238E27FC236}">
                <a16:creationId xmlns:a16="http://schemas.microsoft.com/office/drawing/2014/main" id="{C4B8A0A8-3802-4E7B-B2A0-D937129B4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763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Чему равна площадь поверхности октаэдра с ребром 1? </a:t>
            </a:r>
          </a:p>
        </p:txBody>
      </p:sp>
      <p:grpSp>
        <p:nvGrpSpPr>
          <p:cNvPr id="101392" name="Group 1040">
            <a:extLst>
              <a:ext uri="{FF2B5EF4-FFF2-40B4-BE49-F238E27FC236}">
                <a16:creationId xmlns:a16="http://schemas.microsoft.com/office/drawing/2014/main" id="{AE8D48B7-80C8-4CC4-B169-25A9D3685B31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373688"/>
            <a:ext cx="3048000" cy="519112"/>
            <a:chOff x="521" y="3385"/>
            <a:chExt cx="1920" cy="327"/>
          </a:xfrm>
        </p:grpSpPr>
        <p:sp>
          <p:nvSpPr>
            <p:cNvPr id="101382" name="Text Box 1030">
              <a:extLst>
                <a:ext uri="{FF2B5EF4-FFF2-40B4-BE49-F238E27FC236}">
                  <a16:creationId xmlns:a16="http://schemas.microsoft.com/office/drawing/2014/main" id="{19A5DA46-8616-4DDE-8A07-C5E3C418F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385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  </a:t>
              </a:r>
            </a:p>
          </p:txBody>
        </p:sp>
        <p:graphicFrame>
          <p:nvGraphicFramePr>
            <p:cNvPr id="101383" name="Object 1031">
              <a:extLst>
                <a:ext uri="{FF2B5EF4-FFF2-40B4-BE49-F238E27FC236}">
                  <a16:creationId xmlns:a16="http://schemas.microsoft.com/office/drawing/2014/main" id="{0C9D388D-63FC-4E6C-85F6-515A9450915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08"/>
            <a:ext cx="380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4" imgW="609480" imgH="393480" progId="Equation.DSMT4">
                    <p:embed/>
                  </p:oleObj>
                </mc:Choice>
                <mc:Fallback>
                  <p:oleObj name="Equation" r:id="rId4" imgW="609480" imgH="393480" progId="Equation.DSMT4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08"/>
                          <a:ext cx="380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1391" name="Picture 1039">
            <a:extLst>
              <a:ext uri="{FF2B5EF4-FFF2-40B4-BE49-F238E27FC236}">
                <a16:creationId xmlns:a16="http://schemas.microsoft.com/office/drawing/2014/main" id="{21E35600-4BC2-486B-B40E-EB713F684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76400"/>
            <a:ext cx="3740150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460D3711-1F8F-4EA7-89D1-7142D62418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Text Box 1027">
            <a:extLst>
              <a:ext uri="{FF2B5EF4-FFF2-40B4-BE49-F238E27FC236}">
                <a16:creationId xmlns:a16="http://schemas.microsoft.com/office/drawing/2014/main" id="{E6EEF18A-8682-4491-A8BB-9F0E3704A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Чему равна площадь поверхности икосаэдра с ребром 1? </a:t>
            </a:r>
          </a:p>
        </p:txBody>
      </p:sp>
      <p:grpSp>
        <p:nvGrpSpPr>
          <p:cNvPr id="103440" name="Group 1040">
            <a:extLst>
              <a:ext uri="{FF2B5EF4-FFF2-40B4-BE49-F238E27FC236}">
                <a16:creationId xmlns:a16="http://schemas.microsoft.com/office/drawing/2014/main" id="{CB705A6B-F132-4DAE-89C9-47D03183FAB0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5373688"/>
            <a:ext cx="3048000" cy="519112"/>
            <a:chOff x="521" y="3385"/>
            <a:chExt cx="1920" cy="327"/>
          </a:xfrm>
        </p:grpSpPr>
        <p:sp>
          <p:nvSpPr>
            <p:cNvPr id="103430" name="Text Box 1030">
              <a:extLst>
                <a:ext uri="{FF2B5EF4-FFF2-40B4-BE49-F238E27FC236}">
                  <a16:creationId xmlns:a16="http://schemas.microsoft.com/office/drawing/2014/main" id="{D83BDF5A-33F7-457B-9FD1-FBC749868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" y="3385"/>
              <a:ext cx="192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  </a:t>
              </a:r>
            </a:p>
          </p:txBody>
        </p:sp>
        <p:graphicFrame>
          <p:nvGraphicFramePr>
            <p:cNvPr id="103437" name="Object 1037">
              <a:extLst>
                <a:ext uri="{FF2B5EF4-FFF2-40B4-BE49-F238E27FC236}">
                  <a16:creationId xmlns:a16="http://schemas.microsoft.com/office/drawing/2014/main" id="{F364694B-C834-44B8-9300-05A5E4E09D8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48" y="3408"/>
            <a:ext cx="373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7" name="Equation" r:id="rId4" imgW="596880" imgH="393480" progId="Equation.DSMT4">
                    <p:embed/>
                  </p:oleObj>
                </mc:Choice>
                <mc:Fallback>
                  <p:oleObj name="Equation" r:id="rId4" imgW="596880" imgH="393480" progId="Equation.DSMT4">
                    <p:embed/>
                    <p:pic>
                      <p:nvPicPr>
                        <p:cNvPr id="0" name="Object 10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3408"/>
                          <a:ext cx="373" cy="2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103439" name="Picture 1039">
            <a:extLst>
              <a:ext uri="{FF2B5EF4-FFF2-40B4-BE49-F238E27FC236}">
                <a16:creationId xmlns:a16="http://schemas.microsoft.com/office/drawing/2014/main" id="{49837FAB-B488-4DAE-B04E-FE48B9588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0"/>
            <a:ext cx="3536950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625DCDAC-739D-48B7-9683-D855DD9B4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>
            <a:extLst>
              <a:ext uri="{FF2B5EF4-FFF2-40B4-BE49-F238E27FC236}">
                <a16:creationId xmlns:a16="http://schemas.microsoft.com/office/drawing/2014/main" id="{423A01AC-D4D6-4BA3-9475-53E5DCC1F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боковой поверхности правильной шестиугольной призмы, сторона основания которой равна 5 см, а высота 10 см.</a:t>
            </a:r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833E0BC9-81C1-4797-A656-CA72ACB99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566" name="Text Box 6">
            <a:extLst>
              <a:ext uri="{FF2B5EF4-FFF2-40B4-BE49-F238E27FC236}">
                <a16:creationId xmlns:a16="http://schemas.microsoft.com/office/drawing/2014/main" id="{85CB9D5F-E89F-4C6D-8F2A-18592462B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300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66574" name="Picture 14">
            <a:extLst>
              <a:ext uri="{FF2B5EF4-FFF2-40B4-BE49-F238E27FC236}">
                <a16:creationId xmlns:a16="http://schemas.microsoft.com/office/drawing/2014/main" id="{F0986C34-88F2-4975-B9BB-E50F9B3EF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62200"/>
            <a:ext cx="233997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026">
            <a:extLst>
              <a:ext uri="{FF2B5EF4-FFF2-40B4-BE49-F238E27FC236}">
                <a16:creationId xmlns:a16="http://schemas.microsoft.com/office/drawing/2014/main" id="{CBF58D3B-8FBF-4FD5-AAFC-F8FED2F50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Text Box 3">
            <a:extLst>
              <a:ext uri="{FF2B5EF4-FFF2-40B4-BE49-F238E27FC236}">
                <a16:creationId xmlns:a16="http://schemas.microsoft.com/office/drawing/2014/main" id="{788FA8A1-6099-4715-96B6-89E8B02D0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Основанием прямой треугольной призмы служит прямоугольный треугольник с катетами 3 см и 4 см, высота призмы равна 10 см. Найдите площадь поверхности данной призмы.</a:t>
            </a:r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C8EADCF7-2A28-4438-A45C-2D518E5C1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132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67590" name="Picture 6">
            <a:extLst>
              <a:ext uri="{FF2B5EF4-FFF2-40B4-BE49-F238E27FC236}">
                <a16:creationId xmlns:a16="http://schemas.microsoft.com/office/drawing/2014/main" id="{04CF5FCE-1DA9-44B9-A8F2-C34B7A1D0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2500313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69CAAE66-B8B2-4D71-AB81-FCF3A17617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Text Box 3">
            <a:extLst>
              <a:ext uri="{FF2B5EF4-FFF2-40B4-BE49-F238E27FC236}">
                <a16:creationId xmlns:a16="http://schemas.microsoft.com/office/drawing/2014/main" id="{25DC0DBE-3ABF-4C0E-A98E-E8F8FB43B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 площадь поверхности прямой призмы, в основании которой лежит ромб с диагоналями 6 см и 8 см и боковым ребром 10 см.</a:t>
            </a: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D194A178-D681-4C86-A1E0-F51CAA466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248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69638" name="Picture 6">
            <a:extLst>
              <a:ext uri="{FF2B5EF4-FFF2-40B4-BE49-F238E27FC236}">
                <a16:creationId xmlns:a16="http://schemas.microsoft.com/office/drawing/2014/main" id="{34FE9FEC-1686-4007-BBCC-303ED7B29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525838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2081672D-9D4F-4B0F-9AA7-97B78E126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1" name="Picture 15">
            <a:extLst>
              <a:ext uri="{FF2B5EF4-FFF2-40B4-BE49-F238E27FC236}">
                <a16:creationId xmlns:a16="http://schemas.microsoft.com/office/drawing/2014/main" id="{537C05D6-1CE5-4CB7-A1E9-DF9ADA9A99D1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3644900"/>
            <a:ext cx="2667000" cy="2711450"/>
          </a:xfrm>
          <a:noFill/>
          <a:ln/>
        </p:spPr>
      </p:pic>
      <p:pic>
        <p:nvPicPr>
          <p:cNvPr id="4113" name="Picture 17">
            <a:extLst>
              <a:ext uri="{FF2B5EF4-FFF2-40B4-BE49-F238E27FC236}">
                <a16:creationId xmlns:a16="http://schemas.microsoft.com/office/drawing/2014/main" id="{C86C3023-45F7-48B6-BE46-0ED19CA3018E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076700"/>
            <a:ext cx="2520950" cy="2119313"/>
          </a:xfrm>
          <a:noFill/>
          <a:ln/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D1E8ECCC-C54F-4D7A-8442-A6B3EA370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89646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Площадью поверхности многогранника</a:t>
            </a:r>
            <a:r>
              <a:rPr lang="ru-RU" altLang="ru-RU" dirty="0"/>
              <a:t> по определению считается сумма площадей, входящих в эту поверхность многоугольников.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3712DF13-5CEB-49D2-8755-C6DD4767D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7338"/>
            <a:ext cx="89646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Площадь поверхности призмы состоит из площади боковой поверхности и площадей оснований.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A31D98B6-668C-4C7C-962A-79EE777C4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49500"/>
            <a:ext cx="89646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Площадь поверхности пирамиды состоит из площади боковой поверхности и площади основания.</a:t>
            </a:r>
          </a:p>
        </p:txBody>
      </p:sp>
      <p:pic>
        <p:nvPicPr>
          <p:cNvPr id="4120" name="Picture 24">
            <a:extLst>
              <a:ext uri="{FF2B5EF4-FFF2-40B4-BE49-F238E27FC236}">
                <a16:creationId xmlns:a16="http://schemas.microsoft.com/office/drawing/2014/main" id="{0E75F806-554B-4DCB-AB69-28A61BFB33BF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3573463"/>
            <a:ext cx="2708275" cy="2738437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847763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075">
            <a:extLst>
              <a:ext uri="{FF2B5EF4-FFF2-40B4-BE49-F238E27FC236}">
                <a16:creationId xmlns:a16="http://schemas.microsoft.com/office/drawing/2014/main" id="{02F1FC68-1523-4997-9CDA-5B5D6B88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изменятся площади боковой и полной поверхностей пирамиды, если все её рёбра: а) увеличить в 2 раза; б) уменьшить в 5 раз? </a:t>
            </a:r>
          </a:p>
        </p:txBody>
      </p:sp>
      <p:sp>
        <p:nvSpPr>
          <p:cNvPr id="71685" name="Text Box 3077">
            <a:extLst>
              <a:ext uri="{FF2B5EF4-FFF2-40B4-BE49-F238E27FC236}">
                <a16:creationId xmlns:a16="http://schemas.microsoft.com/office/drawing/2014/main" id="{16450F82-7EAB-44F5-A053-80A6D6DD9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410200"/>
            <a:ext cx="8893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Увеличатся в 4 раза; б) уменьшатся в 25 раз.</a:t>
            </a:r>
          </a:p>
        </p:txBody>
      </p:sp>
      <p:graphicFrame>
        <p:nvGraphicFramePr>
          <p:cNvPr id="71687" name="Object 3079">
            <a:extLst>
              <a:ext uri="{FF2B5EF4-FFF2-40B4-BE49-F238E27FC236}">
                <a16:creationId xmlns:a16="http://schemas.microsoft.com/office/drawing/2014/main" id="{60BEBA25-5B5C-41D7-9AAB-673E6F56DB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2286000"/>
          <a:ext cx="24955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Точечный рисунок" r:id="rId4" imgW="2495238" imgH="2762636" progId="Paint.Picture">
                  <p:embed/>
                </p:oleObj>
              </mc:Choice>
              <mc:Fallback>
                <p:oleObj name="Точечный рисунок" r:id="rId4" imgW="2495238" imgH="2762636" progId="Paint.Picture">
                  <p:embed/>
                  <p:pic>
                    <p:nvPicPr>
                      <p:cNvPr id="71687" name="Object 3079">
                        <a:extLst>
                          <a:ext uri="{FF2B5EF4-FFF2-40B4-BE49-F238E27FC236}">
                            <a16:creationId xmlns:a16="http://schemas.microsoft.com/office/drawing/2014/main" id="{60BEBA25-5B5C-41D7-9AAB-673E6F56DB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86000"/>
                        <a:ext cx="2495550" cy="276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026">
            <a:extLst>
              <a:ext uri="{FF2B5EF4-FFF2-40B4-BE49-F238E27FC236}">
                <a16:creationId xmlns:a16="http://schemas.microsoft.com/office/drawing/2014/main" id="{3F7B531B-084E-48B7-A114-63AAE98B1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  <p:extLst>
      <p:ext uri="{BB962C8B-B14F-4D97-AF65-F5344CB8AC3E}">
        <p14:creationId xmlns:p14="http://schemas.microsoft.com/office/powerpoint/2010/main" val="283471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 Box 3">
            <a:extLst>
              <a:ext uri="{FF2B5EF4-FFF2-40B4-BE49-F238E27FC236}">
                <a16:creationId xmlns:a16="http://schemas.microsoft.com/office/drawing/2014/main" id="{1EA55F27-3C0B-49CD-B134-0225CBB2A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площадь боковой поверхности правильной четырёхугольной пирамиды,   сторона  основания которой равна 6 см и высота 4 см.</a:t>
            </a: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43E9D8C8-BDA7-4D19-8996-7ED1A37E2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6105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60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70662" name="Picture 6">
            <a:extLst>
              <a:ext uri="{FF2B5EF4-FFF2-40B4-BE49-F238E27FC236}">
                <a16:creationId xmlns:a16="http://schemas.microsoft.com/office/drawing/2014/main" id="{FDAF54CF-5230-429B-B35C-60F84541E3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3868738" cy="292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5B6A87F7-2B97-473A-A15C-21E697788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Text Box 3">
            <a:extLst>
              <a:ext uri="{FF2B5EF4-FFF2-40B4-BE49-F238E27FC236}">
                <a16:creationId xmlns:a16="http://schemas.microsoft.com/office/drawing/2014/main" id="{F320C795-48CA-45F9-804F-6F1AADA2D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Найдите площадь боковой поверхности правильной треугольной пирамиды со стороной основания 6 см и высотой 1 см.</a:t>
            </a:r>
          </a:p>
        </p:txBody>
      </p:sp>
      <p:sp>
        <p:nvSpPr>
          <p:cNvPr id="105477" name="Text Box 5">
            <a:extLst>
              <a:ext uri="{FF2B5EF4-FFF2-40B4-BE49-F238E27FC236}">
                <a16:creationId xmlns:a16="http://schemas.microsoft.com/office/drawing/2014/main" id="{A99DB226-EC49-48E1-946C-81CF61AED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6105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8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105478" name="Picture 6">
            <a:extLst>
              <a:ext uri="{FF2B5EF4-FFF2-40B4-BE49-F238E27FC236}">
                <a16:creationId xmlns:a16="http://schemas.microsoft.com/office/drawing/2014/main" id="{7EE97135-A598-4BDB-9BEB-9001312B4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2319338"/>
            <a:ext cx="4038600" cy="221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3353454F-6CE9-4DDB-9CA8-DAE1376FF3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 Box 1027">
            <a:extLst>
              <a:ext uri="{FF2B5EF4-FFF2-40B4-BE49-F238E27FC236}">
                <a16:creationId xmlns:a16="http://schemas.microsoft.com/office/drawing/2014/main" id="{D2193EC1-5764-4DA4-AC85-4BCD4643C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Найдите площадь боковой поверхности правильной шестиугольной пирамиды со стороной основания 4  см и высотой 2 см.</a:t>
            </a:r>
          </a:p>
        </p:txBody>
      </p:sp>
      <p:sp>
        <p:nvSpPr>
          <p:cNvPr id="107525" name="Text Box 1029">
            <a:extLst>
              <a:ext uri="{FF2B5EF4-FFF2-40B4-BE49-F238E27FC236}">
                <a16:creationId xmlns:a16="http://schemas.microsoft.com/office/drawing/2014/main" id="{1413B0C2-F38A-4348-A14B-409990701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6105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48 см</a:t>
            </a:r>
            <a:r>
              <a:rPr lang="ru-RU" altLang="ru-RU" sz="2800" baseline="30000"/>
              <a:t>2</a:t>
            </a:r>
            <a:r>
              <a:rPr lang="ru-RU" altLang="ru-RU" sz="2800"/>
              <a:t>.</a:t>
            </a:r>
          </a:p>
        </p:txBody>
      </p:sp>
      <p:pic>
        <p:nvPicPr>
          <p:cNvPr id="107526" name="Picture 1030">
            <a:extLst>
              <a:ext uri="{FF2B5EF4-FFF2-40B4-BE49-F238E27FC236}">
                <a16:creationId xmlns:a16="http://schemas.microsoft.com/office/drawing/2014/main" id="{DFFE30C3-C171-403C-98D3-D9C567B57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2355850"/>
            <a:ext cx="4884737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3B2B8B89-0C76-42BF-837A-6A6EE1736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892" y="765997"/>
            <a:ext cx="915703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Правильную четырёхугольную пирамиду симметрично отразили относительно середины её высоты. Найдите площадь поверхности общей части исходной и симметричной пирамид, если площадь боковой поверхности исходной пирамиды равна 1.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3384376" cy="2758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DC4FC7D-5D87-4C7E-B9C2-ADA1E1261FF2}"/>
              </a:ext>
            </a:extLst>
          </p:cNvPr>
          <p:cNvGrpSpPr/>
          <p:nvPr/>
        </p:nvGrpSpPr>
        <p:grpSpPr>
          <a:xfrm>
            <a:off x="9952" y="2427582"/>
            <a:ext cx="9157034" cy="4304922"/>
            <a:chOff x="9952" y="1271159"/>
            <a:chExt cx="9157034" cy="430492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 Box 7">
                  <a:extLst>
                    <a:ext uri="{FF2B5EF4-FFF2-40B4-BE49-F238E27FC236}">
                      <a16:creationId xmlns:a16="http://schemas.microsoft.com/office/drawing/2014/main" id="{84B8E71A-F110-4183-BAE9-1FB825DAFF6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952" y="4559392"/>
                  <a:ext cx="9157034" cy="101668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en-US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Решение. </a:t>
                  </a:r>
                  <a:r>
                    <a:rPr lang="ru-RU" dirty="0"/>
                    <a:t>Общей частью пирамид является октаэдр (правильная 4-я </a:t>
                  </a:r>
                  <a:r>
                    <a:rPr lang="ru-RU" dirty="0" err="1"/>
                    <a:t>бипирамида</a:t>
                  </a:r>
                  <a:r>
                    <a:rPr lang="ru-RU" dirty="0"/>
                    <a:t>)</a:t>
                  </a:r>
                  <a:r>
                    <a:rPr lang="en-US" dirty="0"/>
                    <a:t>. </a:t>
                  </a:r>
                  <a:r>
                    <a:rPr lang="ru-RU" dirty="0"/>
                    <a:t>Его площадь поверхности равна</a:t>
                  </a:r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.</m:t>
                      </m:r>
                    </m:oMath>
                  </a14:m>
                  <a:endParaRPr lang="ru-RU" dirty="0"/>
                </a:p>
              </p:txBody>
            </p:sp>
          </mc:Choice>
          <mc:Fallback>
            <p:sp>
              <p:nvSpPr>
                <p:cNvPr id="9" name="Text Box 7">
                  <a:extLst>
                    <a:ext uri="{FF2B5EF4-FFF2-40B4-BE49-F238E27FC236}">
                      <a16:creationId xmlns:a16="http://schemas.microsoft.com/office/drawing/2014/main" id="{84B8E71A-F110-4183-BAE9-1FB825DAFF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952" y="4559392"/>
                  <a:ext cx="9157034" cy="1016689"/>
                </a:xfrm>
                <a:prstGeom prst="rect">
                  <a:avLst/>
                </a:prstGeom>
                <a:blipFill>
                  <a:blip r:embed="rId4"/>
                  <a:stretch>
                    <a:fillRect l="-1065" t="-4819" r="-999" b="-241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A68CFD46-9BA4-46A9-B90D-910B647629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3931" y="1271159"/>
              <a:ext cx="4248472" cy="3111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1026">
            <a:extLst>
              <a:ext uri="{FF2B5EF4-FFF2-40B4-BE49-F238E27FC236}">
                <a16:creationId xmlns:a16="http://schemas.microsoft.com/office/drawing/2014/main" id="{BBD146EA-FEC4-42E4-B30A-3C73D2F1EA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22</a:t>
            </a:r>
          </a:p>
        </p:txBody>
      </p:sp>
    </p:spTree>
    <p:extLst>
      <p:ext uri="{BB962C8B-B14F-4D97-AF65-F5344CB8AC3E}">
        <p14:creationId xmlns:p14="http://schemas.microsoft.com/office/powerpoint/2010/main" val="240255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E857CF32-0486-4261-B3B4-1DCF20444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23705"/>
            <a:ext cx="910850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Правильный тетраэдр повернули на 60° вокруг прямой, содержащей его высоту. Найдите площадь поверхности общей части </a:t>
            </a:r>
            <a:r>
              <a:rPr lang="ru-RU" dirty="0"/>
              <a:t>исходного тетраэдра и повёрнутого, если площадь поверхности исходного тетраэдра равна 1.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5BA635-A3C6-4CC4-B37F-0390951E32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5" y="2374078"/>
            <a:ext cx="3816424" cy="3631417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3FF37AA-391E-4CDD-B618-9D3912B48F14}"/>
              </a:ext>
            </a:extLst>
          </p:cNvPr>
          <p:cNvGrpSpPr/>
          <p:nvPr/>
        </p:nvGrpSpPr>
        <p:grpSpPr>
          <a:xfrm>
            <a:off x="539552" y="2412651"/>
            <a:ext cx="5952961" cy="4348431"/>
            <a:chOff x="539552" y="1914771"/>
            <a:chExt cx="5952961" cy="43484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310" name="Text Box 6">
                  <a:extLst>
                    <a:ext uri="{FF2B5EF4-FFF2-40B4-BE49-F238E27FC236}">
                      <a16:creationId xmlns:a16="http://schemas.microsoft.com/office/drawing/2014/main" id="{D7930D2F-479B-4657-9141-44880C1FBC9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39552" y="5646687"/>
                  <a:ext cx="3095625" cy="6165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Ответ: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alt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alt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altLang="ru-R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>
                    <a:solidFill>
                      <a:srgbClr val="FF3300"/>
                    </a:solidFill>
                  </a:endParaRPr>
                </a:p>
              </p:txBody>
            </p:sp>
          </mc:Choice>
          <mc:Fallback xmlns="">
            <p:sp>
              <p:nvSpPr>
                <p:cNvPr id="98310" name="Text Box 6">
                  <a:extLst>
                    <a:ext uri="{FF2B5EF4-FFF2-40B4-BE49-F238E27FC236}">
                      <a16:creationId xmlns:a16="http://schemas.microsoft.com/office/drawing/2014/main" id="{D7930D2F-479B-4657-9141-44880C1FBC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39552" y="5646687"/>
                  <a:ext cx="3095625" cy="616515"/>
                </a:xfrm>
                <a:prstGeom prst="rect">
                  <a:avLst/>
                </a:prstGeom>
                <a:blipFill>
                  <a:blip r:embed="rId4"/>
                  <a:stretch>
                    <a:fillRect l="-3156" b="-891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FF5FD93A-2F95-4EC7-9318-17A2CFCB65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44041" y="1914771"/>
              <a:ext cx="4248472" cy="3592844"/>
            </a:xfrm>
            <a:prstGeom prst="rect">
              <a:avLst/>
            </a:prstGeom>
          </p:spPr>
        </p:pic>
      </p:grpSp>
      <p:sp>
        <p:nvSpPr>
          <p:cNvPr id="7" name="Rectangle 1026">
            <a:extLst>
              <a:ext uri="{FF2B5EF4-FFF2-40B4-BE49-F238E27FC236}">
                <a16:creationId xmlns:a16="http://schemas.microsoft.com/office/drawing/2014/main" id="{11CB83CE-ED76-46AE-9C01-86BD067AF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669224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	Правильный тетраэдр повернули вокруг прямой, проходящей через середины двух его противолежащих рёбер, на угол 90</a:t>
            </a:r>
            <a:r>
              <a:rPr lang="ru-RU" baseline="30000" dirty="0"/>
              <a:t>о</a:t>
            </a:r>
            <a:r>
              <a:rPr lang="ru-RU" dirty="0"/>
              <a:t>. Найдите площадь поверхности общей части исходного тетраэдра и повёрнутого, если площадь поверхности исходного тетраэдра равна 1.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92" y="2420888"/>
            <a:ext cx="3236284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ACBFCA9-D921-4DF3-9248-08C0EC43CC7D}"/>
              </a:ext>
            </a:extLst>
          </p:cNvPr>
          <p:cNvGrpSpPr/>
          <p:nvPr/>
        </p:nvGrpSpPr>
        <p:grpSpPr>
          <a:xfrm>
            <a:off x="-14483" y="2469818"/>
            <a:ext cx="9144000" cy="3926645"/>
            <a:chOff x="-58267" y="1627975"/>
            <a:chExt cx="9144000" cy="3926645"/>
          </a:xfrm>
        </p:grpSpPr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2BEF54E7-8794-44C8-B86C-1A0FB541C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8267" y="4723623"/>
              <a:ext cx="9144000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ru-RU" sz="2000" dirty="0"/>
                <a:t>	</a:t>
              </a:r>
              <a:r>
                <a:rPr lang="ru-RU" dirty="0">
                  <a:solidFill>
                    <a:srgbClr val="FF0000"/>
                  </a:solidFill>
                </a:rPr>
                <a:t>Ответ.</a:t>
              </a:r>
              <a:r>
                <a:rPr lang="ru-RU" b="1" dirty="0"/>
                <a:t> </a:t>
              </a:r>
              <a:r>
                <a:rPr lang="ru-RU" dirty="0"/>
                <a:t>Общей частью исходного тетраэдра и повернутого является октаэдр.  Его площадь поверхности равна 0,5.	</a:t>
              </a:r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CDADCCBB-0970-4AA7-8666-40C92EBE69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1627975"/>
              <a:ext cx="3046254" cy="3192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1026">
            <a:extLst>
              <a:ext uri="{FF2B5EF4-FFF2-40B4-BE49-F238E27FC236}">
                <a16:creationId xmlns:a16="http://schemas.microsoft.com/office/drawing/2014/main" id="{038975B1-BDCB-4E55-9A58-AEBE46396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24</a:t>
            </a:r>
          </a:p>
        </p:txBody>
      </p:sp>
    </p:spTree>
    <p:extLst>
      <p:ext uri="{BB962C8B-B14F-4D97-AF65-F5344CB8AC3E}">
        <p14:creationId xmlns:p14="http://schemas.microsoft.com/office/powerpoint/2010/main" val="70271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72" name="Rectangle 16">
            <a:extLst>
              <a:ext uri="{FF2B5EF4-FFF2-40B4-BE49-F238E27FC236}">
                <a16:creationId xmlns:a16="http://schemas.microsoft.com/office/drawing/2014/main" id="{FB68C0A1-729C-49BC-A0E9-FD2621456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6278" name="Text Box 22">
            <a:extLst>
              <a:ext uri="{FF2B5EF4-FFF2-40B4-BE49-F238E27FC236}">
                <a16:creationId xmlns:a16="http://schemas.microsoft.com/office/drawing/2014/main" id="{59586D72-8110-4E67-862C-B1FA41E2C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10994"/>
            <a:ext cx="876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Единичный куб повернули на 60° вокруг прямой, содержащей его диагональ. Найдите площадь поверхности общей части </a:t>
            </a:r>
            <a:r>
              <a:rPr lang="ru-RU" dirty="0"/>
              <a:t>исходного куба и повёрнутого.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67155E-3B63-4ACC-AAC1-E2596E909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060848"/>
            <a:ext cx="2952328" cy="3011724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33A795E-4E65-4746-8A6B-5A840A0DF9EB}"/>
              </a:ext>
            </a:extLst>
          </p:cNvPr>
          <p:cNvGrpSpPr/>
          <p:nvPr/>
        </p:nvGrpSpPr>
        <p:grpSpPr>
          <a:xfrm>
            <a:off x="250825" y="2060848"/>
            <a:ext cx="8893175" cy="4466282"/>
            <a:chOff x="250825" y="1753930"/>
            <a:chExt cx="8893175" cy="44662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270" name="Text Box 14">
                  <a:extLst>
                    <a:ext uri="{FF2B5EF4-FFF2-40B4-BE49-F238E27FC236}">
                      <a16:creationId xmlns:a16="http://schemas.microsoft.com/office/drawing/2014/main" id="{AE0AF551-2984-4230-88B3-95F368580AF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0825" y="4926012"/>
                  <a:ext cx="8893175" cy="1294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Ответ:</a:t>
                  </a:r>
                  <a:r>
                    <a:rPr lang="ru-RU" altLang="ru-RU" dirty="0">
                      <a:solidFill>
                        <a:schemeClr val="accent1"/>
                      </a:solidFill>
                    </a:rPr>
                    <a:t> </a:t>
                  </a:r>
                  <a:r>
                    <a:rPr lang="ru-RU" altLang="ru-RU" dirty="0"/>
                    <a:t>Общая часть является правильной 6-й </a:t>
                  </a:r>
                  <a:r>
                    <a:rPr lang="ru-RU" altLang="ru-RU" dirty="0" err="1"/>
                    <a:t>бипирамидой</a:t>
                  </a:r>
                  <a:r>
                    <a:rPr lang="ru-RU" altLang="ru-RU" dirty="0"/>
                    <a:t>.</a:t>
                  </a:r>
                </a:p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/>
                    <a:t>Её площадь поверхности равна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alt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altLang="ru-RU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altLang="ru-RU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</a:p>
              </p:txBody>
            </p:sp>
          </mc:Choice>
          <mc:Fallback xmlns="">
            <p:sp>
              <p:nvSpPr>
                <p:cNvPr id="96270" name="Text Box 14">
                  <a:extLst>
                    <a:ext uri="{FF2B5EF4-FFF2-40B4-BE49-F238E27FC236}">
                      <a16:creationId xmlns:a16="http://schemas.microsoft.com/office/drawing/2014/main" id="{AE0AF551-2984-4230-88B3-95F368580A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0825" y="4926012"/>
                  <a:ext cx="8893175" cy="1294200"/>
                </a:xfrm>
                <a:prstGeom prst="rect">
                  <a:avLst/>
                </a:prstGeom>
                <a:blipFill>
                  <a:blip r:embed="rId4"/>
                  <a:stretch>
                    <a:fillRect l="-1028" t="-3774" r="-109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491EFEF8-26BE-4607-AD82-ABFE20D017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71800" y="1753930"/>
              <a:ext cx="3649407" cy="3145677"/>
            </a:xfrm>
            <a:prstGeom prst="rect">
              <a:avLst/>
            </a:prstGeom>
          </p:spPr>
        </p:pic>
      </p:grpSp>
      <p:sp>
        <p:nvSpPr>
          <p:cNvPr id="8" name="Rectangle 1026">
            <a:extLst>
              <a:ext uri="{FF2B5EF4-FFF2-40B4-BE49-F238E27FC236}">
                <a16:creationId xmlns:a16="http://schemas.microsoft.com/office/drawing/2014/main" id="{FCC28BD2-0D89-41DA-B0C1-9F78CADB7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25</a:t>
            </a:r>
          </a:p>
        </p:txBody>
      </p:sp>
    </p:spTree>
    <p:extLst>
      <p:ext uri="{BB962C8B-B14F-4D97-AF65-F5344CB8AC3E}">
        <p14:creationId xmlns:p14="http://schemas.microsoft.com/office/powerpoint/2010/main" val="1395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B3DED476-3A7B-4DD8-B903-AE7B624791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2531" name="Text Box 1027">
            <a:extLst>
              <a:ext uri="{FF2B5EF4-FFF2-40B4-BE49-F238E27FC236}">
                <a16:creationId xmlns:a16="http://schemas.microsoft.com/office/drawing/2014/main" id="{C3A1FA59-48AD-40EA-8E31-13383DFC1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Чему равна площадь поверхности куба с ребром 1?</a:t>
            </a:r>
          </a:p>
        </p:txBody>
      </p:sp>
      <p:sp>
        <p:nvSpPr>
          <p:cNvPr id="22536" name="Text Box 1032">
            <a:extLst>
              <a:ext uri="{FF2B5EF4-FFF2-40B4-BE49-F238E27FC236}">
                <a16:creationId xmlns:a16="http://schemas.microsoft.com/office/drawing/2014/main" id="{2B8193F4-51E2-429B-BFBE-26245AABE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6. </a:t>
            </a:r>
          </a:p>
        </p:txBody>
      </p:sp>
      <p:pic>
        <p:nvPicPr>
          <p:cNvPr id="22540" name="Picture 1036">
            <a:extLst>
              <a:ext uri="{FF2B5EF4-FFF2-40B4-BE49-F238E27FC236}">
                <a16:creationId xmlns:a16="http://schemas.microsoft.com/office/drawing/2014/main" id="{B3CC3183-9186-4619-AB44-8CA27338D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2135188"/>
            <a:ext cx="2586037" cy="25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Text Box 3">
            <a:extLst>
              <a:ext uri="{FF2B5EF4-FFF2-40B4-BE49-F238E27FC236}">
                <a16:creationId xmlns:a16="http://schemas.microsoft.com/office/drawing/2014/main" id="{F16ECCEA-83F5-44BB-99E0-B91C2F645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Объем куба равен 8 м</a:t>
            </a:r>
            <a:r>
              <a:rPr lang="ru-RU" altLang="ru-RU" sz="2800" baseline="30000" dirty="0"/>
              <a:t>3</a:t>
            </a:r>
            <a:r>
              <a:rPr lang="ru-RU" altLang="ru-RU" sz="2800" dirty="0"/>
              <a:t>. Найдите площадь его поверхности.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24E6E659-7B97-4B07-867F-08681A05F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24 м</a:t>
            </a:r>
            <a:r>
              <a:rPr lang="ru-RU" altLang="ru-RU" sz="2800" baseline="30000"/>
              <a:t>2</a:t>
            </a:r>
            <a:r>
              <a:rPr lang="ru-RU" altLang="ru-RU" sz="2800"/>
              <a:t>. </a:t>
            </a:r>
          </a:p>
        </p:txBody>
      </p:sp>
      <p:pic>
        <p:nvPicPr>
          <p:cNvPr id="52229" name="Picture 5">
            <a:extLst>
              <a:ext uri="{FF2B5EF4-FFF2-40B4-BE49-F238E27FC236}">
                <a16:creationId xmlns:a16="http://schemas.microsoft.com/office/drawing/2014/main" id="{F3088D0F-00A3-4EB0-8952-220165B5C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38" y="2282825"/>
            <a:ext cx="2319337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C42F7C7D-C384-455E-8F7F-64DF3A387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Text Box 1027">
            <a:extLst>
              <a:ext uri="{FF2B5EF4-FFF2-40B4-BE49-F238E27FC236}">
                <a16:creationId xmlns:a16="http://schemas.microsoft.com/office/drawing/2014/main" id="{D1E2898C-D07F-4D02-9DAC-FA1F41356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изменится площадь поверхности куба, если каждое его ребро увеличить в: а) 2 раза; б) 3 раза; в) </a:t>
            </a:r>
            <a:r>
              <a:rPr lang="en-US" altLang="ru-RU" sz="2800" i="1" dirty="0"/>
              <a:t>n</a:t>
            </a:r>
            <a:r>
              <a:rPr lang="ru-RU" altLang="ru-RU" sz="2800" dirty="0"/>
              <a:t> раз?</a:t>
            </a:r>
          </a:p>
        </p:txBody>
      </p:sp>
      <p:sp>
        <p:nvSpPr>
          <p:cNvPr id="68612" name="Text Box 1028">
            <a:extLst>
              <a:ext uri="{FF2B5EF4-FFF2-40B4-BE49-F238E27FC236}">
                <a16:creationId xmlns:a16="http://schemas.microsoft.com/office/drawing/2014/main" id="{D9F5F971-E613-4D10-A5A0-2C243C889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7978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Увеличится в: а) 4 раза; б) 9 раз; в) </a:t>
            </a:r>
            <a:r>
              <a:rPr lang="en-US" altLang="ru-RU" sz="2800" i="1"/>
              <a:t>n</a:t>
            </a:r>
            <a:r>
              <a:rPr lang="ru-RU" altLang="ru-RU" sz="2800" baseline="30000"/>
              <a:t>2 </a:t>
            </a:r>
            <a:r>
              <a:rPr lang="ru-RU" altLang="ru-RU" sz="2800"/>
              <a:t>раз.</a:t>
            </a:r>
          </a:p>
        </p:txBody>
      </p:sp>
      <p:pic>
        <p:nvPicPr>
          <p:cNvPr id="68613" name="Picture 1029">
            <a:extLst>
              <a:ext uri="{FF2B5EF4-FFF2-40B4-BE49-F238E27FC236}">
                <a16:creationId xmlns:a16="http://schemas.microsoft.com/office/drawing/2014/main" id="{2B469B7A-304B-44B5-9DED-3BA5BFE0A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38" y="2282825"/>
            <a:ext cx="2319337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02F5D82A-048A-48BC-885D-9A24069A7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>
            <a:extLst>
              <a:ext uri="{FF2B5EF4-FFF2-40B4-BE49-F238E27FC236}">
                <a16:creationId xmlns:a16="http://schemas.microsoft.com/office/drawing/2014/main" id="{0066D584-C983-4A9E-AC15-25E908155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площадь поверхности многогранника, составленного из двух единичных кубов, вершина одного из которых расположена в центре другого, как показано на рисунке. </a:t>
            </a:r>
          </a:p>
        </p:txBody>
      </p:sp>
      <p:sp>
        <p:nvSpPr>
          <p:cNvPr id="113669" name="Text Box 5">
            <a:extLst>
              <a:ext uri="{FF2B5EF4-FFF2-40B4-BE49-F238E27FC236}">
                <a16:creationId xmlns:a16="http://schemas.microsoft.com/office/drawing/2014/main" id="{E9364F93-2523-4AE8-902E-6A71BF759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373688"/>
            <a:ext cx="304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/>
              <a:t>10,5.</a:t>
            </a:r>
            <a:endParaRPr lang="ru-RU" altLang="ru-RU" sz="2800"/>
          </a:p>
        </p:txBody>
      </p:sp>
      <p:graphicFrame>
        <p:nvGraphicFramePr>
          <p:cNvPr id="113670" name="Object 6">
            <a:extLst>
              <a:ext uri="{FF2B5EF4-FFF2-40B4-BE49-F238E27FC236}">
                <a16:creationId xmlns:a16="http://schemas.microsoft.com/office/drawing/2014/main" id="{9653E87A-E5FE-4B17-872C-B8DEC6B797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743200"/>
          <a:ext cx="26765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Точечный рисунок" r:id="rId4" imgW="2676899" imgH="2505425" progId="Paint.Picture">
                  <p:embed/>
                </p:oleObj>
              </mc:Choice>
              <mc:Fallback>
                <p:oleObj name="Точечный рисунок" r:id="rId4" imgW="2676899" imgH="2505425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43200"/>
                        <a:ext cx="26765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026">
            <a:extLst>
              <a:ext uri="{FF2B5EF4-FFF2-40B4-BE49-F238E27FC236}">
                <a16:creationId xmlns:a16="http://schemas.microsoft.com/office/drawing/2014/main" id="{76A8114B-B00C-4F0A-91FB-9901C84C0D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Text Box 3">
            <a:extLst>
              <a:ext uri="{FF2B5EF4-FFF2-40B4-BE49-F238E27FC236}">
                <a16:creationId xmlns:a16="http://schemas.microsoft.com/office/drawing/2014/main" id="{215584DC-6A44-47CA-8A98-39F370EC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площадь поверхности многогранника, составленного из двух единичных кубов, две вершины одного из которых расположены в центрах граней другого. </a:t>
            </a:r>
          </a:p>
        </p:txBody>
      </p:sp>
      <p:sp>
        <p:nvSpPr>
          <p:cNvPr id="115717" name="Text Box 5">
            <a:extLst>
              <a:ext uri="{FF2B5EF4-FFF2-40B4-BE49-F238E27FC236}">
                <a16:creationId xmlns:a16="http://schemas.microsoft.com/office/drawing/2014/main" id="{2537F6C4-8E52-468D-A620-6DC52869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373688"/>
            <a:ext cx="3048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/>
              <a:t>9,5.</a:t>
            </a:r>
            <a:endParaRPr lang="ru-RU" altLang="ru-RU" sz="2800"/>
          </a:p>
        </p:txBody>
      </p:sp>
      <p:graphicFrame>
        <p:nvGraphicFramePr>
          <p:cNvPr id="115718" name="Object 6">
            <a:extLst>
              <a:ext uri="{FF2B5EF4-FFF2-40B4-BE49-F238E27FC236}">
                <a16:creationId xmlns:a16="http://schemas.microsoft.com/office/drawing/2014/main" id="{40AA3D3B-D3D9-4BAD-A94B-9A5FABBB19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2895600"/>
          <a:ext cx="22383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Точечный рисунок" r:id="rId4" imgW="2238687" imgH="2219635" progId="Paint.Picture">
                  <p:embed/>
                </p:oleObj>
              </mc:Choice>
              <mc:Fallback>
                <p:oleObj name="Точечный рисунок" r:id="rId4" imgW="2238687" imgH="2219635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895600"/>
                        <a:ext cx="2238375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026">
            <a:extLst>
              <a:ext uri="{FF2B5EF4-FFF2-40B4-BE49-F238E27FC236}">
                <a16:creationId xmlns:a16="http://schemas.microsoft.com/office/drawing/2014/main" id="{0054FDB9-38C4-4700-983D-FBA1337A90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>
            <a:extLst>
              <a:ext uri="{FF2B5EF4-FFF2-40B4-BE49-F238E27FC236}">
                <a16:creationId xmlns:a16="http://schemas.microsoft.com/office/drawing/2014/main" id="{F3C5B862-EEBC-427C-B8DE-1F89F3EA4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grpSp>
        <p:nvGrpSpPr>
          <p:cNvPr id="117763" name="Group 3">
            <a:extLst>
              <a:ext uri="{FF2B5EF4-FFF2-40B4-BE49-F238E27FC236}">
                <a16:creationId xmlns:a16="http://schemas.microsoft.com/office/drawing/2014/main" id="{1D52B3DC-C3E0-415F-8148-134E87590DF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57600"/>
            <a:ext cx="8686800" cy="3048000"/>
            <a:chOff x="144" y="2160"/>
            <a:chExt cx="5472" cy="1920"/>
          </a:xfrm>
        </p:grpSpPr>
        <p:sp>
          <p:nvSpPr>
            <p:cNvPr id="117764" name="Text Box 4">
              <a:extLst>
                <a:ext uri="{FF2B5EF4-FFF2-40B4-BE49-F238E27FC236}">
                  <a16:creationId xmlns:a16="http://schemas.microsoft.com/office/drawing/2014/main" id="{F8BC21EE-0847-4B4B-801A-69244FAEA9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792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22.</a:t>
              </a:r>
            </a:p>
          </p:txBody>
        </p:sp>
        <p:sp>
          <p:nvSpPr>
            <p:cNvPr id="117765" name="Text Box 5">
              <a:extLst>
                <a:ext uri="{FF2B5EF4-FFF2-40B4-BE49-F238E27FC236}">
                  <a16:creationId xmlns:a16="http://schemas.microsoft.com/office/drawing/2014/main" id="{DB768409-6CE1-4750-8201-2D70127F89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472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двух квадратов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4, четырех прямоугольников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2 и двух невыпуклых шестиугольников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3. Следовательно, площадь поверхности многогранника равна 22. </a:t>
              </a:r>
            </a:p>
          </p:txBody>
        </p:sp>
      </p:grpSp>
      <p:pic>
        <p:nvPicPr>
          <p:cNvPr id="117766" name="Picture 6">
            <a:extLst>
              <a:ext uri="{FF2B5EF4-FFF2-40B4-BE49-F238E27FC236}">
                <a16:creationId xmlns:a16="http://schemas.microsoft.com/office/drawing/2014/main" id="{FEC21E98-E504-4B64-8A9F-5F4A00A591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447800"/>
            <a:ext cx="2147888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7A922341-DABC-43B6-9F2C-6A983AD98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>
            <a:extLst>
              <a:ext uri="{FF2B5EF4-FFF2-40B4-BE49-F238E27FC236}">
                <a16:creationId xmlns:a16="http://schemas.microsoft.com/office/drawing/2014/main" id="{44848333-B5AF-4064-8892-E2A900A7D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 (все двугранные углы прямые).</a:t>
            </a:r>
            <a:r>
              <a:rPr lang="ru-RU" altLang="ru-RU" dirty="0"/>
              <a:t> </a:t>
            </a:r>
          </a:p>
        </p:txBody>
      </p:sp>
      <p:grpSp>
        <p:nvGrpSpPr>
          <p:cNvPr id="120835" name="Group 3">
            <a:extLst>
              <a:ext uri="{FF2B5EF4-FFF2-40B4-BE49-F238E27FC236}">
                <a16:creationId xmlns:a16="http://schemas.microsoft.com/office/drawing/2014/main" id="{036F55BD-63D0-48E4-92CC-BEB62CE08FE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267200"/>
            <a:ext cx="8686800" cy="2209800"/>
            <a:chOff x="144" y="2496"/>
            <a:chExt cx="5472" cy="1392"/>
          </a:xfrm>
        </p:grpSpPr>
        <p:sp>
          <p:nvSpPr>
            <p:cNvPr id="120836" name="Text Box 4">
              <a:extLst>
                <a:ext uri="{FF2B5EF4-FFF2-40B4-BE49-F238E27FC236}">
                  <a16:creationId xmlns:a16="http://schemas.microsoft.com/office/drawing/2014/main" id="{60746165-6836-4638-8FFE-84653FA6F4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600"/>
              <a:ext cx="16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Ответ.</a:t>
              </a:r>
              <a:r>
                <a:rPr lang="ru-RU" altLang="ru-RU"/>
                <a:t> 38.</a:t>
              </a:r>
            </a:p>
          </p:txBody>
        </p:sp>
        <p:sp>
          <p:nvSpPr>
            <p:cNvPr id="120837" name="Text Box 5">
              <a:extLst>
                <a:ext uri="{FF2B5EF4-FFF2-40B4-BE49-F238E27FC236}">
                  <a16:creationId xmlns:a16="http://schemas.microsoft.com/office/drawing/2014/main" id="{257F77A9-78D8-409F-A21B-232377670E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496"/>
              <a:ext cx="5472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Поверхность многогранника состоит из квадрат</a:t>
              </a:r>
              <a:r>
                <a:rPr lang="ru-RU" altLang="ru-RU" dirty="0"/>
                <a:t>а</a:t>
              </a:r>
              <a:r>
                <a:rPr lang="ru-RU" altLang="ru-RU" dirty="0">
                  <a:cs typeface="Times New Roman" panose="02020603050405020304" pitchFamily="18" charset="0"/>
                </a:rPr>
                <a:t> площад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9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dirty="0"/>
                <a:t>семи прямоугольников площади которых равны 3, и двух</a:t>
              </a:r>
              <a:r>
                <a:rPr lang="ru-RU" altLang="ru-RU" dirty="0">
                  <a:cs typeface="Times New Roman" panose="02020603050405020304" pitchFamily="18" charset="0"/>
                </a:rPr>
                <a:t> невыпуклых </a:t>
              </a:r>
              <a:r>
                <a:rPr lang="ru-RU" altLang="ru-RU" dirty="0"/>
                <a:t>восьми</a:t>
              </a:r>
              <a:r>
                <a:rPr lang="ru-RU" altLang="ru-RU" dirty="0">
                  <a:cs typeface="Times New Roman" panose="02020603050405020304" pitchFamily="18" charset="0"/>
                </a:rPr>
                <a:t>угольников площад</a:t>
              </a:r>
              <a:r>
                <a:rPr lang="ru-RU" altLang="ru-RU" dirty="0"/>
                <a:t>и которых равны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4</a:t>
              </a:r>
              <a:r>
                <a:rPr lang="ru-RU" altLang="ru-RU" dirty="0">
                  <a:cs typeface="Times New Roman" panose="02020603050405020304" pitchFamily="18" charset="0"/>
                </a:rPr>
                <a:t>. Следовательно, площадь поверхности многогранника равна </a:t>
              </a:r>
              <a:r>
                <a:rPr lang="ru-RU" altLang="ru-RU" dirty="0"/>
                <a:t>38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</p:grpSp>
      <p:pic>
        <p:nvPicPr>
          <p:cNvPr id="120838" name="Picture 6">
            <a:extLst>
              <a:ext uri="{FF2B5EF4-FFF2-40B4-BE49-F238E27FC236}">
                <a16:creationId xmlns:a16="http://schemas.microsoft.com/office/drawing/2014/main" id="{05A70A38-ACA0-4BB1-9B1C-71FDB27FA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05000"/>
            <a:ext cx="228600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026">
            <a:extLst>
              <a:ext uri="{FF2B5EF4-FFF2-40B4-BE49-F238E27FC236}">
                <a16:creationId xmlns:a16="http://schemas.microsoft.com/office/drawing/2014/main" id="{5B7838C3-B03A-48A8-9495-2EA7F03E3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1117</Words>
  <Application>Microsoft Office PowerPoint</Application>
  <PresentationFormat>Экран (4:3)</PresentationFormat>
  <Paragraphs>126</Paragraphs>
  <Slides>27</Slides>
  <Notes>21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Equation</vt:lpstr>
      <vt:lpstr>18а. ПЛОЩАДЬ ПОВЕРХНОСТИ (многогранники)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39</cp:revision>
  <dcterms:created xsi:type="dcterms:W3CDTF">2007-11-29T06:10:49Z</dcterms:created>
  <dcterms:modified xsi:type="dcterms:W3CDTF">2022-04-09T16:23:06Z</dcterms:modified>
</cp:coreProperties>
</file>