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8" r:id="rId2"/>
    <p:sldId id="285" r:id="rId3"/>
    <p:sldId id="287" r:id="rId4"/>
    <p:sldId id="273" r:id="rId5"/>
    <p:sldId id="274" r:id="rId6"/>
    <p:sldId id="275" r:id="rId7"/>
    <p:sldId id="309" r:id="rId8"/>
    <p:sldId id="319" r:id="rId9"/>
    <p:sldId id="297" r:id="rId10"/>
    <p:sldId id="542" r:id="rId11"/>
    <p:sldId id="468" r:id="rId12"/>
    <p:sldId id="286" r:id="rId13"/>
    <p:sldId id="276" r:id="rId14"/>
    <p:sldId id="277" r:id="rId15"/>
    <p:sldId id="298" r:id="rId16"/>
    <p:sldId id="299" r:id="rId17"/>
    <p:sldId id="303" r:id="rId18"/>
    <p:sldId id="304" r:id="rId19"/>
    <p:sldId id="305" r:id="rId20"/>
    <p:sldId id="325" r:id="rId21"/>
    <p:sldId id="310" r:id="rId22"/>
    <p:sldId id="311" r:id="rId23"/>
    <p:sldId id="320" r:id="rId24"/>
    <p:sldId id="527" r:id="rId25"/>
    <p:sldId id="281" r:id="rId26"/>
    <p:sldId id="300" r:id="rId27"/>
    <p:sldId id="307" r:id="rId28"/>
    <p:sldId id="308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6" autoAdjust="0"/>
    <p:restoredTop sz="90970" autoAdjust="0"/>
  </p:normalViewPr>
  <p:slideViewPr>
    <p:cSldViewPr>
      <p:cViewPr varScale="1">
        <p:scale>
          <a:sx n="97" d="100"/>
          <a:sy n="97" d="100"/>
        </p:scale>
        <p:origin x="2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EF50C073-30ED-440C-BCD1-FE75E5392E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5843" name="Rectangle 1027">
            <a:extLst>
              <a:ext uri="{FF2B5EF4-FFF2-40B4-BE49-F238E27FC236}">
                <a16:creationId xmlns:a16="http://schemas.microsoft.com/office/drawing/2014/main" id="{E1DB8592-E752-4E0F-97F0-4D259ADF94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5844" name="Rectangle 1028">
            <a:extLst>
              <a:ext uri="{FF2B5EF4-FFF2-40B4-BE49-F238E27FC236}">
                <a16:creationId xmlns:a16="http://schemas.microsoft.com/office/drawing/2014/main" id="{BD1B6A97-0F1E-43D9-B713-24159743986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1029">
            <a:extLst>
              <a:ext uri="{FF2B5EF4-FFF2-40B4-BE49-F238E27FC236}">
                <a16:creationId xmlns:a16="http://schemas.microsoft.com/office/drawing/2014/main" id="{9B53CBDF-9815-4473-98FA-DD472EAD64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5846" name="Rectangle 1030">
            <a:extLst>
              <a:ext uri="{FF2B5EF4-FFF2-40B4-BE49-F238E27FC236}">
                <a16:creationId xmlns:a16="http://schemas.microsoft.com/office/drawing/2014/main" id="{1F3C82C1-179C-4ACE-9F26-8B4F17403C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5847" name="Rectangle 1031">
            <a:extLst>
              <a:ext uri="{FF2B5EF4-FFF2-40B4-BE49-F238E27FC236}">
                <a16:creationId xmlns:a16="http://schemas.microsoft.com/office/drawing/2014/main" id="{4D5FFF07-5F2B-4A3B-8E08-854D694C45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BC4151-1F60-415D-A68D-800B3D12B3F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B4619574-6257-4BB9-A731-E59EB83681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BD3A0B-121E-4448-8E13-D4AF5B5B4AB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52D91113-4FBC-4ABB-BF3F-BF755A219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BBF9427-6460-401B-BCE9-16928FC67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A0E16644-F035-4A6E-AA6F-116AEE637C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1E277-29CF-4D52-8241-5C19C831B0E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315D9341-9FD1-4411-82C4-E34F5F181D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53B20763-0C9B-4312-88D9-54B55075F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35336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5EF25FC2-5A79-40C4-8929-974A4306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A1B0CB-2269-4BE1-BF72-799324613D9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CA96B64B-3E1D-4E94-A656-DAA7CFA18D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6436A5A8-7072-4C86-A8FC-C2B2260B99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61411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E38CA08E-F542-4C50-B373-2AFA38C5EF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83DAC3-13C4-406E-98C6-1D1D01309379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D535E46E-C5BB-4406-A29B-69096F9896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872F31E4-F9A5-4335-873B-3AE13F78F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23463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53A8ACD5-9F12-41C1-9DE7-7E6622AE62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A18A01-31F1-4AC2-9813-CC388C562188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57A5962A-6B47-47EB-8290-33E49CEC68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7350828F-F40F-4410-86A2-670DF4813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36409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24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68518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9D7C2C-C0CE-4C89-BA3B-EE4B0954D6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B51FD2-B5B9-4136-9A53-E970A6B249B8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B8FB264F-36B9-47D8-9152-19BC50E48B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7E8EA4F2-DE62-4239-AE37-966A1BCC2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08798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E8EBCAE3-C68F-4041-AE35-1B494EDF0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F4589-506A-4DD7-861A-8B6B3C8CE6A9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6EAEF40F-4460-4B4C-8133-0645360BBB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3BB3F3C1-2AB3-4D2D-9686-E3B615176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9595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CA1D419C-87DC-4507-9192-E3C946FB54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7DA799-343F-40E5-97B7-83CD23A566C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CD62CAF3-7249-4F87-AE7B-1958901D29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9F4B3F5-7918-43F4-9E03-F240B1D42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3CFBE74B-EAF9-40FA-B345-1E21647F08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13A811-1AE8-4590-A780-D5FEC5B4D995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822D8831-4164-4809-9F0A-CCB0FCA69D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877BF8FD-3C18-4A11-BFD1-DF1032296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/>
              <a:t>В режиме слайдов ответ появляется после </a:t>
            </a:r>
            <a:r>
              <a:rPr lang="ru-RU" altLang="ru-RU" dirty="0" err="1"/>
              <a:t>кликанья</a:t>
            </a:r>
            <a:r>
              <a:rPr lang="ru-RU" altLang="ru-RU" dirty="0"/>
              <a:t>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16995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AAA91FDF-E12D-4A8E-925B-F915B1EEEB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95FE34-F96C-4AEC-8463-B3743D2D820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EB45BA65-2DA6-4D1D-BD3C-2F8918B320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3BA6E250-3C5E-48C5-ABBC-C637DDA42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53509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37098541-17E2-42C3-AA88-787CF69F3C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F452B-39E0-442D-A0C5-C656B4BD42E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C9C0316A-B594-4CCE-891B-DF7D34667D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612C322F-1D03-48BA-B49B-2A45BCB10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48104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04AB03FD-4D49-4009-8750-BE8912141B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BF5C14-CA53-4C66-9EDA-BF525209EB3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CFA53016-5DFC-4299-98DD-2F31F035F6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B0AF971C-AFFC-47F9-BC23-4A68F4BEA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04900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813AB196-A8E7-4797-928A-F74AD94AD8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DFDB1-1884-4DC8-B733-44011E97C03D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B07407C6-D1AD-4327-AF8A-BE8BAB81FE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FE96785-3F5A-4957-9E33-85674B3C1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27248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25D95-8729-4DC7-9804-51EF0BE15D27}" type="slidenum">
              <a:rPr lang="ru-RU"/>
              <a:pPr/>
              <a:t>10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48835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67561921-9BB3-4C61-B5B5-A18C99B98E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9F75A1-730E-4529-A157-5CCE31F9706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FF3DA93F-0F91-42F1-A157-1E147690BB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43F940C-7531-47C9-8110-DCE177BE3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47345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D233F9-6C48-4C6C-915E-CC26B3E1C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E35D39-94C8-4F40-9903-881A8CF08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2EB947-76B4-4601-A343-19FBA944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6DBC73-0BE4-4E05-A82D-E2B11A657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5EE3BA-06E2-439B-9F8D-2C3A2BC30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2FD9B-B24F-48E5-AF38-D4D375DEE2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500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C8FD2E-CDEC-4A01-8C25-F87D6112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7BB75D-D1A4-4125-8907-D84C2F053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AB11D0-A1DC-4DCA-9E0C-B1E1D76A5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1E9A68-62CF-447A-B919-CDEE1830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A8A455-2DE4-477A-B6A2-F96B053D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1A351-3D6C-4541-BF4A-23CADDCA83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299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758DDB3-5CB5-48CB-A2AE-0EA79E53E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BA8D8D4-44B0-46A8-AA17-F8353A25E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7C5648-7060-4CB8-8A20-15A3D5EF1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9DF663-5BA1-45D5-ADF6-CF87786F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CEBA37-85FD-4E5F-9DCE-0C307D0C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1C42F-2ECA-4CEA-BBF7-45F8F4B474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601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7649A-EC33-4A94-8862-BDD560041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EE4201-A8F6-4E64-B8DE-EBCB77814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40811C-061C-4C40-81A6-F643153B32FB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674291F-DAFC-4372-9ECF-1B76AB663E32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86221117-6EE3-4A18-8CBE-BEDA440D02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F8F01620-FB3D-45B4-B33D-3387CFB7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846F7CA-0611-4F89-9F5F-C47C735CC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A188552-65BF-4F34-BAD5-2D43007851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360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FF1D6C-69BB-4FA5-B770-8E9031B18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1F354B-AE2F-49FF-A9DF-C7028469F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4A8DB3-49D0-4A87-86AB-B30CB777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617D90-6E54-4636-B565-D405EED1C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D41209-938E-49A2-9711-84647271B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A84C4-46E0-4941-A0E0-208661EC11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863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91A87-4A49-456A-A341-34EDEFBE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2B5679-5E76-4393-93DD-D2D15E7D4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1EEE21-7887-44C6-9AFA-E1E4CA2F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9A493B-EB01-46DA-B32A-FCC56C5C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FB9BD6-108C-43F5-A787-20AADACE2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95B66-EA97-4A6D-A4F8-A341804C5E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854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F8938-04A1-41D7-9A7B-57CAB8103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0CD163-C2CF-4184-8478-EA14BACF3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128537-1466-4402-B721-80A43702D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0DAB75-0E35-419E-8688-14186056F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0F4297-FC7A-4B4B-BA1C-FDE0870C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83DBD5-D176-4B8C-9D4A-D09144B0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0CA80-E95C-4E62-8BAF-1D5FF0AF5C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904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705317-B04D-4003-9F99-5E6401362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2BCF55-6370-45B7-9FA0-B855D4D0F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428A20-029C-41B0-8D91-E581708E4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2A5DF21-5C11-4271-B138-AAB1BDD3F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EFCCC02-F699-41E6-9343-932A4A58E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21F37DE-8758-4681-BD08-8C53A317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50CAA2-0827-483A-B1E9-2DE7C23D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AAF1F5-101B-4BE0-BA9A-3186CAB4B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E211F-FA24-4C14-8809-34518A79EC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452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2D547D-1CE2-48F8-96C4-36863548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6236311-F230-432D-A801-EC9F8947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700A873-F644-4344-AF59-698AA662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E789CB-1DA6-4F0E-A5C9-2011995F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B8724-39D5-4B71-94B4-9AFB2B575A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77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F30FF8-A838-4793-ADD5-4F4FEF066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F07141-7A48-4E60-A548-88AB7B3CA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ED5F0E-7467-4E81-992D-A6D8EFAFA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1477E-E81D-4511-9695-843639F4A9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69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AD458-C940-4E98-BEB3-660B3C207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9287A-5530-4B24-AFB9-288C703EA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7227EF-877B-4EE2-AAA9-369FCB85A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9428DB-37DB-4CBD-9209-9826951A2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D047F3-1593-467D-9A0E-4722037D4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D788DC-4FA3-418B-BEF9-641FB69EC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C1300-C0F8-487A-8BA7-28C31EBB45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844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414A0-7A22-42BE-83A7-52F769789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7E3A600-5C52-4E94-A1E3-C774DFA27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45282B-09FB-433C-9C96-7A34ABFD9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E1082B-7386-4025-A356-DE414A9C6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977333-959C-4D8F-823E-3A537865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1328FC-FD1F-4BDD-AA26-71F21CFBA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9C212-0BB3-4AF7-8C42-E9485C0A4F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134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79347A-B60A-40F3-A192-A9EACD986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C7BE983-30B3-4FF3-849E-A41A04312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92006AE-32D2-4EC8-A344-DDD232CFB5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6549420-7D9A-4DB8-A2D9-D53FB1BEAA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A57A81-74CB-4D88-B90F-F5E2AB26C0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0BF546-D3D3-42C4-B60B-36F93FA71D3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image" Target="../media/image50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7F66358-4FB3-45FC-BED9-519582CD2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1988840"/>
            <a:ext cx="9001000" cy="15121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18б. ПЛОЩАДЬ ПОВЕРХНОСТИ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(цилиндр, конус)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776" y="836712"/>
            <a:ext cx="915598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Найдите площадь поверхности тела вращения многоугольника </a:t>
            </a:r>
            <a:r>
              <a:rPr lang="en-US" i="1" dirty="0">
                <a:cs typeface="Times New Roman" pitchFamily="18" charset="0"/>
              </a:rPr>
              <a:t>ABCDEF</a:t>
            </a:r>
            <a:r>
              <a:rPr lang="ru-RU" dirty="0">
                <a:cs typeface="Times New Roman" pitchFamily="18" charset="0"/>
              </a:rPr>
              <a:t>, изображенного на рисунке и составленного из трех единичных квадратов, вокруг прямой </a:t>
            </a:r>
            <a:r>
              <a:rPr lang="en-US" i="1" dirty="0">
                <a:cs typeface="Times New Roman" pitchFamily="18" charset="0"/>
              </a:rPr>
              <a:t>AF</a:t>
            </a:r>
            <a:r>
              <a:rPr lang="ru-RU" dirty="0">
                <a:cs typeface="Times New Roman" pitchFamily="18" charset="0"/>
              </a:rPr>
              <a:t>. </a:t>
            </a: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2204632" cy="201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94F8AA56-6D76-40A5-A073-36177612E838}"/>
              </a:ext>
            </a:extLst>
          </p:cNvPr>
          <p:cNvGrpSpPr/>
          <p:nvPr/>
        </p:nvGrpSpPr>
        <p:grpSpPr>
          <a:xfrm>
            <a:off x="28775" y="2461714"/>
            <a:ext cx="8971207" cy="3344971"/>
            <a:chOff x="-144017" y="1741634"/>
            <a:chExt cx="9144000" cy="334497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D600E6EE-6D5C-4AE3-B012-F1F42291C93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144017" y="3886276"/>
                  <a:ext cx="9144000" cy="1200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dirty="0"/>
                    <a:t> </a:t>
                  </a:r>
                  <a:r>
                    <a:rPr lang="ru-RU" dirty="0">
                      <a:cs typeface="Times New Roman" pitchFamily="18" charset="0"/>
                    </a:rPr>
                    <a:t>Искомое тело вращения состоит из двух цилиндров с основаниями радиусов 2 и 1, высотой 1. Его площадь поверхности равна 14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π</m:t>
                      </m:r>
                    </m:oMath>
                  </a14:m>
                  <a:r>
                    <a:rPr lang="ru-RU" dirty="0">
                      <a:cs typeface="Times New Roman" pitchFamily="18" charset="0"/>
                    </a:rPr>
                    <a:t>. </a:t>
                  </a:r>
                </a:p>
              </p:txBody>
            </p:sp>
          </mc:Choice>
          <mc:Fallback xmlns="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D600E6EE-6D5C-4AE3-B012-F1F42291C9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144017" y="3886276"/>
                  <a:ext cx="9144000" cy="1200329"/>
                </a:xfrm>
                <a:prstGeom prst="rect">
                  <a:avLst/>
                </a:prstGeom>
                <a:blipFill>
                  <a:blip r:embed="rId4"/>
                  <a:stretch>
                    <a:fillRect l="-1088" t="-4082" r="-1020" b="-1122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9">
              <a:extLst>
                <a:ext uri="{FF2B5EF4-FFF2-40B4-BE49-F238E27FC236}">
                  <a16:creationId xmlns:a16="http://schemas.microsoft.com/office/drawing/2014/main" id="{E6AFE767-FCD2-44A9-980F-F05E139B3C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6766" y="1741634"/>
              <a:ext cx="3637642" cy="1960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026">
            <a:extLst>
              <a:ext uri="{FF2B5EF4-FFF2-40B4-BE49-F238E27FC236}">
                <a16:creationId xmlns:a16="http://schemas.microsoft.com/office/drawing/2014/main" id="{7962AB55-5845-4D0B-9033-33F9262AF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8349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311547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20688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Найдите площадь поверхности тела вращения многоугольника </a:t>
            </a:r>
            <a:r>
              <a:rPr lang="en-US" i="1" dirty="0">
                <a:cs typeface="Times New Roman" pitchFamily="18" charset="0"/>
              </a:rPr>
              <a:t>ABCDEFGH</a:t>
            </a:r>
            <a:r>
              <a:rPr lang="ru-RU" dirty="0">
                <a:cs typeface="Times New Roman" pitchFamily="18" charset="0"/>
              </a:rPr>
              <a:t>, изображенного на рисунке и составленного из четырех единичных квадратов, вокруг прямой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dirty="0">
                <a:cs typeface="Times New Roman" pitchFamily="18" charset="0"/>
              </a:rPr>
              <a:t>, проходящей через середины сторон </a:t>
            </a:r>
            <a:r>
              <a:rPr lang="en-US" i="1" dirty="0">
                <a:cs typeface="Times New Roman" pitchFamily="18" charset="0"/>
              </a:rPr>
              <a:t>AB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EF</a:t>
            </a:r>
            <a:r>
              <a:rPr lang="ru-RU" dirty="0">
                <a:cs typeface="Times New Roman" pitchFamily="18" charset="0"/>
              </a:rPr>
              <a:t>. 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90348"/>
            <a:ext cx="2916222" cy="208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BCE1FA6-C3D4-4D23-A7D5-70248F04CC6F}"/>
              </a:ext>
            </a:extLst>
          </p:cNvPr>
          <p:cNvGrpSpPr/>
          <p:nvPr/>
        </p:nvGrpSpPr>
        <p:grpSpPr>
          <a:xfrm>
            <a:off x="32314" y="2083361"/>
            <a:ext cx="9144000" cy="3911779"/>
            <a:chOff x="32314" y="1463212"/>
            <a:chExt cx="9144000" cy="39117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3">
                  <a:extLst>
                    <a:ext uri="{FF2B5EF4-FFF2-40B4-BE49-F238E27FC236}">
                      <a16:creationId xmlns:a16="http://schemas.microsoft.com/office/drawing/2014/main" id="{8FE747B1-963D-4A8B-88C5-9F854922306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314" y="4174662"/>
                  <a:ext cx="9144000" cy="1200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dirty="0"/>
                    <a:t> </a:t>
                  </a:r>
                  <a:r>
                    <a:rPr lang="ru-RU" dirty="0">
                      <a:cs typeface="Times New Roman" pitchFamily="18" charset="0"/>
                    </a:rPr>
                    <a:t>Искомое тело вращения составлено из двух цилиндров высотой 1 и радиусами оснований 1,5 и 0,5. Его площадь поверхности равна 8,5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π</m:t>
                      </m:r>
                    </m:oMath>
                  </a14:m>
                  <a:r>
                    <a:rPr lang="en-US" dirty="0">
                      <a:cs typeface="Times New Roman" pitchFamily="18" charset="0"/>
                    </a:rPr>
                    <a:t> </a:t>
                  </a:r>
                  <a:r>
                    <a:rPr lang="ru-RU" dirty="0">
                      <a:cs typeface="Times New Roman" pitchFamily="18" charset="0"/>
                    </a:rPr>
                    <a:t>. </a:t>
                  </a:r>
                </a:p>
              </p:txBody>
            </p:sp>
          </mc:Choice>
          <mc:Fallback xmlns="">
            <p:sp>
              <p:nvSpPr>
                <p:cNvPr id="7" name="Text Box 3">
                  <a:extLst>
                    <a:ext uri="{FF2B5EF4-FFF2-40B4-BE49-F238E27FC236}">
                      <a16:creationId xmlns:a16="http://schemas.microsoft.com/office/drawing/2014/main" id="{8FE747B1-963D-4A8B-88C5-9F8549223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314" y="4174662"/>
                  <a:ext cx="9144000" cy="1200329"/>
                </a:xfrm>
                <a:prstGeom prst="rect">
                  <a:avLst/>
                </a:prstGeom>
                <a:blipFill>
                  <a:blip r:embed="rId3"/>
                  <a:stretch>
                    <a:fillRect l="-1000" t="-4061" r="-1067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519A6093-4147-43AB-8870-160611BA63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1463212"/>
              <a:ext cx="2816064" cy="216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1026">
            <a:extLst>
              <a:ext uri="{FF2B5EF4-FFF2-40B4-BE49-F238E27FC236}">
                <a16:creationId xmlns:a16="http://schemas.microsoft.com/office/drawing/2014/main" id="{4FE93FED-1558-4704-932B-DB2B19F9B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8349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297457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2CCCB8BA-5F83-4ECE-A88B-5F4CE4192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ПЛОЩАДЬ ПОВЕРХНОСТИ КОНУСА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857E2207-3AA3-4685-BDD9-0EEE0454C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dirty="0">
                <a:cs typeface="Times New Roman" panose="02020603050405020304" pitchFamily="18" charset="0"/>
              </a:rPr>
              <a:t>Площадь поверхности </a:t>
            </a:r>
            <a:r>
              <a:rPr lang="ru-RU" altLang="ru-RU" dirty="0"/>
              <a:t>конуса</a:t>
            </a:r>
            <a:r>
              <a:rPr lang="ru-RU" altLang="ru-RU" dirty="0">
                <a:cs typeface="Times New Roman" panose="02020603050405020304" pitchFamily="18" charset="0"/>
              </a:rPr>
              <a:t>, радиус основания которого равен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 и образующая равна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выражается формулой</a:t>
            </a:r>
            <a:endParaRPr lang="ru-RU" alt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060" name="Object 4">
                <a:extLst>
                  <a:ext uri="{FF2B5EF4-FFF2-40B4-BE49-F238E27FC236}">
                    <a16:creationId xmlns:a16="http://schemas.microsoft.com/office/drawing/2014/main" id="{E3BDDFF6-8586-498F-9F68-14439FC04A5C}"/>
                  </a:ext>
                </a:extLst>
              </p:cNvPr>
              <p:cNvSpPr txBox="1"/>
              <p:nvPr/>
            </p:nvSpPr>
            <p:spPr bwMode="auto">
              <a:xfrm>
                <a:off x="3016250" y="1828800"/>
                <a:ext cx="2641600" cy="482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ru-RU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5060" name="Object 4">
                <a:extLst>
                  <a:ext uri="{FF2B5EF4-FFF2-40B4-BE49-F238E27FC236}">
                    <a16:creationId xmlns:a16="http://schemas.microsoft.com/office/drawing/2014/main" id="{E3BDDFF6-8586-498F-9F68-14439FC04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16250" y="1828800"/>
                <a:ext cx="2641600" cy="482600"/>
              </a:xfrm>
              <a:prstGeom prst="rect">
                <a:avLst/>
              </a:prstGeom>
              <a:blipFill>
                <a:blip r:embed="rId3"/>
                <a:stretch>
                  <a:fillRect l="-693" b="-13924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061" name="Picture 5">
            <a:extLst>
              <a:ext uri="{FF2B5EF4-FFF2-40B4-BE49-F238E27FC236}">
                <a16:creationId xmlns:a16="http://schemas.microsoft.com/office/drawing/2014/main" id="{A7092C17-726C-4FCB-95D1-8D7541703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62200"/>
            <a:ext cx="6178550" cy="387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6523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>
            <a:extLst>
              <a:ext uri="{FF2B5EF4-FFF2-40B4-BE49-F238E27FC236}">
                <a16:creationId xmlns:a16="http://schemas.microsoft.com/office/drawing/2014/main" id="{B3EFE303-8D72-426C-A317-D8AE04733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Радиус основания конуса равен 3 м, высота - 4 м. Найдите площадь поверхности конуса.</a:t>
            </a:r>
          </a:p>
        </p:txBody>
      </p:sp>
      <p:pic>
        <p:nvPicPr>
          <p:cNvPr id="26630" name="Picture 6">
            <a:extLst>
              <a:ext uri="{FF2B5EF4-FFF2-40B4-BE49-F238E27FC236}">
                <a16:creationId xmlns:a16="http://schemas.microsoft.com/office/drawing/2014/main" id="{CD1DD057-FFC1-45E1-B252-69DD660E9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3119438" cy="250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6628" name="Text Box 4">
                <a:extLst>
                  <a:ext uri="{FF2B5EF4-FFF2-40B4-BE49-F238E27FC236}">
                    <a16:creationId xmlns:a16="http://schemas.microsoft.com/office/drawing/2014/main" id="{79D7E45D-81D0-4383-B44F-204B87834D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4400" y="5410200"/>
                <a:ext cx="30480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2800" dirty="0">
                    <a:solidFill>
                      <a:schemeClr val="accent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ru-R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</m:t>
                    </m:r>
                    <m:r>
                      <m:rPr>
                        <m:sty m:val="p"/>
                      </m:rPr>
                      <a:rPr lang="ru-RU" altLang="ru-RU" sz="28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altLang="ru-RU" sz="28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2800" dirty="0"/>
                  <a:t>м</a:t>
                </a:r>
                <a:r>
                  <a:rPr lang="ru-RU" altLang="ru-RU" sz="2800" baseline="30000" dirty="0"/>
                  <a:t>2</a:t>
                </a:r>
                <a:r>
                  <a:rPr lang="ru-RU" altLang="ru-RU" sz="2800" dirty="0"/>
                  <a:t>.</a:t>
                </a:r>
              </a:p>
            </p:txBody>
          </p:sp>
        </mc:Choice>
        <mc:Fallback>
          <p:sp>
            <p:nvSpPr>
              <p:cNvPr id="26628" name="Text Box 4">
                <a:extLst>
                  <a:ext uri="{FF2B5EF4-FFF2-40B4-BE49-F238E27FC236}">
                    <a16:creationId xmlns:a16="http://schemas.microsoft.com/office/drawing/2014/main" id="{79D7E45D-81D0-4383-B44F-204B87834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5410200"/>
                <a:ext cx="3048000" cy="519113"/>
              </a:xfrm>
              <a:prstGeom prst="rect">
                <a:avLst/>
              </a:prstGeom>
              <a:blipFill>
                <a:blip r:embed="rId4"/>
                <a:stretch>
                  <a:fillRect l="-4000" t="-12941" b="-3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1026">
            <a:extLst>
              <a:ext uri="{FF2B5EF4-FFF2-40B4-BE49-F238E27FC236}">
                <a16:creationId xmlns:a16="http://schemas.microsoft.com/office/drawing/2014/main" id="{E3278CEA-5B7F-4D2F-B410-8906C5776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8349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360861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>
            <a:extLst>
              <a:ext uri="{FF2B5EF4-FFF2-40B4-BE49-F238E27FC236}">
                <a16:creationId xmlns:a16="http://schemas.microsoft.com/office/drawing/2014/main" id="{642A96AE-CAB4-4EB3-B87B-0D9E720FE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Площадь боковой поверхности конуса в два раза больше площади основания. Найдите угол между образующей конуса и плоскостью основания.</a:t>
            </a:r>
          </a:p>
        </p:txBody>
      </p:sp>
      <p:sp>
        <p:nvSpPr>
          <p:cNvPr id="27654" name="Text Box 6">
            <a:extLst>
              <a:ext uri="{FF2B5EF4-FFF2-40B4-BE49-F238E27FC236}">
                <a16:creationId xmlns:a16="http://schemas.microsoft.com/office/drawing/2014/main" id="{12D8D3AD-BC49-44C9-8108-3D9A828EE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60</a:t>
            </a:r>
            <a:r>
              <a:rPr lang="ru-RU" altLang="ru-RU" sz="2800" baseline="30000"/>
              <a:t>о</a:t>
            </a:r>
            <a:r>
              <a:rPr lang="ru-RU" altLang="ru-RU" sz="2800"/>
              <a:t>.</a:t>
            </a:r>
          </a:p>
        </p:txBody>
      </p:sp>
      <p:pic>
        <p:nvPicPr>
          <p:cNvPr id="27656" name="Picture 8">
            <a:extLst>
              <a:ext uri="{FF2B5EF4-FFF2-40B4-BE49-F238E27FC236}">
                <a16:creationId xmlns:a16="http://schemas.microsoft.com/office/drawing/2014/main" id="{92AC905E-E9C9-4483-B39D-0D8D8C166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3087688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4CA60D92-9A78-4BFF-B6A3-A8C3DC20C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8349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333235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Text Box 3">
            <a:extLst>
              <a:ext uri="{FF2B5EF4-FFF2-40B4-BE49-F238E27FC236}">
                <a16:creationId xmlns:a16="http://schemas.microsoft.com/office/drawing/2014/main" id="{CF81C0E5-BE35-4CE6-B3B6-E49D4E0A5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685800"/>
            <a:ext cx="8520112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Образующая конуса равна 4 </a:t>
            </a:r>
            <a:r>
              <a:rPr lang="ru-RU" altLang="ru-RU" sz="2800" dirty="0" err="1"/>
              <a:t>дм</a:t>
            </a:r>
            <a:r>
              <a:rPr lang="ru-RU" altLang="ru-RU" sz="2800" dirty="0"/>
              <a:t>, а угол при вершине осевого сечения равен 90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 Вычислите площадь боковой поверхности конуса.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756" name="Text Box 4">
                <a:extLst>
                  <a:ext uri="{FF2B5EF4-FFF2-40B4-BE49-F238E27FC236}">
                    <a16:creationId xmlns:a16="http://schemas.microsoft.com/office/drawing/2014/main" id="{2F6F9A18-4C27-4396-8827-348D4C8293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113" y="5445125"/>
                <a:ext cx="3048000" cy="565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8</m:t>
                    </m:r>
                    <m:rad>
                      <m:radPr>
                        <m:degHide m:val="on"/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m:rPr>
                        <m:sty m:val="p"/>
                      </m:rPr>
                      <a:rPr lang="ru-RU" sz="280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altLang="ru-RU" sz="2800" dirty="0"/>
                  <a:t> дм</a:t>
                </a:r>
                <a:r>
                  <a:rPr lang="ru-RU" altLang="ru-RU" sz="2800" baseline="30000" dirty="0"/>
                  <a:t>2</a:t>
                </a:r>
                <a:r>
                  <a:rPr lang="ru-RU" altLang="ru-RU" sz="2800" dirty="0"/>
                  <a:t>.</a:t>
                </a:r>
              </a:p>
            </p:txBody>
          </p:sp>
        </mc:Choice>
        <mc:Fallback xmlns="">
          <p:sp>
            <p:nvSpPr>
              <p:cNvPr id="74756" name="Text Box 4">
                <a:extLst>
                  <a:ext uri="{FF2B5EF4-FFF2-40B4-BE49-F238E27FC236}">
                    <a16:creationId xmlns:a16="http://schemas.microsoft.com/office/drawing/2014/main" id="{2F6F9A18-4C27-4396-8827-348D4C829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113" y="5445125"/>
                <a:ext cx="3048000" cy="565155"/>
              </a:xfrm>
              <a:prstGeom prst="rect">
                <a:avLst/>
              </a:prstGeom>
              <a:blipFill>
                <a:blip r:embed="rId3"/>
                <a:stretch>
                  <a:fillRect l="-4200" t="-3226" b="-290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4762" name="Picture 10">
            <a:extLst>
              <a:ext uri="{FF2B5EF4-FFF2-40B4-BE49-F238E27FC236}">
                <a16:creationId xmlns:a16="http://schemas.microsoft.com/office/drawing/2014/main" id="{37678A1E-58D8-4011-B2A2-95BE47FA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5" y="2376488"/>
            <a:ext cx="3397250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026">
            <a:extLst>
              <a:ext uri="{FF2B5EF4-FFF2-40B4-BE49-F238E27FC236}">
                <a16:creationId xmlns:a16="http://schemas.microsoft.com/office/drawing/2014/main" id="{812F75FD-D462-4C23-B675-DBBBDF582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8349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251461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>
            <a:extLst>
              <a:ext uri="{FF2B5EF4-FFF2-40B4-BE49-F238E27FC236}">
                <a16:creationId xmlns:a16="http://schemas.microsoft.com/office/drawing/2014/main" id="{C2276D6B-A70E-4FD2-A2C4-DE531A928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Два конуса образованы вращением одного и того же прямоугольного треугольника вокруг его неравных катетов. Равны ли у этих конусов площади: а) боковых; б) полных поверхностей?</a:t>
            </a:r>
          </a:p>
        </p:txBody>
      </p:sp>
      <p:sp>
        <p:nvSpPr>
          <p:cNvPr id="77830" name="Text Box 6">
            <a:extLst>
              <a:ext uri="{FF2B5EF4-FFF2-40B4-BE49-F238E27FC236}">
                <a16:creationId xmlns:a16="http://schemas.microsoft.com/office/drawing/2014/main" id="{32142AE8-CE14-4598-B263-F7092BEEF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а), б) Нет.</a:t>
            </a:r>
          </a:p>
        </p:txBody>
      </p:sp>
      <p:pic>
        <p:nvPicPr>
          <p:cNvPr id="77832" name="Picture 8">
            <a:extLst>
              <a:ext uri="{FF2B5EF4-FFF2-40B4-BE49-F238E27FC236}">
                <a16:creationId xmlns:a16="http://schemas.microsoft.com/office/drawing/2014/main" id="{B59B4C9A-7FB1-4CB9-991A-8BD4A67CC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95600"/>
            <a:ext cx="3249613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ED9D7968-BD38-435C-8C35-8CC8D9873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</a:t>
            </a:r>
            <a:r>
              <a:rPr lang="ru-RU" altLang="ru-RU" sz="3200" dirty="0">
                <a:solidFill>
                  <a:srgbClr val="FF33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5962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>
            <a:extLst>
              <a:ext uri="{FF2B5EF4-FFF2-40B4-BE49-F238E27FC236}">
                <a16:creationId xmlns:a16="http://schemas.microsoft.com/office/drawing/2014/main" id="{EA8AF3A7-4B6A-43F3-A180-85DC37DC5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9610"/>
            <a:ext cx="853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Отрезок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длины 2 вращается вокруг прямой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проходящей через точку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образующей с этим отрезком угол 30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Найдите площадь поверхности вращения. </a:t>
            </a:r>
          </a:p>
        </p:txBody>
      </p:sp>
      <p:pic>
        <p:nvPicPr>
          <p:cNvPr id="103432" name="Picture 8">
            <a:extLst>
              <a:ext uri="{FF2B5EF4-FFF2-40B4-BE49-F238E27FC236}">
                <a16:creationId xmlns:a16="http://schemas.microsoft.com/office/drawing/2014/main" id="{BAF69EC4-4E55-45E7-8E27-053E2F333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81200"/>
            <a:ext cx="822325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434" name="Group 10">
            <a:extLst>
              <a:ext uri="{FF2B5EF4-FFF2-40B4-BE49-F238E27FC236}">
                <a16:creationId xmlns:a16="http://schemas.microsoft.com/office/drawing/2014/main" id="{B4AEB30C-9380-4F8F-B7C6-C25BB086C26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81200"/>
            <a:ext cx="8382000" cy="3562350"/>
            <a:chOff x="288" y="1248"/>
            <a:chExt cx="5280" cy="224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3429" name="Text Box 5">
                  <a:extLst>
                    <a:ext uri="{FF2B5EF4-FFF2-40B4-BE49-F238E27FC236}">
                      <a16:creationId xmlns:a16="http://schemas.microsoft.com/office/drawing/2014/main" id="{7B5B6EDF-38BA-4FCE-B0CF-81275E00F5A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2736"/>
                  <a:ext cx="5280" cy="7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Искомой поверхностью является боковая поверхность конуса, образующая которого равна 2, радиус основания равен 1. Ее площадь равна 2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103429" name="Text Box 5">
                  <a:extLst>
                    <a:ext uri="{FF2B5EF4-FFF2-40B4-BE49-F238E27FC236}">
                      <a16:creationId xmlns:a16="http://schemas.microsoft.com/office/drawing/2014/main" id="{7B5B6EDF-38BA-4FCE-B0CF-81275E00F5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" y="2736"/>
                  <a:ext cx="5280" cy="756"/>
                </a:xfrm>
                <a:prstGeom prst="rect">
                  <a:avLst/>
                </a:prstGeom>
                <a:blipFill>
                  <a:blip r:embed="rId3"/>
                  <a:stretch>
                    <a:fillRect l="-1091" t="-4082" r="-1091" b="-1071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3433" name="Picture 9">
              <a:extLst>
                <a:ext uri="{FF2B5EF4-FFF2-40B4-BE49-F238E27FC236}">
                  <a16:creationId xmlns:a16="http://schemas.microsoft.com/office/drawing/2014/main" id="{664BF896-CE7E-4BE1-B7B7-54C2C1567B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248"/>
              <a:ext cx="1024" cy="1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026">
            <a:extLst>
              <a:ext uri="{FF2B5EF4-FFF2-40B4-BE49-F238E27FC236}">
                <a16:creationId xmlns:a16="http://schemas.microsoft.com/office/drawing/2014/main" id="{4C91112B-345E-4BB3-96CA-5D8C00DB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225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>
            <a:extLst>
              <a:ext uri="{FF2B5EF4-FFF2-40B4-BE49-F238E27FC236}">
                <a16:creationId xmlns:a16="http://schemas.microsoft.com/office/drawing/2014/main" id="{BD7ED1E6-2EA2-4B26-823D-C525AF944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20725"/>
            <a:ext cx="853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Отрезок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длины 3 вращается вокруг прямой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проходящей через точку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отстоящей от точки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на расстояние, равное 2. Найдите площадь поверхности вращения. </a:t>
            </a:r>
          </a:p>
        </p:txBody>
      </p:sp>
      <p:pic>
        <p:nvPicPr>
          <p:cNvPr id="104456" name="Picture 8">
            <a:extLst>
              <a:ext uri="{FF2B5EF4-FFF2-40B4-BE49-F238E27FC236}">
                <a16:creationId xmlns:a16="http://schemas.microsoft.com/office/drawing/2014/main" id="{CC83BDF6-BFC8-46A0-B4DC-059D54125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209800"/>
            <a:ext cx="1325563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4458" name="Group 10">
            <a:extLst>
              <a:ext uri="{FF2B5EF4-FFF2-40B4-BE49-F238E27FC236}">
                <a16:creationId xmlns:a16="http://schemas.microsoft.com/office/drawing/2014/main" id="{16B2D915-B0B0-4EBD-8863-121C11719C2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057400"/>
            <a:ext cx="8382000" cy="3486150"/>
            <a:chOff x="288" y="1296"/>
            <a:chExt cx="5280" cy="219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4453" name="Text Box 5">
                  <a:extLst>
                    <a:ext uri="{FF2B5EF4-FFF2-40B4-BE49-F238E27FC236}">
                      <a16:creationId xmlns:a16="http://schemas.microsoft.com/office/drawing/2014/main" id="{588C5051-14ED-46C3-AE9B-1092F043B17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2736"/>
                  <a:ext cx="5280" cy="7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Искомой поверхностью является боковая поверхность конуса, образующая которого равна 3, радиус основания равен 2. Ее площадь равна 6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104453" name="Text Box 5">
                  <a:extLst>
                    <a:ext uri="{FF2B5EF4-FFF2-40B4-BE49-F238E27FC236}">
                      <a16:creationId xmlns:a16="http://schemas.microsoft.com/office/drawing/2014/main" id="{588C5051-14ED-46C3-AE9B-1092F043B1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" y="2736"/>
                  <a:ext cx="5280" cy="756"/>
                </a:xfrm>
                <a:prstGeom prst="rect">
                  <a:avLst/>
                </a:prstGeom>
                <a:blipFill>
                  <a:blip r:embed="rId3"/>
                  <a:stretch>
                    <a:fillRect l="-1091" t="-4082" r="-1091" b="-1071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4457" name="Picture 9">
              <a:extLst>
                <a:ext uri="{FF2B5EF4-FFF2-40B4-BE49-F238E27FC236}">
                  <a16:creationId xmlns:a16="http://schemas.microsoft.com/office/drawing/2014/main" id="{569FA0C8-D72E-43D8-AE0D-D38A6B224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0" y="1296"/>
              <a:ext cx="1387" cy="1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026">
            <a:extLst>
              <a:ext uri="{FF2B5EF4-FFF2-40B4-BE49-F238E27FC236}">
                <a16:creationId xmlns:a16="http://schemas.microsoft.com/office/drawing/2014/main" id="{B7EE7864-4F1D-4D4E-B031-7A4A96A6F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>
            <a:extLst>
              <a:ext uri="{FF2B5EF4-FFF2-40B4-BE49-F238E27FC236}">
                <a16:creationId xmlns:a16="http://schemas.microsoft.com/office/drawing/2014/main" id="{A31F9794-9E20-4B86-AD61-532F5EB9D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Отрезок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длины 2 вращается вокруг прямой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проходящей через середину этого отрезка и образующей с ним угол 30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Найдите площадь поверхности вращения. </a:t>
            </a:r>
          </a:p>
        </p:txBody>
      </p:sp>
      <p:pic>
        <p:nvPicPr>
          <p:cNvPr id="105480" name="Picture 8">
            <a:extLst>
              <a:ext uri="{FF2B5EF4-FFF2-40B4-BE49-F238E27FC236}">
                <a16:creationId xmlns:a16="http://schemas.microsoft.com/office/drawing/2014/main" id="{1EE9B7C5-4ADE-47FF-8D2B-BEC472B7B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846" y="2204864"/>
            <a:ext cx="1200646" cy="2234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5482" name="Group 10">
            <a:extLst>
              <a:ext uri="{FF2B5EF4-FFF2-40B4-BE49-F238E27FC236}">
                <a16:creationId xmlns:a16="http://schemas.microsoft.com/office/drawing/2014/main" id="{72D8B92A-98CA-4263-81E8-FA71F6B7B0B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137428"/>
            <a:ext cx="8382000" cy="4243388"/>
            <a:chOff x="288" y="1165"/>
            <a:chExt cx="5280" cy="267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5477" name="Text Box 5">
                  <a:extLst>
                    <a:ext uri="{FF2B5EF4-FFF2-40B4-BE49-F238E27FC236}">
                      <a16:creationId xmlns:a16="http://schemas.microsoft.com/office/drawing/2014/main" id="{4A91B03E-01D7-425B-8003-53C19915393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3082"/>
                  <a:ext cx="5280" cy="7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Искомая поверхность составлена из двух боковых поверхностей конусов, образующие которых равны 1, а радиусы оснований – 0,5. Ее площадь равна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π</m:t>
                      </m:r>
                    </m:oMath>
                  </a14:m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105477" name="Text Box 5">
                  <a:extLst>
                    <a:ext uri="{FF2B5EF4-FFF2-40B4-BE49-F238E27FC236}">
                      <a16:creationId xmlns:a16="http://schemas.microsoft.com/office/drawing/2014/main" id="{4A91B03E-01D7-425B-8003-53C1991539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" y="3082"/>
                  <a:ext cx="5280" cy="756"/>
                </a:xfrm>
                <a:prstGeom prst="rect">
                  <a:avLst/>
                </a:prstGeom>
                <a:blipFill>
                  <a:blip r:embed="rId3"/>
                  <a:stretch>
                    <a:fillRect l="-1164" t="-4061" r="-1091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5481" name="Picture 9">
              <a:extLst>
                <a:ext uri="{FF2B5EF4-FFF2-40B4-BE49-F238E27FC236}">
                  <a16:creationId xmlns:a16="http://schemas.microsoft.com/office/drawing/2014/main" id="{DA849C39-A44D-40E5-968C-3BC9B5E739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2" y="1165"/>
              <a:ext cx="1180" cy="1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026">
            <a:extLst>
              <a:ext uri="{FF2B5EF4-FFF2-40B4-BE49-F238E27FC236}">
                <a16:creationId xmlns:a16="http://schemas.microsoft.com/office/drawing/2014/main" id="{781082E5-84BB-4D81-95D8-1F52EDB5F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16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732C466-9D58-45F3-A763-84BCFF8B5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ПЛОЩАДЬ ПОВЕРХНОСТИ ЦИЛИНДРА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1519888C-FE58-4260-9555-3407F251D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dirty="0">
                <a:cs typeface="Times New Roman" panose="02020603050405020304" pitchFamily="18" charset="0"/>
              </a:rPr>
              <a:t>Площадь поверхности цилиндра, радиус основания которого равен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 и образующая равна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выражается формулой</a:t>
            </a:r>
            <a:endParaRPr lang="ru-RU" alt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012" name="Object 4">
                <a:extLst>
                  <a:ext uri="{FF2B5EF4-FFF2-40B4-BE49-F238E27FC236}">
                    <a16:creationId xmlns:a16="http://schemas.microsoft.com/office/drawing/2014/main" id="{66242A60-AD1B-4E26-B463-0EE0A152F20E}"/>
                  </a:ext>
                </a:extLst>
              </p:cNvPr>
              <p:cNvSpPr txBox="1"/>
              <p:nvPr/>
            </p:nvSpPr>
            <p:spPr bwMode="auto">
              <a:xfrm>
                <a:off x="2895600" y="1828800"/>
                <a:ext cx="2882900" cy="482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m:rPr>
                          <m:sty m:val="p"/>
                        </m:rPr>
                        <a:rPr lang="ru-RU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3012" name="Object 4">
                <a:extLst>
                  <a:ext uri="{FF2B5EF4-FFF2-40B4-BE49-F238E27FC236}">
                    <a16:creationId xmlns:a16="http://schemas.microsoft.com/office/drawing/2014/main" id="{66242A60-AD1B-4E26-B463-0EE0A152F2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95600" y="1828800"/>
                <a:ext cx="2882900" cy="482600"/>
              </a:xfrm>
              <a:prstGeom prst="rect">
                <a:avLst/>
              </a:prstGeom>
              <a:blipFill>
                <a:blip r:embed="rId3"/>
                <a:stretch>
                  <a:fillRect l="-423" b="-13924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013" name="Picture 5">
            <a:extLst>
              <a:ext uri="{FF2B5EF4-FFF2-40B4-BE49-F238E27FC236}">
                <a16:creationId xmlns:a16="http://schemas.microsoft.com/office/drawing/2014/main" id="{C6123C7B-5DD5-48FE-9069-5E62171CA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38400"/>
            <a:ext cx="6562725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1026">
            <a:extLst>
              <a:ext uri="{FF2B5EF4-FFF2-40B4-BE49-F238E27FC236}">
                <a16:creationId xmlns:a16="http://schemas.microsoft.com/office/drawing/2014/main" id="{91F9C5AE-0113-4882-9F10-6EB07586D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52091"/>
            <a:ext cx="861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площадь поверхности тела, полученного вращением единичного квадрата 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ru-RU" altLang="ru-RU" dirty="0">
                <a:cs typeface="Times New Roman" panose="02020603050405020304" pitchFamily="18" charset="0"/>
              </a:rPr>
              <a:t> вокруг прямой 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5960" name="Picture 1032">
            <a:extLst>
              <a:ext uri="{FF2B5EF4-FFF2-40B4-BE49-F238E27FC236}">
                <a16:creationId xmlns:a16="http://schemas.microsoft.com/office/drawing/2014/main" id="{AB0FDC6E-C4B6-4440-8C13-30B213BB4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1914524"/>
            <a:ext cx="2492388" cy="2234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963" name="Group 1035">
            <a:extLst>
              <a:ext uri="{FF2B5EF4-FFF2-40B4-BE49-F238E27FC236}">
                <a16:creationId xmlns:a16="http://schemas.microsoft.com/office/drawing/2014/main" id="{53231652-454C-4CEC-A4DD-63CD163D41B3}"/>
              </a:ext>
            </a:extLst>
          </p:cNvPr>
          <p:cNvGrpSpPr>
            <a:grpSpLocks/>
          </p:cNvGrpSpPr>
          <p:nvPr/>
        </p:nvGrpSpPr>
        <p:grpSpPr bwMode="auto">
          <a:xfrm>
            <a:off x="-763" y="1914524"/>
            <a:ext cx="9037638" cy="3929063"/>
            <a:chOff x="-125" y="1206"/>
            <a:chExt cx="5693" cy="247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5957" name="Text Box 1029">
                  <a:extLst>
                    <a:ext uri="{FF2B5EF4-FFF2-40B4-BE49-F238E27FC236}">
                      <a16:creationId xmlns:a16="http://schemas.microsoft.com/office/drawing/2014/main" id="{A6C947A0-BDCA-4ACE-94CD-6A7E19635E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125" y="2880"/>
                  <a:ext cx="5693" cy="8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Искомым телом вращения является объединение двух конусов, радиусы оснований которого и высоты равны 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/2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Его площадь поверхности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m:rPr>
                          <m:sty m:val="p"/>
                        </m:rPr>
                        <a:rPr lang="ru-RU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125957" name="Text Box 1029">
                  <a:extLst>
                    <a:ext uri="{FF2B5EF4-FFF2-40B4-BE49-F238E27FC236}">
                      <a16:creationId xmlns:a16="http://schemas.microsoft.com/office/drawing/2014/main" id="{A6C947A0-BDCA-4ACE-94CD-6A7E19635E0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125" y="2880"/>
                  <a:ext cx="5693" cy="801"/>
                </a:xfrm>
                <a:prstGeom prst="rect">
                  <a:avLst/>
                </a:prstGeom>
                <a:blipFill>
                  <a:blip r:embed="rId3"/>
                  <a:stretch>
                    <a:fillRect l="-1080" t="-3828" r="-1012" b="-1004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5962" name="Picture 1034">
              <a:extLst>
                <a:ext uri="{FF2B5EF4-FFF2-40B4-BE49-F238E27FC236}">
                  <a16:creationId xmlns:a16="http://schemas.microsoft.com/office/drawing/2014/main" id="{3068918B-564E-40F1-94A1-48A0C756AD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7" y="1206"/>
              <a:ext cx="1581" cy="1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1026">
            <a:extLst>
              <a:ext uri="{FF2B5EF4-FFF2-40B4-BE49-F238E27FC236}">
                <a16:creationId xmlns:a16="http://schemas.microsoft.com/office/drawing/2014/main" id="{F679D4B1-3926-43BD-BFD4-C6C6EB270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17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1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>
            <a:extLst>
              <a:ext uri="{FF2B5EF4-FFF2-40B4-BE49-F238E27FC236}">
                <a16:creationId xmlns:a16="http://schemas.microsoft.com/office/drawing/2014/main" id="{03261BFD-70CD-45B4-B0A5-C71F86302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9787"/>
            <a:ext cx="8534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площадь поверхности </a:t>
            </a:r>
            <a:r>
              <a:rPr lang="ru-RU" altLang="ru-RU" dirty="0"/>
              <a:t>тела</a:t>
            </a:r>
            <a:r>
              <a:rPr lang="ru-RU" altLang="ru-RU" dirty="0">
                <a:cs typeface="Times New Roman" panose="02020603050405020304" pitchFamily="18" charset="0"/>
              </a:rPr>
              <a:t>, полученного вращением прямоугольного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с катетами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ru-RU" altLang="ru-RU" dirty="0">
                <a:cs typeface="Times New Roman" panose="02020603050405020304" pitchFamily="18" charset="0"/>
              </a:rPr>
              <a:t>1 вокруг прямой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10613" name="Picture 21">
            <a:extLst>
              <a:ext uri="{FF2B5EF4-FFF2-40B4-BE49-F238E27FC236}">
                <a16:creationId xmlns:a16="http://schemas.microsoft.com/office/drawing/2014/main" id="{28E22FA9-855B-4C3D-8B8E-07A91C420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057400"/>
            <a:ext cx="1666875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0616" name="Group 24">
            <a:extLst>
              <a:ext uri="{FF2B5EF4-FFF2-40B4-BE49-F238E27FC236}">
                <a16:creationId xmlns:a16="http://schemas.microsoft.com/office/drawing/2014/main" id="{2CF94E5C-37D6-44AF-90B0-3C53DF9E993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057400"/>
            <a:ext cx="8686800" cy="3786188"/>
            <a:chOff x="144" y="1296"/>
            <a:chExt cx="5472" cy="238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0597" name="Text Box 5">
                  <a:extLst>
                    <a:ext uri="{FF2B5EF4-FFF2-40B4-BE49-F238E27FC236}">
                      <a16:creationId xmlns:a16="http://schemas.microsoft.com/office/drawing/2014/main" id="{03ABBF14-2FE3-4D84-A3E1-1FF20045A51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" y="2880"/>
                  <a:ext cx="5472" cy="8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Искомый конус изображен на рисунке. Радиус его основания равен 1, а образующая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Площадь поверхности этого конуса равна </a:t>
                  </a:r>
                  <a14:m>
                    <m:oMath xmlns:m="http://schemas.openxmlformats.org/officeDocument/2006/math"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  <m:r>
                        <m:rPr>
                          <m:sty m:val="p"/>
                        </m:rPr>
                        <a:rPr lang="ru-RU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110597" name="Text Box 5">
                  <a:extLst>
                    <a:ext uri="{FF2B5EF4-FFF2-40B4-BE49-F238E27FC236}">
                      <a16:creationId xmlns:a16="http://schemas.microsoft.com/office/drawing/2014/main" id="{03ABBF14-2FE3-4D84-A3E1-1FF20045A5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4" y="2880"/>
                  <a:ext cx="5472" cy="801"/>
                </a:xfrm>
                <a:prstGeom prst="rect">
                  <a:avLst/>
                </a:prstGeom>
                <a:blipFill>
                  <a:blip r:embed="rId3"/>
                  <a:stretch>
                    <a:fillRect l="-1123" t="-3828" r="-1053" b="-1004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10614" name="Picture 22">
              <a:extLst>
                <a:ext uri="{FF2B5EF4-FFF2-40B4-BE49-F238E27FC236}">
                  <a16:creationId xmlns:a16="http://schemas.microsoft.com/office/drawing/2014/main" id="{D97F80C6-6027-4D4A-8B7C-9AC7A8C06C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1296"/>
              <a:ext cx="1968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26">
            <a:extLst>
              <a:ext uri="{FF2B5EF4-FFF2-40B4-BE49-F238E27FC236}">
                <a16:creationId xmlns:a16="http://schemas.microsoft.com/office/drawing/2014/main" id="{96212050-8AE8-47ED-928C-3FEF0D328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18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00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>
            <a:extLst>
              <a:ext uri="{FF2B5EF4-FFF2-40B4-BE49-F238E27FC236}">
                <a16:creationId xmlns:a16="http://schemas.microsoft.com/office/drawing/2014/main" id="{AF8E0E39-FB47-47C6-AAA6-E649BE5AD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7282"/>
            <a:ext cx="8534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площадь полной поверхности </a:t>
            </a:r>
            <a:r>
              <a:rPr lang="ru-RU" altLang="ru-RU" dirty="0"/>
              <a:t>тела,</a:t>
            </a:r>
            <a:r>
              <a:rPr lang="ru-RU" altLang="ru-RU" dirty="0">
                <a:cs typeface="Times New Roman" panose="02020603050405020304" pitchFamily="18" charset="0"/>
              </a:rPr>
              <a:t> полученного вращением равностороннего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со стороной 1 вокруг прямой, содержащей биссектрису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 этого треугольника. </a:t>
            </a:r>
          </a:p>
        </p:txBody>
      </p:sp>
      <p:pic>
        <p:nvPicPr>
          <p:cNvPr id="111623" name="Picture 7">
            <a:extLst>
              <a:ext uri="{FF2B5EF4-FFF2-40B4-BE49-F238E27FC236}">
                <a16:creationId xmlns:a16="http://schemas.microsoft.com/office/drawing/2014/main" id="{416A0CEE-1562-4310-A438-B21F8FCCA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362200"/>
            <a:ext cx="1901825" cy="171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1625" name="Group 9">
            <a:extLst>
              <a:ext uri="{FF2B5EF4-FFF2-40B4-BE49-F238E27FC236}">
                <a16:creationId xmlns:a16="http://schemas.microsoft.com/office/drawing/2014/main" id="{1C82120D-E6E9-4242-BDC5-BB74F47AF3B0}"/>
              </a:ext>
            </a:extLst>
          </p:cNvPr>
          <p:cNvGrpSpPr>
            <a:grpSpLocks/>
          </p:cNvGrpSpPr>
          <p:nvPr/>
        </p:nvGrpSpPr>
        <p:grpSpPr bwMode="auto">
          <a:xfrm>
            <a:off x="383531" y="2286000"/>
            <a:ext cx="8686800" cy="3671888"/>
            <a:chOff x="144" y="1440"/>
            <a:chExt cx="5472" cy="231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1619" name="Text Box 3">
                  <a:extLst>
                    <a:ext uri="{FF2B5EF4-FFF2-40B4-BE49-F238E27FC236}">
                      <a16:creationId xmlns:a16="http://schemas.microsoft.com/office/drawing/2014/main" id="{AA1F469D-59D6-43E5-9BFB-5C65ACBEC84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" y="2880"/>
                  <a:ext cx="5472" cy="8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Искомый конус изображен на рисунке. Радиус его основания равен 0,5, а образующая равна 1. Площадь полной поверхности этого конуса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altLang="ru-RU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111619" name="Text Box 3">
                  <a:extLst>
                    <a:ext uri="{FF2B5EF4-FFF2-40B4-BE49-F238E27FC236}">
                      <a16:creationId xmlns:a16="http://schemas.microsoft.com/office/drawing/2014/main" id="{AA1F469D-59D6-43E5-9BFB-5C65ACBEC8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4" y="2880"/>
                  <a:ext cx="5472" cy="873"/>
                </a:xfrm>
                <a:prstGeom prst="rect">
                  <a:avLst/>
                </a:prstGeom>
                <a:blipFill>
                  <a:blip r:embed="rId3"/>
                  <a:stretch>
                    <a:fillRect l="-1123" t="-3524" r="-1053" b="-132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11624" name="Picture 8">
              <a:extLst>
                <a:ext uri="{FF2B5EF4-FFF2-40B4-BE49-F238E27FC236}">
                  <a16:creationId xmlns:a16="http://schemas.microsoft.com/office/drawing/2014/main" id="{C4FAD9A7-C10C-4B40-B2C2-29BC9ACC45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440"/>
              <a:ext cx="1441" cy="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026">
            <a:extLst>
              <a:ext uri="{FF2B5EF4-FFF2-40B4-BE49-F238E27FC236}">
                <a16:creationId xmlns:a16="http://schemas.microsoft.com/office/drawing/2014/main" id="{739BE8C2-53A6-4FAB-8E40-CE7A03916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19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53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>
            <a:extLst>
              <a:ext uri="{FF2B5EF4-FFF2-40B4-BE49-F238E27FC236}">
                <a16:creationId xmlns:a16="http://schemas.microsoft.com/office/drawing/2014/main" id="{50AA82EB-74A6-46EB-85E9-E1AC465B0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33473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вращения равностороннего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со стороной 1 вокруг прямой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20840" name="Picture 8">
            <a:extLst>
              <a:ext uri="{FF2B5EF4-FFF2-40B4-BE49-F238E27FC236}">
                <a16:creationId xmlns:a16="http://schemas.microsoft.com/office/drawing/2014/main" id="{850090A5-25F6-4D8A-8135-D4A1D6E44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752600"/>
            <a:ext cx="19018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844" name="Group 12">
            <a:extLst>
              <a:ext uri="{FF2B5EF4-FFF2-40B4-BE49-F238E27FC236}">
                <a16:creationId xmlns:a16="http://schemas.microsoft.com/office/drawing/2014/main" id="{AF653FD5-CA18-47A6-B892-70FC163DFA0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76400"/>
            <a:ext cx="8686800" cy="4365626"/>
            <a:chOff x="144" y="1056"/>
            <a:chExt cx="5472" cy="275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0837" name="Text Box 5">
                  <a:extLst>
                    <a:ext uri="{FF2B5EF4-FFF2-40B4-BE49-F238E27FC236}">
                      <a16:creationId xmlns:a16="http://schemas.microsoft.com/office/drawing/2014/main" id="{E6196F69-A964-4E99-BD94-B853EF60B2C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" y="2880"/>
                  <a:ext cx="5472" cy="9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Искомое тело вращения составлено из двух конусов с общим основанием, радиус которого равен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altLang="ru-RU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, а высоты – 0,5. Его площадь поверхности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m:rPr>
                          <m:sty m:val="p"/>
                        </m:rPr>
                        <a:rPr lang="ru-RU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</a:t>
                  </a:r>
                </a:p>
              </p:txBody>
            </p:sp>
          </mc:Choice>
          <mc:Fallback>
            <p:sp>
              <p:nvSpPr>
                <p:cNvPr id="120837" name="Text Box 5">
                  <a:extLst>
                    <a:ext uri="{FF2B5EF4-FFF2-40B4-BE49-F238E27FC236}">
                      <a16:creationId xmlns:a16="http://schemas.microsoft.com/office/drawing/2014/main" id="{E6196F69-A964-4E99-BD94-B853EF60B2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4" y="2880"/>
                  <a:ext cx="5472" cy="926"/>
                </a:xfrm>
                <a:prstGeom prst="rect">
                  <a:avLst/>
                </a:prstGeom>
                <a:blipFill>
                  <a:blip r:embed="rId3"/>
                  <a:stretch>
                    <a:fillRect l="-1123" t="-3320" r="-1053" b="-746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0843" name="Picture 11">
              <a:extLst>
                <a:ext uri="{FF2B5EF4-FFF2-40B4-BE49-F238E27FC236}">
                  <a16:creationId xmlns:a16="http://schemas.microsoft.com/office/drawing/2014/main" id="{877880BC-2025-49BC-AD85-86135EDBD3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056"/>
              <a:ext cx="1239" cy="1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1026">
            <a:extLst>
              <a:ext uri="{FF2B5EF4-FFF2-40B4-BE49-F238E27FC236}">
                <a16:creationId xmlns:a16="http://schemas.microsoft.com/office/drawing/2014/main" id="{1E626733-7926-44AB-A269-B224A48B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20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0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9625" y="819749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 	</a:t>
            </a:r>
            <a:r>
              <a:rPr lang="ru-RU" dirty="0"/>
              <a:t>Найдите площадь фигуры, полученной </a:t>
            </a:r>
            <a:r>
              <a:rPr lang="ru-RU" dirty="0">
                <a:cs typeface="Times New Roman" pitchFamily="18" charset="0"/>
              </a:rPr>
              <a:t>вращением единичного </a:t>
            </a:r>
            <a:r>
              <a:rPr lang="ru-RU" dirty="0"/>
              <a:t>октаэдра вокруг прямой, проходящей через две противоположные вершины.</a:t>
            </a:r>
          </a:p>
        </p:txBody>
      </p:sp>
      <p:pic>
        <p:nvPicPr>
          <p:cNvPr id="58426" name="Pictur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2244826"/>
            <a:ext cx="2736304" cy="274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8AF9869-4FC8-4146-91C0-99FD9084FE37}"/>
              </a:ext>
            </a:extLst>
          </p:cNvPr>
          <p:cNvGrpSpPr/>
          <p:nvPr/>
        </p:nvGrpSpPr>
        <p:grpSpPr>
          <a:xfrm>
            <a:off x="9625" y="2106612"/>
            <a:ext cx="9144000" cy="4476207"/>
            <a:chOff x="9625" y="2106612"/>
            <a:chExt cx="9144000" cy="44762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FB85DCDC-8B98-44FA-87E8-896924B054A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25" y="5161020"/>
                  <a:ext cx="9144000" cy="142179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 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Ответ. </a:t>
                  </a:r>
                  <a:r>
                    <a:rPr lang="ru-RU" dirty="0"/>
                    <a:t>Искомая фигура состоит из двух конусов с общим основанием. Их радиусы оснований образующие равны соответственно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dirty="0"/>
                    <a:t> и 1. Площадь поверхности фигуры равна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m:rPr>
                          <m:sty m:val="p"/>
                        </m:rPr>
                        <a:rPr lang="ru-RU">
                          <a:latin typeface="Cambria Math"/>
                          <a:ea typeface="Cambria Math"/>
                        </a:rPr>
                        <m:t>π</m:t>
                      </m:r>
                    </m:oMath>
                  </a14:m>
                  <a:r>
                    <a:rPr lang="ru-RU" dirty="0"/>
                    <a:t>.</a:t>
                  </a:r>
                </a:p>
              </p:txBody>
            </p:sp>
          </mc:Choice>
          <mc:Fallback xmlns="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FB85DCDC-8B98-44FA-87E8-896924B054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25" y="5161020"/>
                  <a:ext cx="9144000" cy="1421799"/>
                </a:xfrm>
                <a:prstGeom prst="rect">
                  <a:avLst/>
                </a:prstGeom>
                <a:blipFill>
                  <a:blip r:embed="rId4"/>
                  <a:stretch>
                    <a:fillRect l="-1067" t="-3433" r="-1000" b="-30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DF97D60A-A4D9-46CB-958B-9C88E70B8C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6" y="2106612"/>
              <a:ext cx="2822435" cy="3019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1026">
            <a:extLst>
              <a:ext uri="{FF2B5EF4-FFF2-40B4-BE49-F238E27FC236}">
                <a16:creationId xmlns:a16="http://schemas.microsoft.com/office/drawing/2014/main" id="{1998C5C6-F31F-4527-A8B1-69AC4EECA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21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0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 Box 3">
            <a:extLst>
              <a:ext uri="{FF2B5EF4-FFF2-40B4-BE49-F238E27FC236}">
                <a16:creationId xmlns:a16="http://schemas.microsoft.com/office/drawing/2014/main" id="{7F4D8206-9611-452B-BA34-39786A52D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4115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Конус симметрично отразили относительно середины его высоты. Найдите площадь поверхности общей части исходного конуса и отражённого, если площадь боковой исходного конуса равна </a:t>
            </a:r>
            <a:r>
              <a:rPr lang="en-US" altLang="ru-RU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723F89-1E52-43CA-B441-E2DB4B66A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667" y="2859155"/>
            <a:ext cx="2994429" cy="3108091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A2AFAF9-3F0C-4D77-A98E-31843B26FE8E}"/>
              </a:ext>
            </a:extLst>
          </p:cNvPr>
          <p:cNvGrpSpPr/>
          <p:nvPr/>
        </p:nvGrpSpPr>
        <p:grpSpPr>
          <a:xfrm>
            <a:off x="838200" y="2511317"/>
            <a:ext cx="4813921" cy="3884474"/>
            <a:chOff x="838200" y="2135326"/>
            <a:chExt cx="4813921" cy="3884474"/>
          </a:xfrm>
        </p:grpSpPr>
        <p:sp>
          <p:nvSpPr>
            <p:cNvPr id="64516" name="Text Box 4">
              <a:extLst>
                <a:ext uri="{FF2B5EF4-FFF2-40B4-BE49-F238E27FC236}">
                  <a16:creationId xmlns:a16="http://schemas.microsoft.com/office/drawing/2014/main" id="{E6A5E792-6EE2-40A4-BA1D-7C8F09E16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5562600"/>
              <a:ext cx="3429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0,5.</a:t>
              </a:r>
              <a:r>
                <a:rPr lang="ru-RU" altLang="ru-RU" dirty="0">
                  <a:solidFill>
                    <a:srgbClr val="FF3300"/>
                  </a:solidFill>
                </a:rPr>
                <a:t> 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D7168D66-0AA3-426F-A2BA-746E9D9B6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40811" y="2135326"/>
              <a:ext cx="3211310" cy="3597930"/>
            </a:xfrm>
            <a:prstGeom prst="rect">
              <a:avLst/>
            </a:prstGeom>
          </p:spPr>
        </p:pic>
      </p:grpSp>
      <p:sp>
        <p:nvSpPr>
          <p:cNvPr id="7" name="Rectangle 1026">
            <a:extLst>
              <a:ext uri="{FF2B5EF4-FFF2-40B4-BE49-F238E27FC236}">
                <a16:creationId xmlns:a16="http://schemas.microsoft.com/office/drawing/2014/main" id="{DE5710AA-461A-4124-B361-F04DA3903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22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05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>
            <a:extLst>
              <a:ext uri="{FF2B5EF4-FFF2-40B4-BE49-F238E27FC236}">
                <a16:creationId xmlns:a16="http://schemas.microsoft.com/office/drawing/2014/main" id="{ECDC460D-BFA0-4586-A033-89CCBA49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34678"/>
            <a:ext cx="873601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площадь боковой поверхности усеченного конуса, если радиусы его оснований равны </a:t>
            </a:r>
            <a:r>
              <a:rPr lang="en-US" altLang="ru-RU" sz="2800" i="1" dirty="0"/>
              <a:t>R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r</a:t>
            </a:r>
            <a:r>
              <a:rPr lang="ru-RU" altLang="ru-RU" sz="2800" dirty="0"/>
              <a:t>, а образующая равна </a:t>
            </a:r>
            <a:r>
              <a:rPr lang="en-US" altLang="ru-RU" sz="2800" i="1" dirty="0"/>
              <a:t>b</a:t>
            </a:r>
            <a:r>
              <a:rPr lang="ru-RU" altLang="ru-RU" sz="2800" dirty="0"/>
              <a:t>. </a:t>
            </a:r>
          </a:p>
        </p:txBody>
      </p:sp>
      <p:grpSp>
        <p:nvGrpSpPr>
          <p:cNvPr id="98315" name="Group 11">
            <a:extLst>
              <a:ext uri="{FF2B5EF4-FFF2-40B4-BE49-F238E27FC236}">
                <a16:creationId xmlns:a16="http://schemas.microsoft.com/office/drawing/2014/main" id="{889579E7-5120-4D05-A320-42D1570C9B37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410200"/>
            <a:ext cx="3048000" cy="519113"/>
            <a:chOff x="576" y="3408"/>
            <a:chExt cx="1920" cy="327"/>
          </a:xfrm>
        </p:grpSpPr>
        <p:sp>
          <p:nvSpPr>
            <p:cNvPr id="98309" name="Text Box 5">
              <a:extLst>
                <a:ext uri="{FF2B5EF4-FFF2-40B4-BE49-F238E27FC236}">
                  <a16:creationId xmlns:a16="http://schemas.microsoft.com/office/drawing/2014/main" id="{0B2384DC-AA59-4B11-B7C4-C5906FD2FE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408"/>
              <a:ext cx="19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310" name="Object 6">
                  <a:extLst>
                    <a:ext uri="{FF2B5EF4-FFF2-40B4-BE49-F238E27FC236}">
                      <a16:creationId xmlns:a16="http://schemas.microsoft.com/office/drawing/2014/main" id="{83ECEFFA-0616-4E34-932D-7E689907CC32}"/>
                    </a:ext>
                  </a:extLst>
                </p:cNvPr>
                <p:cNvSpPr txBox="1"/>
                <p:nvPr/>
              </p:nvSpPr>
              <p:spPr bwMode="auto">
                <a:xfrm>
                  <a:off x="1388" y="3460"/>
                  <a:ext cx="988" cy="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ru-RU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98310" name="Object 6">
                  <a:extLst>
                    <a:ext uri="{FF2B5EF4-FFF2-40B4-BE49-F238E27FC236}">
                      <a16:creationId xmlns:a16="http://schemas.microsoft.com/office/drawing/2014/main" id="{83ECEFFA-0616-4E34-932D-7E689907CC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88" y="3460"/>
                  <a:ext cx="988" cy="275"/>
                </a:xfrm>
                <a:prstGeom prst="rect">
                  <a:avLst/>
                </a:prstGeom>
                <a:blipFill>
                  <a:blip r:embed="rId3"/>
                  <a:stretch>
                    <a:fillRect b="-15278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98314" name="Picture 10">
            <a:extLst>
              <a:ext uri="{FF2B5EF4-FFF2-40B4-BE49-F238E27FC236}">
                <a16:creationId xmlns:a16="http://schemas.microsoft.com/office/drawing/2014/main" id="{B7A610C7-3466-44DE-851E-4E8C052A8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80928"/>
            <a:ext cx="3494088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026">
            <a:extLst>
              <a:ext uri="{FF2B5EF4-FFF2-40B4-BE49-F238E27FC236}">
                <a16:creationId xmlns:a16="http://schemas.microsoft.com/office/drawing/2014/main" id="{AE3D84BF-3560-4D96-85C6-773681F4D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23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3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>
            <a:extLst>
              <a:ext uri="{FF2B5EF4-FFF2-40B4-BE49-F238E27FC236}">
                <a16:creationId xmlns:a16="http://schemas.microsoft.com/office/drawing/2014/main" id="{9C18C466-62FA-41EE-AD3E-1325E4984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6712"/>
            <a:ext cx="8534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Отрезок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длины 3 вращается вокруг прямой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лежащей с ним в одной плоскости и отстоящей от концов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ru-RU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соответственно на расстояния 1 и 2. Найдите площадь поверхности вращения. </a:t>
            </a:r>
          </a:p>
        </p:txBody>
      </p:sp>
      <p:pic>
        <p:nvPicPr>
          <p:cNvPr id="107528" name="Picture 8">
            <a:extLst>
              <a:ext uri="{FF2B5EF4-FFF2-40B4-BE49-F238E27FC236}">
                <a16:creationId xmlns:a16="http://schemas.microsoft.com/office/drawing/2014/main" id="{99E22661-44E3-463A-967E-96E9D68AA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640211"/>
            <a:ext cx="1196975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7530" name="Group 10">
            <a:extLst>
              <a:ext uri="{FF2B5EF4-FFF2-40B4-BE49-F238E27FC236}">
                <a16:creationId xmlns:a16="http://schemas.microsoft.com/office/drawing/2014/main" id="{AC4D33D2-F1FE-4A40-A963-C6F9DD911327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89312"/>
            <a:ext cx="8382000" cy="3409950"/>
            <a:chOff x="288" y="1344"/>
            <a:chExt cx="5280" cy="214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7525" name="Text Box 5">
                  <a:extLst>
                    <a:ext uri="{FF2B5EF4-FFF2-40B4-BE49-F238E27FC236}">
                      <a16:creationId xmlns:a16="http://schemas.microsoft.com/office/drawing/2014/main" id="{2DEDA68E-D1B9-4000-9583-FC6A0E68B1A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2736"/>
                  <a:ext cx="5280" cy="7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Искомой поверхностью является боковая поверхность усеченного конуса, образующая которого равна 3, радиусы оснований равны 1 и 2. Ее площадь равна 9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π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107525" name="Text Box 5">
                  <a:extLst>
                    <a:ext uri="{FF2B5EF4-FFF2-40B4-BE49-F238E27FC236}">
                      <a16:creationId xmlns:a16="http://schemas.microsoft.com/office/drawing/2014/main" id="{2DEDA68E-D1B9-4000-9583-FC6A0E68B1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" y="2736"/>
                  <a:ext cx="5280" cy="756"/>
                </a:xfrm>
                <a:prstGeom prst="rect">
                  <a:avLst/>
                </a:prstGeom>
                <a:blipFill>
                  <a:blip r:embed="rId3"/>
                  <a:stretch>
                    <a:fillRect l="-1091" t="-4061" r="-1091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7529" name="Picture 9">
              <a:extLst>
                <a:ext uri="{FF2B5EF4-FFF2-40B4-BE49-F238E27FC236}">
                  <a16:creationId xmlns:a16="http://schemas.microsoft.com/office/drawing/2014/main" id="{FA108388-9519-451C-AF8E-1064AF4B44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344"/>
              <a:ext cx="1394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026">
            <a:extLst>
              <a:ext uri="{FF2B5EF4-FFF2-40B4-BE49-F238E27FC236}">
                <a16:creationId xmlns:a16="http://schemas.microsoft.com/office/drawing/2014/main" id="{CEF5E153-4E04-438F-9AD0-1C84D6E96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>
            <a:extLst>
              <a:ext uri="{FF2B5EF4-FFF2-40B4-BE49-F238E27FC236}">
                <a16:creationId xmlns:a16="http://schemas.microsoft.com/office/drawing/2014/main" id="{A1D2EC4E-134A-4A20-BCCB-AF6B776A1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6712"/>
            <a:ext cx="8534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Отрезок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>
                <a:cs typeface="Times New Roman" panose="02020603050405020304" pitchFamily="18" charset="0"/>
              </a:rPr>
              <a:t> длины 2 вращается вокруг прямой 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>
                <a:cs typeface="Times New Roman" panose="02020603050405020304" pitchFamily="18" charset="0"/>
              </a:rPr>
              <a:t>, лежащей с ним в одной плоскости, отстоящей от ближайшего конца </a:t>
            </a:r>
            <a:r>
              <a:rPr lang="en-US" altLang="ru-RU" i="1">
                <a:cs typeface="Times New Roman" panose="02020603050405020304" pitchFamily="18" charset="0"/>
              </a:rPr>
              <a:t>A </a:t>
            </a:r>
            <a:r>
              <a:rPr lang="ru-RU" altLang="ru-RU">
                <a:cs typeface="Times New Roman" panose="02020603050405020304" pitchFamily="18" charset="0"/>
              </a:rPr>
              <a:t>на расстояние, равное 1, и образующей с этим отрезком угол 30</a:t>
            </a:r>
            <a:r>
              <a:rPr lang="ru-RU" altLang="ru-RU" baseline="30000">
                <a:cs typeface="Times New Roman" panose="02020603050405020304" pitchFamily="18" charset="0"/>
              </a:rPr>
              <a:t>о</a:t>
            </a:r>
            <a:r>
              <a:rPr lang="ru-RU" altLang="ru-RU">
                <a:cs typeface="Times New Roman" panose="02020603050405020304" pitchFamily="18" charset="0"/>
              </a:rPr>
              <a:t>. Найдите площадь поверхности вращения. </a:t>
            </a:r>
          </a:p>
        </p:txBody>
      </p:sp>
      <p:pic>
        <p:nvPicPr>
          <p:cNvPr id="108552" name="Picture 8">
            <a:extLst>
              <a:ext uri="{FF2B5EF4-FFF2-40B4-BE49-F238E27FC236}">
                <a16:creationId xmlns:a16="http://schemas.microsoft.com/office/drawing/2014/main" id="{884DD483-2CE9-4AF3-8B58-44D09E37A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610457"/>
            <a:ext cx="1230313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8554" name="Group 10">
            <a:extLst>
              <a:ext uri="{FF2B5EF4-FFF2-40B4-BE49-F238E27FC236}">
                <a16:creationId xmlns:a16="http://schemas.microsoft.com/office/drawing/2014/main" id="{18CD3F39-3154-46AC-B031-EFB8ACD368B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800400"/>
            <a:ext cx="8382000" cy="3214688"/>
            <a:chOff x="288" y="1584"/>
            <a:chExt cx="5280" cy="202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8549" name="Text Box 5">
                  <a:extLst>
                    <a:ext uri="{FF2B5EF4-FFF2-40B4-BE49-F238E27FC236}">
                      <a16:creationId xmlns:a16="http://schemas.microsoft.com/office/drawing/2014/main" id="{446B3B91-F7AC-41F8-A399-83B9D164F2D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2853"/>
                  <a:ext cx="5280" cy="7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Искомой поверхностью является боковая поверхность усеченного конуса, образующая которого равна 2, радиусы оснований равны 1 и 2. Ее площадь равна 6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π</m:t>
                      </m:r>
                    </m:oMath>
                  </a14:m>
                  <a:r>
                    <a:rPr lang="en-US" altLang="ru-RU" dirty="0">
                      <a:cs typeface="Times New Roman" panose="02020603050405020304" pitchFamily="18" charset="0"/>
                    </a:rPr>
                    <a:t>.</a:t>
                  </a:r>
                  <a:endParaRPr lang="ru-RU" altLang="ru-RU" dirty="0"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08549" name="Text Box 5">
                  <a:extLst>
                    <a:ext uri="{FF2B5EF4-FFF2-40B4-BE49-F238E27FC236}">
                      <a16:creationId xmlns:a16="http://schemas.microsoft.com/office/drawing/2014/main" id="{446B3B91-F7AC-41F8-A399-83B9D164F2D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" y="2853"/>
                  <a:ext cx="5280" cy="756"/>
                </a:xfrm>
                <a:prstGeom prst="rect">
                  <a:avLst/>
                </a:prstGeom>
                <a:blipFill>
                  <a:blip r:embed="rId3"/>
                  <a:stretch>
                    <a:fillRect l="-1164" t="-4061" r="-1091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8553" name="Picture 9">
              <a:extLst>
                <a:ext uri="{FF2B5EF4-FFF2-40B4-BE49-F238E27FC236}">
                  <a16:creationId xmlns:a16="http://schemas.microsoft.com/office/drawing/2014/main" id="{94E11FDB-0942-4826-9234-4CECE40931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584"/>
              <a:ext cx="1414" cy="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1026">
            <a:extLst>
              <a:ext uri="{FF2B5EF4-FFF2-40B4-BE49-F238E27FC236}">
                <a16:creationId xmlns:a16="http://schemas.microsoft.com/office/drawing/2014/main" id="{A031157A-C5C6-4472-B794-B6A9BF2C4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>
            <a:extLst>
              <a:ext uri="{FF2B5EF4-FFF2-40B4-BE49-F238E27FC236}">
                <a16:creationId xmlns:a16="http://schemas.microsoft.com/office/drawing/2014/main" id="{B6B799A1-5960-4DF2-BDDE-2F93F994B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609868"/>
            <a:ext cx="8458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Радиус основания цилиндра равен 2 м,  высота - 3 м. Найдите площадь боковой поверхности цилиндра.</a:t>
            </a:r>
            <a:r>
              <a:rPr lang="ru-RU" altLang="ru-RU" sz="28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05" name="Text Box 5">
                <a:extLst>
                  <a:ext uri="{FF2B5EF4-FFF2-40B4-BE49-F238E27FC236}">
                    <a16:creationId xmlns:a16="http://schemas.microsoft.com/office/drawing/2014/main" id="{A1A9B334-31F1-434A-8210-D75F90CE08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4400" y="5410200"/>
                <a:ext cx="304800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12</m:t>
                    </m:r>
                    <m:r>
                      <m:rPr>
                        <m:sty m:val="p"/>
                      </m:rPr>
                      <a:rPr lang="ru-RU" sz="280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altLang="ru-RU" sz="28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2800" dirty="0"/>
                  <a:t>м</a:t>
                </a:r>
                <a:r>
                  <a:rPr lang="ru-RU" altLang="ru-RU" sz="2800" baseline="30000" dirty="0"/>
                  <a:t>2</a:t>
                </a:r>
                <a:r>
                  <a:rPr lang="ru-RU" altLang="ru-RU" sz="2800" dirty="0"/>
                  <a:t>.</a:t>
                </a:r>
              </a:p>
            </p:txBody>
          </p:sp>
        </mc:Choice>
        <mc:Fallback xmlns="">
          <p:sp>
            <p:nvSpPr>
              <p:cNvPr id="51205" name="Text Box 5">
                <a:extLst>
                  <a:ext uri="{FF2B5EF4-FFF2-40B4-BE49-F238E27FC236}">
                    <a16:creationId xmlns:a16="http://schemas.microsoft.com/office/drawing/2014/main" id="{A1A9B334-31F1-434A-8210-D75F90CE0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5410200"/>
                <a:ext cx="3048000" cy="523220"/>
              </a:xfrm>
              <a:prstGeom prst="rect">
                <a:avLst/>
              </a:prstGeom>
              <a:blipFill>
                <a:blip r:embed="rId3"/>
                <a:stretch>
                  <a:fillRect l="-4000" t="-12941" b="-3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07" name="Picture 7">
            <a:extLst>
              <a:ext uri="{FF2B5EF4-FFF2-40B4-BE49-F238E27FC236}">
                <a16:creationId xmlns:a16="http://schemas.microsoft.com/office/drawing/2014/main" id="{12FB205F-932C-4144-A30F-2B1A6D817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88" y="1997075"/>
            <a:ext cx="3044825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026">
            <a:extLst>
              <a:ext uri="{FF2B5EF4-FFF2-40B4-BE49-F238E27FC236}">
                <a16:creationId xmlns:a16="http://schemas.microsoft.com/office/drawing/2014/main" id="{AAFDDA91-6CFB-4BE4-98D3-F46E4322D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79712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extLst>
              <a:ext uri="{FF2B5EF4-FFF2-40B4-BE49-F238E27FC236}">
                <a16:creationId xmlns:a16="http://schemas.microsoft.com/office/drawing/2014/main" id="{44A7D5F6-CF3C-459A-ACC1-CB6ADA80B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Площадь осевого сечения цилиндра равна 4 м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.  Найдите площадь боковой поверхности цилиндра.</a:t>
            </a:r>
            <a:r>
              <a:rPr lang="ru-RU" altLang="ru-RU" sz="28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7" name="Text Box 5">
                <a:extLst>
                  <a:ext uri="{FF2B5EF4-FFF2-40B4-BE49-F238E27FC236}">
                    <a16:creationId xmlns:a16="http://schemas.microsoft.com/office/drawing/2014/main" id="{A683E557-7424-4CD9-A116-7349377469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4400" y="5410200"/>
                <a:ext cx="304800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ru-RU" sz="280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altLang="ru-RU" sz="2800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sz="2800" dirty="0"/>
                  <a:t>м</a:t>
                </a:r>
                <a:r>
                  <a:rPr lang="ru-RU" altLang="ru-RU" sz="2800" baseline="30000" dirty="0"/>
                  <a:t>2</a:t>
                </a:r>
                <a:r>
                  <a:rPr lang="ru-RU" altLang="ru-RU" sz="2800" dirty="0"/>
                  <a:t>.</a:t>
                </a:r>
              </a:p>
            </p:txBody>
          </p:sp>
        </mc:Choice>
        <mc:Fallback xmlns="">
          <p:sp>
            <p:nvSpPr>
              <p:cNvPr id="23557" name="Text Box 5">
                <a:extLst>
                  <a:ext uri="{FF2B5EF4-FFF2-40B4-BE49-F238E27FC236}">
                    <a16:creationId xmlns:a16="http://schemas.microsoft.com/office/drawing/2014/main" id="{A683E557-7424-4CD9-A116-734937746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5410200"/>
                <a:ext cx="3048000" cy="523220"/>
              </a:xfrm>
              <a:prstGeom prst="rect">
                <a:avLst/>
              </a:prstGeom>
              <a:blipFill>
                <a:blip r:embed="rId3"/>
                <a:stretch>
                  <a:fillRect l="-4000" t="-12941" b="-317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560" name="Picture 8">
            <a:extLst>
              <a:ext uri="{FF2B5EF4-FFF2-40B4-BE49-F238E27FC236}">
                <a16:creationId xmlns:a16="http://schemas.microsoft.com/office/drawing/2014/main" id="{2B908E2B-A436-47E8-8B45-42D99ECD2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8" y="1997075"/>
            <a:ext cx="2841625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026">
            <a:extLst>
              <a:ext uri="{FF2B5EF4-FFF2-40B4-BE49-F238E27FC236}">
                <a16:creationId xmlns:a16="http://schemas.microsoft.com/office/drawing/2014/main" id="{25AF0E31-0476-472B-9E21-53153D3CF0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1663428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>
            <a:extLst>
              <a:ext uri="{FF2B5EF4-FFF2-40B4-BE49-F238E27FC236}">
                <a16:creationId xmlns:a16="http://schemas.microsoft.com/office/drawing/2014/main" id="{0E120EE0-AF57-4965-9DC1-360B387E9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Осевое сечение цилиндра - квадрат. Площадь основания равна </a:t>
            </a:r>
            <a:r>
              <a:rPr lang="ru-RU" altLang="ru-RU" sz="2800" dirty="0"/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площадь поверхности цилиндра.</a:t>
            </a:r>
            <a:r>
              <a:rPr lang="ru-RU" altLang="ru-RU" sz="2800" dirty="0"/>
              <a:t> </a:t>
            </a: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946C6E02-B2EE-45ED-8BC2-2490BAC98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6.</a:t>
            </a:r>
          </a:p>
        </p:txBody>
      </p:sp>
      <p:pic>
        <p:nvPicPr>
          <p:cNvPr id="24584" name="Picture 8">
            <a:extLst>
              <a:ext uri="{FF2B5EF4-FFF2-40B4-BE49-F238E27FC236}">
                <a16:creationId xmlns:a16="http://schemas.microsoft.com/office/drawing/2014/main" id="{C81B7ABF-E56C-4E99-8526-4E48FDDB3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7" y="2200085"/>
            <a:ext cx="2841625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229BB3A4-61D2-4AC8-8459-4C9237CA9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59730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>
            <a:extLst>
              <a:ext uri="{FF2B5EF4-FFF2-40B4-BE49-F238E27FC236}">
                <a16:creationId xmlns:a16="http://schemas.microsoft.com/office/drawing/2014/main" id="{36DBC0BD-7DBE-42AA-9A5E-3EA58413F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Площадь боковой поверхности и объем цилиндра выражаются одним и тем же числом. Найдите диаметр основания цилиндра.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D139C09A-407F-4A30-9B9F-FC1362AAF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4.</a:t>
            </a:r>
          </a:p>
        </p:txBody>
      </p:sp>
      <p:pic>
        <p:nvPicPr>
          <p:cNvPr id="25606" name="Picture 6">
            <a:extLst>
              <a:ext uri="{FF2B5EF4-FFF2-40B4-BE49-F238E27FC236}">
                <a16:creationId xmlns:a16="http://schemas.microsoft.com/office/drawing/2014/main" id="{6A188A44-8EDC-4E9B-8215-D1EE6B2BF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2841625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A7DA9BB0-0373-49B6-9F15-202518007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184784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>
            <a:extLst>
              <a:ext uri="{FF2B5EF4-FFF2-40B4-BE49-F238E27FC236}">
                <a16:creationId xmlns:a16="http://schemas.microsoft.com/office/drawing/2014/main" id="{13CD88BA-5C9D-47C4-BDAE-3BAD0B0DB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620688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боковой поверхности цилиндра, полученного вращением единичного квадрата </a:t>
            </a:r>
            <a:r>
              <a:rPr lang="en-US" altLang="ru-RU" i="1" dirty="0">
                <a:cs typeface="Times New Roman" panose="02020603050405020304" pitchFamily="18" charset="0"/>
              </a:rPr>
              <a:t>ABCD </a:t>
            </a:r>
            <a:r>
              <a:rPr lang="ru-RU" altLang="ru-RU" dirty="0">
                <a:cs typeface="Times New Roman" panose="02020603050405020304" pitchFamily="18" charset="0"/>
              </a:rPr>
              <a:t> вокруг прямой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. </a:t>
            </a:r>
          </a:p>
        </p:txBody>
      </p:sp>
      <p:pic>
        <p:nvPicPr>
          <p:cNvPr id="109582" name="Picture 14">
            <a:extLst>
              <a:ext uri="{FF2B5EF4-FFF2-40B4-BE49-F238E27FC236}">
                <a16:creationId xmlns:a16="http://schemas.microsoft.com/office/drawing/2014/main" id="{375087FC-CEC0-4E45-9938-80752C0EA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752880"/>
            <a:ext cx="1849438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9584" name="Group 16">
            <a:extLst>
              <a:ext uri="{FF2B5EF4-FFF2-40B4-BE49-F238E27FC236}">
                <a16:creationId xmlns:a16="http://schemas.microsoft.com/office/drawing/2014/main" id="{73E57A4B-1130-4B5A-8CBB-30919890361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62380"/>
            <a:ext cx="8382000" cy="3697288"/>
            <a:chOff x="288" y="1307"/>
            <a:chExt cx="5280" cy="232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9575" name="Text Box 7">
                  <a:extLst>
                    <a:ext uri="{FF2B5EF4-FFF2-40B4-BE49-F238E27FC236}">
                      <a16:creationId xmlns:a16="http://schemas.microsoft.com/office/drawing/2014/main" id="{111518E8-D1C6-450C-99A5-7C397CD4B98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2880"/>
                  <a:ext cx="5280" cy="7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Искомый цилиндр изображен на рисунке. Радиус его основания и образующая равны 1. Площадь боковой поверхности этого цилиндра равна 2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109575" name="Text Box 7">
                  <a:extLst>
                    <a:ext uri="{FF2B5EF4-FFF2-40B4-BE49-F238E27FC236}">
                      <a16:creationId xmlns:a16="http://schemas.microsoft.com/office/drawing/2014/main" id="{111518E8-D1C6-450C-99A5-7C397CD4B9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" y="2880"/>
                  <a:ext cx="5280" cy="756"/>
                </a:xfrm>
                <a:prstGeom prst="rect">
                  <a:avLst/>
                </a:prstGeom>
                <a:blipFill>
                  <a:blip r:embed="rId3"/>
                  <a:stretch>
                    <a:fillRect l="-1091" t="-4061" r="-1091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9583" name="Picture 15">
              <a:extLst>
                <a:ext uri="{FF2B5EF4-FFF2-40B4-BE49-F238E27FC236}">
                  <a16:creationId xmlns:a16="http://schemas.microsoft.com/office/drawing/2014/main" id="{E756675B-9346-41D4-BEED-3A48DD8948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3" y="1307"/>
              <a:ext cx="2064" cy="1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1026">
            <a:extLst>
              <a:ext uri="{FF2B5EF4-FFF2-40B4-BE49-F238E27FC236}">
                <a16:creationId xmlns:a16="http://schemas.microsoft.com/office/drawing/2014/main" id="{02C92F78-251D-40CA-BB13-9799AB792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209047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>
            <a:extLst>
              <a:ext uri="{FF2B5EF4-FFF2-40B4-BE49-F238E27FC236}">
                <a16:creationId xmlns:a16="http://schemas.microsoft.com/office/drawing/2014/main" id="{E50D7801-C4BC-4936-836E-4102724B9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Найдите площадь поверхности вращения прямоугольника </a:t>
            </a:r>
            <a:r>
              <a:rPr lang="en-US" altLang="ru-RU" i="1">
                <a:cs typeface="Times New Roman" panose="02020603050405020304" pitchFamily="18" charset="0"/>
              </a:rPr>
              <a:t>ABCD </a:t>
            </a:r>
            <a:r>
              <a:rPr lang="ru-RU" altLang="ru-RU">
                <a:cs typeface="Times New Roman" panose="02020603050405020304" pitchFamily="18" charset="0"/>
              </a:rPr>
              <a:t>со сторонами </a:t>
            </a:r>
            <a:r>
              <a:rPr lang="en-US" altLang="ru-RU" i="1">
                <a:cs typeface="Times New Roman" panose="02020603050405020304" pitchFamily="18" charset="0"/>
              </a:rPr>
              <a:t>AB</a:t>
            </a:r>
            <a:r>
              <a:rPr lang="ru-RU" altLang="ru-RU" i="1">
                <a:cs typeface="Times New Roman" panose="02020603050405020304" pitchFamily="18" charset="0"/>
              </a:rPr>
              <a:t> = </a:t>
            </a:r>
            <a:r>
              <a:rPr lang="ru-RU" altLang="ru-RU">
                <a:cs typeface="Times New Roman" panose="02020603050405020304" pitchFamily="18" charset="0"/>
              </a:rPr>
              <a:t>4, </a:t>
            </a:r>
            <a:r>
              <a:rPr lang="en-US" altLang="ru-RU" i="1">
                <a:cs typeface="Times New Roman" panose="02020603050405020304" pitchFamily="18" charset="0"/>
              </a:rPr>
              <a:t>BC</a:t>
            </a:r>
            <a:r>
              <a:rPr lang="ru-RU" altLang="ru-RU" i="1">
                <a:cs typeface="Times New Roman" panose="02020603050405020304" pitchFamily="18" charset="0"/>
              </a:rPr>
              <a:t> = </a:t>
            </a:r>
            <a:r>
              <a:rPr lang="ru-RU" altLang="ru-RU">
                <a:cs typeface="Times New Roman" panose="02020603050405020304" pitchFamily="18" charset="0"/>
              </a:rPr>
              <a:t>3 вокруг прямой, проходящей через середины сторон </a:t>
            </a:r>
            <a:r>
              <a:rPr lang="en-US" altLang="ru-RU" i="1">
                <a:cs typeface="Times New Roman" panose="02020603050405020304" pitchFamily="18" charset="0"/>
              </a:rPr>
              <a:t>AB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19816" name="Picture 8">
            <a:extLst>
              <a:ext uri="{FF2B5EF4-FFF2-40B4-BE49-F238E27FC236}">
                <a16:creationId xmlns:a16="http://schemas.microsoft.com/office/drawing/2014/main" id="{4C815139-B63A-44AC-9887-6060148DD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81200"/>
            <a:ext cx="2159000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9818" name="Group 10">
            <a:extLst>
              <a:ext uri="{FF2B5EF4-FFF2-40B4-BE49-F238E27FC236}">
                <a16:creationId xmlns:a16="http://schemas.microsoft.com/office/drawing/2014/main" id="{72C8E246-5C3A-4261-B55B-D2390BAE98B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05000"/>
            <a:ext cx="8382000" cy="3867150"/>
            <a:chOff x="288" y="1200"/>
            <a:chExt cx="5280" cy="24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813" name="Text Box 5">
                  <a:extLst>
                    <a:ext uri="{FF2B5EF4-FFF2-40B4-BE49-F238E27FC236}">
                      <a16:creationId xmlns:a16="http://schemas.microsoft.com/office/drawing/2014/main" id="{3FB4BF44-E4D3-48F1-AC49-B16A5AFD23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" y="2880"/>
                  <a:ext cx="5280" cy="7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Искомым телом является цилиндр, радиус основания которого равен 2, а образующая равна 3. Его площадь поверхности равна 20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 xmlns="">
            <p:sp>
              <p:nvSpPr>
                <p:cNvPr id="119813" name="Text Box 5">
                  <a:extLst>
                    <a:ext uri="{FF2B5EF4-FFF2-40B4-BE49-F238E27FC236}">
                      <a16:creationId xmlns:a16="http://schemas.microsoft.com/office/drawing/2014/main" id="{3FB4BF44-E4D3-48F1-AC49-B16A5AFD23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8" y="2880"/>
                  <a:ext cx="5280" cy="756"/>
                </a:xfrm>
                <a:prstGeom prst="rect">
                  <a:avLst/>
                </a:prstGeom>
                <a:blipFill>
                  <a:blip r:embed="rId3"/>
                  <a:stretch>
                    <a:fillRect l="-1091" t="-4061" r="-1091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19817" name="Picture 9">
              <a:extLst>
                <a:ext uri="{FF2B5EF4-FFF2-40B4-BE49-F238E27FC236}">
                  <a16:creationId xmlns:a16="http://schemas.microsoft.com/office/drawing/2014/main" id="{5A396BA3-D7C4-414B-883F-EF0DBF41DA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200"/>
              <a:ext cx="1584" cy="1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1026">
            <a:extLst>
              <a:ext uri="{FF2B5EF4-FFF2-40B4-BE49-F238E27FC236}">
                <a16:creationId xmlns:a16="http://schemas.microsoft.com/office/drawing/2014/main" id="{47BED410-CC6C-4F80-8999-7B1AE61F7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8349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248673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>
            <a:extLst>
              <a:ext uri="{FF2B5EF4-FFF2-40B4-BE49-F238E27FC236}">
                <a16:creationId xmlns:a16="http://schemas.microsoft.com/office/drawing/2014/main" id="{905E7F3B-E1B1-4E1B-AB12-AA2FD0836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Два цилиндра образованы вращением одного и того же прямоугольника вокруг его неравных сторон. Равны ли у этих цилиндров площади: а) боковых; б) полных поверхностей?</a:t>
            </a:r>
            <a:endParaRPr lang="en-US" altLang="ru-RU" sz="2800" dirty="0"/>
          </a:p>
        </p:txBody>
      </p:sp>
      <p:sp>
        <p:nvSpPr>
          <p:cNvPr id="73732" name="Text Box 4">
            <a:extLst>
              <a:ext uri="{FF2B5EF4-FFF2-40B4-BE49-F238E27FC236}">
                <a16:creationId xmlns:a16="http://schemas.microsoft.com/office/drawing/2014/main" id="{D990E660-F870-40A2-9D83-309408613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802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 Да; б) нет.</a:t>
            </a:r>
          </a:p>
        </p:txBody>
      </p:sp>
      <p:pic>
        <p:nvPicPr>
          <p:cNvPr id="73734" name="Picture 6">
            <a:extLst>
              <a:ext uri="{FF2B5EF4-FFF2-40B4-BE49-F238E27FC236}">
                <a16:creationId xmlns:a16="http://schemas.microsoft.com/office/drawing/2014/main" id="{010887C8-4FC6-4808-B92F-993610E73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95600"/>
            <a:ext cx="2692400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48EACB61-B233-4619-A9E9-4EF5755E5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8349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196928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1324</Words>
  <Application>Microsoft Office PowerPoint</Application>
  <PresentationFormat>Экран (4:3)</PresentationFormat>
  <Paragraphs>115</Paragraphs>
  <Slides>28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Cambria Math</vt:lpstr>
      <vt:lpstr>Times New Roman</vt:lpstr>
      <vt:lpstr>Оформление по умолчанию</vt:lpstr>
      <vt:lpstr>18б. ПЛОЩАДЬ ПОВЕРХНОСТИ (цилиндр, конус)</vt:lpstr>
      <vt:lpstr>ПЛОЩАДЬ ПОВЕРХНОСТИ ЦИЛИНДРА</vt:lpstr>
      <vt:lpstr>Упражнение 1</vt:lpstr>
      <vt:lpstr>Упражнение 2</vt:lpstr>
      <vt:lpstr>Упражнение 3</vt:lpstr>
      <vt:lpstr>Упражнение 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ПЛОЩАДЬ ПОВЕРХНОСТИ КОНУСА</vt:lpstr>
      <vt:lpstr>Презентация PowerPoint</vt:lpstr>
      <vt:lpstr>Презентация PowerPoint</vt:lpstr>
      <vt:lpstr>Презентация PowerPoint</vt:lpstr>
      <vt:lpstr>Упражнение 13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40</cp:revision>
  <dcterms:created xsi:type="dcterms:W3CDTF">2007-11-29T06:10:49Z</dcterms:created>
  <dcterms:modified xsi:type="dcterms:W3CDTF">2022-04-10T04:13:21Z</dcterms:modified>
</cp:coreProperties>
</file>