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82" r:id="rId4"/>
    <p:sldId id="357" r:id="rId5"/>
    <p:sldId id="358" r:id="rId6"/>
    <p:sldId id="361" r:id="rId7"/>
    <p:sldId id="284" r:id="rId8"/>
    <p:sldId id="287" r:id="rId9"/>
    <p:sldId id="289" r:id="rId10"/>
    <p:sldId id="356" r:id="rId11"/>
    <p:sldId id="295" r:id="rId12"/>
    <p:sldId id="294" r:id="rId13"/>
    <p:sldId id="344" r:id="rId14"/>
    <p:sldId id="347" r:id="rId15"/>
    <p:sldId id="360" r:id="rId16"/>
    <p:sldId id="363" r:id="rId17"/>
    <p:sldId id="266" r:id="rId18"/>
    <p:sldId id="366" r:id="rId19"/>
    <p:sldId id="365" r:id="rId20"/>
    <p:sldId id="367" r:id="rId21"/>
    <p:sldId id="286" r:id="rId22"/>
    <p:sldId id="368" r:id="rId23"/>
    <p:sldId id="36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9" autoAdjust="0"/>
    <p:restoredTop sz="96154" autoAdjust="0"/>
  </p:normalViewPr>
  <p:slideViewPr>
    <p:cSldViewPr>
      <p:cViewPr varScale="1">
        <p:scale>
          <a:sx n="97" d="100"/>
          <a:sy n="97" d="100"/>
        </p:scale>
        <p:origin x="10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C694ED3-7340-47DF-99D1-AEB2986781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5C47E4E-F5EB-4BBF-88E6-2879952423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5D9AC25F-26D4-4885-BD03-48211CB5C43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3E9A3DF3-DBA4-4BE2-9127-11E1E55578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40402AAE-B742-4F9F-9091-71875F2EFD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41207A0-E5B2-4254-A701-ED9373A941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524AE1-14CC-438F-9C44-B72D73CA45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CC4243-32B6-4E89-BECA-3F14CE30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B9924-721A-424D-ABF7-7844DAAFE1B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0153223-48EC-47BD-B0CA-260BA111E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63CA1D5-6290-43FE-832A-2F3F74629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9152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35013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91343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7420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86859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50D5A-52A4-4A62-8DE1-1D19DF4D1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8D7F-850D-4AB7-B192-3EC5C3E72655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774FF10-3698-4FA3-964C-686A80650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AB254F1-0510-40AD-94ED-A9CE0DB97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88053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50D5A-52A4-4A62-8DE1-1D19DF4D1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8D7F-850D-4AB7-B192-3EC5C3E72655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774FF10-3698-4FA3-964C-686A80650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AB254F1-0510-40AD-94ED-A9CE0DB97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5362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51724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4680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CC4243-32B6-4E89-BECA-3F14CE30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B9924-721A-424D-ABF7-7844DAAFE1B2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0153223-48EC-47BD-B0CA-260BA111E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63CA1D5-6290-43FE-832A-2F3F74629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84781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05034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76486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096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E1CF16-603D-4FA2-A1DD-65C18CC852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D0F17-35A0-4F9C-B41F-A84AE91E1490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642DF7DF-03E4-4361-AA07-940833716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2C6C86E2-DFDD-47AC-8680-EBA7A3B28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50D5A-52A4-4A62-8DE1-1D19DF4D1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8D7F-850D-4AB7-B192-3EC5C3E7265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774FF10-3698-4FA3-964C-686A80650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AB254F1-0510-40AD-94ED-A9CE0DB97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545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50D5A-52A4-4A62-8DE1-1D19DF4D1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8D7F-850D-4AB7-B192-3EC5C3E7265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774FF10-3698-4FA3-964C-686A80650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AB254F1-0510-40AD-94ED-A9CE0DB97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628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693B2A-D811-47AA-9814-C784A5556C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3578B-962F-4077-BF5E-4E9371F2A868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4F12B376-F6B5-470B-8C8D-FBF921DB4B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EA45E30A-837F-46E7-A45E-A37B1766C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4E76B0-6E68-4D06-A721-E11FEBACCF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8C6EA-C813-40EC-BDEF-DC28C30765D9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41314" name="Rectangle 1026">
            <a:extLst>
              <a:ext uri="{FF2B5EF4-FFF2-40B4-BE49-F238E27FC236}">
                <a16:creationId xmlns:a16="http://schemas.microsoft.com/office/drawing/2014/main" id="{94B95AF3-020D-421F-B5D2-3F45C358C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1027">
            <a:extLst>
              <a:ext uri="{FF2B5EF4-FFF2-40B4-BE49-F238E27FC236}">
                <a16:creationId xmlns:a16="http://schemas.microsoft.com/office/drawing/2014/main" id="{4F20BE75-47F4-438A-B6A1-480D903B1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3694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C7026-E9C9-46B2-BF08-BA0398262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A08D30-D82D-47B7-AE2B-6F8BB15A7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62231-C941-42CB-AD9C-0E738EB9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0A43B-1937-46FB-AFAA-F7EE9B5D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404A81-AAEA-4267-BBCD-A3E279C0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9638-104C-4158-839A-9694281365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48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E5A97-E476-4E8C-BBC5-B17F2624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E004A9-EE07-4BE9-9D2F-4152F630F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AC1F7-1BBD-46AB-AEF0-69C5814B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96177-D68A-4942-ABAD-FFCBD461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2073C-EA0E-4B7A-A0EF-664D8220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B7A81-F118-4D9E-9150-BD02506E3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114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6F3A21-3EE3-4007-B863-596CA0AC4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D0F6F1-5BB7-466C-9689-FE36D139E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35591A-047C-4987-81A0-A377701E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0D57E-7A31-41FC-9345-EDD76EC8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962AA-8036-48F0-A0C3-868BA5FB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18E1F-F725-450F-8042-30502980C4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96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8EFE3-30FF-4B43-9B31-0B39E3A4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F64FD-0706-4D28-B600-A417CE421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0C23B-DA18-45D9-B790-791E570A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B2A05-D4D2-46E1-83BF-969540CB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BE9C2-534D-42D1-AC76-B9D3601F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E9CCD-84A8-48F2-86AE-42F065D9F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51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0C3B6-7496-4596-A4E4-C7574D59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64DE38-A822-458C-96AB-DAFED40F2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35316-3088-4FDA-BFD4-3E2A9592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E61A6-2F8A-40AF-98F9-607F3EA3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08AED-852B-4503-AEC8-BB0A4F83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46C27-8BBE-4987-BC95-347963473B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5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0408B-7B23-409F-ACBD-E753104B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652F2-6D8E-4E2B-B921-FC5F51951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ABEEE4-41AC-4B88-BA30-5E09E0E55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0B39A-EE7C-46E0-B45E-3EB15B98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177D4-5C19-4553-A80C-BBED10A8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C05C8-9F21-4AD6-92EE-4C178E07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53459-4245-44C7-9696-3E84FB6C9A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85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8E965-C3DC-4298-923E-0D2B296F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070A44-63B8-4328-BA6E-B6704D6D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FAF11C-0709-4A0D-AE86-B1A88829F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F60261-281B-4D5E-8125-12F96C23F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D8BB8F-4A6F-4D8E-9DA5-6D4E3A9D7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1B87E8-94AB-4A6E-9089-289A98FC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91AE3-491C-42CF-890D-BFA4F24F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1121D2-EF4E-4595-ADF9-B59E0F0F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0A8F-F1E2-4EA8-A642-25EBEB2FEB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00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5C252-B5A2-4400-B2D2-B6E63FEF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171B79-8EFA-409D-8378-58B9BB0B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883FAF-A19A-4B32-B2A0-ED292EA9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E2190-1B7D-49F1-AD4F-B14D6E28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D074B-7CCB-4C06-82A3-81C876EA3D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30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C2E9F5-F305-4CB5-8762-5E13A20D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E4AE5F-05AF-4A56-897C-03BEA63D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651771-797B-4540-ADB9-4F047D87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EDAC-41DB-4701-A532-270B5724FE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40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F2C5D-77A5-40A9-B479-CA1C19AE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5E016-C08B-4E16-8821-17F1532C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15296-C7E0-4CA2-B33A-3B8697D7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B97F7-B7FB-4788-9163-DA8E0B1B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567394-1EB2-45CA-9076-C1AE16F1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C597D-2A67-4012-B80C-FFF46244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531A8-7E16-45D3-B843-600AB52797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286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52D04-A85F-4B41-8835-8F57D6B7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AF7A50-EB1F-4752-A160-870A6A798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1871BE-4585-47EC-AF34-99917A1D8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2BC8C-70F0-404E-9BF3-E3F11FD8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4AA022-7397-4740-89D7-EC3AC138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8BA9B-50D6-4536-850C-A1B973F7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EDE02-FF58-47DE-A0C6-61036BAFBA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74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1CA917-FE90-4A4C-BA67-EDF24DC5B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4AC121-B57E-4B0B-9F4D-F4D9E9B28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D4548E-F313-4339-A59D-31C0B7A341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AA0E52-AA06-413F-BC8B-660C77A9EB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C3BE64-204C-47CC-90AF-5CE265C5D2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41A757-6483-4C52-88E2-529F28389B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7194004-9D34-4B58-A68B-A475827683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484784"/>
            <a:ext cx="7772400" cy="1080120"/>
          </a:xfrm>
        </p:spPr>
        <p:txBody>
          <a:bodyPr/>
          <a:lstStyle/>
          <a:p>
            <a:r>
              <a:rPr lang="en-US" altLang="ru-RU" dirty="0">
                <a:solidFill>
                  <a:srgbClr val="FF3300"/>
                </a:solidFill>
              </a:rPr>
              <a:t>1</a:t>
            </a:r>
            <a:r>
              <a:rPr lang="ru-RU" altLang="ru-RU" dirty="0">
                <a:solidFill>
                  <a:srgbClr val="FF3300"/>
                </a:solidFill>
              </a:rPr>
              <a:t>а. Сфера и шар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/>
              <a:t>Для данных изображений сферы и полю­сов изобразите экватор.</a:t>
            </a:r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531CA3-BF62-4FCB-85B0-A6D12996B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628800"/>
            <a:ext cx="3891787" cy="39432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D09E2D-ABE9-4193-8DE3-E3A10858D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855" y="1628800"/>
            <a:ext cx="3905512" cy="388843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B4BBF69-7005-4067-B18C-442C2B635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4</a:t>
            </a:r>
          </a:p>
        </p:txBody>
      </p:sp>
    </p:spTree>
    <p:extLst>
      <p:ext uri="{BB962C8B-B14F-4D97-AF65-F5344CB8AC3E}">
        <p14:creationId xmlns:p14="http://schemas.microsoft.com/office/powerpoint/2010/main" val="28546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7989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данного изображения сферы изобразите параллель, проходящую через данную точку. Найдите величину малой полуоси изображения этой параллели, если радиус сферы равен 6, малая полуось изображения экватора равна 2, а большая полуось изображения параллели равна 5. </a:t>
            </a:r>
            <a:endParaRPr lang="ru-RU" alt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C07FF-4548-46AC-A206-78C09EE31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532914"/>
            <a:ext cx="3487504" cy="3468986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22A5A7E-1A0A-408C-856A-FCB678CE2A1B}"/>
              </a:ext>
            </a:extLst>
          </p:cNvPr>
          <p:cNvGrpSpPr/>
          <p:nvPr/>
        </p:nvGrpSpPr>
        <p:grpSpPr>
          <a:xfrm>
            <a:off x="539833" y="2545959"/>
            <a:ext cx="5359431" cy="4019836"/>
            <a:chOff x="539833" y="2204864"/>
            <a:chExt cx="5359431" cy="4019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375D66F-1CF8-4ACB-827A-230246823CE5}"/>
                    </a:ext>
                  </a:extLst>
                </p:cNvPr>
                <p:cNvSpPr txBox="1"/>
                <p:nvPr/>
              </p:nvSpPr>
              <p:spPr>
                <a:xfrm>
                  <a:off x="539833" y="5608185"/>
                  <a:ext cx="1583895" cy="616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Ответ:</a:t>
                  </a:r>
                  <a:r>
                    <a:rPr lang="ru-RU" dirty="0"/>
                    <a:t> </a:t>
                  </a:r>
                  <a14:m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375D66F-1CF8-4ACB-827A-230246823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833" y="5608185"/>
                  <a:ext cx="1583895" cy="616515"/>
                </a:xfrm>
                <a:prstGeom prst="rect">
                  <a:avLst/>
                </a:prstGeom>
                <a:blipFill>
                  <a:blip r:embed="rId4"/>
                  <a:stretch>
                    <a:fillRect l="-6178" b="-89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920C335-E626-4D82-BF22-21AE5AD99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3322" y="2204864"/>
              <a:ext cx="3475942" cy="3507088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E6557CB-A744-44BF-8306-EBE6B371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5</a:t>
            </a:r>
          </a:p>
        </p:txBody>
      </p:sp>
    </p:spTree>
    <p:extLst>
      <p:ext uri="{BB962C8B-B14F-4D97-AF65-F5344CB8AC3E}">
        <p14:creationId xmlns:p14="http://schemas.microsoft.com/office/powerpoint/2010/main" val="30480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702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данного изображения сферы изобразите меридиан, проходящий через данную точку.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EAF85-C1C8-430E-BE1D-9CC4F7BFD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80206"/>
            <a:ext cx="3966040" cy="39489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DEF943-EF54-47D9-84D7-EC0BAD193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894" y="1772816"/>
            <a:ext cx="3954651" cy="394894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8A1EAF5-7E3A-4CCE-AA67-95828D08B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6</a:t>
            </a:r>
          </a:p>
        </p:txBody>
      </p:sp>
    </p:spTree>
    <p:extLst>
      <p:ext uri="{BB962C8B-B14F-4D97-AF65-F5344CB8AC3E}">
        <p14:creationId xmlns:p14="http://schemas.microsoft.com/office/powerpoint/2010/main" val="6681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806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</a:t>
            </a:r>
            <a:r>
              <a:rPr lang="ru-RU" dirty="0"/>
              <a:t>Найдите угол между плоскостью проектирования и: а) плоскостью экватора; б) осью </a:t>
            </a:r>
            <a:r>
              <a:rPr lang="en-US" i="1" dirty="0"/>
              <a:t>NS </a:t>
            </a:r>
            <a:r>
              <a:rPr lang="ru-RU" dirty="0"/>
              <a:t>сферы.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B279B-C95C-49BC-8A01-E20459CE9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595115"/>
            <a:ext cx="4315002" cy="423976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FA74A099-4D87-4787-B233-271EE8C2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2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а) 60</a:t>
            </a:r>
            <a:r>
              <a:rPr lang="ru-RU" baseline="30000" dirty="0"/>
              <a:t>о</a:t>
            </a:r>
            <a:r>
              <a:rPr lang="ru-RU" dirty="0"/>
              <a:t>; </a:t>
            </a:r>
            <a:endParaRPr lang="ru-RU" altLang="ru-RU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01D1EF8-A7B8-4E58-A559-997CB7C3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952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 	б) 30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altLang="ru-RU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8BC23D-421B-4C27-9662-02FB3FB33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7</a:t>
            </a:r>
          </a:p>
        </p:txBody>
      </p:sp>
    </p:spTree>
    <p:extLst>
      <p:ext uri="{BB962C8B-B14F-4D97-AF65-F5344CB8AC3E}">
        <p14:creationId xmlns:p14="http://schemas.microsoft.com/office/powerpoint/2010/main" val="41086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92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Большая и малая полуоси эллипса, изображающего экватор сферы равны соответственно </a:t>
            </a:r>
            <a:r>
              <a:rPr lang="en-US" altLang="ru-RU" i="1" dirty="0"/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dirty="0"/>
              <a:t>Найдите угол между плоскостью проектирования и: а) плоскостью экватора; б) осью </a:t>
            </a:r>
            <a:r>
              <a:rPr lang="en-US" i="1" dirty="0"/>
              <a:t>NS </a:t>
            </a:r>
            <a:r>
              <a:rPr lang="ru-RU" dirty="0"/>
              <a:t>сферы.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B279B-C95C-49BC-8A01-E20459CE9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04411"/>
            <a:ext cx="3816424" cy="374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FA74A099-4D87-4787-B233-271EE8C28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73216"/>
                <a:ext cx="9144000" cy="624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Ответ:</a:t>
                </a:r>
                <a:r>
                  <a:rPr lang="ru-RU" dirty="0"/>
                  <a:t> 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;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FA74A099-4D87-4787-B233-271EE8C2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73216"/>
                <a:ext cx="9144000" cy="624273"/>
              </a:xfrm>
              <a:prstGeom prst="rect">
                <a:avLst/>
              </a:prstGeom>
              <a:blipFill>
                <a:blip r:embed="rId4"/>
                <a:stretch>
                  <a:fillRect b="-7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A01D1EF8-A7B8-4E58-A559-997CB7C3C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879524"/>
                <a:ext cx="9144000" cy="624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	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A01D1EF8-A7B8-4E58-A559-997CB7C3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79524"/>
                <a:ext cx="9144000" cy="624273"/>
              </a:xfrm>
              <a:prstGeom prst="rect">
                <a:avLst/>
              </a:prstGeom>
              <a:blipFill>
                <a:blip r:embed="rId5"/>
                <a:stretch>
                  <a:fillRect b="-7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00629069-2328-4E57-92AA-1D33C08FD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8</a:t>
            </a:r>
          </a:p>
        </p:txBody>
      </p:sp>
    </p:spTree>
    <p:extLst>
      <p:ext uri="{BB962C8B-B14F-4D97-AF65-F5344CB8AC3E}">
        <p14:creationId xmlns:p14="http://schemas.microsoft.com/office/powerpoint/2010/main" val="16974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F7D336D4-1731-4A56-A546-BAFFE915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000" dirty="0"/>
              <a:t>	Для моделирования сферы можно воспользоваться компьютерной  программой </a:t>
            </a:r>
            <a:r>
              <a:rPr lang="en-US" altLang="ru-RU" sz="2000" dirty="0"/>
              <a:t>GeoGebra.</a:t>
            </a:r>
            <a:r>
              <a:rPr lang="ru-RU" altLang="ru-RU" sz="2000" dirty="0"/>
              <a:t> Для получения сферы в этой программе имеются инструменты «Сфера по центру и радиусу» и «Сфера по центру и точке». Если выбрать первый инструмент, а затем указать какую-нибудь точку, то откроется дополнительное окно «Радиус». Указав в нём радиус, получим сферу с центром в данной точке и данным радиусом.</a:t>
            </a:r>
            <a:endParaRPr lang="en-US" altLang="ru-RU" sz="2000" dirty="0"/>
          </a:p>
          <a:p>
            <a:pPr algn="just">
              <a:spcBef>
                <a:spcPts val="0"/>
              </a:spcBef>
            </a:pPr>
            <a:r>
              <a:rPr lang="en-US" altLang="ru-RU" sz="2000" dirty="0"/>
              <a:t>	</a:t>
            </a:r>
            <a:r>
              <a:rPr lang="ru-RU" altLang="ru-RU" sz="2000" dirty="0"/>
              <a:t>Для получения экватора через центр сферы проведём какую-нибудь плоскость и, воспользовавшись инструментом «Кривая пересечения» построим пересечение сферы с этой плоскостью.</a:t>
            </a:r>
            <a:endParaRPr lang="en-US" altLang="ru-RU" sz="2000" dirty="0"/>
          </a:p>
          <a:p>
            <a:pPr algn="just">
              <a:spcBef>
                <a:spcPts val="0"/>
              </a:spcBef>
            </a:pPr>
            <a:r>
              <a:rPr lang="en-US" altLang="ru-RU" sz="2000" dirty="0"/>
              <a:t>	</a:t>
            </a:r>
            <a:r>
              <a:rPr lang="ru-RU" altLang="ru-RU" sz="2000" dirty="0"/>
              <a:t>Проведём прямую, перпендикулярную плоскости экватора. Точки её пересечения со сферой будут полюсами.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D983D6-8500-B809-CBD9-630B585A9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522499"/>
            <a:ext cx="5652120" cy="33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8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F7D336D4-1731-4A56-A546-BAFFE915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44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</a:t>
            </a:r>
            <a:r>
              <a:rPr lang="ru-RU" altLang="ru-RU" dirty="0"/>
              <a:t>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 получите сферу. Постройте экватор, полюса, несколько параллелей и меридианов, аналогично тому, как это показано на рисунке.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35910-119E-45C0-BB67-0D0856F7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844824"/>
            <a:ext cx="4222130" cy="40507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95A405C-EFC2-0955-81ED-92AE5714B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9</a:t>
            </a:r>
          </a:p>
        </p:txBody>
      </p:sp>
    </p:spTree>
    <p:extLst>
      <p:ext uri="{BB962C8B-B14F-4D97-AF65-F5344CB8AC3E}">
        <p14:creationId xmlns:p14="http://schemas.microsoft.com/office/powerpoint/2010/main" val="45493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>
            <a:extLst>
              <a:ext uri="{FF2B5EF4-FFF2-40B4-BE49-F238E27FC236}">
                <a16:creationId xmlns:a16="http://schemas.microsoft.com/office/drawing/2014/main" id="{816D50D5-5315-469E-94E2-052C7DD2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7139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Докажите, если расстояние между центрами двух сфер больше суммы их радиусов, то эти сферы не имеют общих точек.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DF5B06-5027-4AD8-A4C7-D23DB1BC0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856" y="1345770"/>
            <a:ext cx="5217690" cy="299103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74F0F5D-2F89-47C3-B4B9-5E55C7EBF28E}"/>
              </a:ext>
            </a:extLst>
          </p:cNvPr>
          <p:cNvGrpSpPr/>
          <p:nvPr/>
        </p:nvGrpSpPr>
        <p:grpSpPr>
          <a:xfrm>
            <a:off x="152400" y="1393150"/>
            <a:ext cx="8839200" cy="5273015"/>
            <a:chOff x="152400" y="1393150"/>
            <a:chExt cx="8839200" cy="52730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284" name="Text Box 4">
                  <a:extLst>
                    <a:ext uri="{FF2B5EF4-FFF2-40B4-BE49-F238E27FC236}">
                      <a16:creationId xmlns:a16="http://schemas.microsoft.com/office/drawing/2014/main" id="{259D5D9E-2154-43C8-A1C6-2BABD95BD0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" y="4357841"/>
                  <a:ext cx="8839200" cy="2308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Рассмотрим сферы с центрами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 </a:t>
                  </a:r>
                  <a:r>
                    <a:rPr lang="ru-RU" altLang="ru-RU" dirty="0"/>
                    <a:t>и радиусами соответственно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&gt;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+ 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Для любой точки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сферы с центром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выполняются неравенства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altLang="ru-RU" i="1" dirty="0"/>
                    <a:t> 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–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&gt;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</a:t>
                  </a:r>
                  <a:endParaRPr lang="ru-RU" altLang="ru-RU" i="1" dirty="0"/>
                </a:p>
                <a:p>
                  <a:pPr algn="just">
                    <a:spcBef>
                      <a:spcPts val="0"/>
                    </a:spcBef>
                  </a:pPr>
                  <a:r>
                    <a:rPr lang="en-US" altLang="ru-RU" i="1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точка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не принадлежит второй сфере. Значит, эти сферы не имеют общих точек.</a:t>
                  </a:r>
                  <a:endParaRPr lang="en-US" altLang="ru-RU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284" name="Text Box 4">
                  <a:extLst>
                    <a:ext uri="{FF2B5EF4-FFF2-40B4-BE49-F238E27FC236}">
                      <a16:creationId xmlns:a16="http://schemas.microsoft.com/office/drawing/2014/main" id="{259D5D9E-2154-43C8-A1C6-2BABD95BD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" y="4357841"/>
                  <a:ext cx="8839200" cy="2308324"/>
                </a:xfrm>
                <a:prstGeom prst="rect">
                  <a:avLst/>
                </a:prstGeom>
                <a:blipFill>
                  <a:blip r:embed="rId4"/>
                  <a:stretch>
                    <a:fillRect l="-1034" t="-2111" r="-1034" b="-50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06428FF-8363-4D2D-AE90-3231E78F3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0947" y="1393150"/>
              <a:ext cx="5022599" cy="2964691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B99E57A-CB5C-4EC7-8857-6C6D21CC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>
            <a:extLst>
              <a:ext uri="{FF2B5EF4-FFF2-40B4-BE49-F238E27FC236}">
                <a16:creationId xmlns:a16="http://schemas.microsoft.com/office/drawing/2014/main" id="{816D50D5-5315-469E-94E2-052C7DD2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64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Докажите, если расстояние между центрами двух сфер равно сумме их радиусов, то эти сферы касаются, т. е. имеют только одну общую точку.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FC2485-8CED-4CDA-B25D-FE949BA28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391" y="1484785"/>
            <a:ext cx="4176464" cy="2494042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6D2FD0C-9910-4557-BC15-2E567408D01E}"/>
              </a:ext>
            </a:extLst>
          </p:cNvPr>
          <p:cNvGrpSpPr/>
          <p:nvPr/>
        </p:nvGrpSpPr>
        <p:grpSpPr>
          <a:xfrm>
            <a:off x="-25666" y="1530768"/>
            <a:ext cx="9144000" cy="5337713"/>
            <a:chOff x="0" y="1484784"/>
            <a:chExt cx="9144000" cy="5337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284" name="Text Box 4">
                  <a:extLst>
                    <a:ext uri="{FF2B5EF4-FFF2-40B4-BE49-F238E27FC236}">
                      <a16:creationId xmlns:a16="http://schemas.microsoft.com/office/drawing/2014/main" id="{259D5D9E-2154-43C8-A1C6-2BABD95BD0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990953"/>
                  <a:ext cx="9144000" cy="28315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sz="2200" dirty="0">
                      <a:solidFill>
                        <a:srgbClr val="FF3300"/>
                      </a:solidFill>
                    </a:rPr>
                    <a:t>Решение. </a:t>
                  </a:r>
                  <a:r>
                    <a:rPr lang="ru-RU" altLang="ru-RU" sz="2200" dirty="0"/>
                    <a:t>Рассмотрим сферы с центрами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dirty="0"/>
                    <a:t>,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2 </a:t>
                  </a:r>
                  <a:r>
                    <a:rPr lang="ru-RU" altLang="ru-RU" sz="2200" dirty="0"/>
                    <a:t>и радиусами соответственно </a:t>
                  </a:r>
                  <a:r>
                    <a:rPr lang="en-US" altLang="ru-RU" sz="2200" i="1" dirty="0"/>
                    <a:t>R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dirty="0"/>
                    <a:t>, </a:t>
                  </a:r>
                  <a:r>
                    <a:rPr lang="en-US" altLang="ru-RU" sz="2200" i="1" dirty="0"/>
                    <a:t>R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. </a:t>
                  </a:r>
                  <a:r>
                    <a:rPr lang="ru-RU" altLang="ru-RU" sz="2200" dirty="0"/>
                    <a:t>Пусть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 = </a:t>
                  </a:r>
                  <a:r>
                    <a:rPr lang="en-US" altLang="ru-RU" sz="2200" i="1" dirty="0"/>
                    <a:t>R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i="1" dirty="0"/>
                    <a:t> + R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. </a:t>
                  </a:r>
                  <a:r>
                    <a:rPr lang="ru-RU" altLang="ru-RU" sz="2200" dirty="0"/>
                    <a:t>Тогда точка </a:t>
                  </a:r>
                  <a:r>
                    <a:rPr lang="en-US" altLang="ru-RU" sz="2200" i="1" dirty="0"/>
                    <a:t>A</a:t>
                  </a:r>
                  <a:r>
                    <a:rPr lang="en-US" altLang="ru-RU" sz="2200" dirty="0"/>
                    <a:t> </a:t>
                  </a:r>
                  <a:r>
                    <a:rPr lang="ru-RU" altLang="ru-RU" sz="2200" dirty="0"/>
                    <a:t>сферы с центром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1</a:t>
                  </a:r>
                  <a:r>
                    <a:rPr lang="ru-RU" altLang="ru-RU" sz="2200" dirty="0"/>
                    <a:t>, принадлежащая отрезку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, </a:t>
                  </a:r>
                  <a:r>
                    <a:rPr lang="ru-RU" altLang="ru-RU" sz="2200" dirty="0"/>
                    <a:t>будет принадлежать сфере с центром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. </a:t>
                  </a:r>
                  <a:r>
                    <a:rPr lang="ru-RU" altLang="ru-RU" sz="2200" dirty="0"/>
                    <a:t>Для любой другой точки </a:t>
                  </a:r>
                  <a:r>
                    <a:rPr lang="en-US" altLang="ru-RU" sz="2200" i="1" dirty="0"/>
                    <a:t>B </a:t>
                  </a:r>
                  <a:r>
                    <a:rPr lang="ru-RU" altLang="ru-RU" sz="2200" dirty="0"/>
                    <a:t>этой сферы</a:t>
                  </a:r>
                  <a:r>
                    <a:rPr lang="en-US" altLang="ru-RU" sz="2200" dirty="0"/>
                    <a:t> </a:t>
                  </a:r>
                  <a:r>
                    <a:rPr lang="ru-RU" altLang="ru-RU" sz="2200" dirty="0"/>
                    <a:t>выполняются неравенства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ru-RU" sz="2200" i="1" dirty="0"/>
                    <a:t>BO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ru-RU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US" altLang="ru-RU" sz="2200" i="1" dirty="0"/>
                    <a:t> O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 –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i="1" dirty="0"/>
                    <a:t>B</a:t>
                  </a:r>
                  <a:r>
                    <a:rPr lang="en-US" altLang="ru-RU" sz="2200" dirty="0"/>
                    <a:t> = </a:t>
                  </a:r>
                  <a:r>
                    <a:rPr lang="en-US" altLang="ru-RU" sz="2200" i="1" dirty="0"/>
                    <a:t>R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.</a:t>
                  </a:r>
                  <a:endParaRPr lang="ru-RU" altLang="ru-RU" sz="2200" i="1" dirty="0"/>
                </a:p>
                <a:p>
                  <a:pPr algn="just">
                    <a:spcBef>
                      <a:spcPts val="0"/>
                    </a:spcBef>
                  </a:pPr>
                  <a:r>
                    <a:rPr lang="en-US" altLang="ru-RU" sz="2200" i="1" dirty="0"/>
                    <a:t> 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Следовательно, точка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en-US" altLang="ru-RU" sz="2200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не принадлежит второй сфере. Значит, эти сферы имеют только одну общую точку.</a:t>
                  </a:r>
                  <a:endParaRPr lang="en-US" altLang="ru-RU" sz="22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284" name="Text Box 4">
                  <a:extLst>
                    <a:ext uri="{FF2B5EF4-FFF2-40B4-BE49-F238E27FC236}">
                      <a16:creationId xmlns:a16="http://schemas.microsoft.com/office/drawing/2014/main" id="{259D5D9E-2154-43C8-A1C6-2BABD95BD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990953"/>
                  <a:ext cx="9144000" cy="2831544"/>
                </a:xfrm>
                <a:prstGeom prst="rect">
                  <a:avLst/>
                </a:prstGeom>
                <a:blipFill>
                  <a:blip r:embed="rId4"/>
                  <a:stretch>
                    <a:fillRect l="-867" t="-645" r="-867" b="-344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09366C0-F9C6-4956-8C4B-A9E97B301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6407" y="1484784"/>
              <a:ext cx="4176464" cy="2603168"/>
            </a:xfrm>
            <a:prstGeom prst="rect">
              <a:avLst/>
            </a:prstGeom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7656AD24-BDD1-46C9-BBA5-B8C6EED2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11</a:t>
            </a:r>
          </a:p>
        </p:txBody>
      </p:sp>
    </p:spTree>
    <p:extLst>
      <p:ext uri="{BB962C8B-B14F-4D97-AF65-F5344CB8AC3E}">
        <p14:creationId xmlns:p14="http://schemas.microsoft.com/office/powerpoint/2010/main" val="89370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>
            <a:extLst>
              <a:ext uri="{FF2B5EF4-FFF2-40B4-BE49-F238E27FC236}">
                <a16:creationId xmlns:a16="http://schemas.microsoft.com/office/drawing/2014/main" id="{816D50D5-5315-469E-94E2-052C7DD2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985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Докажите, если расстояние между центрами двух сфер меньше разности их радиусов, то эти сферы не имеют общих точек.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79372A-9352-4DE4-8261-19195A834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470811"/>
            <a:ext cx="3240360" cy="3114592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1D425A5-322B-4748-820E-15AF1B3CAAEA}"/>
              </a:ext>
            </a:extLst>
          </p:cNvPr>
          <p:cNvGrpSpPr/>
          <p:nvPr/>
        </p:nvGrpSpPr>
        <p:grpSpPr>
          <a:xfrm>
            <a:off x="152400" y="1504417"/>
            <a:ext cx="8839200" cy="5345273"/>
            <a:chOff x="152400" y="1504417"/>
            <a:chExt cx="8839200" cy="534527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833A361-AFE4-4DF9-BAE1-58038C039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8953" y="1504417"/>
              <a:ext cx="3289151" cy="30767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57D068D8-7287-4D85-BD5F-E725C9530F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" y="4541366"/>
                  <a:ext cx="8839200" cy="2308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Рассмотрим сферы с центрами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 </a:t>
                  </a:r>
                  <a:r>
                    <a:rPr lang="ru-RU" altLang="ru-RU" dirty="0"/>
                    <a:t>и радиусами соответственно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&lt;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– 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Для любой точки </a:t>
                  </a:r>
                  <a:r>
                    <a:rPr lang="en-US" altLang="ru-RU" i="1" dirty="0"/>
                    <a:t>A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сферы с центром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выполняются неравенства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ru-RU" i="1" dirty="0"/>
                    <a:t>AO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altLang="ru-RU" i="1" dirty="0"/>
                    <a:t> 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 – 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&gt;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</a:t>
                  </a:r>
                  <a:endParaRPr lang="ru-RU" altLang="ru-RU" i="1" dirty="0"/>
                </a:p>
                <a:p>
                  <a:pPr algn="just">
                    <a:spcBef>
                      <a:spcPts val="0"/>
                    </a:spcBef>
                  </a:pPr>
                  <a:r>
                    <a:rPr lang="en-US" altLang="ru-RU" i="1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точка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не принадлежит второй сфере. Значит, эти сферы не имеют общих точек.</a:t>
                  </a:r>
                  <a:endParaRPr lang="en-US" altLang="ru-RU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57D068D8-7287-4D85-BD5F-E725C9530F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" y="4541366"/>
                  <a:ext cx="8839200" cy="2308324"/>
                </a:xfrm>
                <a:prstGeom prst="rect">
                  <a:avLst/>
                </a:prstGeom>
                <a:blipFill>
                  <a:blip r:embed="rId5"/>
                  <a:stretch>
                    <a:fillRect l="-1034" t="-2111" r="-1034" b="-50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808EC0B5-8C22-4AC2-B928-9895536C3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12</a:t>
            </a:r>
          </a:p>
        </p:txBody>
      </p:sp>
    </p:spTree>
    <p:extLst>
      <p:ext uri="{BB962C8B-B14F-4D97-AF65-F5344CB8AC3E}">
        <p14:creationId xmlns:p14="http://schemas.microsoft.com/office/powerpoint/2010/main" val="16773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20789879-F606-4A0C-A3B6-5E306F817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2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Сферой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называется фигура, состоящая из всех точек пространства, удаленных от данной точки, называемой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центром</a:t>
            </a:r>
            <a:r>
              <a:rPr lang="ru-RU" altLang="ru-RU" dirty="0">
                <a:cs typeface="Times New Roman" panose="02020603050405020304" pitchFamily="18" charset="0"/>
              </a:rPr>
              <a:t>, на данное расстояние, называемое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радиусом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36971B24-F4D9-4ABD-BF50-D9D15ABA1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80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Шаром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называется фигура, состоящая из всех точек пространства, удаленных от данной точки, называемой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центром</a:t>
            </a:r>
            <a:r>
              <a:rPr lang="ru-RU" altLang="ru-RU" dirty="0">
                <a:cs typeface="Times New Roman" panose="02020603050405020304" pitchFamily="18" charset="0"/>
              </a:rPr>
              <a:t>, на расстояние, не превосходящее данное, называемое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радиусом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19C35D07-96AC-43A9-AF37-AF2079EA9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04864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Сфера с тем же центром и того же радиуса, что и данный шар,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поверхностью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шара.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graphicFrame>
        <p:nvGraphicFramePr>
          <p:cNvPr id="2064" name="Object 16">
            <a:extLst>
              <a:ext uri="{FF2B5EF4-FFF2-40B4-BE49-F238E27FC236}">
                <a16:creationId xmlns:a16="http://schemas.microsoft.com/office/drawing/2014/main" id="{75D44637-29F3-424E-92C9-9CCCDDDB9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08886"/>
              </p:ext>
            </p:extLst>
          </p:nvPr>
        </p:nvGraphicFramePr>
        <p:xfrm>
          <a:off x="2699792" y="3271664"/>
          <a:ext cx="3362325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362794" imgH="3304762" progId="Paint.Picture">
                  <p:embed/>
                </p:oleObj>
              </mc:Choice>
              <mc:Fallback>
                <p:oleObj name="Точечный рисунок" r:id="rId3" imgW="3362794" imgH="3304762" progId="Paint.Picture">
                  <p:embed/>
                  <p:pic>
                    <p:nvPicPr>
                      <p:cNvPr id="2064" name="Object 16">
                        <a:extLst>
                          <a:ext uri="{FF2B5EF4-FFF2-40B4-BE49-F238E27FC236}">
                            <a16:creationId xmlns:a16="http://schemas.microsoft.com/office/drawing/2014/main" id="{75D44637-29F3-424E-92C9-9CCCDDDB95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271664"/>
                        <a:ext cx="3362325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58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>
            <a:extLst>
              <a:ext uri="{FF2B5EF4-FFF2-40B4-BE49-F238E27FC236}">
                <a16:creationId xmlns:a16="http://schemas.microsoft.com/office/drawing/2014/main" id="{816D50D5-5315-469E-94E2-052C7DD2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Докажите, если расстояние между центрами двух сфер равно разности их радиусов, то эти сферы касаются, т. е. имеют только одну общую точку.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0BA887-35BC-4743-8216-29ADBA315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484784"/>
            <a:ext cx="3134734" cy="3010124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192417D-DF51-4DF5-B3CB-DAA9CDFA21F1}"/>
              </a:ext>
            </a:extLst>
          </p:cNvPr>
          <p:cNvGrpSpPr/>
          <p:nvPr/>
        </p:nvGrpSpPr>
        <p:grpSpPr>
          <a:xfrm>
            <a:off x="0" y="1484784"/>
            <a:ext cx="9144000" cy="5407218"/>
            <a:chOff x="0" y="1484784"/>
            <a:chExt cx="9144000" cy="540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57D068D8-7287-4D85-BD5F-E725C9530F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399012"/>
                  <a:ext cx="9144000" cy="24929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sz="2200" dirty="0">
                      <a:solidFill>
                        <a:srgbClr val="FF3300"/>
                      </a:solidFill>
                    </a:rPr>
                    <a:t>Решение. </a:t>
                  </a:r>
                  <a:r>
                    <a:rPr lang="ru-RU" altLang="ru-RU" sz="2200" dirty="0"/>
                    <a:t>Рассмотрим сферы с центрами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dirty="0"/>
                    <a:t>,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2 </a:t>
                  </a:r>
                  <a:r>
                    <a:rPr lang="ru-RU" altLang="ru-RU" sz="2200" dirty="0"/>
                    <a:t>и радиусами соответственно </a:t>
                  </a:r>
                  <a:r>
                    <a:rPr lang="en-US" altLang="ru-RU" sz="2200" i="1" dirty="0"/>
                    <a:t>R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dirty="0"/>
                    <a:t>, </a:t>
                  </a:r>
                  <a:r>
                    <a:rPr lang="en-US" altLang="ru-RU" sz="2200" i="1" dirty="0"/>
                    <a:t>R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. </a:t>
                  </a:r>
                  <a:r>
                    <a:rPr lang="ru-RU" altLang="ru-RU" sz="2200" dirty="0"/>
                    <a:t>Пусть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 = </a:t>
                  </a:r>
                  <a:r>
                    <a:rPr lang="en-US" altLang="ru-RU" sz="2200" i="1" dirty="0"/>
                    <a:t>R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i="1" dirty="0"/>
                    <a:t> – R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. </a:t>
                  </a:r>
                  <a:r>
                    <a:rPr lang="ru-RU" altLang="ru-RU" sz="2200" dirty="0"/>
                    <a:t>Тогда точка </a:t>
                  </a:r>
                  <a:r>
                    <a:rPr lang="en-US" altLang="ru-RU" sz="2200" i="1" dirty="0"/>
                    <a:t>A</a:t>
                  </a:r>
                  <a:r>
                    <a:rPr lang="en-US" altLang="ru-RU" sz="2200" dirty="0"/>
                    <a:t> </a:t>
                  </a:r>
                  <a:r>
                    <a:rPr lang="ru-RU" altLang="ru-RU" sz="2200" dirty="0"/>
                    <a:t>сферы с центром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1</a:t>
                  </a:r>
                  <a:r>
                    <a:rPr lang="ru-RU" altLang="ru-RU" sz="2200" dirty="0"/>
                    <a:t>, принадлежащая лучу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, </a:t>
                  </a:r>
                  <a:r>
                    <a:rPr lang="ru-RU" altLang="ru-RU" sz="2200" dirty="0"/>
                    <a:t>будет принадлежать сфере с центром 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. </a:t>
                  </a:r>
                  <a:r>
                    <a:rPr lang="ru-RU" altLang="ru-RU" sz="2200" dirty="0"/>
                    <a:t>Для любой другой точки </a:t>
                  </a:r>
                  <a:r>
                    <a:rPr lang="en-US" altLang="ru-RU" sz="2200" i="1" dirty="0"/>
                    <a:t>B </a:t>
                  </a:r>
                  <a:r>
                    <a:rPr lang="ru-RU" altLang="ru-RU" sz="2200" dirty="0"/>
                    <a:t>этой сферы</a:t>
                  </a:r>
                  <a:r>
                    <a:rPr lang="en-US" altLang="ru-RU" sz="2200" dirty="0"/>
                    <a:t> </a:t>
                  </a:r>
                  <a:r>
                    <a:rPr lang="ru-RU" altLang="ru-RU" sz="2200" dirty="0"/>
                    <a:t>выполняются неравенства </a:t>
                  </a:r>
                  <a:r>
                    <a:rPr lang="en-US" altLang="ru-RU" sz="2200" i="1" dirty="0"/>
                    <a:t>BO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ru-RU" sz="22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US" altLang="ru-RU" sz="2200" i="1" dirty="0"/>
                    <a:t> O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i="1" dirty="0"/>
                    <a:t>A – O</a:t>
                  </a:r>
                  <a:r>
                    <a:rPr lang="en-US" altLang="ru-RU" sz="2200" baseline="-25000" dirty="0"/>
                    <a:t>1</a:t>
                  </a:r>
                  <a:r>
                    <a:rPr lang="en-US" altLang="ru-RU" sz="2200" i="1" dirty="0"/>
                    <a:t>O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 </a:t>
                  </a:r>
                  <a:r>
                    <a:rPr lang="ru-RU" altLang="ru-RU" sz="2200" dirty="0"/>
                    <a:t>=</a:t>
                  </a:r>
                  <a:r>
                    <a:rPr lang="en-US" altLang="ru-RU" sz="2200" dirty="0"/>
                    <a:t> </a:t>
                  </a:r>
                  <a:r>
                    <a:rPr lang="en-US" altLang="ru-RU" sz="2200" i="1" dirty="0"/>
                    <a:t>R</a:t>
                  </a:r>
                  <a:r>
                    <a:rPr lang="en-US" altLang="ru-RU" sz="2200" baseline="-25000" dirty="0"/>
                    <a:t>2</a:t>
                  </a:r>
                  <a:r>
                    <a:rPr lang="en-US" altLang="ru-RU" sz="2200" dirty="0"/>
                    <a:t>.</a:t>
                  </a:r>
                  <a:r>
                    <a:rPr lang="ru-RU" altLang="ru-RU" sz="2200" dirty="0"/>
                    <a:t> 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Следовательно, точка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en-US" altLang="ru-RU" sz="2200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не принадлежит второй сфере. Значит, эти сферы имеют только одну общую точку.</a:t>
                  </a:r>
                  <a:endParaRPr lang="en-US" altLang="ru-RU" sz="22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57D068D8-7287-4D85-BD5F-E725C9530F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399012"/>
                  <a:ext cx="9144000" cy="2492990"/>
                </a:xfrm>
                <a:prstGeom prst="rect">
                  <a:avLst/>
                </a:prstGeom>
                <a:blipFill>
                  <a:blip r:embed="rId4"/>
                  <a:stretch>
                    <a:fillRect l="-867" t="-733" r="-867" b="-391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5709F7F-B1F4-4700-A7A7-2D680796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3848" y="1484784"/>
              <a:ext cx="3134734" cy="3061112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AA3547DC-7236-43FD-86F6-B7CBE24EF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13</a:t>
            </a:r>
          </a:p>
        </p:txBody>
      </p:sp>
    </p:spTree>
    <p:extLst>
      <p:ext uri="{BB962C8B-B14F-4D97-AF65-F5344CB8AC3E}">
        <p14:creationId xmlns:p14="http://schemas.microsoft.com/office/powerpoint/2010/main" val="22564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Радиусы двух сфер равны 5 и 3. Расстояние между их центрами равно: а) 10; б) 8; в) 2; г) 1. Как эти сферы расположены друг относительно друга?</a:t>
            </a: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DE83F3F8-230A-4434-98BF-FE36C6094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а), г) Не имеют общих точек; б), в) касаются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86550A-CDE7-4463-A2CA-F3425B4BD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Расстояние между центрами двух касающихся сфер равно 5. Радиус одной сферы равен 2. Найдите радиус другой сферы.</a:t>
            </a: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DE83F3F8-230A-4434-98BF-FE36C6094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3 или 7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4BEBCC5-64C2-42DC-BC3E-F07097ADF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15</a:t>
            </a:r>
          </a:p>
        </p:txBody>
      </p:sp>
    </p:spTree>
    <p:extLst>
      <p:ext uri="{BB962C8B-B14F-4D97-AF65-F5344CB8AC3E}">
        <p14:creationId xmlns:p14="http://schemas.microsoft.com/office/powerpoint/2010/main" val="6643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Расстояние между центрами двух сфер равно 5. Радиусы этих сфер равны 3 и 4. Найдите радиус окружности, являющейся пересечением этих сфер.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4BEBCC5-64C2-42DC-BC3E-F07097ADF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16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30CED-C64F-9D75-2AB8-BDFB6F1AA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912309"/>
            <a:ext cx="4320480" cy="303338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2B1A989-CEBA-B219-3054-8FCEFB365403}"/>
              </a:ext>
            </a:extLst>
          </p:cNvPr>
          <p:cNvGrpSpPr/>
          <p:nvPr/>
        </p:nvGrpSpPr>
        <p:grpSpPr>
          <a:xfrm>
            <a:off x="0" y="1985717"/>
            <a:ext cx="8839200" cy="4529633"/>
            <a:chOff x="0" y="1985717"/>
            <a:chExt cx="8839200" cy="4529633"/>
          </a:xfrm>
        </p:grpSpPr>
        <p:sp>
          <p:nvSpPr>
            <p:cNvPr id="138244" name="Text Box 4">
              <a:extLst>
                <a:ext uri="{FF2B5EF4-FFF2-40B4-BE49-F238E27FC236}">
                  <a16:creationId xmlns:a16="http://schemas.microsoft.com/office/drawing/2014/main" id="{DE83F3F8-230A-4434-98BF-FE36C6094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945690"/>
              <a:ext cx="883920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Решение. </a:t>
              </a:r>
              <a:r>
                <a:rPr lang="ru-RU" altLang="ru-RU" dirty="0"/>
                <a:t>Рассмотрим какую-нибудь точку </a:t>
              </a:r>
              <a:r>
                <a:rPr lang="en-US" altLang="ru-RU" i="1" dirty="0"/>
                <a:t>A </a:t>
              </a:r>
              <a:r>
                <a:rPr lang="ru-RU" altLang="ru-RU" dirty="0"/>
                <a:t>пересечения сфер. В треугольнике </a:t>
              </a:r>
              <a:r>
                <a:rPr lang="en-US" altLang="ru-RU" i="1" dirty="0"/>
                <a:t>O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O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A</a:t>
              </a:r>
              <a:r>
                <a:rPr lang="en-US" altLang="ru-RU" dirty="0"/>
                <a:t> </a:t>
              </a:r>
              <a:r>
                <a:rPr lang="en-US" altLang="ru-RU" i="1" dirty="0"/>
                <a:t>O</a:t>
              </a:r>
              <a:r>
                <a:rPr lang="ru-RU" altLang="ru-RU" baseline="-25000" dirty="0"/>
                <a:t>1</a:t>
              </a:r>
              <a:r>
                <a:rPr lang="en-US" altLang="ru-RU" i="1" dirty="0"/>
                <a:t>O</a:t>
              </a:r>
              <a:r>
                <a:rPr lang="ru-RU" altLang="ru-RU" baseline="-25000" dirty="0"/>
                <a:t>2</a:t>
              </a:r>
              <a:r>
                <a:rPr lang="en-US" altLang="ru-RU" dirty="0"/>
                <a:t> = 5, </a:t>
              </a:r>
              <a:r>
                <a:rPr lang="en-US" altLang="ru-RU" i="1" dirty="0"/>
                <a:t>O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A = </a:t>
              </a:r>
              <a:r>
                <a:rPr lang="en-US" altLang="ru-RU" dirty="0"/>
                <a:t>4, </a:t>
              </a:r>
              <a:r>
                <a:rPr lang="en-US" altLang="ru-RU" i="1" dirty="0"/>
                <a:t>O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A = </a:t>
              </a:r>
              <a:r>
                <a:rPr lang="en-US" altLang="ru-RU" dirty="0"/>
                <a:t>3. </a:t>
              </a:r>
              <a:r>
                <a:rPr lang="ru-RU" altLang="ru-RU" dirty="0"/>
                <a:t>Высота </a:t>
              </a:r>
              <a:r>
                <a:rPr lang="en-US" altLang="ru-RU" i="1" dirty="0"/>
                <a:t>AB </a:t>
              </a:r>
              <a:r>
                <a:rPr lang="ru-RU" altLang="ru-RU" dirty="0"/>
                <a:t>этого треугольника равна 2,4 и является искомым радиусом окружности пересечения данных сфер.</a:t>
              </a:r>
              <a:endParaRPr lang="en-US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052CF86-8D01-4355-2C7D-0E4A37517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5899" y="1985717"/>
              <a:ext cx="4248432" cy="2959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26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7819512D-6533-4C15-89B5-2721CA52CC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404813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Изображение сферы</a:t>
            </a:r>
          </a:p>
        </p:txBody>
      </p:sp>
      <p:sp>
        <p:nvSpPr>
          <p:cNvPr id="130051" name="Text Box 3">
            <a:extLst>
              <a:ext uri="{FF2B5EF4-FFF2-40B4-BE49-F238E27FC236}">
                <a16:creationId xmlns:a16="http://schemas.microsoft.com/office/drawing/2014/main" id="{679DC7E8-0006-4C88-BC09-32EFDAA8A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Для изображения шара и сферы на плоскости используют ортогональную проекцию.</a:t>
            </a:r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96F953ED-2D12-4067-9DC2-7E606AF09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284663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3" name="Text Box 5">
            <a:extLst>
              <a:ext uri="{FF2B5EF4-FFF2-40B4-BE49-F238E27FC236}">
                <a16:creationId xmlns:a16="http://schemas.microsoft.com/office/drawing/2014/main" id="{4B4D3B7D-F29A-4171-948E-18653F4E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b="1" dirty="0">
                <a:solidFill>
                  <a:srgbClr val="FF3300"/>
                </a:solidFill>
              </a:rPr>
              <a:t>	</a:t>
            </a:r>
            <a:r>
              <a:rPr lang="en-US" altLang="ru-RU" dirty="0" err="1">
                <a:solidFill>
                  <a:srgbClr val="FF3300"/>
                </a:solidFill>
              </a:rPr>
              <a:t>Теорема</a:t>
            </a:r>
            <a:r>
              <a:rPr lang="en-US" altLang="ru-RU" dirty="0">
                <a:solidFill>
                  <a:srgbClr val="FF3300"/>
                </a:solidFill>
              </a:rPr>
              <a:t>.</a:t>
            </a:r>
            <a:r>
              <a:rPr lang="en-US" altLang="ru-RU" dirty="0">
                <a:solidFill>
                  <a:schemeClr val="accent1"/>
                </a:solidFill>
              </a:rPr>
              <a:t> </a:t>
            </a:r>
            <a:r>
              <a:rPr lang="en-US" altLang="ru-RU" dirty="0" err="1"/>
              <a:t>Ортогональной</a:t>
            </a:r>
            <a:r>
              <a:rPr lang="en-US" altLang="ru-RU" dirty="0"/>
              <a:t> </a:t>
            </a:r>
            <a:r>
              <a:rPr lang="en-US" altLang="ru-RU" dirty="0" err="1"/>
              <a:t>проекцией</a:t>
            </a:r>
            <a:r>
              <a:rPr lang="en-US" altLang="ru-RU" dirty="0"/>
              <a:t> </a:t>
            </a:r>
            <a:r>
              <a:rPr lang="en-US" altLang="ru-RU" dirty="0" err="1"/>
              <a:t>сферы</a:t>
            </a:r>
            <a:r>
              <a:rPr lang="en-US" altLang="ru-RU" dirty="0"/>
              <a:t> </a:t>
            </a:r>
            <a:r>
              <a:rPr lang="en-US" altLang="ru-RU" dirty="0" err="1"/>
              <a:t>является</a:t>
            </a:r>
            <a:r>
              <a:rPr lang="en-US" altLang="ru-RU" dirty="0"/>
              <a:t> </a:t>
            </a:r>
            <a:r>
              <a:rPr lang="en-US" altLang="ru-RU" dirty="0" err="1"/>
              <a:t>круг</a:t>
            </a:r>
            <a:r>
              <a:rPr lang="en-US" altLang="ru-RU" dirty="0"/>
              <a:t>, </a:t>
            </a:r>
            <a:r>
              <a:rPr lang="en-US" altLang="ru-RU" dirty="0" err="1"/>
              <a:t>радиус</a:t>
            </a:r>
            <a:r>
              <a:rPr lang="en-US" altLang="ru-RU" dirty="0"/>
              <a:t> </a:t>
            </a:r>
            <a:r>
              <a:rPr lang="en-US" altLang="ru-RU" dirty="0" err="1"/>
              <a:t>которого</a:t>
            </a:r>
            <a:r>
              <a:rPr lang="en-US" altLang="ru-RU" dirty="0"/>
              <a:t> </a:t>
            </a:r>
            <a:r>
              <a:rPr lang="en-US" altLang="ru-RU" dirty="0" err="1"/>
              <a:t>равен</a:t>
            </a:r>
            <a:r>
              <a:rPr lang="en-US" altLang="ru-RU" dirty="0"/>
              <a:t> </a:t>
            </a:r>
            <a:r>
              <a:rPr lang="en-US" altLang="ru-RU" dirty="0" err="1"/>
              <a:t>радиусу</a:t>
            </a:r>
            <a:r>
              <a:rPr lang="en-US" altLang="ru-RU" dirty="0"/>
              <a:t> </a:t>
            </a:r>
            <a:r>
              <a:rPr lang="en-US" altLang="ru-RU" dirty="0" err="1"/>
              <a:t>сферы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sp>
        <p:nvSpPr>
          <p:cNvPr id="130054" name="Text Box 6">
            <a:extLst>
              <a:ext uri="{FF2B5EF4-FFF2-40B4-BE49-F238E27FC236}">
                <a16:creationId xmlns:a16="http://schemas.microsoft.com/office/drawing/2014/main" id="{47C47091-84AA-4B6B-95D2-9C33A11D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803525"/>
            <a:ext cx="485933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Сечением сферы плоскостью </a:t>
            </a:r>
            <a:r>
              <a:rPr lang="en-US" altLang="ru-RU" sz="2000" dirty="0"/>
              <a:t>α</a:t>
            </a:r>
            <a:r>
              <a:rPr lang="ru-RU" altLang="ru-RU" sz="2000" baseline="-25000" dirty="0"/>
              <a:t>0 </a:t>
            </a:r>
            <a:r>
              <a:rPr lang="ru-RU" altLang="ru-RU" sz="2000" dirty="0"/>
              <a:t>является окружность радиуса </a:t>
            </a:r>
            <a:r>
              <a:rPr lang="en-US" altLang="ru-RU" sz="2000" i="1" dirty="0"/>
              <a:t>R</a:t>
            </a:r>
            <a:r>
              <a:rPr lang="ru-RU" altLang="ru-RU" sz="2000" dirty="0"/>
              <a:t>, равного радиусу сферы. Если </a:t>
            </a:r>
            <a:r>
              <a:rPr lang="ru-RU" altLang="ru-RU" sz="2000" i="1" dirty="0"/>
              <a:t>А</a:t>
            </a:r>
            <a:r>
              <a:rPr lang="ru-RU" altLang="ru-RU" sz="2000" dirty="0"/>
              <a:t> точка сферы, не принадлежащая этой окружности, и </a:t>
            </a:r>
            <a:r>
              <a:rPr lang="ru-RU" altLang="ru-RU" sz="2000" i="1" dirty="0"/>
              <a:t>А</a:t>
            </a:r>
            <a:r>
              <a:rPr lang="ru-RU" altLang="ru-RU" sz="2000" baseline="-25000" dirty="0"/>
              <a:t>0</a:t>
            </a:r>
            <a:r>
              <a:rPr lang="ru-RU" altLang="ru-RU" sz="2000" dirty="0"/>
              <a:t> ее ортогональная проекция на плоскость </a:t>
            </a:r>
            <a:r>
              <a:rPr lang="en-US" altLang="ru-RU" sz="2000" dirty="0"/>
              <a:t>α</a:t>
            </a:r>
            <a:r>
              <a:rPr lang="ru-RU" altLang="ru-RU" sz="2000" baseline="-25000" dirty="0"/>
              <a:t>0</a:t>
            </a:r>
            <a:r>
              <a:rPr lang="ru-RU" altLang="ru-RU" sz="2000" dirty="0"/>
              <a:t>, то </a:t>
            </a:r>
            <a:r>
              <a:rPr lang="ru-RU" altLang="ru-RU" sz="2000" i="1" dirty="0"/>
              <a:t>ОА</a:t>
            </a:r>
            <a:r>
              <a:rPr lang="ru-RU" altLang="ru-RU" sz="2000" baseline="-25000" dirty="0"/>
              <a:t>0</a:t>
            </a:r>
            <a:r>
              <a:rPr lang="ru-RU" altLang="ru-RU" sz="2000" dirty="0"/>
              <a:t> &lt; </a:t>
            </a:r>
            <a:r>
              <a:rPr lang="en-US" altLang="ru-RU" sz="2000" i="1" dirty="0"/>
              <a:t>OA</a:t>
            </a:r>
            <a:r>
              <a:rPr lang="ru-RU" altLang="ru-RU" sz="2000" i="1" dirty="0"/>
              <a:t> =</a:t>
            </a:r>
            <a:r>
              <a:rPr lang="en-US" altLang="ru-RU" sz="2000" dirty="0"/>
              <a:t> </a:t>
            </a:r>
            <a:r>
              <a:rPr lang="en-US" altLang="ru-RU" sz="2000" i="1" dirty="0"/>
              <a:t>R</a:t>
            </a:r>
            <a:r>
              <a:rPr lang="ru-RU" altLang="ru-RU" sz="2000" dirty="0"/>
              <a:t>. Таким образом, при ортогональном проектировании на плоскость </a:t>
            </a:r>
            <a:r>
              <a:rPr lang="en-US" altLang="ru-RU" sz="2000" dirty="0"/>
              <a:t>α</a:t>
            </a:r>
            <a:r>
              <a:rPr lang="ru-RU" altLang="ru-RU" sz="2000" baseline="-25000" dirty="0"/>
              <a:t>0</a:t>
            </a:r>
            <a:r>
              <a:rPr lang="ru-RU" altLang="ru-RU" sz="2000" dirty="0"/>
              <a:t> точки этой окружности остают­ся на месте, а остальные точки сферы проектируются внутрь соответствующего круга. Следовательно, ортогональной проекцией сферы является круг того же радиуса.</a:t>
            </a:r>
            <a:r>
              <a:rPr lang="ru-RU" altLang="ru-RU" sz="2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30055" name="Text Box 7">
            <a:extLst>
              <a:ext uri="{FF2B5EF4-FFF2-40B4-BE49-F238E27FC236}">
                <a16:creationId xmlns:a16="http://schemas.microsoft.com/office/drawing/2014/main" id="{2473FF0F-04D1-449E-A346-6DE3AB872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6113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b="1" dirty="0">
                <a:solidFill>
                  <a:srgbClr val="FF3300"/>
                </a:solidFill>
              </a:rPr>
              <a:t>	</a:t>
            </a:r>
            <a:r>
              <a:rPr lang="en-US" altLang="ru-RU" sz="2000" dirty="0" err="1">
                <a:solidFill>
                  <a:srgbClr val="FF3300"/>
                </a:solidFill>
              </a:rPr>
              <a:t>Доказательство</a:t>
            </a:r>
            <a:r>
              <a:rPr lang="en-US" altLang="ru-RU" sz="2000" dirty="0">
                <a:solidFill>
                  <a:srgbClr val="FF3300"/>
                </a:solidFill>
              </a:rPr>
              <a:t>.</a:t>
            </a:r>
            <a:r>
              <a:rPr lang="en-US" altLang="ru-RU" sz="2000" b="1" dirty="0">
                <a:solidFill>
                  <a:schemeClr val="accent1"/>
                </a:solidFill>
              </a:rPr>
              <a:t> </a:t>
            </a:r>
            <a:r>
              <a:rPr lang="en-US" altLang="ru-RU" sz="2000" dirty="0" err="1"/>
              <a:t>Проведем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плоскость</a:t>
            </a:r>
            <a:r>
              <a:rPr lang="en-US" altLang="ru-RU" sz="2000" dirty="0"/>
              <a:t> α</a:t>
            </a:r>
            <a:r>
              <a:rPr lang="en-US" altLang="ru-RU" sz="2000" baseline="-25000" dirty="0"/>
              <a:t>0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проходящую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через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центр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сферы</a:t>
            </a:r>
            <a:r>
              <a:rPr lang="en-US" altLang="ru-RU" sz="2000" dirty="0"/>
              <a:t> </a:t>
            </a:r>
            <a:r>
              <a:rPr lang="en-US" altLang="ru-RU" sz="2000" i="1" dirty="0"/>
              <a:t>О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параллельную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плоскости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проектирования</a:t>
            </a:r>
            <a:r>
              <a:rPr lang="en-US" altLang="ru-RU" sz="2000" dirty="0"/>
              <a:t> α. </a:t>
            </a:r>
            <a:r>
              <a:rPr lang="en-US" altLang="ru-RU" sz="2000" dirty="0" err="1"/>
              <a:t>Поскольку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плоскости</a:t>
            </a:r>
            <a:r>
              <a:rPr lang="en-US" altLang="ru-RU" sz="2000" dirty="0"/>
              <a:t> α и α</a:t>
            </a:r>
            <a:r>
              <a:rPr lang="en-US" altLang="ru-RU" sz="2000" baseline="-25000" dirty="0"/>
              <a:t>0 </a:t>
            </a:r>
            <a:r>
              <a:rPr lang="en-US" altLang="ru-RU" sz="2000" dirty="0" err="1"/>
              <a:t>параллельны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то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проекции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сферы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на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эти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плоскости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будут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равны</a:t>
            </a:r>
            <a:r>
              <a:rPr lang="en-US" altLang="ru-RU" sz="2000" dirty="0"/>
              <a:t>.</a:t>
            </a:r>
            <a:endParaRPr lang="ru-RU" alt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F7D336D4-1731-4A56-A546-BAFFE915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Для большей наглядности изображения сферы в ней выделяют большую окружность (экватор) – сечение сферы плоскостью, проходящей через ее центр и образующей острый угол с направлением проектирования.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8D33E61C-4CDD-4514-BE67-7C1FD6683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908720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000" dirty="0"/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Пусть окружность с центром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лежит в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образующей с плоскостью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Обозначим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диаметр окружности, параллельный этой плоскости. Ортогональной проекцией диаметра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плоскость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будет отрезок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равный отрезку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altLang="ru-RU" sz="2000" dirty="0"/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8D33E61C-4CDD-4514-BE67-7C1FD6683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720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533" t="-637" r="-533" b="-89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43BE79-D1A6-4EE3-B103-D34A1F5D977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2271243"/>
            <a:ext cx="2949030" cy="266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AEFC3083-1FC6-4EE0-B276-18DDBBC0F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1860" y="1982450"/>
                <a:ext cx="6156176" cy="2893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000" dirty="0"/>
                  <a:t>	</a:t>
                </a:r>
                <a:r>
                  <a:rPr lang="ru-RU" sz="1800" dirty="0"/>
                  <a:t>Через центр </a:t>
                </a:r>
                <a:r>
                  <a:rPr lang="en-US" sz="1800" i="1" dirty="0"/>
                  <a:t>O </a:t>
                </a:r>
                <a:r>
                  <a:rPr lang="ru-RU" sz="1800" dirty="0"/>
                  <a:t>проведём диаметр </a:t>
                </a:r>
                <a:r>
                  <a:rPr lang="en-US" sz="1800" i="1" dirty="0"/>
                  <a:t>CD </a:t>
                </a:r>
                <a:r>
                  <a:rPr lang="ru-RU" sz="1800" dirty="0"/>
                  <a:t>данной окружности, перпендикулярный диаметру </a:t>
                </a:r>
                <a:r>
                  <a:rPr lang="en-US" sz="1800" i="1" dirty="0"/>
                  <a:t>AB</a:t>
                </a:r>
                <a:r>
                  <a:rPr lang="ru-RU" sz="1800" dirty="0"/>
                  <a:t>. Он образует с плоскостью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ru-RU" sz="1800" dirty="0"/>
                  <a:t>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1800" dirty="0"/>
                  <a:t>. Его ортогональной проекцией будет отрезок </a:t>
                </a:r>
                <a:r>
                  <a:rPr lang="en-US" sz="1800" i="1" dirty="0"/>
                  <a:t>C</a:t>
                </a:r>
                <a:r>
                  <a:rPr lang="ru-RU" sz="1800" i="1" dirty="0"/>
                  <a:t>’</a:t>
                </a:r>
                <a:r>
                  <a:rPr lang="en-US" sz="1800" i="1" dirty="0"/>
                  <a:t>D</a:t>
                </a:r>
                <a:r>
                  <a:rPr lang="ru-RU" sz="1800" i="1" dirty="0"/>
                  <a:t>’</a:t>
                </a:r>
                <a:r>
                  <a:rPr lang="ru-RU" sz="1800" dirty="0"/>
                  <a:t>, перпендикулярный </a:t>
                </a:r>
                <a:r>
                  <a:rPr lang="en-US" sz="1800" i="1" dirty="0"/>
                  <a:t>A</a:t>
                </a:r>
                <a:r>
                  <a:rPr lang="ru-RU" sz="1800" i="1" dirty="0"/>
                  <a:t>’</a:t>
                </a:r>
                <a:r>
                  <a:rPr lang="en-US" sz="1800" i="1" dirty="0"/>
                  <a:t>B</a:t>
                </a:r>
                <a:r>
                  <a:rPr lang="ru-RU" sz="1800" i="1" dirty="0"/>
                  <a:t>’</a:t>
                </a:r>
                <a:r>
                  <a:rPr lang="ru-RU" sz="1800" dirty="0"/>
                  <a:t> и равный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sz="1800" dirty="0"/>
                  <a:t>, т. е. отрезок </a:t>
                </a:r>
                <a:r>
                  <a:rPr lang="en-US" sz="1800" i="1" dirty="0"/>
                  <a:t>C</a:t>
                </a:r>
                <a:r>
                  <a:rPr lang="ru-RU" sz="1800" i="1" dirty="0"/>
                  <a:t>’</a:t>
                </a:r>
                <a:r>
                  <a:rPr lang="en-US" sz="1800" i="1" dirty="0"/>
                  <a:t>D</a:t>
                </a:r>
                <a:r>
                  <a:rPr lang="ru-RU" sz="1800" i="1" dirty="0"/>
                  <a:t>’ </a:t>
                </a:r>
                <a:r>
                  <a:rPr lang="ru-RU" sz="1800" dirty="0"/>
                  <a:t>получается сжатием диаметра </a:t>
                </a:r>
                <a:r>
                  <a:rPr lang="en-US" sz="1800" i="1" dirty="0"/>
                  <a:t>CD</a:t>
                </a:r>
                <a:r>
                  <a:rPr lang="ru-RU" sz="1800" dirty="0"/>
                  <a:t> с коэффициентом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sz="1800" dirty="0"/>
                  <a:t>. Проведём какую-нибудь хорду </a:t>
                </a:r>
                <a:r>
                  <a:rPr lang="en-US" sz="1800" i="1" dirty="0"/>
                  <a:t>C</a:t>
                </a:r>
                <a:r>
                  <a:rPr lang="ru-RU" sz="1800" baseline="-25000" dirty="0"/>
                  <a:t>1</a:t>
                </a:r>
                <a:r>
                  <a:rPr lang="en-US" sz="1800" i="1" dirty="0"/>
                  <a:t>D</a:t>
                </a:r>
                <a:r>
                  <a:rPr lang="ru-RU" sz="1800" baseline="-25000" dirty="0"/>
                  <a:t>1</a:t>
                </a:r>
                <a:r>
                  <a:rPr lang="ru-RU" sz="1800" dirty="0"/>
                  <a:t> данной окружности, параллельную диаметру </a:t>
                </a:r>
                <a:r>
                  <a:rPr lang="en-US" sz="1800" i="1" dirty="0"/>
                  <a:t>CD</a:t>
                </a:r>
                <a:r>
                  <a:rPr lang="ru-RU" sz="1800" dirty="0"/>
                  <a:t>. Её ортогональной проекцией будет отрезок </a:t>
                </a:r>
                <a:r>
                  <a:rPr lang="en-US" sz="1800" i="1" dirty="0"/>
                  <a:t>C</a:t>
                </a:r>
                <a:r>
                  <a:rPr lang="ru-RU" sz="1800" baseline="-25000" dirty="0"/>
                  <a:t>1</a:t>
                </a:r>
                <a:r>
                  <a:rPr lang="ru-RU" sz="1800" i="1" dirty="0"/>
                  <a:t>’</a:t>
                </a:r>
                <a:r>
                  <a:rPr lang="en-US" sz="1800" i="1" dirty="0"/>
                  <a:t>D</a:t>
                </a:r>
                <a:r>
                  <a:rPr lang="ru-RU" sz="1800" baseline="-25000" dirty="0"/>
                  <a:t>1</a:t>
                </a:r>
                <a:r>
                  <a:rPr lang="ru-RU" sz="1800" i="1" dirty="0"/>
                  <a:t>’</a:t>
                </a:r>
                <a:r>
                  <a:rPr lang="ru-RU" sz="1800" dirty="0"/>
                  <a:t>, параллельный </a:t>
                </a:r>
                <a:r>
                  <a:rPr lang="en-US" sz="1800" i="1" dirty="0"/>
                  <a:t>A</a:t>
                </a:r>
                <a:r>
                  <a:rPr lang="ru-RU" sz="1800" i="1" dirty="0"/>
                  <a:t>’</a:t>
                </a:r>
                <a:r>
                  <a:rPr lang="en-US" sz="1800" i="1" dirty="0"/>
                  <a:t>B</a:t>
                </a:r>
                <a:r>
                  <a:rPr lang="ru-RU" sz="1800" i="1" dirty="0"/>
                  <a:t>’ </a:t>
                </a:r>
                <a:r>
                  <a:rPr lang="ru-RU" sz="1800" dirty="0"/>
                  <a:t>и равный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sz="1800" dirty="0"/>
                  <a:t>, т. е. отрезок </a:t>
                </a:r>
                <a:r>
                  <a:rPr lang="en-US" sz="1800" i="1" dirty="0"/>
                  <a:t>C</a:t>
                </a:r>
                <a:r>
                  <a:rPr lang="ru-RU" sz="1800" baseline="-25000" dirty="0"/>
                  <a:t>1</a:t>
                </a:r>
                <a:r>
                  <a:rPr lang="ru-RU" sz="1800" i="1" dirty="0"/>
                  <a:t>’</a:t>
                </a:r>
                <a:r>
                  <a:rPr lang="en-US" sz="1800" i="1" dirty="0"/>
                  <a:t>D</a:t>
                </a:r>
                <a:r>
                  <a:rPr lang="ru-RU" sz="1800" baseline="-25000" dirty="0"/>
                  <a:t>1</a:t>
                </a:r>
                <a:r>
                  <a:rPr lang="ru-RU" sz="1800" i="1" dirty="0"/>
                  <a:t>’ </a:t>
                </a:r>
                <a:r>
                  <a:rPr lang="ru-RU" sz="1800" dirty="0"/>
                  <a:t>получается сжатием отрезка </a:t>
                </a:r>
                <a:r>
                  <a:rPr lang="en-US" sz="1800" i="1" dirty="0"/>
                  <a:t>C</a:t>
                </a:r>
                <a:r>
                  <a:rPr lang="ru-RU" sz="1800" baseline="-25000" dirty="0"/>
                  <a:t>1</a:t>
                </a:r>
                <a:r>
                  <a:rPr lang="en-US" sz="1800" i="1" dirty="0"/>
                  <a:t>D</a:t>
                </a:r>
                <a:r>
                  <a:rPr lang="ru-RU" sz="1800" baseline="-25000" dirty="0"/>
                  <a:t>1</a:t>
                </a:r>
                <a:r>
                  <a:rPr lang="ru-RU" sz="1800" dirty="0"/>
                  <a:t> с коэффициентом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sz="1800" dirty="0"/>
                  <a:t>. </a:t>
                </a:r>
                <a:endParaRPr lang="ru-RU" altLang="ru-RU" sz="1800" dirty="0"/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AEFC3083-1FC6-4EE0-B276-18DDBBC0F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1860" y="1982450"/>
                <a:ext cx="6156176" cy="2893100"/>
              </a:xfrm>
              <a:prstGeom prst="rect">
                <a:avLst/>
              </a:prstGeom>
              <a:blipFill>
                <a:blip r:embed="rId5"/>
                <a:stretch>
                  <a:fillRect l="-891" t="-211" r="-792" b="-23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8B34F630-2F50-419F-8814-22F464BE4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125977"/>
                <a:ext cx="9144000" cy="1646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000" dirty="0"/>
                  <a:t>	</a:t>
                </a:r>
                <a:r>
                  <a:rPr lang="ru-RU" sz="1800" dirty="0"/>
                  <a:t>Поскольку это верно для произвольной хорды данной окружности, параллельной диаметру </a:t>
                </a:r>
                <a:r>
                  <a:rPr lang="en-US" sz="1800" i="1" dirty="0"/>
                  <a:t>CD</a:t>
                </a:r>
                <a:r>
                  <a:rPr lang="ru-RU" sz="1800" dirty="0"/>
                  <a:t>, то в ортогональной проекцией окружности будет фигура, полученная сжатием окружности в направлении одного из диаметров с коэффициентом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sz="1800" dirty="0"/>
                  <a:t>.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Фигура, получающаяся сжатием окружности в направлении одного из диаметров, называется эллипсом. </a:t>
                </a:r>
                <a:r>
                  <a:rPr lang="ru-RU" sz="1800" dirty="0"/>
                  <a:t> </a:t>
                </a:r>
                <a:endParaRPr lang="ru-RU" altLang="ru-RU" sz="1800" dirty="0"/>
              </a:p>
            </p:txBody>
          </p:sp>
        </mc:Choice>
        <mc:Fallback xmlns=""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8B34F630-2F50-419F-8814-22F464BE4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125977"/>
                <a:ext cx="9144000" cy="1646605"/>
              </a:xfrm>
              <a:prstGeom prst="rect">
                <a:avLst/>
              </a:prstGeom>
              <a:blipFill>
                <a:blip r:embed="rId6"/>
                <a:stretch>
                  <a:fillRect l="-533" t="-741" r="-533" b="-51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97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B2CBC5C1-E4F5-436C-8AC7-584F072336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404813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514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Нарисуйте окружность и эллипс, полученный сжатием  окружности в 2 раза.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7F769B-9D19-4DE9-9E11-087E80218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484784"/>
            <a:ext cx="4027352" cy="40770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D1DB70-D7CD-4517-B932-8A5FA27D8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079" y="1469571"/>
            <a:ext cx="4064033" cy="40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F7D336D4-1731-4A56-A546-BAFFE915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</a:t>
            </a:r>
            <a:r>
              <a:rPr lang="ru-RU" altLang="ru-RU" sz="2800" dirty="0"/>
              <a:t>Неправильное изображение полюсов, показанное на рисунке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951CEA-387A-42ED-8D64-DF9FC46E0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646803"/>
            <a:ext cx="3885682" cy="37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2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>
            <a:extLst>
              <a:ext uri="{FF2B5EF4-FFF2-40B4-BE49-F238E27FC236}">
                <a16:creationId xmlns:a16="http://schemas.microsoft.com/office/drawing/2014/main" id="{C501DC3F-9108-42CF-9A53-97F271218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Для нахождения положения изображения полюсов будем считать исходную ортогональную проекцию видом сферы спереди, и построим вид сферы слева, т. е. ортогональную проекцию сферы на плоскость, проходящую через ось сферы и перпендикулярную плоскости проектирования. Экватор и ось сферы изобразятся перпен­дикулярными диаметрами </a:t>
            </a:r>
            <a:r>
              <a:rPr lang="en-US" altLang="ru-RU" sz="2000" i="1" dirty="0"/>
              <a:t>PQ </a:t>
            </a:r>
            <a:r>
              <a:rPr lang="ru-RU" altLang="ru-RU" sz="2000" dirty="0"/>
              <a:t>и </a:t>
            </a:r>
            <a:r>
              <a:rPr lang="en-US" altLang="ru-RU" sz="2000" i="1" dirty="0"/>
              <a:t>CD</a:t>
            </a:r>
            <a:r>
              <a:rPr lang="ru-RU" altLang="ru-RU" sz="2000" dirty="0"/>
              <a:t>. Изображение полюсов на основной плоскости получается параллельным переносом полюсов на виде сферы слева.</a:t>
            </a:r>
          </a:p>
        </p:txBody>
      </p:sp>
      <p:pic>
        <p:nvPicPr>
          <p:cNvPr id="134148" name="Picture 4">
            <a:extLst>
              <a:ext uri="{FF2B5EF4-FFF2-40B4-BE49-F238E27FC236}">
                <a16:creationId xmlns:a16="http://schemas.microsoft.com/office/drawing/2014/main" id="{A465EF3F-E65E-442C-9FD0-C5152DD4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00250"/>
            <a:ext cx="570388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9" name="Text Box 5">
            <a:extLst>
              <a:ext uri="{FF2B5EF4-FFF2-40B4-BE49-F238E27FC236}">
                <a16:creationId xmlns:a16="http://schemas.microsoft.com/office/drawing/2014/main" id="{C1D6FC39-B919-4074-9F63-C2A772EE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37125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На практике можно не прибегать к построению вспомогательного чертежа (вида сферы слева). Для построения изображения полюсов </a:t>
            </a:r>
            <a:r>
              <a:rPr lang="en-US" altLang="ru-RU" sz="2000" i="1" dirty="0"/>
              <a:t>P</a:t>
            </a:r>
            <a:r>
              <a:rPr lang="ru-RU" altLang="ru-RU" sz="2000" dirty="0"/>
              <a:t> и </a:t>
            </a:r>
            <a:r>
              <a:rPr lang="en-US" altLang="ru-RU" sz="2000" i="1" dirty="0"/>
              <a:t>Q</a:t>
            </a:r>
            <a:r>
              <a:rPr lang="ru-RU" altLang="ru-RU" sz="2000" dirty="0"/>
              <a:t> достаточно заметить, что прямоугольные треугольники </a:t>
            </a:r>
            <a:r>
              <a:rPr lang="en-US" altLang="ru-RU" sz="2000" i="1" dirty="0"/>
              <a:t>OPR </a:t>
            </a:r>
            <a:r>
              <a:rPr lang="ru-RU" altLang="ru-RU" sz="2000" dirty="0"/>
              <a:t>и </a:t>
            </a:r>
            <a:r>
              <a:rPr lang="en-US" altLang="ru-RU" sz="2000" i="1" dirty="0"/>
              <a:t>OCE </a:t>
            </a:r>
            <a:r>
              <a:rPr lang="ru-RU" altLang="ru-RU" sz="2000" dirty="0"/>
              <a:t> равны (по гипотенузе и острому углу). Следовательно, имеет место равенство отрезков </a:t>
            </a:r>
            <a:r>
              <a:rPr lang="en-US" altLang="ru-RU" sz="2000" i="1" dirty="0"/>
              <a:t>RP</a:t>
            </a:r>
            <a:r>
              <a:rPr lang="ru-RU" altLang="ru-RU" sz="2000" i="1" dirty="0"/>
              <a:t> = </a:t>
            </a:r>
            <a:r>
              <a:rPr lang="en-US" altLang="ru-RU" sz="2000" i="1" dirty="0"/>
              <a:t>CE</a:t>
            </a:r>
            <a:r>
              <a:rPr lang="ru-RU" altLang="ru-RU" sz="2000" dirty="0"/>
              <a:t>. Но </a:t>
            </a:r>
            <a:r>
              <a:rPr lang="en-US" altLang="ru-RU" sz="2000" i="1" dirty="0"/>
              <a:t>RP</a:t>
            </a:r>
            <a:r>
              <a:rPr lang="ru-RU" altLang="ru-RU" sz="2000" i="1" dirty="0"/>
              <a:t> = </a:t>
            </a:r>
            <a:r>
              <a:rPr lang="en-US" altLang="ru-RU" sz="2000" i="1" dirty="0"/>
              <a:t>PP</a:t>
            </a:r>
            <a:r>
              <a:rPr lang="ru-RU" altLang="ru-RU" sz="2000" baseline="-25000" dirty="0"/>
              <a:t>1</a:t>
            </a:r>
            <a:r>
              <a:rPr lang="ru-RU" altLang="ru-RU" sz="2000" dirty="0"/>
              <a:t> и </a:t>
            </a:r>
            <a:r>
              <a:rPr lang="en-US" altLang="ru-RU" sz="2000" i="1" dirty="0"/>
              <a:t>CE</a:t>
            </a:r>
            <a:r>
              <a:rPr lang="ru-RU" altLang="ru-RU" sz="2000" i="1" dirty="0"/>
              <a:t> = </a:t>
            </a:r>
            <a:r>
              <a:rPr lang="en-US" altLang="ru-RU" sz="2000" i="1" dirty="0"/>
              <a:t>OC</a:t>
            </a:r>
            <a:r>
              <a:rPr lang="ru-RU" altLang="ru-RU" sz="2000" dirty="0"/>
              <a:t>. Значит </a:t>
            </a:r>
            <a:r>
              <a:rPr lang="en-US" altLang="ru-RU" sz="2000" i="1" dirty="0"/>
              <a:t>PP</a:t>
            </a:r>
            <a:r>
              <a:rPr lang="ru-RU" altLang="ru-RU" sz="2000" baseline="-25000" dirty="0"/>
              <a:t>1</a:t>
            </a:r>
            <a:r>
              <a:rPr lang="ru-RU" altLang="ru-RU" sz="2000" dirty="0"/>
              <a:t> = </a:t>
            </a:r>
            <a:r>
              <a:rPr lang="en-US" altLang="ru-RU" sz="2000" i="1" dirty="0"/>
              <a:t>OC</a:t>
            </a:r>
            <a:r>
              <a:rPr lang="ru-RU" altLang="ru-RU" sz="2000" dirty="0"/>
              <a:t>. Аналогично, </a:t>
            </a:r>
            <a:r>
              <a:rPr lang="en-US" altLang="ru-RU" sz="2000" i="1" dirty="0"/>
              <a:t>QQ</a:t>
            </a:r>
            <a:r>
              <a:rPr lang="ru-RU" altLang="ru-RU" sz="2000" baseline="-25000" dirty="0"/>
              <a:t>1</a:t>
            </a:r>
            <a:r>
              <a:rPr lang="ru-RU" altLang="ru-RU" sz="2000" dirty="0"/>
              <a:t> = </a:t>
            </a:r>
            <a:r>
              <a:rPr lang="en-US" altLang="ru-RU" sz="2000" i="1" dirty="0"/>
              <a:t>OD</a:t>
            </a:r>
            <a:r>
              <a:rPr lang="ru-RU" altLang="ru-RU" sz="2000" dirty="0"/>
              <a:t>. После этого точки </a:t>
            </a:r>
            <a:r>
              <a:rPr lang="en-US" altLang="ru-RU" sz="2000" i="1" dirty="0"/>
              <a:t>P</a:t>
            </a:r>
            <a:r>
              <a:rPr lang="ru-RU" altLang="ru-RU" sz="2000" dirty="0"/>
              <a:t> и </a:t>
            </a:r>
            <a:r>
              <a:rPr lang="en-US" altLang="ru-RU" sz="2000" i="1" dirty="0"/>
              <a:t>Q</a:t>
            </a:r>
            <a:r>
              <a:rPr lang="ru-RU" altLang="ru-RU" sz="2000" dirty="0"/>
              <a:t> выбираются так, чтобы выполнялись эти равенства.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>
            <a:extLst>
              <a:ext uri="{FF2B5EF4-FFF2-40B4-BE49-F238E27FC236}">
                <a16:creationId xmlns:a16="http://schemas.microsoft.com/office/drawing/2014/main" id="{F183BD81-721E-46F6-ABDC-66ED4966F0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404813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40291" name="Text Box 1027">
            <a:extLst>
              <a:ext uri="{FF2B5EF4-FFF2-40B4-BE49-F238E27FC236}">
                <a16:creationId xmlns:a16="http://schemas.microsoft.com/office/drawing/2014/main" id="{3E030FC9-FF47-49DB-9330-1A376B346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Нарисуйте экватор, полученный сжатием изображенной окружности в четыре раза в направлении, перпендикулярном прямой </a:t>
            </a:r>
            <a:r>
              <a:rPr lang="en-US" altLang="ru-RU" i="1" dirty="0"/>
              <a:t>c</a:t>
            </a:r>
            <a:r>
              <a:rPr lang="ru-RU" altLang="ru-RU" dirty="0"/>
              <a:t>. Отметьте полюса у полученного изображения сферы.</a:t>
            </a:r>
          </a:p>
        </p:txBody>
      </p:sp>
      <p:pic>
        <p:nvPicPr>
          <p:cNvPr id="140294" name="Picture 1030">
            <a:extLst>
              <a:ext uri="{FF2B5EF4-FFF2-40B4-BE49-F238E27FC236}">
                <a16:creationId xmlns:a16="http://schemas.microsoft.com/office/drawing/2014/main" id="{DF6EA11A-81F2-4945-8C84-E6C5D2A18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6" name="Picture 1032">
            <a:extLst>
              <a:ext uri="{FF2B5EF4-FFF2-40B4-BE49-F238E27FC236}">
                <a16:creationId xmlns:a16="http://schemas.microsoft.com/office/drawing/2014/main" id="{CD4A1CB5-04FD-427B-996F-2F289C30E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7" name="Picture 1033">
            <a:extLst>
              <a:ext uri="{FF2B5EF4-FFF2-40B4-BE49-F238E27FC236}">
                <a16:creationId xmlns:a16="http://schemas.microsoft.com/office/drawing/2014/main" id="{DFE32ABF-37DF-403B-89BA-B8C93DA9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46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/>
              <a:t>Для данных изображений сферы и экватора изобразите полюсы.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34C466-F531-4D89-A943-7F299599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434219"/>
            <a:ext cx="3960440" cy="39895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271D8-8714-4695-AEF6-E5DE0B2F9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231" y="1461805"/>
            <a:ext cx="3933961" cy="396197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0D0247F-2E01-42BD-9043-6539B7C3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9937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32609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1784</Words>
  <Application>Microsoft Office PowerPoint</Application>
  <PresentationFormat>Экран (4:3)</PresentationFormat>
  <Paragraphs>116</Paragraphs>
  <Slides>23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1а. Сфера и шар</vt:lpstr>
      <vt:lpstr>Презентация PowerPoint</vt:lpstr>
      <vt:lpstr>Изображение сферы</vt:lpstr>
      <vt:lpstr>Презентация PowerPoint</vt:lpstr>
      <vt:lpstr>Упражнение 1</vt:lpstr>
      <vt:lpstr>Презентация PowerPoint</vt:lpstr>
      <vt:lpstr>Презентация PowerPoint</vt:lpstr>
      <vt:lpstr>Упражнение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Vladimir Smirnov</cp:lastModifiedBy>
  <cp:revision>59</cp:revision>
  <dcterms:created xsi:type="dcterms:W3CDTF">2006-06-14T12:10:42Z</dcterms:created>
  <dcterms:modified xsi:type="dcterms:W3CDTF">2024-06-20T08:28:30Z</dcterms:modified>
</cp:coreProperties>
</file>