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81" r:id="rId11"/>
    <p:sldId id="268" r:id="rId12"/>
    <p:sldId id="370" r:id="rId13"/>
    <p:sldId id="269" r:id="rId14"/>
    <p:sldId id="270" r:id="rId15"/>
    <p:sldId id="272" r:id="rId16"/>
    <p:sldId id="271" r:id="rId17"/>
    <p:sldId id="375" r:id="rId18"/>
    <p:sldId id="273" r:id="rId19"/>
    <p:sldId id="274" r:id="rId20"/>
    <p:sldId id="275" r:id="rId21"/>
    <p:sldId id="276" r:id="rId22"/>
    <p:sldId id="374" r:id="rId23"/>
    <p:sldId id="277" r:id="rId24"/>
    <p:sldId id="278" r:id="rId25"/>
    <p:sldId id="371" r:id="rId26"/>
    <p:sldId id="376" r:id="rId27"/>
    <p:sldId id="280" r:id="rId28"/>
    <p:sldId id="372" r:id="rId29"/>
    <p:sldId id="373" r:id="rId30"/>
    <p:sldId id="27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6154" autoAdjust="0"/>
  </p:normalViewPr>
  <p:slideViewPr>
    <p:cSldViewPr>
      <p:cViewPr varScale="1">
        <p:scale>
          <a:sx n="99" d="100"/>
          <a:sy n="99" d="100"/>
        </p:scale>
        <p:origin x="3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C694ED3-7340-47DF-99D1-AEB2986781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5C47E4E-F5EB-4BBF-88E6-2879952423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5D9AC25F-26D4-4885-BD03-48211CB5C4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3E9A3DF3-DBA4-4BE2-9127-11E1E55578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40402AAE-B742-4F9F-9091-71875F2EFD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41207A0-E5B2-4254-A701-ED9373A94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524AE1-14CC-438F-9C44-B72D73CA45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CC4243-32B6-4E89-BECA-3F14CE30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B9924-721A-424D-ABF7-7844DAAFE1B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0153223-48EC-47BD-B0CA-260BA111E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63CA1D5-6290-43FE-832A-2F3F74629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AB140D-11D3-4FA2-85A5-42610B042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8CFBE-97FD-4CD3-9613-9E766A0B00D4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3ABE7BE-0C5D-4738-8B46-888789545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0C9A455-2697-423F-BACC-18696558B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1611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AB140D-11D3-4FA2-85A5-42610B042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8CFBE-97FD-4CD3-9613-9E766A0B00D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3ABE7BE-0C5D-4738-8B46-888789545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0C9A455-2697-423F-BACC-18696558B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AB140D-11D3-4FA2-85A5-42610B042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8CFBE-97FD-4CD3-9613-9E766A0B00D4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3ABE7BE-0C5D-4738-8B46-888789545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0C9A455-2697-423F-BACC-18696558B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263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8DC33-2D67-489C-A3BF-B0A128F11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A0069-7626-495B-98CD-E8947AAD46D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748FFC9-73B5-43FB-8C9E-CA5D69C44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C6BDA41-EA33-4259-B62C-E98D42BCD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9E4A54-EBA8-4FF6-9B2F-0419C3A01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1F4AA-9550-4250-B3DA-8BF3FF7AF7F4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A7891A4-805C-4087-BCC0-F9EFECFE5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E881950-F409-48C2-AD83-F0F2D2148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A7D46F-1764-4DD7-8D51-F4BAB189B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B39A0-7122-46A2-92E6-3EF8BB790AE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2F958C0-2E00-4742-9FF9-4BB1CA23C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C948BEE-46C5-4C41-AB28-7A8546380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A5F4E6-812F-4FBC-B8FC-ACF87797B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7CF7-5D21-4EF7-80AB-E9C9D90A5C19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F9B39C53-3542-4E06-8E36-05EE120D1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FECE7EE-30BE-4403-A8B2-5CF13BA78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2653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A5F4E6-812F-4FBC-B8FC-ACF87797B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7CF7-5D21-4EF7-80AB-E9C9D90A5C19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F9B39C53-3542-4E06-8E36-05EE120D1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FECE7EE-30BE-4403-A8B2-5CF13BA78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1275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2614BD-BD12-410B-B7FC-0939D428A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F1950-EC1F-425E-87A0-2300A904A64C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58E3E29-F545-4DFE-992B-D98E9E7D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44D9F61C-2377-4CA7-9BF8-CE83370F1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8C8814-1D9A-4721-B3AD-9997EC8F5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53AF2-E038-45A8-8A6C-A60D46AB0392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36C60E39-37D2-4815-9529-0E9A28E11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5BD6903-14C8-43FA-876A-7F6F39251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3A5420-D995-4F18-94D6-A7C708F81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1F3BD-4D72-4EC7-B96B-E50CB197138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3E0E84A-5A40-4F06-AC02-0D8CAB9B7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70FD7AF-3511-4C30-AE16-593684B9B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7AAD3C-A286-4593-B811-E8A424A87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0D6DC-297E-4C7E-9F5A-B9358DE3E4E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A69CE4B2-1C24-41D5-AC38-5BBE1A986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01708C1-84B3-4593-BABC-9C647A2EB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2EC14E-D701-4134-AB32-BABF6CE57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9A5C1-5249-4A43-AF61-F9FF6F8C477F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841416C8-0E14-4E83-B8FE-215D0F3E2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87803DC6-99FC-4C80-8639-8DD63A6BE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2EC14E-D701-4134-AB32-BABF6CE57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9A5C1-5249-4A43-AF61-F9FF6F8C477F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841416C8-0E14-4E83-B8FE-215D0F3E2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87803DC6-99FC-4C80-8639-8DD63A6BE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4889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1272B4-EF5C-4302-96CA-39EA03256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7DE86-A15B-4DF8-ABD2-D6E0235E3F60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26FCDFDC-DE5F-4A04-8021-7AEE39E7A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134E7F8B-9899-4CF1-82DC-FE3992423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5F1AD-A61D-4D9C-A527-4376E207F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97C7D-B2A4-4B8F-BA17-4231B9014907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187C90F-5E69-49AA-A2EF-A3E452A40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282948B-577C-4477-A471-D941427F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5F1AD-A61D-4D9C-A527-4376E207F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97C7D-B2A4-4B8F-BA17-4231B9014907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187C90F-5E69-49AA-A2EF-A3E452A40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282948B-577C-4477-A471-D941427F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0984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5F1AD-A61D-4D9C-A527-4376E207F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97C7D-B2A4-4B8F-BA17-4231B901490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187C90F-5E69-49AA-A2EF-A3E452A40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282948B-577C-4477-A471-D941427F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0560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5F1AD-A61D-4D9C-A527-4376E207F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97C7D-B2A4-4B8F-BA17-4231B901490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187C90F-5E69-49AA-A2EF-A3E452A40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282948B-577C-4477-A471-D941427F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4473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5F1AD-A61D-4D9C-A527-4376E207F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97C7D-B2A4-4B8F-BA17-4231B9014907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187C90F-5E69-49AA-A2EF-A3E452A40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282948B-577C-4477-A471-D941427F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94322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5F1AD-A61D-4D9C-A527-4376E207F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97C7D-B2A4-4B8F-BA17-4231B9014907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187C90F-5E69-49AA-A2EF-A3E452A40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282948B-577C-4477-A471-D941427F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963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BBD5CF-8A27-45C8-99DD-8CACE3472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22470-C637-4166-BFC2-5DA625AC8DA2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14DD52C-5D5D-43A0-BBB5-DB5E7C8AF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0B8A8B2-4BE6-46B0-BAF9-038DD018F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EA0CBA-EA2C-47D3-A72D-6FC0FF380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BE9A0-A068-43DD-B9D4-59288ABCB0B9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E0877D60-6121-4318-9AFE-6D951EAE8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C0C0CFA0-6DE4-4A98-8196-4CBA5FEEC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EE3B1A-BB20-4AD3-A3A1-A63B8541B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B2A06-DDB9-4C2E-ADA5-C45D2877342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97D3806B-2E8E-464E-908A-157EFCAF2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4BE56F1-7D91-476A-A971-25A7B3B22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BB2169-AC75-4C9B-8438-214279BA8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38F45-0672-479E-9C9E-A879AD061FF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34331972-F72A-4441-8384-CB1AF5403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B4F46C4-0207-4E7F-BFEF-9D4740A7E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ED938F-B014-4D18-8179-94406BA40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A8F06-9E5C-4FEC-8356-BA858CE7E61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DC7C01B2-22D6-4559-A34E-63C87C1A3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E1E43D4-825A-4ACE-A00D-49C6FAD38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2B6685-F532-461E-9E5E-20BF528BE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21319-C0CE-457A-99BB-F88C98D9386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BD7CE57-354E-4C60-9FC7-049779748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5E3BB30-F909-4DDA-B622-95A104170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A522E4-CEAE-4CB8-A915-EC2404E4D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FA75F-5D6D-473C-86AD-CE694E11D8E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E49D910-7638-4269-BCF2-2F1AC9670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B3B0EC5-3B45-4B3F-803A-4D47297E2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A20751-2C15-4C42-ACF9-3087614EA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5D889-0643-4531-8174-26D1CD7CA37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D41B18C-3B47-4347-B069-F44966E13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B005D0F-EE09-420D-A9E4-D2357F4A9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C7026-E9C9-46B2-BF08-BA0398262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A08D30-D82D-47B7-AE2B-6F8BB15A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62231-C941-42CB-AD9C-0E738EB9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0A43B-1937-46FB-AFAA-F7EE9B5D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404A81-AAEA-4267-BBCD-A3E279C0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9638-104C-4158-839A-969428136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48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E5A97-E476-4E8C-BBC5-B17F2624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004A9-EE07-4BE9-9D2F-4152F630F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AC1F7-1BBD-46AB-AEF0-69C5814B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96177-D68A-4942-ABAD-FFCBD461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2073C-EA0E-4B7A-A0EF-664D8220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7A81-F118-4D9E-9150-BD02506E3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14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6F3A21-3EE3-4007-B863-596CA0AC4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D0F6F1-5BB7-466C-9689-FE36D139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5591A-047C-4987-81A0-A377701E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0D57E-7A31-41FC-9345-EDD76EC8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62AA-8036-48F0-A0C3-868BA5FB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18E1F-F725-450F-8042-30502980C4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96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8EFE3-30FF-4B43-9B31-0B39E3A4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F64FD-0706-4D28-B600-A417CE42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0C23B-DA18-45D9-B790-791E570A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B2A05-D4D2-46E1-83BF-969540CB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BE9C2-534D-42D1-AC76-B9D3601F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9CCD-84A8-48F2-86AE-42F065D9F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0C3B6-7496-4596-A4E4-C7574D59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64DE38-A822-458C-96AB-DAFED40F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35316-3088-4FDA-BFD4-3E2A9592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E61A6-2F8A-40AF-98F9-607F3EA3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08AED-852B-4503-AEC8-BB0A4F83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46C27-8BBE-4987-BC95-347963473B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5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0408B-7B23-409F-ACBD-E753104B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2F2-6D8E-4E2B-B921-FC5F51951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BEEE4-41AC-4B88-BA30-5E09E0E5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0B39A-EE7C-46E0-B45E-3EB15B98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177D4-5C19-4553-A80C-BBED10A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C05C8-9F21-4AD6-92EE-4C178E07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3459-4245-44C7-9696-3E84FB6C9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85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8E965-C3DC-4298-923E-0D2B296F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070A44-63B8-4328-BA6E-B6704D6D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AF11C-0709-4A0D-AE86-B1A88829F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F60261-281B-4D5E-8125-12F96C23F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D8BB8F-4A6F-4D8E-9DA5-6D4E3A9D7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1B87E8-94AB-4A6E-9089-289A98FC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91AE3-491C-42CF-890D-BFA4F24F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121D2-EF4E-4595-ADF9-B59E0F0F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0A8F-F1E2-4EA8-A642-25EBEB2FEB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0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5C252-B5A2-4400-B2D2-B6E63FEF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171B79-8EFA-409D-8378-58B9BB0B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83FAF-A19A-4B32-B2A0-ED292EA9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E2190-1B7D-49F1-AD4F-B14D6E28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074B-7CCB-4C06-82A3-81C876EA3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30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2E9F5-F305-4CB5-8762-5E13A20D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E4AE5F-05AF-4A56-897C-03BEA63D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651771-797B-4540-ADB9-4F047D87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EDAC-41DB-4701-A532-270B5724FE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4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F2C5D-77A5-40A9-B479-CA1C19AE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5E016-C08B-4E16-8821-17F1532C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15296-C7E0-4CA2-B33A-3B8697D7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B97F7-B7FB-4788-9163-DA8E0B1B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67394-1EB2-45CA-9076-C1AE16F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597D-2A67-4012-B80C-FFF46244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531A8-7E16-45D3-B843-600AB52797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86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52D04-A85F-4B41-8835-8F57D6B7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AF7A50-EB1F-4752-A160-870A6A798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871BE-4585-47EC-AF34-99917A1D8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2BC8C-70F0-404E-9BF3-E3F11FD8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4AA022-7397-4740-89D7-EC3AC138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8BA9B-50D6-4536-850C-A1B973F7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DE02-FF58-47DE-A0C6-61036BAFB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7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1CA917-FE90-4A4C-BA67-EDF24DC5B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4AC121-B57E-4B0B-9F4D-F4D9E9B28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D4548E-F313-4339-A59D-31C0B7A341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AA0E52-AA06-413F-BC8B-660C77A9EB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C3BE64-204C-47CC-90AF-5CE265C5D2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1A757-6483-4C52-88E2-529F28389B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7194004-9D34-4B58-A68B-A475827683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84784"/>
            <a:ext cx="7772400" cy="335280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1б. Взаимное расположение сферы и плоскости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>
            <a:extLst>
              <a:ext uri="{FF2B5EF4-FFF2-40B4-BE49-F238E27FC236}">
                <a16:creationId xmlns:a16="http://schemas.microsoft.com/office/drawing/2014/main" id="{11FE5B1C-6FC5-45DD-A002-3BA5A902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Шар радиусом 5 см пересечен плоскостью, отстоящей от центра шара на 3 см. Найдите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cs typeface="Times New Roman" panose="02020603050405020304" pitchFamily="18" charset="0"/>
              </a:rPr>
              <a:t>радиус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cs typeface="Times New Roman" panose="02020603050405020304" pitchFamily="18" charset="0"/>
              </a:rPr>
              <a:t>круга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dirty="0" err="1">
                <a:cs typeface="Times New Roman" panose="02020603050405020304" pitchFamily="18" charset="0"/>
              </a:rPr>
              <a:t>получившегося</a:t>
            </a:r>
            <a:r>
              <a:rPr lang="en-US" altLang="ru-RU" sz="2800" dirty="0">
                <a:cs typeface="Times New Roman" panose="02020603050405020304" pitchFamily="18" charset="0"/>
              </a:rPr>
              <a:t> в </a:t>
            </a:r>
            <a:r>
              <a:rPr lang="en-US" altLang="ru-RU" sz="2800" dirty="0" err="1">
                <a:cs typeface="Times New Roman" panose="02020603050405020304" pitchFamily="18" charset="0"/>
              </a:rPr>
              <a:t>сечении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EC76DE10-7F68-4AC9-BAEA-6ED56F3F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2" y="5229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 </a:t>
            </a:r>
            <a:r>
              <a:rPr lang="ru-RU" altLang="ru-RU" sz="2800" dirty="0"/>
              <a:t>4 см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E4AF09-9742-45CA-8F4D-3CE9A93C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6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69B002-760F-9186-2A4F-83B048C9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23367"/>
            <a:ext cx="4739912" cy="32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>
            <a:extLst>
              <a:ext uri="{FF2B5EF4-FFF2-40B4-BE49-F238E27FC236}">
                <a16:creationId xmlns:a16="http://schemas.microsoft.com/office/drawing/2014/main" id="{11FE5B1C-6FC5-45DD-A002-3BA5A902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Шар радиусом 10 см пересечен плоскостью. В сечении получился круг, радиусом 6 см. Найдите расстояние от центра шара до секущей плоскости.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EC76DE10-7F68-4AC9-BAEA-6ED56F3F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8924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 </a:t>
            </a:r>
            <a:r>
              <a:rPr lang="ru-RU" altLang="ru-RU" sz="2800" dirty="0"/>
              <a:t>8 см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55D268-4632-487F-B824-874D398F2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7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D5A072-6AEE-77C7-28DE-B7C526DC8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189001"/>
            <a:ext cx="4739912" cy="320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>
            <a:extLst>
              <a:ext uri="{FF2B5EF4-FFF2-40B4-BE49-F238E27FC236}">
                <a16:creationId xmlns:a16="http://schemas.microsoft.com/office/drawing/2014/main" id="{11FE5B1C-6FC5-45DD-A002-3BA5A902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сечении шара плоскостью, отстоящей от центра шара на 5 см, получился круг, радиусом 12 см. Найдите радиус шара.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EC76DE10-7F68-4AC9-BAEA-6ED56F3F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73216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 </a:t>
            </a:r>
            <a:r>
              <a:rPr lang="ru-RU" altLang="ru-RU" sz="2800" dirty="0"/>
              <a:t>13 см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C62D98-DF3D-4A8A-8358-A1043FAB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8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163DE-866B-51E0-40A4-FC623A96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23367"/>
            <a:ext cx="4739912" cy="32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>
            <a:extLst>
              <a:ext uri="{FF2B5EF4-FFF2-40B4-BE49-F238E27FC236}">
                <a16:creationId xmlns:a16="http://schemas.microsoft.com/office/drawing/2014/main" id="{E2CF22F9-14BF-4C79-8CA2-490FDDA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Через середину радиуса шара проведена плоскость перпендикулярная радиусу. Какую часть радиуса шара составляет радиус круга, получившегося в сечении?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>
                <a:extLst>
                  <a:ext uri="{FF2B5EF4-FFF2-40B4-BE49-F238E27FC236}">
                    <a16:creationId xmlns:a16="http://schemas.microsoft.com/office/drawing/2014/main" id="{276CE283-FBE9-4EEF-986A-D5340410F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013176"/>
                <a:ext cx="8839200" cy="777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428" name="Text Box 4">
                <a:extLst>
                  <a:ext uri="{FF2B5EF4-FFF2-40B4-BE49-F238E27FC236}">
                    <a16:creationId xmlns:a16="http://schemas.microsoft.com/office/drawing/2014/main" id="{276CE283-FBE9-4EEF-986A-D5340410F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013176"/>
                <a:ext cx="8839200" cy="777713"/>
              </a:xfrm>
              <a:prstGeom prst="rect">
                <a:avLst/>
              </a:prstGeom>
              <a:blipFill>
                <a:blip r:embed="rId3"/>
                <a:stretch>
                  <a:fillRect l="-1379" b="-8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9CA498FF-C5A4-4C7C-8EA3-5CEC4B04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9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7A329-B7AC-EAA2-BF12-33F1FD506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219808"/>
            <a:ext cx="4463298" cy="300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>
            <a:extLst>
              <a:ext uri="{FF2B5EF4-FFF2-40B4-BE49-F238E27FC236}">
                <a16:creationId xmlns:a16="http://schemas.microsoft.com/office/drawing/2014/main" id="{EB57D96B-1FFB-42D5-AE94-10E17F50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Радиус шара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. Через конец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радиуса проведена плоскость под углом 60° к нему. Найдите площадь сечения.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8" name="Text Box 6">
                <a:extLst>
                  <a:ext uri="{FF2B5EF4-FFF2-40B4-BE49-F238E27FC236}">
                    <a16:creationId xmlns:a16="http://schemas.microsoft.com/office/drawing/2014/main" id="{666139D7-DBC1-4878-9049-7D9804D2B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420396"/>
                <a:ext cx="8839200" cy="761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sSup>
                          <m:sSup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478" name="Text Box 6">
                <a:extLst>
                  <a:ext uri="{FF2B5EF4-FFF2-40B4-BE49-F238E27FC236}">
                    <a16:creationId xmlns:a16="http://schemas.microsoft.com/office/drawing/2014/main" id="{666139D7-DBC1-4878-9049-7D9804D2B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420396"/>
                <a:ext cx="8839200" cy="761875"/>
              </a:xfrm>
              <a:prstGeom prst="rect">
                <a:avLst/>
              </a:prstGeom>
              <a:blipFill>
                <a:blip r:embed="rId3"/>
                <a:stretch>
                  <a:fillRect l="-1379" b="-8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41B49CE-54AE-4C76-9471-7E0719030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10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B9A24B-38C4-F254-0691-060BD9965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994594"/>
            <a:ext cx="4774270" cy="3522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9571" name="Text Box 3">
                <a:extLst>
                  <a:ext uri="{FF2B5EF4-FFF2-40B4-BE49-F238E27FC236}">
                    <a16:creationId xmlns:a16="http://schemas.microsoft.com/office/drawing/2014/main" id="{593D41E1-8148-4989-98B9-7B8B3EE4A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996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Шар пересечен плоскостью, отстоящей от центра шара на 24 см. Найдите радиус шара, если длина окружности получившегося сечения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длины окружности его большого круга.</a:t>
                </a:r>
              </a:p>
            </p:txBody>
          </p:sp>
        </mc:Choice>
        <mc:Fallback xmlns="">
          <p:sp>
            <p:nvSpPr>
              <p:cNvPr id="109571" name="Text Box 3">
                <a:extLst>
                  <a:ext uri="{FF2B5EF4-FFF2-40B4-BE49-F238E27FC236}">
                    <a16:creationId xmlns:a16="http://schemas.microsoft.com/office/drawing/2014/main" id="{593D41E1-8148-4989-98B9-7B8B3EE4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996957"/>
              </a:xfrm>
              <a:prstGeom prst="rect">
                <a:avLst/>
              </a:prstGeom>
              <a:blipFill>
                <a:blip r:embed="rId3"/>
                <a:stretch>
                  <a:fillRect l="-1333" t="-3049" r="-1333" b="-7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2" name="Rectangle 4">
            <a:extLst>
              <a:ext uri="{FF2B5EF4-FFF2-40B4-BE49-F238E27FC236}">
                <a16:creationId xmlns:a16="http://schemas.microsoft.com/office/drawing/2014/main" id="{A37207C9-399D-4948-91FB-DBEC9B30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61D2FFC3-3A16-47FB-A653-093DCDBBD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558924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30 см.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46AD78C-9A96-4CDA-AA55-3D1EF33C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1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8F36C-C39A-7332-7298-40A8F0A50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964" y="2648527"/>
            <a:ext cx="4739912" cy="320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>
            <a:extLst>
              <a:ext uri="{FF2B5EF4-FFF2-40B4-BE49-F238E27FC236}">
                <a16:creationId xmlns:a16="http://schemas.microsoft.com/office/drawing/2014/main" id="{B14E34D0-B1BC-48FF-B774-D3DA45EFA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008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Используя программу </a:t>
            </a:r>
            <a:r>
              <a:rPr lang="en-US" altLang="ru-RU" dirty="0">
                <a:cs typeface="Times New Roman" panose="02020603050405020304" pitchFamily="18" charset="0"/>
              </a:rPr>
              <a:t>GeoGebra </a:t>
            </a:r>
            <a:r>
              <a:rPr lang="ru-RU" altLang="ru-RU" dirty="0">
                <a:cs typeface="Times New Roman" panose="02020603050405020304" pitchFamily="18" charset="0"/>
              </a:rPr>
              <a:t>постройте какую-нибудь плоскость, проходящую через данную точку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касающуюся данной сферы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 центром 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04DD5937-FBBB-4FB6-85F8-20A02442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514A5B-CA53-4837-B75D-26CCAF2A0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AE733C-3E60-DBE3-8D5E-253B4BE55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791002"/>
            <a:ext cx="4053175" cy="279012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DB6ECE3-D903-D55A-1E5E-000AE455B0FD}"/>
              </a:ext>
            </a:extLst>
          </p:cNvPr>
          <p:cNvGrpSpPr/>
          <p:nvPr/>
        </p:nvGrpSpPr>
        <p:grpSpPr>
          <a:xfrm>
            <a:off x="0" y="1639084"/>
            <a:ext cx="9144000" cy="4753617"/>
            <a:chOff x="0" y="1866234"/>
            <a:chExt cx="9144000" cy="4753617"/>
          </a:xfrm>
        </p:grpSpPr>
        <p:sp>
          <p:nvSpPr>
            <p:cNvPr id="107526" name="Text Box 6">
              <a:extLst>
                <a:ext uri="{FF2B5EF4-FFF2-40B4-BE49-F238E27FC236}">
                  <a16:creationId xmlns:a16="http://schemas.microsoft.com/office/drawing/2014/main" id="{A2E6F671-2D89-4A54-BD67-BA4D72346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65525"/>
              <a:ext cx="914400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000" dirty="0"/>
                <a:t>Через точки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и </a:t>
              </a:r>
              <a:r>
                <a:rPr lang="en-US" altLang="ru-RU" sz="2000" i="1" dirty="0"/>
                <a:t>O</a:t>
              </a:r>
              <a:r>
                <a:rPr lang="en-US" altLang="ru-RU" sz="2000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проведём какую-нибудь плоскость. Она пересекает сферу по некоторой окружности. Через точку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проведём касательную к этой окружности. Обозначим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точку касания. Через точку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проведём плоскость, перпендикулярную прямой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OB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Она пройдёт через точку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и будет искомой касательной плоскостью</a:t>
              </a:r>
              <a:r>
                <a:rPr lang="en-US" altLang="ru-RU" sz="20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1EC2AB-B838-4D24-8A06-13367DC86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9712" y="1866234"/>
              <a:ext cx="4057374" cy="3014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0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>
            <a:extLst>
              <a:ext uri="{FF2B5EF4-FFF2-40B4-BE49-F238E27FC236}">
                <a16:creationId xmlns:a16="http://schemas.microsoft.com/office/drawing/2014/main" id="{B14E34D0-B1BC-48FF-B774-D3DA45EFA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Плоскость проходит через точку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и касается сферы с центром </a:t>
            </a:r>
            <a:r>
              <a:rPr lang="en-US" altLang="ru-RU" sz="2800" i="1" dirty="0"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cs typeface="Times New Roman" panose="02020603050405020304" pitchFamily="18" charset="0"/>
              </a:rPr>
              <a:t>и радиусом 3 см. Определите расстояние от этой точки до точки касания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, если </a:t>
            </a:r>
            <a:r>
              <a:rPr lang="en-US" altLang="ru-RU" sz="2800" i="1" dirty="0">
                <a:cs typeface="Times New Roman" panose="02020603050405020304" pitchFamily="18" charset="0"/>
              </a:rPr>
              <a:t>OA</a:t>
            </a:r>
            <a:r>
              <a:rPr lang="ru-RU" altLang="ru-RU" sz="2800" i="1" dirty="0">
                <a:cs typeface="Times New Roman" panose="02020603050405020304" pitchFamily="18" charset="0"/>
              </a:rPr>
              <a:t> =</a:t>
            </a:r>
            <a:r>
              <a:rPr lang="ru-RU" altLang="ru-RU" sz="2800" dirty="0">
                <a:cs typeface="Times New Roman" panose="02020603050405020304" pitchFamily="18" charset="0"/>
              </a:rPr>
              <a:t> 5 см.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04DD5937-FBBB-4FB6-85F8-20A02442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A2E6F671-2D89-4A54-BD67-BA4D7234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70321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4 см.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514A5B-CA53-4837-B75D-26CCAF2A0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3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C9A44-435E-E6DC-F526-9A900AA5A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86448"/>
            <a:ext cx="4848626" cy="31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>
            <a:extLst>
              <a:ext uri="{FF2B5EF4-FFF2-40B4-BE49-F238E27FC236}">
                <a16:creationId xmlns:a16="http://schemas.microsoft.com/office/drawing/2014/main" id="{4D8DA109-3AC0-4444-9979-1AA4FC64B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Сколько касательных плоскостей можно провести к данной сфере: а) через прямую, проходящую вне сферы; б) через точку, принадлежащую сфере; в) через точку, лежащую вне сферы?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A45C8A7E-4B1F-482E-B665-B5E7A76B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>
                <a:cs typeface="Times New Roman" panose="02020603050405020304" pitchFamily="18" charset="0"/>
              </a:rPr>
              <a:t>а) </a:t>
            </a:r>
            <a:r>
              <a:rPr lang="ru-RU" altLang="ru-RU" dirty="0"/>
              <a:t>Две;</a:t>
            </a:r>
            <a:endParaRPr lang="en-US" altLang="ru-RU" dirty="0"/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7658370C-CF9B-413C-885E-A3B40578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95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</a:t>
            </a:r>
            <a:r>
              <a:rPr lang="ru-RU" altLang="ru-RU"/>
              <a:t>одну;</a:t>
            </a:r>
            <a:endParaRPr lang="en-US" altLang="ru-RU"/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DF520117-C03F-473B-8FFC-1BC37E0E7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95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в) </a:t>
            </a:r>
            <a:r>
              <a:rPr lang="ru-RU" altLang="ru-RU" dirty="0"/>
              <a:t>бесконечно много</a:t>
            </a:r>
            <a:endParaRPr lang="en-US" alt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32DB58-C7AF-42B6-8D0E-E42847D4B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4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  <p:bldP spid="111621" grpId="0" autoUpdateAnimBg="0"/>
      <p:bldP spid="1116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>
            <a:extLst>
              <a:ext uri="{FF2B5EF4-FFF2-40B4-BE49-F238E27FC236}">
                <a16:creationId xmlns:a16="http://schemas.microsoft.com/office/drawing/2014/main" id="{B5508C79-2E76-45EB-B51A-5C90078F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Можно ли провести общую касательную плоскость к двум сферам при условии, что ни одна из них не лежит внутри другой?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76F6DF61-030A-4EA5-95D7-FF7D63D2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Да.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A05FC9-57A8-4782-BBC3-46C4B722F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extLst>
              <a:ext uri="{FF2B5EF4-FFF2-40B4-BE49-F238E27FC236}">
                <a16:creationId xmlns:a16="http://schemas.microsoft.com/office/drawing/2014/main" id="{979129CA-9378-4C9A-A63C-27894688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плоскость проходит через центр сферы, то в сечении получается фигура, состоящая из всех точек плоскости, удаленных от точки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на расстояние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>
                <a:cs typeface="Times New Roman" panose="02020603050405020304" pitchFamily="18" charset="0"/>
              </a:rPr>
              <a:t>, т. е. окружность радиуса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8855" name="Picture 7">
            <a:extLst>
              <a:ext uri="{FF2B5EF4-FFF2-40B4-BE49-F238E27FC236}">
                <a16:creationId xmlns:a16="http://schemas.microsoft.com/office/drawing/2014/main" id="{E4DABCA7-963C-48C1-8E0D-42A3BF6A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7380"/>
            <a:ext cx="3751263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6" name="Text Box 8">
            <a:extLst>
              <a:ext uri="{FF2B5EF4-FFF2-40B4-BE49-F238E27FC236}">
                <a16:creationId xmlns:a16="http://schemas.microsoft.com/office/drawing/2014/main" id="{DFF81BED-455F-4562-B8BA-71D93141D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08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плоскость не проходит через центр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сферы, то опустим из него 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 </a:t>
            </a:r>
            <a:r>
              <a:rPr lang="ru-RU" altLang="ru-RU" i="1" dirty="0">
                <a:cs typeface="Times New Roman" panose="02020603050405020304" pitchFamily="18" charset="0"/>
              </a:rPr>
              <a:t>ОО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При этом</a:t>
            </a:r>
            <a:r>
              <a:rPr lang="ru-RU" altLang="ru-RU" dirty="0"/>
              <a:t>, если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д</a:t>
            </a:r>
            <a:r>
              <a:rPr lang="ru-RU" altLang="ru-RU" dirty="0">
                <a:cs typeface="Times New Roman" panose="02020603050405020304" pitchFamily="18" charset="0"/>
              </a:rPr>
              <a:t>лина этого перпендикуляра больше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/>
              <a:t>,</a:t>
            </a:r>
            <a:r>
              <a:rPr lang="ru-RU" altLang="ru-RU" i="1" dirty="0"/>
              <a:t> </a:t>
            </a:r>
            <a:r>
              <a:rPr lang="ru-RU" altLang="ru-RU" dirty="0"/>
              <a:t>то</a:t>
            </a:r>
            <a:r>
              <a:rPr lang="ru-RU" altLang="ru-RU" dirty="0">
                <a:cs typeface="Times New Roman" panose="02020603050405020304" pitchFamily="18" charset="0"/>
              </a:rPr>
              <a:t> расстояние от точки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до любой другой точки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и подавно больше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/>
              <a:t> и,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ледовательно, в этом случае сфера и плоскость не имеют общих точек.</a:t>
            </a:r>
            <a:r>
              <a:rPr lang="ru-RU" altLang="ru-RU" dirty="0"/>
              <a:t> </a:t>
            </a:r>
          </a:p>
        </p:txBody>
      </p:sp>
      <p:pic>
        <p:nvPicPr>
          <p:cNvPr id="78857" name="Picture 9">
            <a:extLst>
              <a:ext uri="{FF2B5EF4-FFF2-40B4-BE49-F238E27FC236}">
                <a16:creationId xmlns:a16="http://schemas.microsoft.com/office/drawing/2014/main" id="{2EA7981F-5E38-4C0C-8DF1-601369E2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03980"/>
            <a:ext cx="28051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>
            <a:extLst>
              <a:ext uri="{FF2B5EF4-FFF2-40B4-BE49-F238E27FC236}">
                <a16:creationId xmlns:a16="http://schemas.microsoft.com/office/drawing/2014/main" id="{1B0B0C4D-DEB1-41AD-B1DD-0DC710B9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Найдите геометрическое место центров сфер, которые касаются двух: а) параллельных плоскостей; б) пересекающихся плоскостей.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0C8DA549-2D14-4BE6-8742-A978C767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>
                <a:cs typeface="Times New Roman" panose="02020603050405020304" pitchFamily="18" charset="0"/>
              </a:rPr>
              <a:t>а) Плоскость, параллельная данным;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9CBE5A95-4033-4CA9-9CA1-554D4D1A8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б) две </a:t>
            </a:r>
            <a:r>
              <a:rPr lang="ru-RU" altLang="ru-RU" dirty="0" err="1">
                <a:cs typeface="Times New Roman" panose="02020603050405020304" pitchFamily="18" charset="0"/>
              </a:rPr>
              <a:t>биссектральные</a:t>
            </a:r>
            <a:r>
              <a:rPr lang="ru-RU" altLang="ru-RU" dirty="0">
                <a:cs typeface="Times New Roman" panose="02020603050405020304" pitchFamily="18" charset="0"/>
              </a:rPr>
              <a:t> плоскости без линии их пересечения.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841C69-AD3D-4DEF-9708-0741F130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>
            <a:extLst>
              <a:ext uri="{FF2B5EF4-FFF2-40B4-BE49-F238E27FC236}">
                <a16:creationId xmlns:a16="http://schemas.microsoft.com/office/drawing/2014/main" id="{812D1A98-B9BA-40CD-B630-E8A4CA1B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5801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Сфера с центром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 радиусом </a:t>
            </a:r>
            <a:r>
              <a:rPr lang="en-US" altLang="ru-RU" i="1" dirty="0">
                <a:cs typeface="Times New Roman" panose="02020603050405020304" pitchFamily="18" charset="0"/>
              </a:rPr>
              <a:t>R </a:t>
            </a:r>
            <a:r>
              <a:rPr lang="ru-RU" altLang="ru-RU" dirty="0">
                <a:cs typeface="Times New Roman" panose="02020603050405020304" pitchFamily="18" charset="0"/>
              </a:rPr>
              <a:t>касается граней двугранного угла с ребром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величиной </a:t>
            </a:r>
            <a:r>
              <a:rPr lang="en-US" altLang="ru-RU" dirty="0">
                <a:cs typeface="Times New Roman" panose="02020603050405020304" pitchFamily="18" charset="0"/>
              </a:rPr>
              <a:t>90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Найдите расстояние от центра сферы до ребра этого двугранного угла.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5A0718-A4D8-45FE-A880-4CC42381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7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4" name="Text Box 4">
                <a:extLst>
                  <a:ext uri="{FF2B5EF4-FFF2-40B4-BE49-F238E27FC236}">
                    <a16:creationId xmlns:a16="http://schemas.microsoft.com/office/drawing/2014/main" id="{26CDE4F3-062A-42BA-86F9-7BD2C49F51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699521"/>
                <a:ext cx="9144000" cy="1736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000" dirty="0">
                    <a:solidFill>
                      <a:srgbClr val="FF3300"/>
                    </a:solidFill>
                  </a:rPr>
                  <a:t>Решение. </a:t>
                </a:r>
                <a:r>
                  <a:rPr lang="ru-RU" altLang="ru-RU" sz="2000" dirty="0"/>
                  <a:t>Пусть </a:t>
                </a:r>
                <a:r>
                  <a:rPr lang="en-US" altLang="ru-RU" sz="2000" i="1" dirty="0"/>
                  <a:t>A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B</a:t>
                </a:r>
                <a:r>
                  <a:rPr lang="en-US" altLang="ru-RU" sz="2000" dirty="0"/>
                  <a:t> </a:t>
                </a:r>
                <a:r>
                  <a:rPr lang="ru-RU" altLang="ru-RU" sz="2000" dirty="0"/>
                  <a:t>– точки касания сферы граней двугранного угла. Через точки </a:t>
                </a:r>
                <a:r>
                  <a:rPr lang="en-US" altLang="ru-RU" sz="2000" i="1" dirty="0"/>
                  <a:t>O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A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B</a:t>
                </a:r>
                <a:r>
                  <a:rPr lang="en-US" altLang="ru-RU" sz="2000" dirty="0"/>
                  <a:t> </a:t>
                </a:r>
                <a:r>
                  <a:rPr lang="ru-RU" altLang="ru-RU" sz="2000" dirty="0"/>
                  <a:t>проведём плоскость. Обозначим </a:t>
                </a:r>
                <a:r>
                  <a:rPr lang="en-US" altLang="ru-RU" sz="2000" i="1" dirty="0"/>
                  <a:t>C </a:t>
                </a:r>
                <a:r>
                  <a:rPr lang="ru-RU" altLang="ru-RU" sz="2000" dirty="0"/>
                  <a:t>её точку пересечения с ребром </a:t>
                </a:r>
                <a:r>
                  <a:rPr lang="en-US" altLang="ru-RU" sz="2000" i="1" dirty="0"/>
                  <a:t>c</a:t>
                </a:r>
                <a:r>
                  <a:rPr lang="en-US" altLang="ru-RU" sz="2000" dirty="0"/>
                  <a:t>. </a:t>
                </a:r>
                <a:r>
                  <a:rPr lang="ru-RU" altLang="ru-RU" sz="2000" dirty="0"/>
                  <a:t>Угол </a:t>
                </a:r>
                <a:r>
                  <a:rPr lang="en-US" altLang="ru-RU" sz="2000" i="1" dirty="0"/>
                  <a:t>ACB </a:t>
                </a:r>
                <a:r>
                  <a:rPr lang="ru-RU" altLang="ru-RU" sz="2000" dirty="0"/>
                  <a:t>является линейным углом двугранного угла. </a:t>
                </a:r>
                <a:r>
                  <a:rPr lang="en-US" altLang="ru-RU" sz="2000" i="1" dirty="0"/>
                  <a:t>CO </a:t>
                </a:r>
                <a:r>
                  <a:rPr lang="ru-RU" altLang="ru-RU" sz="2000" dirty="0"/>
                  <a:t>– его биссектриса. Из прямоугольного треугольника </a:t>
                </a:r>
                <a:r>
                  <a:rPr lang="en-US" altLang="ru-RU" sz="2000" i="1" dirty="0"/>
                  <a:t>AOC </a:t>
                </a:r>
                <a:r>
                  <a:rPr lang="ru-RU" altLang="ru-RU" sz="2000" dirty="0"/>
                  <a:t>находим искомое расстояние  </a:t>
                </a:r>
                <a14:m>
                  <m:oMath xmlns:m="http://schemas.openxmlformats.org/officeDocument/2006/math">
                    <m:r>
                      <a:rPr lang="en-US" alt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764" name="Text Box 4">
                <a:extLst>
                  <a:ext uri="{FF2B5EF4-FFF2-40B4-BE49-F238E27FC236}">
                    <a16:creationId xmlns:a16="http://schemas.microsoft.com/office/drawing/2014/main" id="{26CDE4F3-062A-42BA-86F9-7BD2C49F5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99521"/>
                <a:ext cx="9144000" cy="1736053"/>
              </a:xfrm>
              <a:prstGeom prst="rect">
                <a:avLst/>
              </a:prstGeom>
              <a:blipFill>
                <a:blip r:embed="rId3"/>
                <a:stretch>
                  <a:fillRect l="-667" r="-667" b="-4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45FC8-1EBF-D95E-292E-C5357271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800" y="1772816"/>
            <a:ext cx="3310400" cy="2943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8296-8391-5A7A-A303-345ABE6FF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800" y="1778039"/>
            <a:ext cx="3310400" cy="30193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>
            <a:extLst>
              <a:ext uri="{FF2B5EF4-FFF2-40B4-BE49-F238E27FC236}">
                <a16:creationId xmlns:a16="http://schemas.microsoft.com/office/drawing/2014/main" id="{812D1A98-B9BA-40CD-B630-E8A4CA1B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Сфера с центром </a:t>
            </a:r>
            <a:r>
              <a:rPr lang="en-US" altLang="ru-RU" sz="2800" i="1" dirty="0"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cs typeface="Times New Roman" panose="02020603050405020304" pitchFamily="18" charset="0"/>
              </a:rPr>
              <a:t>и радиусом </a:t>
            </a:r>
            <a:r>
              <a:rPr lang="en-US" altLang="ru-RU" sz="2800" i="1" dirty="0">
                <a:cs typeface="Times New Roman" panose="02020603050405020304" pitchFamily="18" charset="0"/>
              </a:rPr>
              <a:t>R </a:t>
            </a:r>
            <a:r>
              <a:rPr lang="ru-RU" altLang="ru-RU" sz="2800" dirty="0">
                <a:cs typeface="Times New Roman" panose="02020603050405020304" pitchFamily="18" charset="0"/>
              </a:rPr>
              <a:t>касается граней двугранного угла с ребром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величиной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расстояние от центра сферы до ребра этого двугранного угла.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5A0718-A4D8-45FE-A880-4CC42381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8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A141F6-94AB-DD9A-F8F2-43E5A3685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38894"/>
            <a:ext cx="3240361" cy="265270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D91BC7F-D0F7-1D7C-66F3-0A98BEEF3E3E}"/>
              </a:ext>
            </a:extLst>
          </p:cNvPr>
          <p:cNvGrpSpPr/>
          <p:nvPr/>
        </p:nvGrpSpPr>
        <p:grpSpPr>
          <a:xfrm>
            <a:off x="0" y="2132856"/>
            <a:ext cx="9144000" cy="4755257"/>
            <a:chOff x="0" y="2132856"/>
            <a:chExt cx="9144000" cy="4755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764" name="Text Box 4">
                  <a:extLst>
                    <a:ext uri="{FF2B5EF4-FFF2-40B4-BE49-F238E27FC236}">
                      <a16:creationId xmlns:a16="http://schemas.microsoft.com/office/drawing/2014/main" id="{26CDE4F3-062A-42BA-86F9-7BD2C49F51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961816"/>
                  <a:ext cx="9144000" cy="19262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000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sz="2000" dirty="0"/>
                    <a:t>Пусть </a:t>
                  </a:r>
                  <a:r>
                    <a:rPr lang="en-US" altLang="ru-RU" sz="2000" i="1" dirty="0"/>
                    <a:t>A</a:t>
                  </a:r>
                  <a:r>
                    <a:rPr lang="en-US" altLang="ru-RU" sz="2000" dirty="0"/>
                    <a:t>, </a:t>
                  </a:r>
                  <a:r>
                    <a:rPr lang="en-US" altLang="ru-RU" sz="2000" i="1" dirty="0"/>
                    <a:t>B</a:t>
                  </a:r>
                  <a:r>
                    <a:rPr lang="en-US" altLang="ru-RU" sz="2000" dirty="0"/>
                    <a:t> </a:t>
                  </a:r>
                  <a:r>
                    <a:rPr lang="ru-RU" altLang="ru-RU" sz="2000" dirty="0"/>
                    <a:t>– точки касания сферы граней двугранного угла. Через точки </a:t>
                  </a:r>
                  <a:r>
                    <a:rPr lang="en-US" altLang="ru-RU" sz="2000" i="1" dirty="0"/>
                    <a:t>O</a:t>
                  </a:r>
                  <a:r>
                    <a:rPr lang="en-US" altLang="ru-RU" sz="2000" dirty="0"/>
                    <a:t>, </a:t>
                  </a:r>
                  <a:r>
                    <a:rPr lang="en-US" altLang="ru-RU" sz="2000" i="1" dirty="0"/>
                    <a:t>A</a:t>
                  </a:r>
                  <a:r>
                    <a:rPr lang="en-US" altLang="ru-RU" sz="2000" dirty="0"/>
                    <a:t>, </a:t>
                  </a:r>
                  <a:r>
                    <a:rPr lang="en-US" altLang="ru-RU" sz="2000" i="1" dirty="0"/>
                    <a:t>B</a:t>
                  </a:r>
                  <a:r>
                    <a:rPr lang="en-US" altLang="ru-RU" sz="2000" dirty="0"/>
                    <a:t> </a:t>
                  </a:r>
                  <a:r>
                    <a:rPr lang="ru-RU" altLang="ru-RU" sz="2000" dirty="0"/>
                    <a:t>проведём плоскость. Обозначим </a:t>
                  </a:r>
                  <a:r>
                    <a:rPr lang="en-US" altLang="ru-RU" sz="2000" i="1" dirty="0"/>
                    <a:t>C </a:t>
                  </a:r>
                  <a:r>
                    <a:rPr lang="ru-RU" altLang="ru-RU" sz="2000" dirty="0"/>
                    <a:t>её точку пересечения с ребром </a:t>
                  </a:r>
                  <a:r>
                    <a:rPr lang="en-US" altLang="ru-RU" sz="2000" i="1" dirty="0"/>
                    <a:t>c</a:t>
                  </a:r>
                  <a:r>
                    <a:rPr lang="en-US" altLang="ru-RU" sz="2000" dirty="0"/>
                    <a:t>. </a:t>
                  </a:r>
                  <a:r>
                    <a:rPr lang="ru-RU" altLang="ru-RU" sz="2000" dirty="0"/>
                    <a:t>Угол </a:t>
                  </a:r>
                  <a:r>
                    <a:rPr lang="en-US" altLang="ru-RU" sz="2000" i="1" dirty="0"/>
                    <a:t>ACB </a:t>
                  </a:r>
                  <a:r>
                    <a:rPr lang="ru-RU" altLang="ru-RU" sz="2000" dirty="0"/>
                    <a:t>является линейным углом двугранного угла. </a:t>
                  </a:r>
                  <a:r>
                    <a:rPr lang="en-US" altLang="ru-RU" sz="2000" i="1" dirty="0"/>
                    <a:t>CO </a:t>
                  </a:r>
                  <a:r>
                    <a:rPr lang="ru-RU" altLang="ru-RU" sz="2000" dirty="0"/>
                    <a:t>– его биссектриса. Из прямоугольного треугольника </a:t>
                  </a:r>
                  <a:r>
                    <a:rPr lang="en-US" altLang="ru-RU" sz="2000" i="1" dirty="0"/>
                    <a:t>AOC </a:t>
                  </a:r>
                  <a:r>
                    <a:rPr lang="ru-RU" altLang="ru-RU" sz="2000" dirty="0"/>
                    <a:t>находим искомое расстояние  </a:t>
                  </a:r>
                  <a14:m>
                    <m:oMath xmlns:m="http://schemas.openxmlformats.org/officeDocument/2006/math">
                      <m:r>
                        <a:rPr lang="en-US" alt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ru-R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ru-R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func>
                            <m:func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ru-RU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sz="200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a14:m>
                  <a:r>
                    <a:rPr lang="en-US" altLang="ru-RU" sz="2000" dirty="0"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7764" name="Text Box 4">
                  <a:extLst>
                    <a:ext uri="{FF2B5EF4-FFF2-40B4-BE49-F238E27FC236}">
                      <a16:creationId xmlns:a16="http://schemas.microsoft.com/office/drawing/2014/main" id="{26CDE4F3-062A-42BA-86F9-7BD2C49F5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961816"/>
                  <a:ext cx="9144000" cy="1926297"/>
                </a:xfrm>
                <a:prstGeom prst="rect">
                  <a:avLst/>
                </a:prstGeom>
                <a:blipFill>
                  <a:blip r:embed="rId4"/>
                  <a:stretch>
                    <a:fillRect l="-667" r="-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DED6886-B547-0911-97F5-FDFDC3C0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1801" y="2132856"/>
              <a:ext cx="3384376" cy="2794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31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>
            <a:extLst>
              <a:ext uri="{FF2B5EF4-FFF2-40B4-BE49-F238E27FC236}">
                <a16:creationId xmlns:a16="http://schemas.microsoft.com/office/drawing/2014/main" id="{5528A419-A862-4D78-972C-A5412B23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Исследуйте случаи взаимного расположения сферы и прямой. Когда они: а) не имеют общих точек; б) касаются; в) пересекаются? </a:t>
            </a:r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982CD57A-C978-4801-B8FD-FAFCE14C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>
                <a:cs typeface="Times New Roman" panose="02020603050405020304" pitchFamily="18" charset="0"/>
              </a:rPr>
              <a:t>а) Если расстояние от центра сферы до прямой больше радиуса, то сфера и прямая не имеют общих точек;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C305BE19-DB5B-4E8F-BEAC-C64DADC8F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814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б) если расстояние от центра сферы до прямой равно радиусу, то прямая касается сферы;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19816" name="Text Box 8">
            <a:extLst>
              <a:ext uri="{FF2B5EF4-FFF2-40B4-BE49-F238E27FC236}">
                <a16:creationId xmlns:a16="http://schemas.microsoft.com/office/drawing/2014/main" id="{C32F3898-6C15-4EA5-BE4D-71F1329C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в) если расстояние от центра сферы до прямой меньше радиуса, то сфера и прямая пересекаются.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16A6D3F-1C02-423D-80C4-DAAB0AC6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9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utoUpdateAnimBg="0"/>
      <p:bldP spid="119815" grpId="0" autoUpdateAnimBg="0"/>
      <p:bldP spid="11981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6EB422A6-00DE-471B-92F3-EEC52547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Сколько касательных прямых можно провести к данной сфере через данную точку: а) на сфере; б) вне сферы?</a:t>
            </a:r>
          </a:p>
        </p:txBody>
      </p:sp>
      <p:sp>
        <p:nvSpPr>
          <p:cNvPr id="121860" name="Text Box 4">
            <a:extLst>
              <a:ext uri="{FF2B5EF4-FFF2-40B4-BE49-F238E27FC236}">
                <a16:creationId xmlns:a16="http://schemas.microsoft.com/office/drawing/2014/main" id="{05BF65C8-E96A-4456-A89A-71A94735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6579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>
                <a:cs typeface="Times New Roman" panose="02020603050405020304" pitchFamily="18" charset="0"/>
              </a:rPr>
              <a:t>а) Бесконечно много</a:t>
            </a:r>
            <a:r>
              <a:rPr lang="ru-RU" altLang="ru-RU" dirty="0"/>
              <a:t>;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32EAD07C-E8C0-4402-8952-F56939B0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372884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б</a:t>
            </a:r>
            <a:r>
              <a:rPr lang="en-US" altLang="ru-RU" dirty="0"/>
              <a:t>)</a:t>
            </a:r>
            <a:r>
              <a:rPr lang="ru-RU" altLang="ru-RU" dirty="0"/>
              <a:t> б</a:t>
            </a:r>
            <a:r>
              <a:rPr lang="ru-RU" altLang="ru-RU" dirty="0">
                <a:cs typeface="Times New Roman" panose="02020603050405020304" pitchFamily="18" charset="0"/>
              </a:rPr>
              <a:t>есконечно много.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B9F245-2E95-4E28-87A6-2242C1CA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20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utoUpdateAnimBg="0"/>
      <p:bldP spid="1218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9B9F245-2E95-4E28-87A6-2242C1CA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21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71DD36B-DF90-2E6D-4023-1225AC011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008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Используя программу </a:t>
            </a:r>
            <a:r>
              <a:rPr lang="en-US" altLang="ru-RU" dirty="0">
                <a:cs typeface="Times New Roman" panose="02020603050405020304" pitchFamily="18" charset="0"/>
              </a:rPr>
              <a:t>GeoGebra </a:t>
            </a:r>
            <a:r>
              <a:rPr lang="ru-RU" altLang="ru-RU" dirty="0">
                <a:cs typeface="Times New Roman" panose="02020603050405020304" pitchFamily="18" charset="0"/>
              </a:rPr>
              <a:t>постройте какую-нибудь прямую, проходящую через данную точку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касающуюся данной сферы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 центром 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500E5-1A26-8A0F-07B3-1A04954F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79" y="2104543"/>
            <a:ext cx="3746581" cy="235165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14EFFE3-2B2C-C952-73E9-C57B8DF55022}"/>
              </a:ext>
            </a:extLst>
          </p:cNvPr>
          <p:cNvGrpSpPr/>
          <p:nvPr/>
        </p:nvGrpSpPr>
        <p:grpSpPr>
          <a:xfrm>
            <a:off x="0" y="1844824"/>
            <a:ext cx="9144000" cy="4494575"/>
            <a:chOff x="0" y="1844824"/>
            <a:chExt cx="9144000" cy="4494575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52FBEB7A-0C90-01D5-9845-A465CA9AA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92849"/>
              <a:ext cx="9144000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000" dirty="0"/>
                <a:t>Через точки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и </a:t>
              </a:r>
              <a:r>
                <a:rPr lang="en-US" altLang="ru-RU" sz="2000" i="1" dirty="0"/>
                <a:t>O</a:t>
              </a:r>
              <a:r>
                <a:rPr lang="en-US" altLang="ru-RU" sz="2000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проведём какую-нибудь плоскость. Она пересекает сферу по некоторой окружности. Через точку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проведём касательную к этой окружности. Обозначим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точку касания. Построенная прямая будет искомой касательной</a:t>
              </a:r>
              <a:r>
                <a:rPr lang="en-US" altLang="ru-RU" sz="20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20F04E3-178B-24A2-72AB-F40249DF8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8180" y="1844824"/>
              <a:ext cx="3754732" cy="2611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21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6EB422A6-00DE-471B-92F3-EEC52547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Докажите, что отрезки </a:t>
            </a:r>
            <a:r>
              <a:rPr lang="en-US" altLang="ru-RU" sz="2800" i="1" dirty="0">
                <a:cs typeface="Times New Roman" panose="02020603050405020304" pitchFamily="18" charset="0"/>
              </a:rPr>
              <a:t>AC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касательных, проведённых к сфере из данной точки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равны.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B9F245-2E95-4E28-87A6-2242C1CA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2</a:t>
            </a:r>
            <a:r>
              <a:rPr lang="ru-RU" altLang="ru-RU" sz="2800" dirty="0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D9507E-B3D0-0F0D-CAE0-5312D335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34058"/>
            <a:ext cx="3644945" cy="347718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5EAFF4-A299-AA59-3D43-C957D49004A9}"/>
              </a:ext>
            </a:extLst>
          </p:cNvPr>
          <p:cNvGrpSpPr/>
          <p:nvPr/>
        </p:nvGrpSpPr>
        <p:grpSpPr>
          <a:xfrm>
            <a:off x="0" y="1605296"/>
            <a:ext cx="9144000" cy="5117824"/>
            <a:chOff x="0" y="1605296"/>
            <a:chExt cx="9144000" cy="5117824"/>
          </a:xfrm>
        </p:grpSpPr>
        <p:sp>
          <p:nvSpPr>
            <p:cNvPr id="121860" name="Text Box 4">
              <a:extLst>
                <a:ext uri="{FF2B5EF4-FFF2-40B4-BE49-F238E27FC236}">
                  <a16:creationId xmlns:a16="http://schemas.microsoft.com/office/drawing/2014/main" id="{05BF65C8-E96A-4456-A89A-71A947359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53460"/>
              <a:ext cx="91440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Решение. </a:t>
              </a:r>
              <a:r>
                <a:rPr lang="ru-RU" altLang="ru-RU" dirty="0"/>
                <a:t>Через точки </a:t>
              </a:r>
              <a:r>
                <a:rPr lang="en-US" altLang="ru-RU" i="1" dirty="0"/>
                <a:t>A</a:t>
              </a:r>
              <a:r>
                <a:rPr lang="en-US" altLang="ru-RU" dirty="0"/>
                <a:t>, </a:t>
              </a:r>
              <a:r>
                <a:rPr lang="en-US" altLang="ru-RU" i="1" dirty="0"/>
                <a:t>B</a:t>
              </a:r>
              <a:r>
                <a:rPr lang="en-US" altLang="ru-RU" dirty="0"/>
                <a:t>, </a:t>
              </a:r>
              <a:r>
                <a:rPr lang="en-US" altLang="ru-RU" i="1" dirty="0"/>
                <a:t>C</a:t>
              </a:r>
              <a:r>
                <a:rPr lang="en-US" altLang="ru-RU" dirty="0"/>
                <a:t> </a:t>
              </a:r>
              <a:r>
                <a:rPr lang="ru-RU" altLang="ru-RU" dirty="0"/>
                <a:t>проведём плоскость.</a:t>
              </a:r>
              <a:r>
                <a:rPr lang="en-US" altLang="ru-RU" i="1" dirty="0"/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Она пересечёт сферу по окружности. Касательные к сфере будут касательными к этой окружности. По соответствующей теореме планиметрии отрезки касательных будут равны.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38F39C3-5475-C395-B472-49FBEE8F8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6910" y="1605296"/>
              <a:ext cx="3517005" cy="3335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1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6EB422A6-00DE-471B-92F3-EEC52547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Докажите, что касательная прямая к сфере перпендикулярна радиусу этой сферы, проведённому в точку касания.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1D7626-8287-4A42-8604-F0E7644C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592568-D75B-2F95-723B-13C67A1B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44824"/>
            <a:ext cx="4159927" cy="289956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0A513AD-60B3-0FFD-5E79-E9C8473C7FBD}"/>
              </a:ext>
            </a:extLst>
          </p:cNvPr>
          <p:cNvGrpSpPr/>
          <p:nvPr/>
        </p:nvGrpSpPr>
        <p:grpSpPr>
          <a:xfrm>
            <a:off x="76200" y="1762882"/>
            <a:ext cx="8991600" cy="5038656"/>
            <a:chOff x="76200" y="1762882"/>
            <a:chExt cx="8991600" cy="5038656"/>
          </a:xfrm>
        </p:grpSpPr>
        <p:sp>
          <p:nvSpPr>
            <p:cNvPr id="121860" name="Text Box 4">
              <a:extLst>
                <a:ext uri="{FF2B5EF4-FFF2-40B4-BE49-F238E27FC236}">
                  <a16:creationId xmlns:a16="http://schemas.microsoft.com/office/drawing/2014/main" id="{05BF65C8-E96A-4456-A89A-71A947359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862546"/>
              <a:ext cx="89916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Решение. </a:t>
              </a:r>
              <a:r>
                <a:rPr lang="ru-RU" altLang="ru-RU" dirty="0">
                  <a:cs typeface="Times New Roman" panose="02020603050405020304" pitchFamily="18" charset="0"/>
                </a:rPr>
                <a:t>Через центр сферы и касательную прямую проведём плоскость. Она пересечёт сферу по окружности. Касательная к сфере будет касательной к этой окружности. По соответствующей теореме планиметрии она будет перпендикулярна радиусу, проведённому в точку касания. 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C103555-B9BF-9A9D-F0A9-11A5674D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9115" y="1762882"/>
              <a:ext cx="4113247" cy="293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641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6EB422A6-00DE-471B-92F3-EEC52547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 Найдите длину отрезка касательной, проведённой к сфере из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cs typeface="Times New Roman" panose="02020603050405020304" pitchFamily="18" charset="0"/>
              </a:rPr>
              <a:t>если радиус сферы равен 3, а расстояние от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до центра сферы равно 5.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B9F245-2E95-4E28-87A6-2242C1CA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2</a:t>
            </a:r>
            <a:r>
              <a:rPr lang="ru-RU" altLang="ru-RU" sz="2800" dirty="0">
                <a:solidFill>
                  <a:srgbClr val="FF3300"/>
                </a:solidFill>
              </a:rPr>
              <a:t>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6EA443-ECA5-0D48-DD49-5ECAFC87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132856"/>
            <a:ext cx="4006761" cy="3018581"/>
          </a:xfrm>
          <a:prstGeom prst="rect">
            <a:avLst/>
          </a:prstGeom>
        </p:spPr>
      </p:pic>
      <p:sp>
        <p:nvSpPr>
          <p:cNvPr id="121860" name="Text Box 4">
            <a:extLst>
              <a:ext uri="{FF2B5EF4-FFF2-40B4-BE49-F238E27FC236}">
                <a16:creationId xmlns:a16="http://schemas.microsoft.com/office/drawing/2014/main" id="{05BF65C8-E96A-4456-A89A-71A94735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05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4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6EB422A6-00DE-471B-92F3-EEC52547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Какую фигуру образует ГМ отрезков касательных, проведённых к сфере из данной точки.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B9F245-2E95-4E28-87A6-2242C1CA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2</a:t>
            </a:r>
            <a:r>
              <a:rPr lang="ru-RU" altLang="ru-RU" sz="2800" dirty="0">
                <a:solidFill>
                  <a:srgbClr val="FF3300"/>
                </a:solidFill>
              </a:rPr>
              <a:t>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6EA443-ECA5-0D48-DD49-5ECAFC87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17" y="1566602"/>
            <a:ext cx="4944165" cy="3724795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D9800B-2C7F-BEB6-197E-CAB7AA682F4F}"/>
              </a:ext>
            </a:extLst>
          </p:cNvPr>
          <p:cNvGrpSpPr/>
          <p:nvPr/>
        </p:nvGrpSpPr>
        <p:grpSpPr>
          <a:xfrm>
            <a:off x="0" y="1452989"/>
            <a:ext cx="9144000" cy="4453900"/>
            <a:chOff x="0" y="1452989"/>
            <a:chExt cx="9144000" cy="4453900"/>
          </a:xfrm>
        </p:grpSpPr>
        <p:sp>
          <p:nvSpPr>
            <p:cNvPr id="121860" name="Text Box 4">
              <a:extLst>
                <a:ext uri="{FF2B5EF4-FFF2-40B4-BE49-F238E27FC236}">
                  <a16:creationId xmlns:a16="http://schemas.microsoft.com/office/drawing/2014/main" id="{05BF65C8-E96A-4456-A89A-71A947359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45224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dirty="0"/>
                <a:t>Боковая поверхность конуса</a:t>
              </a:r>
              <a:r>
                <a:rPr lang="ru-RU" altLang="ru-RU" dirty="0">
                  <a:cs typeface="Times New Roman" panose="02020603050405020304" pitchFamily="18" charset="0"/>
                </a:rPr>
                <a:t>.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C3DB465-855B-0D9B-3722-CE0EA2BD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6615" y="1452989"/>
              <a:ext cx="5007590" cy="3920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>
            <a:extLst>
              <a:ext uri="{FF2B5EF4-FFF2-40B4-BE49-F238E27FC236}">
                <a16:creationId xmlns:a16="http://schemas.microsoft.com/office/drawing/2014/main" id="{DC0D8506-2DD2-46D0-8EFC-178252D2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Если р</a:t>
            </a:r>
            <a:r>
              <a:rPr lang="ru-RU" altLang="ru-RU" dirty="0">
                <a:cs typeface="Times New Roman" panose="02020603050405020304" pitchFamily="18" charset="0"/>
              </a:rPr>
              <a:t>асстояние от точки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до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равно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/>
              <a:t>, то </a:t>
            </a:r>
            <a:r>
              <a:rPr lang="ru-RU" altLang="ru-RU" dirty="0">
                <a:cs typeface="Times New Roman" panose="02020603050405020304" pitchFamily="18" charset="0"/>
              </a:rPr>
              <a:t>сфера и плоскость имеют единственную общую точку –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В этом случае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является касательной плоскостью.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E2C47EC2-084E-450B-8E32-838AB1B6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Если р</a:t>
            </a:r>
            <a:r>
              <a:rPr lang="ru-RU" altLang="ru-RU" dirty="0">
                <a:cs typeface="Times New Roman" panose="02020603050405020304" pitchFamily="18" charset="0"/>
              </a:rPr>
              <a:t>асстояние 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dirty="0">
                <a:cs typeface="Times New Roman" panose="02020603050405020304" pitchFamily="18" charset="0"/>
              </a:rPr>
              <a:t> от точки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до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меньше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в этом случае пересечением сферы и плоскости является окружность с центром в точке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радиусом </a:t>
            </a: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2E3DACF2-6662-45DE-8D26-7B105DEB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8494"/>
            <a:ext cx="7133917" cy="304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904" name="Object 8">
                <a:extLst>
                  <a:ext uri="{FF2B5EF4-FFF2-40B4-BE49-F238E27FC236}">
                    <a16:creationId xmlns:a16="http://schemas.microsoft.com/office/drawing/2014/main" id="{C7145DE0-FB8C-42A3-8996-9897E8E66F02}"/>
                  </a:ext>
                </a:extLst>
              </p:cNvPr>
              <p:cNvSpPr txBox="1"/>
              <p:nvPr/>
            </p:nvSpPr>
            <p:spPr bwMode="auto">
              <a:xfrm>
                <a:off x="4343400" y="5410200"/>
                <a:ext cx="1943100" cy="495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80904" name="Object 8">
                <a:extLst>
                  <a:ext uri="{FF2B5EF4-FFF2-40B4-BE49-F238E27FC236}">
                    <a16:creationId xmlns:a16="http://schemas.microsoft.com/office/drawing/2014/main" id="{C7145DE0-FB8C-42A3-8996-9897E8E66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5410200"/>
                <a:ext cx="1943100" cy="495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>
            <a:extLst>
              <a:ext uri="{FF2B5EF4-FFF2-40B4-BE49-F238E27FC236}">
                <a16:creationId xmlns:a16="http://schemas.microsoft.com/office/drawing/2014/main" id="{97CF4B57-93EF-4B76-8854-D40C1508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Найдите геометрическое место центров сфер данного радиуса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, которые касаются данной: а) прямой; б) плоскости; в) сферы?</a:t>
            </a:r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4A40B590-A5C9-42E7-9DA6-F74E0D2E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>
                <a:cs typeface="Times New Roman" panose="02020603050405020304" pitchFamily="18" charset="0"/>
              </a:rPr>
              <a:t>а) Цилиндрическая поверхность, осью которой является данная прямая;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F3A1B788-E5F2-40E2-8C31-8723B2A9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814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б) две плоскости, параллельные данной плоскости;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28DAE83B-04BE-4724-B696-F722BB4A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в) две сферы или одна сфера, концентрические с данной сферой.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AA0845-7780-4624-B714-F8B592A00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  <p:bldP spid="123910" grpId="0" autoUpdateAnimBg="0"/>
      <p:bldP spid="1239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690BE88-4B81-4866-9CBF-3F4B218512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6096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Прямая касательная к сфере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A7DD5F82-C626-4FAB-85E1-EB8D2FC9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Прямая, имеющая со сферой только одну общую точку,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 прямой.</a:t>
            </a:r>
            <a:endParaRPr lang="en-US" altLang="ru-RU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1A2AC852-BC9D-4BF0-9ECA-33ABAABE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Все отрезки касательных</a:t>
            </a:r>
            <a:r>
              <a:rPr lang="ru-RU" altLang="ru-RU" dirty="0"/>
              <a:t> прямых</a:t>
            </a:r>
            <a:r>
              <a:rPr lang="ru-RU" altLang="ru-RU" dirty="0">
                <a:cs typeface="Times New Roman" panose="02020603050405020304" pitchFamily="18" charset="0"/>
              </a:rPr>
              <a:t>, проведенных из одной точки к данной сфере, равны между собой.</a:t>
            </a:r>
          </a:p>
        </p:txBody>
      </p:sp>
      <p:pic>
        <p:nvPicPr>
          <p:cNvPr id="82951" name="Picture 7">
            <a:extLst>
              <a:ext uri="{FF2B5EF4-FFF2-40B4-BE49-F238E27FC236}">
                <a16:creationId xmlns:a16="http://schemas.microsoft.com/office/drawing/2014/main" id="{A93A2A73-71EC-4E54-904C-57EE5B7A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241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2" name="Text Box 8">
            <a:extLst>
              <a:ext uri="{FF2B5EF4-FFF2-40B4-BE49-F238E27FC236}">
                <a16:creationId xmlns:a16="http://schemas.microsoft.com/office/drawing/2014/main" id="{957C55A8-13C7-4560-9542-387E7E00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Пусть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AC </a:t>
            </a:r>
            <a:r>
              <a:rPr lang="ru-RU" altLang="ru-RU" dirty="0">
                <a:cs typeface="Times New Roman" panose="02020603050405020304" pitchFamily="18" charset="0"/>
              </a:rPr>
              <a:t>– отрезки касательных к сфере, проведенных из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Рассмотрим плоскость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cs typeface="Times New Roman" panose="02020603050405020304" pitchFamily="18" charset="0"/>
              </a:rPr>
              <a:t>, проходящую через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Она пересекает сферу по окружности, касающейся прямых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AC </a:t>
            </a:r>
            <a:r>
              <a:rPr lang="ru-RU" altLang="ru-RU" dirty="0">
                <a:cs typeface="Times New Roman" panose="02020603050405020304" pitchFamily="18" charset="0"/>
              </a:rPr>
              <a:t>в точках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ru-RU" altLang="ru-RU" i="1" dirty="0">
                <a:cs typeface="Times New Roman" panose="02020603050405020304" pitchFamily="18" charset="0"/>
              </a:rPr>
              <a:t>С </a:t>
            </a:r>
            <a:r>
              <a:rPr lang="ru-RU" altLang="ru-RU" dirty="0">
                <a:cs typeface="Times New Roman" panose="02020603050405020304" pitchFamily="18" charset="0"/>
              </a:rPr>
              <a:t>соответственно. По свойству отрезков касательных, проведенных к окружности, имеем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C386C83-3DE5-40DA-9D4B-AD26FBD630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6096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3C17738B-FEAC-493E-95BA-878F2238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Сколько сфер можно провести: а) через одну и ту же окружность; б) через окружность и точку, не принадлежащую её плоскости?</a:t>
            </a: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42D9702E-7C34-4109-AB57-3A3E8019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а) Бесконечно много; 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E71ECF2A-E8AC-4C08-8F71-64A62F1A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334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одну.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utoUpdateAnimBg="0"/>
      <p:bldP spid="870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>
            <a:extLst>
              <a:ext uri="{FF2B5EF4-FFF2-40B4-BE49-F238E27FC236}">
                <a16:creationId xmlns:a16="http://schemas.microsoft.com/office/drawing/2014/main" id="{A0322F58-391E-41F4-8448-61D5AD7B2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Сколько сфер можно провести через четыре точки, являющиеся вершинами: а) квадрата; б) равнобедренной трапеции; в) ромба?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1258C86F-934A-428B-9E93-2E20BE58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а) Бесконечно много; 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4A5EDE6C-14AB-4DA9-9102-CE2EDE9E9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33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бесконечно много; 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1348A5A0-D588-4FE3-BF57-21D6248F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91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ни одной.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AB1A1E-53AC-4EAE-83DB-1D15FE3D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  <p:bldP spid="8909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>
            <a:extLst>
              <a:ext uri="{FF2B5EF4-FFF2-40B4-BE49-F238E27FC236}">
                <a16:creationId xmlns:a16="http://schemas.microsoft.com/office/drawing/2014/main" id="{0A1EB929-FAEF-41EE-AF17-B8C376A48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Верно ли, что через </a:t>
            </a:r>
            <a:r>
              <a:rPr lang="ru-RU" altLang="ru-RU" sz="2800" dirty="0"/>
              <a:t>любые </a:t>
            </a:r>
            <a:r>
              <a:rPr lang="ru-RU" altLang="ru-RU" sz="2800" dirty="0">
                <a:cs typeface="Times New Roman" panose="02020603050405020304" pitchFamily="18" charset="0"/>
              </a:rPr>
              <a:t>две точки сферы проходит один большой круг?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33372024-D794-4BDA-B02E-0E3CE36B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BADD2E-FA0E-43FF-AA0A-3C33C7C6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219E8A01-F678-486B-8F90-61D80E9D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Через какие две точки сферы можно провести несколько окружностей большого круга?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E075CA03-D028-42DE-9E4C-EDD3336AE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Диаметрально противоположные.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497B4B6-FD84-484C-970D-B748D853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>
            <a:extLst>
              <a:ext uri="{FF2B5EF4-FFF2-40B4-BE49-F238E27FC236}">
                <a16:creationId xmlns:a16="http://schemas.microsoft.com/office/drawing/2014/main" id="{16EE0537-712E-49E0-96C9-05FCDB5C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 должны быть расположены две равные окружности, чтобы через них могла пройти сфера того же радиуса?</a:t>
            </a: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A768FE3D-1C44-460A-9E84-DE4BD4D97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Иметь общий центр.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AD3BDF-E612-4147-88F3-5D3B8EA6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1816</Words>
  <Application>Microsoft Office PowerPoint</Application>
  <PresentationFormat>Экран (4:3)</PresentationFormat>
  <Paragraphs>159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Cambria Math</vt:lpstr>
      <vt:lpstr>Times New Roman</vt:lpstr>
      <vt:lpstr>Оформление по умолчанию</vt:lpstr>
      <vt:lpstr>1б. Взаимное расположение сферы и плоскости</vt:lpstr>
      <vt:lpstr>Презентация PowerPoint</vt:lpstr>
      <vt:lpstr>Презентация PowerPoint</vt:lpstr>
      <vt:lpstr>Прямая касательная к сфере</vt:lpstr>
      <vt:lpstr>Упражнение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Vladimir Smirnov</cp:lastModifiedBy>
  <cp:revision>56</cp:revision>
  <dcterms:created xsi:type="dcterms:W3CDTF">2006-06-14T12:10:42Z</dcterms:created>
  <dcterms:modified xsi:type="dcterms:W3CDTF">2022-05-03T13:38:28Z</dcterms:modified>
</cp:coreProperties>
</file>