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4" r:id="rId3"/>
    <p:sldId id="260" r:id="rId4"/>
    <p:sldId id="273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2" r:id="rId13"/>
    <p:sldId id="278" r:id="rId14"/>
    <p:sldId id="267" r:id="rId15"/>
    <p:sldId id="268" r:id="rId16"/>
    <p:sldId id="279" r:id="rId17"/>
    <p:sldId id="269" r:id="rId18"/>
    <p:sldId id="280" r:id="rId19"/>
    <p:sldId id="276" r:id="rId20"/>
    <p:sldId id="281" r:id="rId21"/>
    <p:sldId id="277" r:id="rId22"/>
    <p:sldId id="282" r:id="rId23"/>
    <p:sldId id="283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50" autoAdjust="0"/>
    <p:restoredTop sz="90929"/>
  </p:normalViewPr>
  <p:slideViewPr>
    <p:cSldViewPr>
      <p:cViewPr varScale="1">
        <p:scale>
          <a:sx n="97" d="100"/>
          <a:sy n="97" d="100"/>
        </p:scale>
        <p:origin x="1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214DE3E-BB62-4EE2-B3F5-7189DC2728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B5D02E2-611C-43A4-9F23-C0F612E121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126B438-64F8-49A7-8E7F-C10BDF4AADF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BF76679F-559F-42A7-9790-F9185A582B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20347C8-B5A1-42CC-B630-DB1086CBAF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ED655A33-92CA-4B8B-8F15-7CF522B522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A16AFB-EAB7-4217-B78C-C60EA3B2D6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8F7140-546F-49AE-9E44-C53DE18A1C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5C9B7-A0DD-4846-B7F7-A7C29F326D4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D1ACFAF5-9030-4B7F-A563-A8A54F252B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E7A513F-921C-4D5B-B4E2-268191A29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1A954E-5764-4454-B3E4-E31D5F30DA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B06DB-9628-44B3-BB3B-000B9DB59754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C866FE41-DF34-4706-B3A9-0D997DB291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11A9B6C-FEC2-43FB-BF12-5DF8A3DBCC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40533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5345C2-638D-40D0-87D5-7A1BC598D3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7F7AEA-8748-434D-A9E1-DE7A5BFC978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54771FC6-E5DD-4B20-8243-02870B769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8509E8B5-37B2-41CD-9BFF-BFD50CBD6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4C7C97-A3C1-405D-BC8D-F58EB80155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770C07-D033-4712-9AAA-0A0B1229529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4B5F1DAE-CA81-4E52-8022-4D9DF94FAC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87B681B-29A3-4482-BF39-0E278607D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4C7C97-A3C1-405D-BC8D-F58EB80155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770C07-D033-4712-9AAA-0A0B1229529A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4B5F1DAE-CA81-4E52-8022-4D9DF94FAC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87B681B-29A3-4482-BF39-0E278607D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091279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2D2F99-90FD-431F-9552-9A25D7BE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A4063-2104-4E74-9F4D-37237F644D32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3735C64-0A4C-4FBD-8273-DBF97E5A0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C1EB3D9-063B-402C-B0E9-7FE527A6E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2D2F99-90FD-431F-9552-9A25D7BE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A4063-2104-4E74-9F4D-37237F644D3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3735C64-0A4C-4FBD-8273-DBF97E5A0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C1EB3D9-063B-402C-B0E9-7FE527A6E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96775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2D2F99-90FD-431F-9552-9A25D7BE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A4063-2104-4E74-9F4D-37237F644D32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3735C64-0A4C-4FBD-8273-DBF97E5A0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C1EB3D9-063B-402C-B0E9-7FE527A6E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50757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2D2F99-90FD-431F-9552-9A25D7BE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A4063-2104-4E74-9F4D-37237F644D32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3735C64-0A4C-4FBD-8273-DBF97E5A0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C1EB3D9-063B-402C-B0E9-7FE527A6E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770052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2D2F99-90FD-431F-9552-9A25D7BE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A4063-2104-4E74-9F4D-37237F644D3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3735C64-0A4C-4FBD-8273-DBF97E5A0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C1EB3D9-063B-402C-B0E9-7FE527A6E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4115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2D2F99-90FD-431F-9552-9A25D7BE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A4063-2104-4E74-9F4D-37237F644D32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3735C64-0A4C-4FBD-8273-DBF97E5A0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C1EB3D9-063B-402C-B0E9-7FE527A6E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98944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3CAE18-7074-4C42-9ACE-A82951101B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7BB68-FE7F-4A99-A3CB-FF8B7E46031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26DACDA2-E574-4FF2-BFCC-FAB787A24E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DF722CE-F179-484E-9E8C-A178D9D87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2D2F99-90FD-431F-9552-9A25D7BE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A4063-2104-4E74-9F4D-37237F644D32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3735C64-0A4C-4FBD-8273-DBF97E5A0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C1EB3D9-063B-402C-B0E9-7FE527A6E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1773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7337C8-CD25-418B-82C8-55B31AE20F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5EE00-DA9B-41E4-BC15-6FF536258B2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32ACEFC-BBED-45DF-9535-62B850A3C7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662FF39-75F0-4FF6-A3B8-4E923B409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7D5A09-A1F0-4B62-BE75-FA3963B29D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6E091-C96D-4A81-A514-FB1EE1A5A10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2CB1809B-CBEA-4A77-AA0A-72A96BFFAF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6753A1C-B406-4507-B4AA-46559CF28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76F7D4-5009-49BB-818B-E34AA71019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A82C8-7A50-4E85-8609-57AF45B4A61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C93C9B90-598A-47F7-A55E-6A0DE0A92B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CFF1520-49A1-4932-B916-B987447209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1A8B54-B191-4F7A-A12E-53230B2CAB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CB4C07-12A0-48B4-8150-D4A5C1B6F74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5F8A740D-2853-4281-B733-C4AA7EB4E5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BE123A2-7767-46D4-9542-DFAABF812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89A8F2-9A36-426A-82D4-8464B6605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B1E28-5CE5-4018-AABB-FEC2B28BFB94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17D39E4F-6711-48F8-B4EF-D43CA35323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F49B5469-47E3-4AF7-B221-EAA644622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5DB4E4-91B2-4EE1-AAE6-0FBA916396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6D91EA-3F98-4046-91C6-C7DEFE7CF8D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3200C33F-10AF-45CB-962E-7CA7BD7A5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59A3C78-060B-4981-9B63-43705E00C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39322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1A954E-5764-4454-B3E4-E31D5F30DA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B06DB-9628-44B3-BB3B-000B9DB59754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C866FE41-DF34-4706-B3A9-0D997DB291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11A9B6C-FEC2-43FB-BF12-5DF8A3DBCC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7884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BAAFA-3647-48C8-9968-2AD51AA5C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321B3D-5620-49AF-AC20-62D7813D2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26F188-B3EE-41F5-A197-4CC01A48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FE0F2B-1E16-4D96-9021-9C956859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8C3ED4-A469-4AA1-8D63-12A5DF51C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D0F58-4666-432A-B042-F5A455F4B5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701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5E097-2A0A-40FA-8ABD-EA81849FD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9C6412-D558-4AD9-8B23-2A7153B9B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0F7E7-F276-4FB5-84F2-B785C94C2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A46CFC-911F-454F-98BE-A1C1866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F77DD-999D-48EE-B78F-B87880E0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7D27E-D852-4F65-AC27-DF24148DB4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448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46382BA-AD8F-40AA-9EE8-CFB63092C3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C01EE7-9E44-4775-87AE-279728DFE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A0B193-DC67-409C-9012-A2BCBDF0C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B5D5C0-926E-4232-8E73-E2748175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B51470-7B44-4FAB-A319-548C2B5B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619AB-CE12-4C33-B472-E02E6E97F0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054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702217-46C1-4F73-AA6F-601F685E7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0C9BEF-A276-4D32-8C4E-B1D9969EE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4E90FB-D79F-44BA-BA41-62506969F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AD6C0-E44A-48FF-A285-1E3EFB7FA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A0E6D3-3B2B-44DE-9241-DB7EA8EE7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BA30F-7BFC-47B1-9DBF-C795EED2AC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919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971221-F134-4FFF-8EC5-4B620EE0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31780-FA24-4C6F-B2D0-8B447D1B0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362D3E-446D-4BF3-A617-00DA1A44F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D351BB-BA50-4AD1-93E2-727794A3B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3590DF-392B-46D3-AABF-E8EB8EBC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96C7-A9F4-413E-9915-FC3BCCBA1D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77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ACD2A-E1E1-438B-808E-1269E54F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6B1FD2-6144-42EA-89C7-A1AB71885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E16A0F-7031-4417-B22A-8A9F415EE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4A0F40-187A-47F3-96D0-44D829064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8A3303-1603-426D-9232-4DFA7660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696992-6781-4BF5-A99E-94485DBDD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13AE5-E0D7-4595-9CFB-5858D97F6E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234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DE829F-AA2A-42C3-8863-C1F104377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4841A1-F688-499E-A1A0-DFB457229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F0A3BF-9DC5-41A0-ACDE-5F08ABF2B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EE3B64E-19D1-4502-9CB1-DD6F73A03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9C208-081B-404D-AC4E-9FCB1EA8B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E5B38DB-0488-413C-9203-01287A16F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C001A7-B55C-4173-9412-11E2981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1306E3F-177E-4311-8F7D-91C69CA4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8434F-72E5-4B86-9A0C-594335E875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901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42161-18B4-43F2-A190-B4F9E5A4E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D7CA02-B0B0-471C-9BAD-B04308F14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D6B596-D898-4365-8659-C7A70718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E366BF-144F-45AA-BBAE-689B4863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09D3D-4E3B-44F7-BC20-AF26819A99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37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6841040-6648-4B2B-B322-FF0D42D96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BE212B-5233-47A2-A397-325D25AD4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3AD99B-9F30-45A4-A181-F7C9644A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8E6F4-7BE0-4956-88EF-217DD57DEA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97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A09293-7B0C-48BA-8ADA-629D785E1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43A3C0-B518-40EA-88AD-418B3A126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B60213-8467-4B91-B072-604345E05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3A689D-DC2D-4ED2-9C55-1531BAF9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F99EF9-9C84-4564-A171-F0DBA790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8D8836-6B9C-4470-B493-CA31EC86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BA4B8-9DEB-47C7-9DFB-444D613D05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289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3F952-0D1E-474B-9084-3E077794D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2AEAA5-9250-46DB-BAE0-365669117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BD1FD7-57B5-487C-AFC6-58673D523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5CA12D-6B36-4F48-9257-3F55CAF2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4D7A7C-1E41-4969-AD05-C004A416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133EC3-537E-4362-A289-71C32A61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07F62-5789-4C41-912D-6BD4234B97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121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DD2E4F-667B-4E09-B6C9-BD46F8032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59D25D-9988-41F3-892D-AFFD55BE8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F5CA2F-C931-4D3A-8243-BA6CFE271FD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82BF143-B95E-40AA-A52A-B1EE1140A8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5B69EE-6379-4C94-8C86-734E49000A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23472B-C4EE-4EC5-A6BE-41DF521332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ECD40C5-A7BC-48D3-B469-F9110C41C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1347415"/>
            <a:ext cx="7772400" cy="206084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20. Прямоугольная система координат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8864F346-A187-4872-92AF-B89997913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7137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Какому условию удовлетворяют координаты точек пространства, одинаково удаленные от: а) двух координатных плоскостей </a:t>
            </a:r>
            <a:r>
              <a:rPr lang="en-US" altLang="ru-RU" i="1" dirty="0"/>
              <a:t>Oxy</a:t>
            </a:r>
            <a:r>
              <a:rPr lang="ru-RU" altLang="ru-RU" dirty="0"/>
              <a:t>, </a:t>
            </a:r>
            <a:r>
              <a:rPr lang="en-US" altLang="ru-RU" i="1" dirty="0" err="1"/>
              <a:t>Oyz</a:t>
            </a:r>
            <a:r>
              <a:rPr lang="ru-RU" altLang="ru-RU" dirty="0"/>
              <a:t>; б) всех трёх координатных плоскостей?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A4243A03-F087-45E6-B62E-1C04CCFBB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FD97EEA6-11BE-49A9-AE4E-44062C6CA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</a:t>
            </a:r>
            <a:r>
              <a:rPr lang="ru-RU" altLang="ru-RU" i="1"/>
              <a:t>z=x</a:t>
            </a:r>
            <a:r>
              <a:rPr lang="ru-RU" altLang="ru-RU"/>
              <a:t>; 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CC23AA1A-84FC-4FEB-8428-D595ECB4D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292600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</a:t>
            </a:r>
            <a:r>
              <a:rPr lang="ru-RU" altLang="ru-RU" i="1"/>
              <a:t>x=y=z</a:t>
            </a:r>
            <a:r>
              <a:rPr lang="ru-RU" altLang="ru-RU"/>
              <a:t>.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0299BD9-88D2-4B9A-AAE6-9955B2DDE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>
            <a:extLst>
              <a:ext uri="{FF2B5EF4-FFF2-40B4-BE49-F238E27FC236}">
                <a16:creationId xmlns:a16="http://schemas.microsoft.com/office/drawing/2014/main" id="{A2013565-D0FE-48C5-AD80-00F46636E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7137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Точка </a:t>
            </a:r>
            <a:r>
              <a:rPr lang="en-US" altLang="ru-RU" i="1" dirty="0"/>
              <a:t>A </a:t>
            </a:r>
            <a:r>
              <a:rPr lang="ru-RU" altLang="ru-RU" dirty="0"/>
              <a:t>имеет координаты (</a:t>
            </a:r>
            <a:r>
              <a:rPr lang="en-US" altLang="ru-RU" i="1" dirty="0"/>
              <a:t>x</a:t>
            </a:r>
            <a:r>
              <a:rPr lang="ru-RU" altLang="ru-RU" dirty="0"/>
              <a:t>, </a:t>
            </a:r>
            <a:r>
              <a:rPr lang="en-US" altLang="ru-RU" i="1" dirty="0"/>
              <a:t>y</a:t>
            </a:r>
            <a:r>
              <a:rPr lang="ru-RU" altLang="ru-RU" dirty="0"/>
              <a:t>, </a:t>
            </a:r>
            <a:r>
              <a:rPr lang="en-US" altLang="ru-RU" i="1" dirty="0"/>
              <a:t>z</a:t>
            </a:r>
            <a:r>
              <a:rPr lang="ru-RU" altLang="ru-RU" dirty="0"/>
              <a:t>). Найдите координаты симметричной точки относительно: а) координатных плоскостей; б) координатных прямых; в) начала координат.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509AA9E7-264D-45F0-9479-86C08748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3D04E18D-BCBF-49EC-B8EE-5E6A2951B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437063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(-</a:t>
            </a:r>
            <a:r>
              <a:rPr lang="ru-RU" altLang="ru-RU" i="1"/>
              <a:t>x</a:t>
            </a:r>
            <a:r>
              <a:rPr lang="ru-RU" altLang="ru-RU"/>
              <a:t>, </a:t>
            </a:r>
            <a:r>
              <a:rPr lang="ru-RU" altLang="ru-RU" i="1"/>
              <a:t>y</a:t>
            </a:r>
            <a:r>
              <a:rPr lang="ru-RU" altLang="ru-RU"/>
              <a:t>, </a:t>
            </a:r>
            <a:r>
              <a:rPr lang="ru-RU" altLang="ru-RU" i="1"/>
              <a:t>z</a:t>
            </a:r>
            <a:r>
              <a:rPr lang="ru-RU" altLang="ru-RU"/>
              <a:t>),  (</a:t>
            </a:r>
            <a:r>
              <a:rPr lang="ru-RU" altLang="ru-RU" i="1"/>
              <a:t>x</a:t>
            </a:r>
            <a:r>
              <a:rPr lang="ru-RU" altLang="ru-RU"/>
              <a:t>, -</a:t>
            </a:r>
            <a:r>
              <a:rPr lang="ru-RU" altLang="ru-RU" i="1"/>
              <a:t>y</a:t>
            </a:r>
            <a:r>
              <a:rPr lang="ru-RU" altLang="ru-RU"/>
              <a:t>, </a:t>
            </a:r>
            <a:r>
              <a:rPr lang="ru-RU" altLang="ru-RU" i="1"/>
              <a:t>z</a:t>
            </a:r>
            <a:r>
              <a:rPr lang="ru-RU" altLang="ru-RU"/>
              <a:t>), (</a:t>
            </a:r>
            <a:r>
              <a:rPr lang="ru-RU" altLang="ru-RU" i="1"/>
              <a:t>x</a:t>
            </a:r>
            <a:r>
              <a:rPr lang="ru-RU" altLang="ru-RU"/>
              <a:t>, </a:t>
            </a:r>
            <a:r>
              <a:rPr lang="ru-RU" altLang="ru-RU" i="1"/>
              <a:t>y</a:t>
            </a:r>
            <a:r>
              <a:rPr lang="ru-RU" altLang="ru-RU"/>
              <a:t>, -</a:t>
            </a:r>
            <a:r>
              <a:rPr lang="ru-RU" altLang="ru-RU" i="1"/>
              <a:t>z</a:t>
            </a:r>
            <a:r>
              <a:rPr lang="ru-RU" altLang="ru-RU"/>
              <a:t>); </a:t>
            </a:r>
          </a:p>
        </p:txBody>
      </p:sp>
      <p:sp>
        <p:nvSpPr>
          <p:cNvPr id="50182" name="Text Box 6">
            <a:extLst>
              <a:ext uri="{FF2B5EF4-FFF2-40B4-BE49-F238E27FC236}">
                <a16:creationId xmlns:a16="http://schemas.microsoft.com/office/drawing/2014/main" id="{BB5C623C-6430-42D2-BAB4-7A3ABCF25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941888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(-</a:t>
            </a:r>
            <a:r>
              <a:rPr lang="ru-RU" altLang="ru-RU" i="1"/>
              <a:t>x</a:t>
            </a:r>
            <a:r>
              <a:rPr lang="ru-RU" altLang="ru-RU"/>
              <a:t>, -</a:t>
            </a:r>
            <a:r>
              <a:rPr lang="ru-RU" altLang="ru-RU" i="1"/>
              <a:t>y</a:t>
            </a:r>
            <a:r>
              <a:rPr lang="ru-RU" altLang="ru-RU"/>
              <a:t>, </a:t>
            </a:r>
            <a:r>
              <a:rPr lang="ru-RU" altLang="ru-RU" i="1"/>
              <a:t>z</a:t>
            </a:r>
            <a:r>
              <a:rPr lang="ru-RU" altLang="ru-RU"/>
              <a:t>), (-</a:t>
            </a:r>
            <a:r>
              <a:rPr lang="ru-RU" altLang="ru-RU" i="1"/>
              <a:t>x</a:t>
            </a:r>
            <a:r>
              <a:rPr lang="ru-RU" altLang="ru-RU"/>
              <a:t>, </a:t>
            </a:r>
            <a:r>
              <a:rPr lang="ru-RU" altLang="ru-RU" i="1"/>
              <a:t>y</a:t>
            </a:r>
            <a:r>
              <a:rPr lang="ru-RU" altLang="ru-RU"/>
              <a:t>, -</a:t>
            </a:r>
            <a:r>
              <a:rPr lang="ru-RU" altLang="ru-RU" i="1"/>
              <a:t>z</a:t>
            </a:r>
            <a:r>
              <a:rPr lang="ru-RU" altLang="ru-RU"/>
              <a:t>), (</a:t>
            </a:r>
            <a:r>
              <a:rPr lang="ru-RU" altLang="ru-RU" i="1"/>
              <a:t>x</a:t>
            </a:r>
            <a:r>
              <a:rPr lang="ru-RU" altLang="ru-RU"/>
              <a:t>, -</a:t>
            </a:r>
            <a:r>
              <a:rPr lang="ru-RU" altLang="ru-RU" i="1"/>
              <a:t>y</a:t>
            </a:r>
            <a:r>
              <a:rPr lang="ru-RU" altLang="ru-RU"/>
              <a:t>, -</a:t>
            </a:r>
            <a:r>
              <a:rPr lang="ru-RU" altLang="ru-RU" i="1"/>
              <a:t>z</a:t>
            </a:r>
            <a:r>
              <a:rPr lang="ru-RU" altLang="ru-RU"/>
              <a:t>); </a:t>
            </a:r>
          </a:p>
        </p:txBody>
      </p:sp>
      <p:sp>
        <p:nvSpPr>
          <p:cNvPr id="50183" name="Text Box 7">
            <a:extLst>
              <a:ext uri="{FF2B5EF4-FFF2-40B4-BE49-F238E27FC236}">
                <a16:creationId xmlns:a16="http://schemas.microsoft.com/office/drawing/2014/main" id="{722BE362-F6A9-4762-981C-CC545FBAD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5445125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(-</a:t>
            </a:r>
            <a:r>
              <a:rPr lang="ru-RU" altLang="ru-RU" i="1"/>
              <a:t>x</a:t>
            </a:r>
            <a:r>
              <a:rPr lang="ru-RU" altLang="ru-RU"/>
              <a:t>, -</a:t>
            </a:r>
            <a:r>
              <a:rPr lang="ru-RU" altLang="ru-RU" i="1"/>
              <a:t>y</a:t>
            </a:r>
            <a:r>
              <a:rPr lang="ru-RU" altLang="ru-RU"/>
              <a:t>, -</a:t>
            </a:r>
            <a:r>
              <a:rPr lang="ru-RU" altLang="ru-RU" i="1"/>
              <a:t>z</a:t>
            </a:r>
            <a:r>
              <a:rPr lang="ru-RU" altLang="ru-RU"/>
              <a:t>).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7C878AA-12E5-4031-B814-37F26138E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208817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  <p:bldP spid="50182" grpId="0"/>
      <p:bldP spid="501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>
            <a:extLst>
              <a:ext uri="{FF2B5EF4-FFF2-40B4-BE49-F238E27FC236}">
                <a16:creationId xmlns:a16="http://schemas.microsoft.com/office/drawing/2014/main" id="{BD5B20A3-D417-4868-AE07-A5E95ADA9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3534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sz="2800" dirty="0"/>
              <a:t>Найдите координаты середины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отрезка </a:t>
            </a:r>
            <a:r>
              <a:rPr lang="en-US" altLang="ru-RU" sz="2800" i="1" dirty="0"/>
              <a:t>AB</a:t>
            </a:r>
            <a:r>
              <a:rPr lang="ru-RU" altLang="ru-RU" sz="2800" dirty="0"/>
              <a:t>, если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(</a:t>
            </a:r>
            <a:r>
              <a:rPr lang="en-US" altLang="ru-RU" sz="2800" i="1" dirty="0"/>
              <a:t>x</a:t>
            </a:r>
            <a:r>
              <a:rPr lang="en-US" altLang="ru-RU" sz="2800" baseline="-25000" dirty="0"/>
              <a:t>1</a:t>
            </a:r>
            <a:r>
              <a:rPr lang="ru-RU" altLang="ru-RU" sz="2800" i="1" dirty="0"/>
              <a:t>,</a:t>
            </a:r>
            <a:r>
              <a:rPr lang="ru-RU" altLang="ru-RU" sz="2800" dirty="0"/>
              <a:t> </a:t>
            </a:r>
            <a:r>
              <a:rPr lang="en-US" altLang="ru-RU" sz="2800" i="1" dirty="0"/>
              <a:t>y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</a:t>
            </a:r>
            <a:r>
              <a:rPr lang="en-US" altLang="ru-RU" sz="2800" i="1" dirty="0"/>
              <a:t>z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) и </a:t>
            </a:r>
            <a:r>
              <a:rPr lang="en-US" altLang="ru-RU" sz="2800" i="1" dirty="0"/>
              <a:t>B</a:t>
            </a:r>
            <a:r>
              <a:rPr lang="en-US" altLang="ru-RU" sz="2800" dirty="0"/>
              <a:t>(</a:t>
            </a:r>
            <a:r>
              <a:rPr lang="en-US" altLang="ru-RU" sz="2800" i="1" dirty="0"/>
              <a:t>x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, </a:t>
            </a:r>
            <a:r>
              <a:rPr lang="en-US" altLang="ru-RU" sz="2800" i="1" dirty="0"/>
              <a:t>y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, </a:t>
            </a:r>
            <a:r>
              <a:rPr lang="en-US" altLang="ru-RU" sz="2800" i="1" dirty="0"/>
              <a:t>z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)</a:t>
            </a:r>
            <a:r>
              <a:rPr lang="ru-RU" altLang="ru-RU" sz="2800" dirty="0"/>
              <a:t>.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F9BA90FE-70AD-49AE-A1B7-C4BB03CCA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229" name="Text Box 5">
                <a:extLst>
                  <a:ext uri="{FF2B5EF4-FFF2-40B4-BE49-F238E27FC236}">
                    <a16:creationId xmlns:a16="http://schemas.microsoft.com/office/drawing/2014/main" id="{3220952D-503C-4B57-940A-D4A84099A2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3933056"/>
                <a:ext cx="8569325" cy="6585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alt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ru-RU" dirty="0">
                    <a:solidFill>
                      <a:schemeClr val="tx1"/>
                    </a:solidFill>
                  </a:rPr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52229" name="Text Box 5">
                <a:extLst>
                  <a:ext uri="{FF2B5EF4-FFF2-40B4-BE49-F238E27FC236}">
                    <a16:creationId xmlns:a16="http://schemas.microsoft.com/office/drawing/2014/main" id="{3220952D-503C-4B57-940A-D4A84099A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3933056"/>
                <a:ext cx="8569325" cy="658514"/>
              </a:xfrm>
              <a:prstGeom prst="rect">
                <a:avLst/>
              </a:prstGeom>
              <a:blipFill>
                <a:blip r:embed="rId3"/>
                <a:stretch>
                  <a:fillRect l="-1138" b="-46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>
            <a:extLst>
              <a:ext uri="{FF2B5EF4-FFF2-40B4-BE49-F238E27FC236}">
                <a16:creationId xmlns:a16="http://schemas.microsoft.com/office/drawing/2014/main" id="{39D46DAB-DA81-4FAF-97A5-65DE553E8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27375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>
            <a:extLst>
              <a:ext uri="{FF2B5EF4-FFF2-40B4-BE49-F238E27FC236}">
                <a16:creationId xmlns:a16="http://schemas.microsoft.com/office/drawing/2014/main" id="{BD5B20A3-D417-4868-AE07-A5E95ADA9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3534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Найдите координаты середины отрезка: а) </a:t>
            </a:r>
            <a:r>
              <a:rPr lang="en-US" altLang="ru-RU" i="1" dirty="0"/>
              <a:t>AB</a:t>
            </a:r>
            <a:r>
              <a:rPr lang="ru-RU" altLang="ru-RU" dirty="0"/>
              <a:t>, если </a:t>
            </a:r>
            <a:r>
              <a:rPr lang="en-US" altLang="ru-RU" i="1" dirty="0"/>
              <a:t>A</a:t>
            </a:r>
            <a:r>
              <a:rPr lang="ru-RU" altLang="ru-RU" dirty="0"/>
              <a:t>(1, 2, 3) и </a:t>
            </a:r>
            <a:r>
              <a:rPr lang="en-US" altLang="ru-RU" i="1" dirty="0"/>
              <a:t>B</a:t>
            </a:r>
            <a:r>
              <a:rPr lang="ru-RU" altLang="ru-RU" dirty="0"/>
              <a:t>(-1, 0, 1); б) </a:t>
            </a:r>
            <a:r>
              <a:rPr lang="en-US" altLang="ru-RU" i="1" dirty="0"/>
              <a:t>CD</a:t>
            </a:r>
            <a:r>
              <a:rPr lang="ru-RU" altLang="ru-RU" dirty="0"/>
              <a:t>, если </a:t>
            </a:r>
            <a:r>
              <a:rPr lang="en-US" altLang="ru-RU" i="1" dirty="0"/>
              <a:t>C</a:t>
            </a:r>
            <a:r>
              <a:rPr lang="ru-RU" altLang="ru-RU" dirty="0"/>
              <a:t>(3, 3, 0) и </a:t>
            </a:r>
            <a:r>
              <a:rPr lang="en-US" altLang="ru-RU" i="1" dirty="0"/>
              <a:t>D</a:t>
            </a:r>
            <a:r>
              <a:rPr lang="ru-RU" altLang="ru-RU" dirty="0"/>
              <a:t>(3, -1, 2).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F9BA90FE-70AD-49AE-A1B7-C4BB03CCA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3220952D-503C-4B57-940A-D4A84099A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437063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(1, 1, 2); </a:t>
            </a:r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D6E20B27-7747-4AA4-B646-0F97A29C1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941888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(3, 1, 1).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B690DC9-D466-4E91-A039-C62D118C7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221090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41037F5C-4003-4903-8385-2C49784BA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7137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Единичный куб </a:t>
            </a:r>
            <a:r>
              <a:rPr lang="en-US" altLang="ru-RU" i="1" dirty="0"/>
              <a:t>ABCDA</a:t>
            </a:r>
            <a:r>
              <a:rPr lang="ru-RU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 помещен в  прямоугольную  систему  координат так, что вершина </a:t>
            </a:r>
            <a:r>
              <a:rPr lang="en-US" altLang="ru-RU" i="1" dirty="0"/>
              <a:t>D </a:t>
            </a:r>
            <a:r>
              <a:rPr lang="ru-RU" altLang="ru-RU" dirty="0"/>
              <a:t>расположена в начале координат, а рёбра </a:t>
            </a:r>
            <a:r>
              <a:rPr lang="en-US" altLang="ru-RU" i="1" dirty="0"/>
              <a:t>CD</a:t>
            </a:r>
            <a:r>
              <a:rPr lang="en-US" altLang="ru-RU" dirty="0"/>
              <a:t>, </a:t>
            </a:r>
            <a:r>
              <a:rPr lang="en-US" altLang="ru-RU" i="1" dirty="0"/>
              <a:t>AD</a:t>
            </a:r>
            <a:r>
              <a:rPr lang="en-US" altLang="ru-RU" dirty="0"/>
              <a:t>, </a:t>
            </a:r>
            <a:r>
              <a:rPr lang="en-US" altLang="ru-RU" i="1" dirty="0"/>
              <a:t>DD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– на осях координат соответственно </a:t>
            </a:r>
            <a:r>
              <a:rPr lang="en-US" altLang="ru-RU" i="1" dirty="0"/>
              <a:t>Ox, Oy</a:t>
            </a:r>
            <a:r>
              <a:rPr lang="en-US" altLang="ru-RU" dirty="0"/>
              <a:t>, </a:t>
            </a:r>
            <a:r>
              <a:rPr lang="en-US" altLang="ru-RU" i="1" dirty="0"/>
              <a:t>Oz</a:t>
            </a:r>
            <a:r>
              <a:rPr lang="en-US" altLang="ru-RU" dirty="0"/>
              <a:t>.</a:t>
            </a:r>
            <a:r>
              <a:rPr lang="en-US" altLang="ru-RU" i="1" dirty="0"/>
              <a:t>  </a:t>
            </a:r>
            <a:r>
              <a:rPr lang="ru-RU" altLang="ru-RU" dirty="0"/>
              <a:t>Найдите координаты всех вершин куба.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D8B444D1-8DE1-4FA2-B3C9-522120238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0F8BB1F2-4F47-4642-AC5C-129CC5D8F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421478"/>
            <a:ext cx="9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i="1" dirty="0"/>
              <a:t>A</a:t>
            </a:r>
            <a:r>
              <a:rPr lang="ru-RU" altLang="ru-RU" dirty="0"/>
              <a:t>(</a:t>
            </a:r>
            <a:r>
              <a:rPr lang="en-US" altLang="ru-RU" dirty="0"/>
              <a:t>0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, 0), </a:t>
            </a:r>
            <a:r>
              <a:rPr lang="ru-RU" altLang="ru-RU" i="1" dirty="0"/>
              <a:t>B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, 0), </a:t>
            </a:r>
            <a:r>
              <a:rPr lang="ru-RU" altLang="ru-RU" i="1" dirty="0"/>
              <a:t>C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0</a:t>
            </a:r>
            <a:r>
              <a:rPr lang="ru-RU" altLang="ru-RU" dirty="0"/>
              <a:t>, 0), </a:t>
            </a:r>
            <a:r>
              <a:rPr lang="ru-RU" altLang="ru-RU" i="1" dirty="0"/>
              <a:t>D</a:t>
            </a:r>
            <a:r>
              <a:rPr lang="ru-RU" altLang="ru-RU" dirty="0"/>
              <a:t>(</a:t>
            </a:r>
            <a:r>
              <a:rPr lang="en-US" altLang="ru-RU" dirty="0"/>
              <a:t>0</a:t>
            </a:r>
            <a:r>
              <a:rPr lang="ru-RU" altLang="ru-RU" dirty="0"/>
              <a:t>, </a:t>
            </a:r>
            <a:r>
              <a:rPr lang="en-US" altLang="ru-RU" dirty="0"/>
              <a:t>0</a:t>
            </a:r>
            <a:r>
              <a:rPr lang="ru-RU" altLang="ru-RU" dirty="0"/>
              <a:t>, 0), </a:t>
            </a:r>
            <a:r>
              <a:rPr lang="ru-RU" altLang="ru-RU" i="1" dirty="0"/>
              <a:t>A</a:t>
            </a:r>
            <a:r>
              <a:rPr lang="ru-RU" altLang="ru-RU" baseline="-25000" dirty="0"/>
              <a:t>1</a:t>
            </a:r>
            <a:r>
              <a:rPr lang="ru-RU" altLang="ru-RU" dirty="0"/>
              <a:t>(</a:t>
            </a:r>
            <a:r>
              <a:rPr lang="en-US" altLang="ru-RU" dirty="0"/>
              <a:t>0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, 1), </a:t>
            </a:r>
            <a:r>
              <a:rPr lang="ru-RU" altLang="ru-RU" i="1" dirty="0"/>
              <a:t>B</a:t>
            </a:r>
            <a:r>
              <a:rPr lang="ru-RU" altLang="ru-RU" baseline="-25000" dirty="0"/>
              <a:t>1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, 1), </a:t>
            </a:r>
            <a:r>
              <a:rPr lang="ru-RU" altLang="ru-RU" i="1" dirty="0"/>
              <a:t>C</a:t>
            </a:r>
            <a:r>
              <a:rPr lang="ru-RU" altLang="ru-RU" baseline="-25000" dirty="0"/>
              <a:t>1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0</a:t>
            </a:r>
            <a:r>
              <a:rPr lang="ru-RU" altLang="ru-RU" dirty="0"/>
              <a:t>, 1), </a:t>
            </a:r>
            <a:r>
              <a:rPr lang="ru-RU" altLang="ru-RU" i="1" dirty="0"/>
              <a:t>D</a:t>
            </a:r>
            <a:r>
              <a:rPr lang="ru-RU" altLang="ru-RU" baseline="-25000" dirty="0"/>
              <a:t>1</a:t>
            </a:r>
            <a:r>
              <a:rPr lang="ru-RU" altLang="ru-RU" dirty="0"/>
              <a:t>(</a:t>
            </a:r>
            <a:r>
              <a:rPr lang="en-US" altLang="ru-RU" dirty="0"/>
              <a:t>0</a:t>
            </a:r>
            <a:r>
              <a:rPr lang="ru-RU" altLang="ru-RU" dirty="0"/>
              <a:t>, </a:t>
            </a:r>
            <a:r>
              <a:rPr lang="en-US" altLang="ru-RU" dirty="0"/>
              <a:t>0</a:t>
            </a:r>
            <a:r>
              <a:rPr lang="ru-RU" altLang="ru-RU" dirty="0"/>
              <a:t>, 1).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07C0DD-C3C5-40B1-9945-9D6F155286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796" y="2132856"/>
            <a:ext cx="3310400" cy="3210373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05C86730-0DEB-4BB6-9594-1E46FFE42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>
            <a:extLst>
              <a:ext uri="{FF2B5EF4-FFF2-40B4-BE49-F238E27FC236}">
                <a16:creationId xmlns:a16="http://schemas.microsoft.com/office/drawing/2014/main" id="{43414826-224D-4468-9B15-2281AA31E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80"/>
            <a:ext cx="87137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Куб </a:t>
            </a:r>
            <a:r>
              <a:rPr lang="en-US" altLang="ru-RU" i="1" dirty="0"/>
              <a:t>ABCDA</a:t>
            </a:r>
            <a:r>
              <a:rPr lang="ru-RU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ru-RU" altLang="ru-RU" dirty="0"/>
              <a:t>рёбра которого равны 2, помещен в  прямоугольную  систему  координат так, что началом координат является центр грани</a:t>
            </a:r>
            <a:r>
              <a:rPr lang="en-US" altLang="ru-RU" dirty="0"/>
              <a:t> </a:t>
            </a:r>
            <a:r>
              <a:rPr lang="en-US" altLang="ru-RU" i="1" dirty="0"/>
              <a:t>ABCD</a:t>
            </a:r>
            <a:r>
              <a:rPr lang="ru-RU" altLang="ru-RU" dirty="0"/>
              <a:t> куба, а рёбра </a:t>
            </a:r>
            <a:r>
              <a:rPr lang="en-US" altLang="ru-RU" i="1" dirty="0"/>
              <a:t>CD</a:t>
            </a:r>
            <a:r>
              <a:rPr lang="en-US" altLang="ru-RU" dirty="0"/>
              <a:t>, </a:t>
            </a:r>
            <a:r>
              <a:rPr lang="en-US" altLang="ru-RU" i="1" dirty="0"/>
              <a:t>AD</a:t>
            </a:r>
            <a:r>
              <a:rPr lang="en-US" altLang="ru-RU" dirty="0"/>
              <a:t>, </a:t>
            </a:r>
            <a:r>
              <a:rPr lang="en-US" altLang="ru-RU" i="1" dirty="0"/>
              <a:t>DD</a:t>
            </a:r>
            <a:r>
              <a:rPr lang="en-US" altLang="ru-RU" baseline="-25000" dirty="0"/>
              <a:t>1</a:t>
            </a:r>
            <a:r>
              <a:rPr lang="ru-RU" altLang="ru-RU" dirty="0"/>
              <a:t> параллельны осям координат</a:t>
            </a:r>
            <a:r>
              <a:rPr lang="en-US" altLang="ru-RU" dirty="0"/>
              <a:t> </a:t>
            </a:r>
            <a:r>
              <a:rPr lang="en-US" altLang="ru-RU" i="1" dirty="0"/>
              <a:t>Ox</a:t>
            </a:r>
            <a:r>
              <a:rPr lang="ru-RU" altLang="ru-RU" dirty="0"/>
              <a:t>,</a:t>
            </a:r>
            <a:r>
              <a:rPr lang="en-US" altLang="ru-RU" dirty="0"/>
              <a:t> </a:t>
            </a:r>
            <a:r>
              <a:rPr lang="en-US" altLang="ru-RU" i="1" dirty="0"/>
              <a:t>Oy</a:t>
            </a:r>
            <a:r>
              <a:rPr lang="en-US" altLang="ru-RU" dirty="0"/>
              <a:t>, </a:t>
            </a:r>
            <a:r>
              <a:rPr lang="en-US" altLang="ru-RU" i="1" dirty="0"/>
              <a:t>Oz</a:t>
            </a:r>
            <a:r>
              <a:rPr lang="ru-RU" altLang="ru-RU" dirty="0"/>
              <a:t>. Найдите координаты вершин куба.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98458B0F-62D9-421B-8474-E17DFF392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226A339F-43DC-48E9-A6A2-A4F15F9D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66247"/>
            <a:ext cx="91439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en-US" altLang="ru-RU" i="1" dirty="0"/>
              <a:t>A</a:t>
            </a:r>
            <a:r>
              <a:rPr lang="ru-RU" altLang="ru-RU" dirty="0"/>
              <a:t>(-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, 0)</a:t>
            </a:r>
            <a:r>
              <a:rPr lang="ru-RU" altLang="ru-RU" i="1" dirty="0"/>
              <a:t>B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, 0), </a:t>
            </a:r>
            <a:r>
              <a:rPr lang="ru-RU" altLang="ru-RU" i="1" dirty="0"/>
              <a:t>C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-</a:t>
            </a:r>
            <a:r>
              <a:rPr lang="en-US" altLang="ru-RU" dirty="0"/>
              <a:t>1</a:t>
            </a:r>
            <a:r>
              <a:rPr lang="ru-RU" altLang="ru-RU" dirty="0"/>
              <a:t>, 0), </a:t>
            </a:r>
            <a:r>
              <a:rPr lang="ru-RU" altLang="ru-RU" i="1" dirty="0"/>
              <a:t>D</a:t>
            </a:r>
            <a:r>
              <a:rPr lang="ru-RU" altLang="ru-RU" dirty="0"/>
              <a:t>(</a:t>
            </a:r>
            <a:r>
              <a:rPr lang="en-US" altLang="ru-RU" dirty="0"/>
              <a:t>-1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, 0), </a:t>
            </a:r>
            <a:r>
              <a:rPr lang="ru-RU" altLang="ru-RU" i="1" dirty="0"/>
              <a:t>A</a:t>
            </a:r>
            <a:r>
              <a:rPr lang="ru-RU" altLang="ru-RU" baseline="-25000" dirty="0"/>
              <a:t>1</a:t>
            </a:r>
            <a:r>
              <a:rPr lang="ru-RU" altLang="ru-RU" dirty="0"/>
              <a:t>(-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2</a:t>
            </a:r>
            <a:r>
              <a:rPr lang="ru-RU" altLang="ru-RU" dirty="0"/>
              <a:t>), </a:t>
            </a:r>
            <a:r>
              <a:rPr lang="ru-RU" altLang="ru-RU" i="1" dirty="0"/>
              <a:t>B</a:t>
            </a:r>
            <a:r>
              <a:rPr lang="ru-RU" altLang="ru-RU" baseline="-25000" dirty="0"/>
              <a:t>1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2</a:t>
            </a:r>
            <a:r>
              <a:rPr lang="ru-RU" altLang="ru-RU" dirty="0"/>
              <a:t>), </a:t>
            </a:r>
            <a:r>
              <a:rPr lang="ru-RU" altLang="ru-RU" i="1" dirty="0"/>
              <a:t>C</a:t>
            </a:r>
            <a:r>
              <a:rPr lang="ru-RU" altLang="ru-RU" baseline="-25000" dirty="0"/>
              <a:t>1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-</a:t>
            </a:r>
            <a:r>
              <a:rPr lang="en-US" altLang="ru-RU" dirty="0"/>
              <a:t>1</a:t>
            </a:r>
            <a:r>
              <a:rPr lang="ru-RU" altLang="ru-RU" dirty="0"/>
              <a:t>, </a:t>
            </a:r>
            <a:r>
              <a:rPr lang="en-US" altLang="ru-RU" dirty="0"/>
              <a:t>2</a:t>
            </a:r>
            <a:r>
              <a:rPr lang="ru-RU" altLang="ru-RU" dirty="0"/>
              <a:t>), </a:t>
            </a:r>
            <a:r>
              <a:rPr lang="ru-RU" altLang="ru-RU" i="1" dirty="0"/>
              <a:t>D</a:t>
            </a:r>
            <a:r>
              <a:rPr lang="ru-RU" altLang="ru-RU" baseline="-25000" dirty="0"/>
              <a:t>1</a:t>
            </a:r>
            <a:r>
              <a:rPr lang="ru-RU" altLang="ru-RU" dirty="0"/>
              <a:t>(</a:t>
            </a:r>
            <a:r>
              <a:rPr lang="en-US" altLang="ru-RU" dirty="0"/>
              <a:t>-1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, </a:t>
            </a:r>
            <a:r>
              <a:rPr lang="en-US" altLang="ru-RU" dirty="0"/>
              <a:t>2</a:t>
            </a:r>
            <a:r>
              <a:rPr lang="ru-RU" altLang="ru-RU" dirty="0"/>
              <a:t>).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50D9A07-2989-4090-BA89-1BF8688EF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420888"/>
            <a:ext cx="3528392" cy="3349933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2333094A-AAC9-4940-9077-3FC942A5A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>
            <a:extLst>
              <a:ext uri="{FF2B5EF4-FFF2-40B4-BE49-F238E27FC236}">
                <a16:creationId xmlns:a16="http://schemas.microsoft.com/office/drawing/2014/main" id="{43414826-224D-4468-9B15-2281AA31E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0944"/>
            <a:ext cx="87137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Куб </a:t>
            </a:r>
            <a:r>
              <a:rPr lang="en-US" altLang="ru-RU" i="1" dirty="0"/>
              <a:t>ABCDA</a:t>
            </a:r>
            <a:r>
              <a:rPr lang="ru-RU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ru-RU" altLang="ru-RU" dirty="0"/>
              <a:t>рёбра которого равны 2, помещен в  прямоугольную  систему  координат так, что началом координат является центр </a:t>
            </a:r>
            <a:r>
              <a:rPr lang="en-US" altLang="ru-RU" i="1" dirty="0"/>
              <a:t>O </a:t>
            </a:r>
            <a:r>
              <a:rPr lang="ru-RU" altLang="ru-RU" dirty="0"/>
              <a:t>грани</a:t>
            </a:r>
            <a:r>
              <a:rPr lang="en-US" altLang="ru-RU" dirty="0"/>
              <a:t> </a:t>
            </a:r>
            <a:r>
              <a:rPr lang="en-US" altLang="ru-RU" i="1" dirty="0"/>
              <a:t>ABCD</a:t>
            </a:r>
            <a:r>
              <a:rPr lang="ru-RU" altLang="ru-RU" dirty="0"/>
              <a:t> куба, а  диагонали </a:t>
            </a:r>
            <a:r>
              <a:rPr lang="en-US" altLang="ru-RU" i="1" dirty="0"/>
              <a:t>BD</a:t>
            </a:r>
            <a:r>
              <a:rPr lang="en-US" altLang="ru-RU" dirty="0"/>
              <a:t>, </a:t>
            </a:r>
            <a:r>
              <a:rPr lang="en-US" altLang="ru-RU" i="1" dirty="0"/>
              <a:t>AC </a:t>
            </a:r>
            <a:r>
              <a:rPr lang="ru-RU" altLang="ru-RU" dirty="0"/>
              <a:t>этой грани лежат на осях координат</a:t>
            </a:r>
            <a:r>
              <a:rPr lang="en-US" altLang="ru-RU" dirty="0"/>
              <a:t> </a:t>
            </a:r>
            <a:r>
              <a:rPr lang="en-US" altLang="ru-RU" i="1" dirty="0"/>
              <a:t>Ox</a:t>
            </a:r>
            <a:r>
              <a:rPr lang="ru-RU" altLang="ru-RU" dirty="0"/>
              <a:t>,</a:t>
            </a:r>
            <a:r>
              <a:rPr lang="en-US" altLang="ru-RU" dirty="0"/>
              <a:t> </a:t>
            </a:r>
            <a:r>
              <a:rPr lang="en-US" altLang="ru-RU" i="1" dirty="0"/>
              <a:t>Oy</a:t>
            </a:r>
            <a:r>
              <a:rPr lang="ru-RU" altLang="ru-RU" dirty="0"/>
              <a:t>. Найдите координаты вершин куба.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98458B0F-62D9-421B-8474-E17DFF392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037" name="Text Box 5">
                <a:extLst>
                  <a:ext uri="{FF2B5EF4-FFF2-40B4-BE49-F238E27FC236}">
                    <a16:creationId xmlns:a16="http://schemas.microsoft.com/office/drawing/2014/main" id="{226A339F-43DC-48E9-A6A2-A4F15F9D8D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" y="5341722"/>
                <a:ext cx="9143999" cy="9029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i="1" dirty="0"/>
                  <a:t>A</a:t>
                </a:r>
                <a:r>
                  <a:rPr lang="ru-RU" altLang="ru-RU" dirty="0"/>
                  <a:t>(0,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0)</a:t>
                </a:r>
                <a:r>
                  <a:rPr lang="en-US" altLang="ru-RU" dirty="0"/>
                  <a:t>, </a:t>
                </a:r>
                <a:r>
                  <a:rPr lang="ru-RU" altLang="ru-RU" i="1" dirty="0"/>
                  <a:t>B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0), </a:t>
                </a:r>
                <a:r>
                  <a:rPr lang="ru-RU" altLang="ru-RU" i="1" dirty="0"/>
                  <a:t>C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0), </a:t>
                </a:r>
                <a:r>
                  <a:rPr lang="ru-RU" altLang="ru-RU" i="1" dirty="0"/>
                  <a:t>D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-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0), </a:t>
                </a:r>
                <a:r>
                  <a:rPr lang="ru-RU" altLang="ru-RU" i="1" dirty="0"/>
                  <a:t>A</a:t>
                </a:r>
                <a:r>
                  <a:rPr lang="ru-RU" altLang="ru-RU" baseline="-25000" dirty="0"/>
                  <a:t>1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2</a:t>
                </a:r>
                <a:r>
                  <a:rPr lang="ru-RU" altLang="ru-RU" dirty="0"/>
                  <a:t>), </a:t>
                </a:r>
                <a:r>
                  <a:rPr lang="ru-RU" altLang="ru-RU" i="1" dirty="0"/>
                  <a:t>B</a:t>
                </a:r>
                <a:r>
                  <a:rPr lang="ru-RU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</a:t>
                </a:r>
                <a:r>
                  <a:rPr lang="en-US" altLang="ru-RU" dirty="0"/>
                  <a:t>2</a:t>
                </a:r>
                <a:r>
                  <a:rPr lang="ru-RU" altLang="ru-RU" dirty="0"/>
                  <a:t>), </a:t>
                </a:r>
                <a:r>
                  <a:rPr lang="ru-RU" altLang="ru-RU" i="1" dirty="0"/>
                  <a:t>C</a:t>
                </a:r>
                <a:r>
                  <a:rPr lang="ru-RU" altLang="ru-RU" baseline="-25000" dirty="0"/>
                  <a:t>1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2</a:t>
                </a:r>
                <a:r>
                  <a:rPr lang="ru-RU" altLang="ru-RU" dirty="0"/>
                  <a:t>), </a:t>
                </a:r>
                <a:r>
                  <a:rPr lang="ru-RU" altLang="ru-RU" i="1" dirty="0"/>
                  <a:t>D</a:t>
                </a:r>
                <a:r>
                  <a:rPr lang="ru-RU" altLang="ru-RU" baseline="-25000" dirty="0"/>
                  <a:t>1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-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</a:t>
                </a:r>
                <a:r>
                  <a:rPr lang="en-US" altLang="ru-RU" dirty="0"/>
                  <a:t>2</a:t>
                </a:r>
                <a:r>
                  <a:rPr lang="ru-RU" altLang="ru-RU" dirty="0"/>
                  <a:t>). </a:t>
                </a:r>
              </a:p>
            </p:txBody>
          </p:sp>
        </mc:Choice>
        <mc:Fallback xmlns="">
          <p:sp>
            <p:nvSpPr>
              <p:cNvPr id="44037" name="Text Box 5">
                <a:extLst>
                  <a:ext uri="{FF2B5EF4-FFF2-40B4-BE49-F238E27FC236}">
                    <a16:creationId xmlns:a16="http://schemas.microsoft.com/office/drawing/2014/main" id="{226A339F-43DC-48E9-A6A2-A4F15F9D8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5341722"/>
                <a:ext cx="9143999" cy="902939"/>
              </a:xfrm>
              <a:prstGeom prst="rect">
                <a:avLst/>
              </a:prstGeom>
              <a:blipFill>
                <a:blip r:embed="rId3"/>
                <a:stretch>
                  <a:fillRect t="-1351" r="-1000" b="-148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60BA00A-D2CD-428D-BD38-93FB0624A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2141818"/>
            <a:ext cx="3600400" cy="3190061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6CB37FF4-9B70-4F14-B96D-9B364424B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239484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52981017-F8AC-4E67-B93B-E5CC3C4C3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16" y="603688"/>
            <a:ext cx="87137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  В правильной четырёхугольной пирамиде </a:t>
            </a:r>
            <a:r>
              <a:rPr lang="en-US" altLang="ru-RU" i="1" dirty="0"/>
              <a:t>SABCD </a:t>
            </a:r>
            <a:r>
              <a:rPr lang="ru-RU" altLang="ru-RU" dirty="0"/>
              <a:t>стороны основания и высота равны 2. Центр </a:t>
            </a:r>
            <a:r>
              <a:rPr lang="en-US" altLang="ru-RU" i="1" dirty="0"/>
              <a:t>O </a:t>
            </a:r>
            <a:r>
              <a:rPr lang="ru-RU" altLang="ru-RU" dirty="0"/>
              <a:t>основания расположен в начале координат, вершина </a:t>
            </a:r>
            <a:r>
              <a:rPr lang="en-US" altLang="ru-RU" i="1" dirty="0"/>
              <a:t>S </a:t>
            </a:r>
            <a:r>
              <a:rPr lang="ru-RU" altLang="ru-RU" dirty="0"/>
              <a:t>– на оси аппликат, а рёбра </a:t>
            </a:r>
            <a:r>
              <a:rPr lang="en-US" altLang="ru-RU" i="1" dirty="0"/>
              <a:t>CD</a:t>
            </a:r>
            <a:r>
              <a:rPr lang="en-US" altLang="ru-RU" dirty="0"/>
              <a:t>, </a:t>
            </a:r>
            <a:r>
              <a:rPr lang="en-US" altLang="ru-RU" i="1" dirty="0"/>
              <a:t>AD</a:t>
            </a:r>
            <a:r>
              <a:rPr lang="ru-RU" altLang="ru-RU" dirty="0"/>
              <a:t> параллельны осям координат</a:t>
            </a:r>
            <a:r>
              <a:rPr lang="en-US" altLang="ru-RU" dirty="0"/>
              <a:t> </a:t>
            </a:r>
            <a:r>
              <a:rPr lang="en-US" altLang="ru-RU" i="1" dirty="0"/>
              <a:t>Ox</a:t>
            </a:r>
            <a:r>
              <a:rPr lang="ru-RU" altLang="ru-RU" dirty="0"/>
              <a:t>,</a:t>
            </a:r>
            <a:r>
              <a:rPr lang="en-US" altLang="ru-RU" dirty="0"/>
              <a:t> </a:t>
            </a:r>
            <a:r>
              <a:rPr lang="en-US" altLang="ru-RU" i="1" dirty="0"/>
              <a:t>Oy</a:t>
            </a:r>
            <a:r>
              <a:rPr lang="ru-RU" altLang="ru-RU" dirty="0"/>
              <a:t>. Найдите координаты вершин пирамиды.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E3D73A81-9DFB-4425-A50A-307A35523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388050E9-024E-46DF-9A2A-74CD85517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6135219"/>
            <a:ext cx="80645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en-US" altLang="ru-RU" i="1" dirty="0"/>
              <a:t>A</a:t>
            </a:r>
            <a:r>
              <a:rPr lang="ru-RU" altLang="ru-RU" dirty="0"/>
              <a:t>(-1, </a:t>
            </a:r>
            <a:r>
              <a:rPr lang="en-US" altLang="ru-RU" dirty="0"/>
              <a:t>1</a:t>
            </a:r>
            <a:r>
              <a:rPr lang="ru-RU" altLang="ru-RU" dirty="0"/>
              <a:t>, 0), </a:t>
            </a:r>
            <a:r>
              <a:rPr lang="en-US" altLang="ru-RU" i="1" dirty="0"/>
              <a:t>B</a:t>
            </a:r>
            <a:r>
              <a:rPr lang="en-US" altLang="ru-RU" dirty="0"/>
              <a:t>(1, 1, 0),</a:t>
            </a:r>
            <a:r>
              <a:rPr lang="en-US" altLang="ru-RU" i="1" dirty="0"/>
              <a:t> C</a:t>
            </a:r>
            <a:r>
              <a:rPr lang="ru-RU" altLang="ru-RU" dirty="0"/>
              <a:t>(</a:t>
            </a:r>
            <a:r>
              <a:rPr lang="en-US" altLang="ru-RU" dirty="0"/>
              <a:t>1</a:t>
            </a:r>
            <a:r>
              <a:rPr lang="ru-RU" altLang="ru-RU" dirty="0"/>
              <a:t>, -1, 0), </a:t>
            </a:r>
            <a:r>
              <a:rPr lang="en-US" altLang="ru-RU" i="1" dirty="0"/>
              <a:t>D</a:t>
            </a:r>
            <a:r>
              <a:rPr lang="ru-RU" altLang="ru-RU" dirty="0"/>
              <a:t>(</a:t>
            </a:r>
            <a:r>
              <a:rPr lang="en-US" altLang="ru-RU" dirty="0"/>
              <a:t>-1</a:t>
            </a:r>
            <a:r>
              <a:rPr lang="ru-RU" altLang="ru-RU" dirty="0"/>
              <a:t>, </a:t>
            </a:r>
            <a:r>
              <a:rPr lang="en-US" altLang="ru-RU" dirty="0"/>
              <a:t>-1</a:t>
            </a:r>
            <a:r>
              <a:rPr lang="ru-RU" altLang="ru-RU" dirty="0"/>
              <a:t>, </a:t>
            </a:r>
            <a:r>
              <a:rPr lang="en-US" altLang="ru-RU" dirty="0"/>
              <a:t>0</a:t>
            </a:r>
            <a:r>
              <a:rPr lang="ru-RU" altLang="ru-RU" dirty="0"/>
              <a:t>), </a:t>
            </a:r>
            <a:r>
              <a:rPr lang="en-US" altLang="ru-RU" i="1" dirty="0"/>
              <a:t>S</a:t>
            </a:r>
            <a:r>
              <a:rPr lang="ru-RU" altLang="ru-RU" dirty="0"/>
              <a:t>(0, 0,</a:t>
            </a:r>
            <a:r>
              <a:rPr lang="en-US" altLang="ru-RU" dirty="0"/>
              <a:t> 2</a:t>
            </a:r>
            <a:r>
              <a:rPr lang="ru-RU" altLang="ru-RU" dirty="0"/>
              <a:t>).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A1CE772-CDF4-4DE2-84F1-FEE2A9411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953" y="2708920"/>
            <a:ext cx="4637313" cy="3093818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893C0515-2D8D-4144-96D0-43722C07E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52981017-F8AC-4E67-B93B-E5CC3C4C3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16" y="603688"/>
            <a:ext cx="87137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  В правильной четырёхугольной пирамиде </a:t>
            </a:r>
            <a:r>
              <a:rPr lang="en-US" altLang="ru-RU" i="1" dirty="0"/>
              <a:t>SABCD </a:t>
            </a:r>
            <a:r>
              <a:rPr lang="ru-RU" altLang="ru-RU" dirty="0"/>
              <a:t>стороны основания и высота равны 2. Центр </a:t>
            </a:r>
            <a:r>
              <a:rPr lang="en-US" altLang="ru-RU" i="1" dirty="0"/>
              <a:t>O </a:t>
            </a:r>
            <a:r>
              <a:rPr lang="ru-RU" altLang="ru-RU" dirty="0"/>
              <a:t>основания расположен в начале координат, вершина </a:t>
            </a:r>
            <a:r>
              <a:rPr lang="en-US" altLang="ru-RU" i="1" dirty="0"/>
              <a:t>S </a:t>
            </a:r>
            <a:r>
              <a:rPr lang="ru-RU" altLang="ru-RU" dirty="0"/>
              <a:t>– на оси аппликат, а отрезки </a:t>
            </a:r>
            <a:r>
              <a:rPr lang="en-US" altLang="ru-RU" i="1" dirty="0"/>
              <a:t>BD</a:t>
            </a:r>
            <a:r>
              <a:rPr lang="en-US" altLang="ru-RU" dirty="0"/>
              <a:t>, </a:t>
            </a:r>
            <a:r>
              <a:rPr lang="en-US" altLang="ru-RU" i="1" dirty="0"/>
              <a:t>AC</a:t>
            </a:r>
            <a:r>
              <a:rPr lang="ru-RU" altLang="ru-RU" dirty="0"/>
              <a:t> – на осях координат</a:t>
            </a:r>
            <a:r>
              <a:rPr lang="en-US" altLang="ru-RU" dirty="0"/>
              <a:t> </a:t>
            </a:r>
            <a:r>
              <a:rPr lang="en-US" altLang="ru-RU" i="1" dirty="0"/>
              <a:t>Ox</a:t>
            </a:r>
            <a:r>
              <a:rPr lang="ru-RU" altLang="ru-RU" dirty="0"/>
              <a:t>,</a:t>
            </a:r>
            <a:r>
              <a:rPr lang="en-US" altLang="ru-RU" dirty="0"/>
              <a:t> </a:t>
            </a:r>
            <a:r>
              <a:rPr lang="en-US" altLang="ru-RU" i="1" dirty="0"/>
              <a:t>Oy</a:t>
            </a:r>
            <a:r>
              <a:rPr lang="ru-RU" altLang="ru-RU" dirty="0"/>
              <a:t>. Найдите координаты вершин пирамиды.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E3D73A81-9DFB-4425-A50A-307A35523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5640" y="5820827"/>
                <a:ext cx="7919864" cy="8669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i="1" dirty="0"/>
                  <a:t>A</a:t>
                </a:r>
                <a:r>
                  <a:rPr lang="ru-RU" altLang="ru-RU" dirty="0"/>
                  <a:t>(0,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0)</a:t>
                </a:r>
                <a:r>
                  <a:rPr lang="en-US" altLang="ru-RU" dirty="0"/>
                  <a:t>, </a:t>
                </a:r>
                <a:r>
                  <a:rPr lang="ru-RU" altLang="ru-RU" i="1" dirty="0"/>
                  <a:t>B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0), </a:t>
                </a:r>
                <a:r>
                  <a:rPr lang="ru-RU" altLang="ru-RU" i="1" dirty="0"/>
                  <a:t>C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0), </a:t>
                </a:r>
                <a:r>
                  <a:rPr lang="ru-RU" altLang="ru-RU" i="1" dirty="0"/>
                  <a:t>D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-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0), </a:t>
                </a:r>
                <a:r>
                  <a:rPr lang="en-US" altLang="ru-RU" i="1" dirty="0"/>
                  <a:t>S</a:t>
                </a:r>
                <a:r>
                  <a:rPr lang="ru-RU" altLang="ru-RU" dirty="0"/>
                  <a:t>(0, 0,</a:t>
                </a:r>
                <a:r>
                  <a:rPr lang="en-US" altLang="ru-RU" dirty="0"/>
                  <a:t> 2</a:t>
                </a:r>
                <a:r>
                  <a:rPr lang="ru-RU" altLang="ru-RU" dirty="0"/>
                  <a:t>). </a:t>
                </a:r>
              </a:p>
            </p:txBody>
          </p:sp>
        </mc:Choice>
        <mc:Fallback xmlns="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5640" y="5820827"/>
                <a:ext cx="7919864" cy="866969"/>
              </a:xfrm>
              <a:prstGeom prst="rect">
                <a:avLst/>
              </a:prstGeom>
              <a:blipFill>
                <a:blip r:embed="rId3"/>
                <a:stretch>
                  <a:fillRect l="-1155" t="-1408" b="-15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E923A2-B6DC-41C5-8A3C-72EDF99FA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039" y="2420888"/>
            <a:ext cx="5083142" cy="3339910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F2F05BB9-C311-415E-B6CF-0915E2186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218548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52981017-F8AC-4E67-B93B-E5CC3C4C3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30" y="553904"/>
            <a:ext cx="87137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 Правильная треугольная призма </a:t>
            </a:r>
            <a:r>
              <a:rPr lang="en-US" altLang="ru-RU" i="1" dirty="0"/>
              <a:t>ABCA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/>
              <a:t>, все рёбра которой равны 1, помещена в прямоугольную систему координат так, что середина </a:t>
            </a:r>
            <a:r>
              <a:rPr lang="en-US" altLang="ru-RU" i="1" dirty="0"/>
              <a:t>D </a:t>
            </a:r>
            <a:r>
              <a:rPr lang="ru-RU" altLang="ru-RU" dirty="0"/>
              <a:t>ребра </a:t>
            </a:r>
            <a:r>
              <a:rPr lang="en-US" altLang="ru-RU" i="1" dirty="0"/>
              <a:t>AC </a:t>
            </a:r>
            <a:r>
              <a:rPr lang="ru-RU" altLang="ru-RU" dirty="0"/>
              <a:t>является началом координат, вершины </a:t>
            </a:r>
            <a:r>
              <a:rPr lang="en-US" altLang="ru-RU" i="1" dirty="0"/>
              <a:t>B</a:t>
            </a:r>
            <a:r>
              <a:rPr lang="ru-RU" altLang="ru-RU" i="1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dirty="0"/>
              <a:t> </a:t>
            </a:r>
            <a:r>
              <a:rPr lang="ru-RU" altLang="ru-RU" dirty="0"/>
              <a:t>лежат соответственно на оси абсцисс и оси ординат Найдите координаты вершин этой призмы.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76105"/>
                <a:ext cx="9144000" cy="12014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(0</a:t>
                </a:r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B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0), </a:t>
                </a:r>
                <a:r>
                  <a:rPr lang="en-US" altLang="ru-RU" i="1" dirty="0"/>
                  <a:t>C</a:t>
                </a:r>
                <a:r>
                  <a:rPr lang="en-US" altLang="ru-RU" dirty="0"/>
                  <a:t>(0</a:t>
                </a:r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(0</a:t>
                </a:r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1),</a:t>
                </a:r>
                <a:r>
                  <a:rPr lang="en-US" altLang="ru-RU" i="1" dirty="0"/>
                  <a:t> B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C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). </a:t>
                </a:r>
              </a:p>
            </p:txBody>
          </p:sp>
        </mc:Choice>
        <mc:Fallback xmlns="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76105"/>
                <a:ext cx="9144000" cy="1201419"/>
              </a:xfrm>
              <a:prstGeom prst="rect">
                <a:avLst/>
              </a:prstGeom>
              <a:blipFill>
                <a:blip r:embed="rId3"/>
                <a:stretch>
                  <a:fillRect l="-1000" r="-1733" b="-40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1ECA2A1-D31C-4DC6-B8B7-24C2C6B06B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2419446"/>
            <a:ext cx="3256173" cy="3231598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33BF187-A5F2-4C44-9D77-E83A0F284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287830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3B919BC8-28AE-4B33-AF87-2C30E9BF1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7962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Прямоугольной системой координат в пространстве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называется тройка взаимно перпендикулярных координатных прямых с общим началом координат. Общее начало координат обозначается буквой </a:t>
            </a:r>
            <a:r>
              <a:rPr lang="en-US" altLang="ru-RU" i="1" dirty="0"/>
              <a:t>O</a:t>
            </a:r>
            <a:r>
              <a:rPr lang="ru-RU" altLang="ru-RU" dirty="0"/>
              <a:t>, а координатные прямые обозначаются </a:t>
            </a:r>
            <a:r>
              <a:rPr lang="en-US" altLang="ru-RU" i="1" dirty="0"/>
              <a:t>Ox</a:t>
            </a:r>
            <a:r>
              <a:rPr lang="ru-RU" altLang="ru-RU" dirty="0"/>
              <a:t>, </a:t>
            </a:r>
            <a:r>
              <a:rPr lang="en-US" altLang="ru-RU" i="1" dirty="0"/>
              <a:t>Oy</a:t>
            </a:r>
            <a:r>
              <a:rPr lang="ru-RU" altLang="ru-RU" dirty="0"/>
              <a:t>, </a:t>
            </a:r>
            <a:r>
              <a:rPr lang="en-US" altLang="ru-RU" i="1" dirty="0"/>
              <a:t>Oz</a:t>
            </a:r>
            <a:r>
              <a:rPr lang="ru-RU" altLang="ru-RU" dirty="0"/>
              <a:t> и называются соответственно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осью абсцисс, осью ординат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и </a:t>
            </a:r>
            <a:r>
              <a:rPr lang="ru-RU" altLang="ru-RU" dirty="0">
                <a:solidFill>
                  <a:srgbClr val="FF3300"/>
                </a:solidFill>
              </a:rPr>
              <a:t>осью аппликат</a:t>
            </a:r>
            <a:r>
              <a:rPr lang="ru-RU" altLang="ru-RU" dirty="0"/>
              <a:t>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Плоскости, проходящие через пары координатных прямых, называются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координатными плоскостями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и обозначаются </a:t>
            </a:r>
            <a:r>
              <a:rPr lang="en-US" altLang="ru-RU" i="1" dirty="0"/>
              <a:t>Oxy</a:t>
            </a:r>
            <a:r>
              <a:rPr lang="ru-RU" altLang="ru-RU" dirty="0"/>
              <a:t>, </a:t>
            </a:r>
            <a:r>
              <a:rPr lang="en-US" altLang="ru-RU" i="1" dirty="0" err="1"/>
              <a:t>Oxz</a:t>
            </a:r>
            <a:r>
              <a:rPr lang="ru-RU" altLang="ru-RU" dirty="0"/>
              <a:t> и </a:t>
            </a:r>
            <a:r>
              <a:rPr lang="en-US" altLang="ru-RU" i="1" dirty="0" err="1"/>
              <a:t>Oyz</a:t>
            </a:r>
            <a:r>
              <a:rPr lang="ru-RU" altLang="ru-RU" dirty="0"/>
              <a:t> соответственно.</a:t>
            </a:r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7C7BCD56-90C8-40CE-B431-1C6AC22A981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675" y="3500438"/>
            <a:ext cx="3408363" cy="31496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89329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52981017-F8AC-4E67-B93B-E5CC3C4C3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30" y="553904"/>
            <a:ext cx="87137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 Правильная треугольная призма </a:t>
            </a:r>
            <a:r>
              <a:rPr lang="en-US" altLang="ru-RU" i="1" dirty="0"/>
              <a:t>ABCA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/>
              <a:t>, все рёбра которой равны 1, помещена в прямоугольную систему координат так, что центр </a:t>
            </a:r>
            <a:r>
              <a:rPr lang="en-US" altLang="ru-RU" i="1" dirty="0"/>
              <a:t>O </a:t>
            </a:r>
            <a:r>
              <a:rPr lang="ru-RU" altLang="ru-RU" dirty="0"/>
              <a:t>основания </a:t>
            </a:r>
            <a:r>
              <a:rPr lang="en-US" altLang="ru-RU" i="1" dirty="0"/>
              <a:t>ABC </a:t>
            </a:r>
            <a:r>
              <a:rPr lang="ru-RU" altLang="ru-RU" dirty="0"/>
              <a:t>является началом координат, прямая </a:t>
            </a:r>
            <a:r>
              <a:rPr lang="en-US" altLang="ru-RU" i="1" dirty="0"/>
              <a:t>OB</a:t>
            </a:r>
            <a:r>
              <a:rPr lang="ru-RU" altLang="ru-RU" i="1" dirty="0"/>
              <a:t> </a:t>
            </a:r>
            <a:r>
              <a:rPr lang="ru-RU" altLang="ru-RU" dirty="0"/>
              <a:t>лежит на оси абсцисс, прямая </a:t>
            </a:r>
            <a:r>
              <a:rPr lang="en-US" altLang="ru-RU" i="1" dirty="0"/>
              <a:t>AC </a:t>
            </a:r>
            <a:r>
              <a:rPr lang="ru-RU" altLang="ru-RU" dirty="0"/>
              <a:t>параллельна оси ординат. Найдите координаты вершин этой призмы.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76105"/>
                <a:ext cx="9144000" cy="12697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(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B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0), </a:t>
                </a:r>
                <a:r>
                  <a:rPr lang="en-US" altLang="ru-RU" i="1" dirty="0"/>
                  <a:t>C</a:t>
                </a:r>
                <a:r>
                  <a:rPr lang="en-US" altLang="ru-RU" dirty="0"/>
                  <a:t>(</a:t>
                </a:r>
                <a14:m>
                  <m:oMath xmlns:m="http://schemas.openxmlformats.org/officeDocument/2006/math">
                    <m:r>
                      <a:rPr lang="ru-RU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(</a:t>
                </a:r>
                <a14:m>
                  <m:oMath xmlns:m="http://schemas.openxmlformats.org/officeDocument/2006/math">
                    <m:r>
                      <a:rPr lang="ru-RU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r>
                      <a:rPr lang="ru-RU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1),</a:t>
                </a:r>
                <a:r>
                  <a:rPr lang="en-US" altLang="ru-RU" i="1" dirty="0"/>
                  <a:t> B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C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>
                      <a:rPr lang="ru-RU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). </a:t>
                </a:r>
              </a:p>
            </p:txBody>
          </p:sp>
        </mc:Choice>
        <mc:Fallback xmlns="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76105"/>
                <a:ext cx="9144000" cy="1269707"/>
              </a:xfrm>
              <a:prstGeom prst="rect">
                <a:avLst/>
              </a:prstGeom>
              <a:blipFill>
                <a:blip r:embed="rId3"/>
                <a:stretch>
                  <a:fillRect l="-1000" r="-533" b="-38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F245C6F-98B7-4AD1-8367-D05EB6A9A9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7" y="2492896"/>
            <a:ext cx="2736304" cy="3005355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BC50DE78-6B06-4B1F-90ED-45AAA0A7E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287541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52981017-F8AC-4E67-B93B-E5CC3C4C3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30" y="607669"/>
            <a:ext cx="87137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 В правильной шестиугольной призме все рёбра равны 1. Вершины </a:t>
            </a:r>
            <a:r>
              <a:rPr lang="en-US" altLang="ru-RU" i="1" dirty="0"/>
              <a:t>A</a:t>
            </a:r>
            <a:r>
              <a:rPr lang="ru-RU" altLang="ru-RU" i="1" dirty="0"/>
              <a:t>, </a:t>
            </a:r>
            <a:r>
              <a:rPr lang="en-US" altLang="ru-RU" i="1" dirty="0"/>
              <a:t>B</a:t>
            </a:r>
            <a:r>
              <a:rPr lang="en-US" altLang="ru-RU" dirty="0"/>
              <a:t>,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имеют координаты соответственно (0, 0, 0), (0, 1, 0), (0, 0, 1).</a:t>
            </a:r>
            <a:r>
              <a:rPr lang="en-US" altLang="ru-RU" i="1" dirty="0"/>
              <a:t> </a:t>
            </a:r>
            <a:r>
              <a:rPr lang="ru-RU" altLang="ru-RU" dirty="0"/>
              <a:t>Найдите координаты остальных вершин.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E3D73A81-9DFB-4425-A50A-307A35523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" y="4906787"/>
                <a:ext cx="9144000" cy="15611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i="1" dirty="0"/>
                  <a:t>C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D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dirty="0"/>
                  <a:t>, 1, 0), </a:t>
                </a:r>
                <a:r>
                  <a:rPr lang="en-US" altLang="ru-RU" i="1" dirty="0"/>
                  <a:t>E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dirty="0"/>
                  <a:t>, 0, 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F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</a:t>
                </a:r>
                <a:r>
                  <a:rPr lang="en-US" altLang="ru-RU" dirty="0"/>
                  <a:t>,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ru-RU" i="1" dirty="0"/>
                  <a:t>	B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(0, 1, 1),</a:t>
                </a:r>
                <a:r>
                  <a:rPr lang="en-US" altLang="ru-RU" i="1" dirty="0"/>
                  <a:t> C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D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dirty="0"/>
                  <a:t>, 1,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E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altLang="ru-RU" dirty="0"/>
                  <a:t>, 0,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F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). </a:t>
                </a:r>
              </a:p>
            </p:txBody>
          </p:sp>
        </mc:Choice>
        <mc:Fallback xmlns="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4906787"/>
                <a:ext cx="9144000" cy="1561197"/>
              </a:xfrm>
              <a:prstGeom prst="rect">
                <a:avLst/>
              </a:prstGeom>
              <a:blipFill>
                <a:blip r:embed="rId3"/>
                <a:stretch>
                  <a:fillRect r="-267" b="-27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DFFAF1-5F2E-4140-A9A4-3C53C9232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2021501"/>
            <a:ext cx="3744416" cy="2909302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8D256CF-005A-4421-AE4E-63F5CAA6F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17</a:t>
            </a:r>
          </a:p>
        </p:txBody>
      </p:sp>
    </p:spTree>
    <p:extLst>
      <p:ext uri="{BB962C8B-B14F-4D97-AF65-F5344CB8AC3E}">
        <p14:creationId xmlns:p14="http://schemas.microsoft.com/office/powerpoint/2010/main" val="362759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52981017-F8AC-4E67-B93B-E5CC3C4C3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30" y="585142"/>
            <a:ext cx="871378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 Правильная шестиугольная призма </a:t>
            </a:r>
            <a:r>
              <a:rPr lang="en-US" altLang="ru-RU" i="1" dirty="0"/>
              <a:t>ABCDEFA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ru-RU" altLang="ru-RU" dirty="0"/>
              <a:t>, все рёбра которой равны 1, помещена в прямоугольную систему координат так, что центр </a:t>
            </a:r>
            <a:r>
              <a:rPr lang="en-US" altLang="ru-RU" i="1" dirty="0"/>
              <a:t>O </a:t>
            </a:r>
            <a:r>
              <a:rPr lang="ru-RU" altLang="ru-RU" dirty="0"/>
              <a:t>основания </a:t>
            </a:r>
            <a:r>
              <a:rPr lang="en-US" altLang="ru-RU" i="1" dirty="0"/>
              <a:t>ABCDEF </a:t>
            </a:r>
            <a:r>
              <a:rPr lang="ru-RU" altLang="ru-RU" dirty="0"/>
              <a:t>является началом координат, прямая </a:t>
            </a:r>
            <a:r>
              <a:rPr lang="en-US" altLang="ru-RU" i="1" dirty="0"/>
              <a:t>OC</a:t>
            </a:r>
            <a:r>
              <a:rPr lang="ru-RU" altLang="ru-RU" i="1" dirty="0"/>
              <a:t> </a:t>
            </a:r>
            <a:r>
              <a:rPr lang="ru-RU" altLang="ru-RU" dirty="0"/>
              <a:t>лежит на оси абсцисс, прямая </a:t>
            </a:r>
            <a:r>
              <a:rPr lang="en-US" altLang="ru-RU" i="1" dirty="0"/>
              <a:t>BD </a:t>
            </a:r>
            <a:r>
              <a:rPr lang="ru-RU" altLang="ru-RU" dirty="0"/>
              <a:t>параллельна оси ординат. Найдите координаты вершин этой призмы.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E3D73A81-9DFB-4425-A50A-307A35523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" y="4943471"/>
                <a:ext cx="9144000" cy="18549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i="1" dirty="0"/>
                  <a:t>A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B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C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,</a:t>
                </a:r>
                <a:r>
                  <a:rPr lang="en-US" altLang="ru-RU" dirty="0"/>
                  <a:t> 0</a:t>
                </a:r>
                <a:r>
                  <a:rPr lang="ru-RU" altLang="ru-RU" dirty="0"/>
                  <a:t>, 0), </a:t>
                </a:r>
                <a:r>
                  <a:rPr lang="en-US" altLang="ru-RU" i="1" dirty="0"/>
                  <a:t>D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E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>
                      <a:rPr lang="en-US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F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-1</a:t>
                </a:r>
                <a:r>
                  <a:rPr lang="ru-RU" altLang="ru-RU" dirty="0"/>
                  <a:t>,</a:t>
                </a:r>
                <a:r>
                  <a:rPr lang="en-US" altLang="ru-RU" dirty="0"/>
                  <a:t> 0</a:t>
                </a:r>
                <a:r>
                  <a:rPr lang="ru-RU" altLang="ru-RU" dirty="0"/>
                  <a:t>, 0)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>
                      <a:rPr lang="en-US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B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C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,</a:t>
                </a:r>
                <a:r>
                  <a:rPr lang="en-US" altLang="ru-RU" dirty="0"/>
                  <a:t> 0</a:t>
                </a:r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D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r>
                      <a:rPr lang="en-US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E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>
                      <a:rPr lang="en-US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r>
                      <a:rPr lang="en-US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), </a:t>
                </a:r>
                <a:r>
                  <a:rPr lang="en-US" altLang="ru-RU" i="1" dirty="0"/>
                  <a:t>F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-1</a:t>
                </a:r>
                <a:r>
                  <a:rPr lang="ru-RU" altLang="ru-RU" dirty="0"/>
                  <a:t>,</a:t>
                </a:r>
                <a:r>
                  <a:rPr lang="en-US" altLang="ru-RU" dirty="0"/>
                  <a:t> 0</a:t>
                </a:r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). </a:t>
                </a:r>
              </a:p>
            </p:txBody>
          </p:sp>
        </mc:Choice>
        <mc:Fallback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4943471"/>
                <a:ext cx="9144000" cy="1854931"/>
              </a:xfrm>
              <a:prstGeom prst="rect">
                <a:avLst/>
              </a:prstGeom>
              <a:blipFill>
                <a:blip r:embed="rId3"/>
                <a:stretch>
                  <a:fillRect l="-1000" b="-23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BAD379D-544E-4877-8BB5-0E8E90A7B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2859394"/>
            <a:ext cx="2963492" cy="2285569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9198578-9666-4D1F-96B2-1CB6A7634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18</a:t>
            </a:r>
          </a:p>
        </p:txBody>
      </p:sp>
    </p:spTree>
    <p:extLst>
      <p:ext uri="{BB962C8B-B14F-4D97-AF65-F5344CB8AC3E}">
        <p14:creationId xmlns:p14="http://schemas.microsoft.com/office/powerpoint/2010/main" val="44128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52981017-F8AC-4E67-B93B-E5CC3C4C3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30" y="688628"/>
            <a:ext cx="871378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 Правильная шестиугольная пирамида </a:t>
            </a:r>
            <a:r>
              <a:rPr lang="en-US" altLang="ru-RU" i="1" dirty="0"/>
              <a:t>SABCDEF</a:t>
            </a:r>
            <a:r>
              <a:rPr lang="ru-RU" altLang="ru-RU" dirty="0"/>
              <a:t>, стороны основания которой и высота равны 1, помещена в прямоугольную систему координат так, что центр </a:t>
            </a:r>
            <a:r>
              <a:rPr lang="en-US" altLang="ru-RU" i="1" dirty="0"/>
              <a:t>O </a:t>
            </a:r>
            <a:r>
              <a:rPr lang="ru-RU" altLang="ru-RU" dirty="0"/>
              <a:t>основания </a:t>
            </a:r>
            <a:r>
              <a:rPr lang="en-US" altLang="ru-RU" i="1" dirty="0"/>
              <a:t>ABCDEF </a:t>
            </a:r>
            <a:r>
              <a:rPr lang="ru-RU" altLang="ru-RU" dirty="0"/>
              <a:t>является началом координат, прямая </a:t>
            </a:r>
            <a:r>
              <a:rPr lang="en-US" altLang="ru-RU" i="1" dirty="0"/>
              <a:t>OC</a:t>
            </a:r>
            <a:r>
              <a:rPr lang="ru-RU" altLang="ru-RU" i="1" dirty="0"/>
              <a:t> </a:t>
            </a:r>
            <a:r>
              <a:rPr lang="ru-RU" altLang="ru-RU" dirty="0"/>
              <a:t>лежит на оси абсцисс, прямая </a:t>
            </a:r>
            <a:r>
              <a:rPr lang="en-US" altLang="ru-RU" i="1" dirty="0"/>
              <a:t>BD </a:t>
            </a:r>
            <a:r>
              <a:rPr lang="ru-RU" altLang="ru-RU" dirty="0"/>
              <a:t>параллельна оси ординат. Найдите координаты вершин этой пирамиды.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E3D73A81-9DFB-4425-A50A-307A35523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36917"/>
                <a:ext cx="9144000" cy="12673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i="1" dirty="0"/>
                  <a:t>A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B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C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,</a:t>
                </a:r>
                <a:r>
                  <a:rPr lang="en-US" altLang="ru-RU" dirty="0"/>
                  <a:t> 0</a:t>
                </a:r>
                <a:r>
                  <a:rPr lang="ru-RU" altLang="ru-RU" dirty="0"/>
                  <a:t>, 0), </a:t>
                </a:r>
                <a:r>
                  <a:rPr lang="en-US" altLang="ru-RU" i="1" dirty="0"/>
                  <a:t>D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E</a:t>
                </a:r>
                <a:r>
                  <a:rPr lang="ru-RU" altLang="ru-RU" dirty="0"/>
                  <a:t>(</a:t>
                </a:r>
                <a14:m>
                  <m:oMath xmlns:m="http://schemas.openxmlformats.org/officeDocument/2006/math">
                    <m:r>
                      <a:rPr lang="en-US" altLang="ru-RU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</a:t>
                </a:r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r>
                      <a:rPr lang="en-US" altLang="ru-RU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altLang="ru-RU" dirty="0"/>
                  <a:t>, 0), </a:t>
                </a:r>
                <a:r>
                  <a:rPr lang="en-US" altLang="ru-RU" i="1" dirty="0"/>
                  <a:t>F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-1</a:t>
                </a:r>
                <a:r>
                  <a:rPr lang="ru-RU" altLang="ru-RU" dirty="0"/>
                  <a:t>,</a:t>
                </a:r>
                <a:r>
                  <a:rPr lang="en-US" altLang="ru-RU" dirty="0"/>
                  <a:t> 0</a:t>
                </a:r>
                <a:r>
                  <a:rPr lang="ru-RU" altLang="ru-RU" dirty="0"/>
                  <a:t>, 0)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S</a:t>
                </a:r>
                <a:r>
                  <a:rPr lang="ru-RU" altLang="ru-RU" dirty="0"/>
                  <a:t>(</a:t>
                </a:r>
                <a:r>
                  <a:rPr lang="en-US" altLang="ru-RU" dirty="0"/>
                  <a:t>0</a:t>
                </a:r>
                <a:r>
                  <a:rPr lang="ru-RU" altLang="ru-RU" dirty="0"/>
                  <a:t>,</a:t>
                </a:r>
                <a:r>
                  <a:rPr lang="en-US" altLang="ru-RU" dirty="0"/>
                  <a:t> 0</a:t>
                </a:r>
                <a:r>
                  <a:rPr lang="ru-RU" altLang="ru-RU" dirty="0"/>
                  <a:t>, </a:t>
                </a:r>
                <a:r>
                  <a:rPr lang="en-US" altLang="ru-RU" dirty="0"/>
                  <a:t>1</a:t>
                </a:r>
                <a:r>
                  <a:rPr lang="ru-RU" altLang="ru-RU" dirty="0"/>
                  <a:t>). </a:t>
                </a:r>
              </a:p>
            </p:txBody>
          </p:sp>
        </mc:Choice>
        <mc:Fallback>
          <p:sp>
            <p:nvSpPr>
              <p:cNvPr id="46085" name="Text Box 5">
                <a:extLst>
                  <a:ext uri="{FF2B5EF4-FFF2-40B4-BE49-F238E27FC236}">
                    <a16:creationId xmlns:a16="http://schemas.microsoft.com/office/drawing/2014/main" id="{388050E9-024E-46DF-9A2A-74CD85517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36917"/>
                <a:ext cx="9144000" cy="1267398"/>
              </a:xfrm>
              <a:prstGeom prst="rect">
                <a:avLst/>
              </a:prstGeom>
              <a:blipFill>
                <a:blip r:embed="rId3"/>
                <a:stretch>
                  <a:fillRect b="-38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F3DE7F-343C-4A02-BAB2-C78AA0567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2996952"/>
            <a:ext cx="3744416" cy="2638392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ACEE7110-2D63-4461-92F3-CD48AD056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19</a:t>
            </a:r>
          </a:p>
        </p:txBody>
      </p:sp>
    </p:spTree>
    <p:extLst>
      <p:ext uri="{BB962C8B-B14F-4D97-AF65-F5344CB8AC3E}">
        <p14:creationId xmlns:p14="http://schemas.microsoft.com/office/powerpoint/2010/main" val="396075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944DD07-DFC0-4C94-B891-77822F3AF0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Координаты точки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E6D7B802-48AC-4387-83ED-59C1A770D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Пусть </a:t>
            </a:r>
            <a:r>
              <a:rPr lang="en-US" altLang="ru-RU" i="1" dirty="0"/>
              <a:t>A</a:t>
            </a:r>
            <a:r>
              <a:rPr lang="ru-RU" altLang="ru-RU" dirty="0"/>
              <a:t> - произвольная точка пространства, в котором выбрана прямоугольная система координат. Через точку </a:t>
            </a:r>
            <a:r>
              <a:rPr lang="en-US" altLang="ru-RU" i="1" dirty="0"/>
              <a:t>A</a:t>
            </a:r>
            <a:r>
              <a:rPr lang="ru-RU" altLang="ru-RU" dirty="0"/>
              <a:t> проведем плоскость, перпендикулярную оси </a:t>
            </a:r>
            <a:r>
              <a:rPr lang="en-US" altLang="ru-RU" i="1" dirty="0"/>
              <a:t>Ox</a:t>
            </a:r>
            <a:r>
              <a:rPr lang="ru-RU" altLang="ru-RU" dirty="0"/>
              <a:t>, и точку ее пересечения с осью </a:t>
            </a:r>
            <a:r>
              <a:rPr lang="en-US" altLang="ru-RU" i="1" dirty="0"/>
              <a:t>Ox</a:t>
            </a:r>
            <a:r>
              <a:rPr lang="ru-RU" altLang="ru-RU" dirty="0"/>
              <a:t> обозначим </a:t>
            </a:r>
            <a:r>
              <a:rPr lang="en-US" altLang="ru-RU" i="1" dirty="0"/>
              <a:t>Ax</a:t>
            </a:r>
            <a:r>
              <a:rPr lang="ru-RU" altLang="ru-RU" dirty="0"/>
              <a:t>. Координата этой точки на оси </a:t>
            </a:r>
            <a:r>
              <a:rPr lang="en-US" altLang="ru-RU" i="1" dirty="0"/>
              <a:t>Ox</a:t>
            </a:r>
            <a:r>
              <a:rPr lang="ru-RU" altLang="ru-RU" dirty="0"/>
              <a:t>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абсциссой </a:t>
            </a:r>
            <a:r>
              <a:rPr lang="ru-RU" altLang="ru-RU" dirty="0"/>
              <a:t>точки </a:t>
            </a:r>
            <a:r>
              <a:rPr lang="en-US" altLang="ru-RU" i="1" dirty="0"/>
              <a:t>A</a:t>
            </a:r>
            <a:r>
              <a:rPr lang="ru-RU" altLang="ru-RU" dirty="0"/>
              <a:t> и обозначается </a:t>
            </a:r>
            <a:r>
              <a:rPr lang="en-US" altLang="ru-RU" i="1" dirty="0"/>
              <a:t>x</a:t>
            </a:r>
            <a:r>
              <a:rPr lang="ru-RU" altLang="ru-RU" dirty="0"/>
              <a:t>. Аналогично на осях </a:t>
            </a:r>
            <a:r>
              <a:rPr lang="en-US" altLang="ru-RU" i="1" dirty="0"/>
              <a:t>Oy</a:t>
            </a:r>
            <a:r>
              <a:rPr lang="ru-RU" altLang="ru-RU" dirty="0"/>
              <a:t> и </a:t>
            </a:r>
            <a:r>
              <a:rPr lang="en-US" altLang="ru-RU" i="1" dirty="0"/>
              <a:t>Oz</a:t>
            </a:r>
            <a:r>
              <a:rPr lang="ru-RU" altLang="ru-RU" dirty="0"/>
              <a:t> определяются точки </a:t>
            </a:r>
            <a:r>
              <a:rPr lang="en-US" altLang="ru-RU" i="1" dirty="0"/>
              <a:t>Ay</a:t>
            </a:r>
            <a:r>
              <a:rPr lang="ru-RU" altLang="ru-RU" dirty="0"/>
              <a:t> и </a:t>
            </a:r>
            <a:r>
              <a:rPr lang="en-US" altLang="ru-RU" i="1" dirty="0"/>
              <a:t>Az</a:t>
            </a:r>
            <a:r>
              <a:rPr lang="ru-RU" altLang="ru-RU" dirty="0"/>
              <a:t>, координаты которых называются соответственно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ординатой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и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аппликатой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точки </a:t>
            </a:r>
            <a:r>
              <a:rPr lang="en-US" altLang="ru-RU" i="1" dirty="0"/>
              <a:t>A</a:t>
            </a:r>
            <a:r>
              <a:rPr lang="ru-RU" altLang="ru-RU" dirty="0"/>
              <a:t> и обозначаются </a:t>
            </a:r>
            <a:r>
              <a:rPr lang="en-US" altLang="ru-RU" i="1" dirty="0"/>
              <a:t>y</a:t>
            </a:r>
            <a:r>
              <a:rPr lang="ru-RU" altLang="ru-RU" dirty="0"/>
              <a:t> и </a:t>
            </a:r>
            <a:r>
              <a:rPr lang="en-US" altLang="ru-RU" i="1" dirty="0"/>
              <a:t>z</a:t>
            </a:r>
            <a:r>
              <a:rPr lang="ru-RU" altLang="ru-RU" dirty="0"/>
              <a:t> соответственно. Тройка чисел (</a:t>
            </a:r>
            <a:r>
              <a:rPr lang="en-US" altLang="ru-RU" i="1" dirty="0"/>
              <a:t>x</a:t>
            </a:r>
            <a:r>
              <a:rPr lang="ru-RU" altLang="ru-RU" dirty="0"/>
              <a:t>, </a:t>
            </a:r>
            <a:r>
              <a:rPr lang="en-US" altLang="ru-RU" i="1" dirty="0"/>
              <a:t>y</a:t>
            </a:r>
            <a:r>
              <a:rPr lang="ru-RU" altLang="ru-RU" dirty="0"/>
              <a:t>, </a:t>
            </a:r>
            <a:r>
              <a:rPr lang="en-US" altLang="ru-RU" i="1" dirty="0"/>
              <a:t>z</a:t>
            </a:r>
            <a:r>
              <a:rPr lang="ru-RU" altLang="ru-RU" dirty="0"/>
              <a:t>)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координатами точки </a:t>
            </a:r>
            <a:r>
              <a:rPr lang="en-US" altLang="ru-RU" i="1" dirty="0">
                <a:solidFill>
                  <a:srgbClr val="FF3300"/>
                </a:solidFill>
              </a:rPr>
              <a:t>A</a:t>
            </a:r>
            <a:r>
              <a:rPr lang="ru-RU" altLang="ru-RU" dirty="0">
                <a:solidFill>
                  <a:srgbClr val="FF3300"/>
                </a:solidFill>
              </a:rPr>
              <a:t> в пространстве.</a:t>
            </a:r>
          </a:p>
        </p:txBody>
      </p:sp>
      <p:pic>
        <p:nvPicPr>
          <p:cNvPr id="27654" name="Picture 6">
            <a:extLst>
              <a:ext uri="{FF2B5EF4-FFF2-40B4-BE49-F238E27FC236}">
                <a16:creationId xmlns:a16="http://schemas.microsoft.com/office/drawing/2014/main" id="{34DFCAE7-95FA-4F8A-ABD1-5E5C3FF586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475" y="3730625"/>
            <a:ext cx="3195638" cy="3127375"/>
          </a:xfr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436DA86-4AD5-46E2-A062-078894C82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Р. Декарт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2A1A4582-2AFF-4169-A1E1-B3730EA9E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0"/>
            <a:ext cx="5715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Впервые прямоугольные   координаты   были   введены Р. Декартом (1596-1650), поэтому прямоугольную систему  координат называют также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декартовой системой координат</a:t>
            </a:r>
            <a:r>
              <a:rPr lang="ru-RU" altLang="ru-RU">
                <a:cs typeface="Times New Roman" panose="02020603050405020304" pitchFamily="18" charset="0"/>
              </a:rPr>
              <a:t>, а сами координаты –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декартовыми координатами</a:t>
            </a:r>
            <a:r>
              <a:rPr lang="ru-RU" altLang="ru-RU">
                <a:cs typeface="Times New Roman" panose="02020603050405020304" pitchFamily="18" charset="0"/>
              </a:rPr>
              <a:t>. Введение прямоугольных координат на плоскости позволило свести многие геометрические задачи к чисто алгебраическим и, наоборот, алгебраические задачи – к геометрическим. Метод, основанный на этом, называется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методом координат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54276" name="Picture 6" descr="C:\Documents and Settings\Администратор\Мои документы\VOL\Презентации\Вводный курс\Декарт.jpg">
            <a:extLst>
              <a:ext uri="{FF2B5EF4-FFF2-40B4-BE49-F238E27FC236}">
                <a16:creationId xmlns:a16="http://schemas.microsoft.com/office/drawing/2014/main" id="{03737F26-7A2F-4056-8E4C-A3F169061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339566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13943C5-269F-46A4-9B0F-C5B68DCAB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0000EBDF-C34B-4F72-A168-03574D28C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73" y="581878"/>
            <a:ext cx="87137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координаты ортогональных проекций точек </a:t>
            </a:r>
            <a:r>
              <a:rPr lang="en-US" altLang="ru-RU" i="1" dirty="0"/>
              <a:t>A</a:t>
            </a:r>
            <a:r>
              <a:rPr lang="ru-RU" altLang="ru-RU" dirty="0"/>
              <a:t>(1, 3, 4) и </a:t>
            </a:r>
            <a:r>
              <a:rPr lang="en-US" altLang="ru-RU" i="1" dirty="0"/>
              <a:t>B</a:t>
            </a:r>
            <a:r>
              <a:rPr lang="ru-RU" altLang="ru-RU" dirty="0"/>
              <a:t>(5, -6, 2) на: а) плоскость </a:t>
            </a:r>
            <a:r>
              <a:rPr lang="en-US" altLang="ru-RU" i="1" dirty="0"/>
              <a:t>Oxy</a:t>
            </a:r>
            <a:r>
              <a:rPr lang="ru-RU" altLang="ru-RU" dirty="0"/>
              <a:t>; б) плоскость </a:t>
            </a:r>
            <a:r>
              <a:rPr lang="en-US" altLang="ru-RU" i="1" dirty="0" err="1"/>
              <a:t>Oyz</a:t>
            </a:r>
            <a:r>
              <a:rPr lang="ru-RU" altLang="ru-RU" dirty="0"/>
              <a:t>; в) ось </a:t>
            </a:r>
            <a:r>
              <a:rPr lang="en-US" altLang="ru-RU" i="1" dirty="0"/>
              <a:t>Ox</a:t>
            </a:r>
            <a:r>
              <a:rPr lang="ru-RU" altLang="ru-RU" dirty="0"/>
              <a:t>; г) ось </a:t>
            </a:r>
            <a:r>
              <a:rPr lang="en-US" altLang="ru-RU" i="1" dirty="0"/>
              <a:t>Oz</a:t>
            </a:r>
            <a:r>
              <a:rPr lang="ru-RU" altLang="ru-RU" dirty="0"/>
              <a:t>.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DF7AD310-8AC6-46F5-851B-6851D4AE3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45125"/>
            <a:ext cx="89646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а) (1, 3, 0), (5, -6, 0); б) (0, 3, 4), (0, -6, 2); в) (1, 0, 0), (5, 0, 0); г) (0, 0, 4), (0, 0, 2).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>
            <a:extLst>
              <a:ext uri="{FF2B5EF4-FFF2-40B4-BE49-F238E27FC236}">
                <a16:creationId xmlns:a16="http://schemas.microsoft.com/office/drawing/2014/main" id="{8904E04D-FD3A-49AD-BE08-D49159F4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71378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Что представляет собой геометрическое место точек пространства, для которых: а) первая координата равна нулю; б) вторая координата равна нулю; в) третья координата равна нулю; г) первая и вторая координаты равны нулю; д) первая и третья координаты равны нулю; е) вторая и третья координаты равны нулю; ж) все координаты равны нулю?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32BE3971-1DEC-4B02-9089-87BF33FC6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3529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Плоскость </a:t>
            </a:r>
            <a:r>
              <a:rPr lang="ru-RU" altLang="ru-RU" i="1"/>
              <a:t>Oyz</a:t>
            </a:r>
            <a:r>
              <a:rPr lang="ru-RU" altLang="ru-RU"/>
              <a:t>; </a:t>
            </a:r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363A47B3-1D04-47A6-9870-6563E174D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4292600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плоскость </a:t>
            </a:r>
            <a:r>
              <a:rPr lang="ru-RU" altLang="ru-RU" i="1"/>
              <a:t>Oxz</a:t>
            </a:r>
            <a:r>
              <a:rPr lang="ru-RU" altLang="ru-RU"/>
              <a:t>; </a:t>
            </a:r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0C0F6A36-B65C-457E-B736-39C01A15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4292600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плоскость </a:t>
            </a:r>
            <a:r>
              <a:rPr lang="ru-RU" altLang="ru-RU" i="1"/>
              <a:t>Oxy</a:t>
            </a:r>
            <a:r>
              <a:rPr lang="ru-RU" altLang="ru-RU"/>
              <a:t>; </a:t>
            </a:r>
          </a:p>
        </p:txBody>
      </p:sp>
      <p:sp>
        <p:nvSpPr>
          <p:cNvPr id="31751" name="Text Box 7">
            <a:extLst>
              <a:ext uri="{FF2B5EF4-FFF2-40B4-BE49-F238E27FC236}">
                <a16:creationId xmlns:a16="http://schemas.microsoft.com/office/drawing/2014/main" id="{1856F9E0-4627-4D33-9FC2-0BF1B946D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868863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г) ось </a:t>
            </a:r>
            <a:r>
              <a:rPr lang="ru-RU" altLang="ru-RU" i="1"/>
              <a:t>Oz</a:t>
            </a:r>
            <a:r>
              <a:rPr lang="ru-RU" altLang="ru-RU"/>
              <a:t>; </a:t>
            </a:r>
          </a:p>
        </p:txBody>
      </p:sp>
      <p:sp>
        <p:nvSpPr>
          <p:cNvPr id="31752" name="Text Box 8">
            <a:extLst>
              <a:ext uri="{FF2B5EF4-FFF2-40B4-BE49-F238E27FC236}">
                <a16:creationId xmlns:a16="http://schemas.microsoft.com/office/drawing/2014/main" id="{4489C73B-D97F-45E3-8EA6-B365140F6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868863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д) ось </a:t>
            </a:r>
            <a:r>
              <a:rPr lang="ru-RU" altLang="ru-RU" i="1"/>
              <a:t>Oy</a:t>
            </a:r>
            <a:r>
              <a:rPr lang="ru-RU" altLang="ru-RU"/>
              <a:t>; </a:t>
            </a:r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id="{E35E2566-5C61-4C75-B587-D0864789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4868863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е) ось </a:t>
            </a:r>
            <a:r>
              <a:rPr lang="ru-RU" altLang="ru-RU" i="1"/>
              <a:t>Ox</a:t>
            </a:r>
            <a:r>
              <a:rPr lang="ru-RU" altLang="ru-RU"/>
              <a:t>; </a:t>
            </a:r>
          </a:p>
        </p:txBody>
      </p:sp>
      <p:sp>
        <p:nvSpPr>
          <p:cNvPr id="31754" name="Text Box 10">
            <a:extLst>
              <a:ext uri="{FF2B5EF4-FFF2-40B4-BE49-F238E27FC236}">
                <a16:creationId xmlns:a16="http://schemas.microsoft.com/office/drawing/2014/main" id="{7DCAA143-8FC4-4002-BAF4-2EA0E6E1F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4868863"/>
            <a:ext cx="338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ж) начало координат. 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43392476-2022-44B9-9FEA-9B660469F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/>
      <p:bldP spid="31750" grpId="0"/>
      <p:bldP spid="31751" grpId="0"/>
      <p:bldP spid="31752" grpId="0"/>
      <p:bldP spid="31753" grpId="0"/>
      <p:bldP spid="317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>
            <a:extLst>
              <a:ext uri="{FF2B5EF4-FFF2-40B4-BE49-F238E27FC236}">
                <a16:creationId xmlns:a16="http://schemas.microsoft.com/office/drawing/2014/main" id="{0D28A2CF-B168-4AF1-9117-9F9F8E180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каком расстоянии находится точка </a:t>
            </a:r>
            <a:r>
              <a:rPr lang="en-US" altLang="ru-RU" i="1" dirty="0"/>
              <a:t>A</a:t>
            </a:r>
            <a:r>
              <a:rPr lang="ru-RU" altLang="ru-RU" dirty="0"/>
              <a:t>(1, -2, 3) от координатной плоскости: а) </a:t>
            </a:r>
            <a:r>
              <a:rPr lang="en-US" altLang="ru-RU" i="1" dirty="0"/>
              <a:t>Oxy</a:t>
            </a:r>
            <a:r>
              <a:rPr lang="ru-RU" altLang="ru-RU" dirty="0"/>
              <a:t>; б) </a:t>
            </a:r>
            <a:r>
              <a:rPr lang="en-US" altLang="ru-RU" i="1" dirty="0" err="1"/>
              <a:t>Oxz</a:t>
            </a:r>
            <a:r>
              <a:rPr lang="ru-RU" altLang="ru-RU" dirty="0"/>
              <a:t>; в) </a:t>
            </a:r>
            <a:r>
              <a:rPr lang="en-US" altLang="ru-RU" i="1" dirty="0" err="1"/>
              <a:t>Oyz</a:t>
            </a:r>
            <a:r>
              <a:rPr lang="ru-RU" altLang="ru-RU" dirty="0"/>
              <a:t>?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0CCA1A7F-95CD-476C-A6B8-50ED6EC17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3529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3; 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0E095E5A-3AB4-4E00-BB4A-F300453EE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4292600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 2; </a:t>
            </a: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9ADCF451-1BA9-48EC-AB69-86010B269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4292600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1. 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FF28507D-4CC0-4050-843A-DD743FB6B3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833" y="1600200"/>
            <a:ext cx="2664296" cy="2462023"/>
          </a:xfrm>
          <a:noFill/>
          <a:ln/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BAA6A247-717D-4840-9122-2BAD6E4F5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/>
      <p:bldP spid="337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>
            <a:extLst>
              <a:ext uri="{FF2B5EF4-FFF2-40B4-BE49-F238E27FC236}">
                <a16:creationId xmlns:a16="http://schemas.microsoft.com/office/drawing/2014/main" id="{4BFDF263-7833-411C-B328-B8408C01D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каком расстоянии находится точка </a:t>
            </a:r>
            <a:r>
              <a:rPr lang="en-US" altLang="ru-RU" i="1" dirty="0"/>
              <a:t>A</a:t>
            </a:r>
            <a:r>
              <a:rPr lang="ru-RU" altLang="ru-RU" dirty="0"/>
              <a:t>(1, -2, 3) от координатной прямой: а) </a:t>
            </a:r>
            <a:r>
              <a:rPr lang="en-US" altLang="ru-RU" i="1" dirty="0"/>
              <a:t>Ox</a:t>
            </a:r>
            <a:r>
              <a:rPr lang="ru-RU" altLang="ru-RU" dirty="0"/>
              <a:t>; б) </a:t>
            </a:r>
            <a:r>
              <a:rPr lang="en-US" altLang="ru-RU" i="1" dirty="0"/>
              <a:t>Oy</a:t>
            </a:r>
            <a:r>
              <a:rPr lang="ru-RU" altLang="ru-RU" dirty="0"/>
              <a:t>; в) </a:t>
            </a:r>
            <a:r>
              <a:rPr lang="en-US" altLang="ru-RU" i="1" dirty="0"/>
              <a:t>Oz</a:t>
            </a:r>
            <a:r>
              <a:rPr lang="ru-RU" altLang="ru-RU" dirty="0"/>
              <a:t>?</a:t>
            </a:r>
          </a:p>
        </p:txBody>
      </p:sp>
      <p:sp>
        <p:nvSpPr>
          <p:cNvPr id="35848" name="Rectangle 8">
            <a:extLst>
              <a:ext uri="{FF2B5EF4-FFF2-40B4-BE49-F238E27FC236}">
                <a16:creationId xmlns:a16="http://schemas.microsoft.com/office/drawing/2014/main" id="{EA426C3D-DD65-4B41-987D-800C26B39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4" name="Text Box 4">
                <a:extLst>
                  <a:ext uri="{FF2B5EF4-FFF2-40B4-BE49-F238E27FC236}">
                    <a16:creationId xmlns:a16="http://schemas.microsoft.com/office/drawing/2014/main" id="{E8B2A7EE-0BC2-468A-9C18-1F41A8514E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50" y="4292600"/>
                <a:ext cx="3529013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/>
                  <a:t>а)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rad>
                  </m:oMath>
                </a14:m>
                <a:r>
                  <a:rPr lang="ru-RU" altLang="ru-RU" dirty="0"/>
                  <a:t>;  </a:t>
                </a:r>
              </a:p>
            </p:txBody>
          </p:sp>
        </mc:Choice>
        <mc:Fallback xmlns="">
          <p:sp>
            <p:nvSpPr>
              <p:cNvPr id="35844" name="Text Box 4">
                <a:extLst>
                  <a:ext uri="{FF2B5EF4-FFF2-40B4-BE49-F238E27FC236}">
                    <a16:creationId xmlns:a16="http://schemas.microsoft.com/office/drawing/2014/main" id="{E8B2A7EE-0BC2-468A-9C18-1F41A8514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4292600"/>
                <a:ext cx="3529013" cy="513602"/>
              </a:xfrm>
              <a:prstGeom prst="rect">
                <a:avLst/>
              </a:prstGeom>
              <a:blipFill>
                <a:blip r:embed="rId3"/>
                <a:stretch>
                  <a:fillRect l="-2591" t="-2381" b="-238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45" name="Text Box 5">
                <a:extLst>
                  <a:ext uri="{FF2B5EF4-FFF2-40B4-BE49-F238E27FC236}">
                    <a16:creationId xmlns:a16="http://schemas.microsoft.com/office/drawing/2014/main" id="{9E2FD246-B75C-41EB-8C1E-7FA8EBC3C3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08400" y="4292600"/>
                <a:ext cx="2519363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б)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ru-RU" altLang="ru-RU" dirty="0"/>
                  <a:t>;  </a:t>
                </a:r>
              </a:p>
            </p:txBody>
          </p:sp>
        </mc:Choice>
        <mc:Fallback xmlns="">
          <p:sp>
            <p:nvSpPr>
              <p:cNvPr id="35845" name="Text Box 5">
                <a:extLst>
                  <a:ext uri="{FF2B5EF4-FFF2-40B4-BE49-F238E27FC236}">
                    <a16:creationId xmlns:a16="http://schemas.microsoft.com/office/drawing/2014/main" id="{9E2FD246-B75C-41EB-8C1E-7FA8EBC3C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8400" y="4292600"/>
                <a:ext cx="2519363" cy="496483"/>
              </a:xfrm>
              <a:prstGeom prst="rect">
                <a:avLst/>
              </a:prstGeom>
              <a:blipFill>
                <a:blip r:embed="rId4"/>
                <a:stretch>
                  <a:fillRect l="-3623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46" name="Text Box 6">
                <a:extLst>
                  <a:ext uri="{FF2B5EF4-FFF2-40B4-BE49-F238E27FC236}">
                    <a16:creationId xmlns:a16="http://schemas.microsoft.com/office/drawing/2014/main" id="{C20FFEE1-AD33-45C4-81EE-63771DE94B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6325" y="4292600"/>
                <a:ext cx="2519363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в)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ru-RU" altLang="ru-RU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</a:t>
                </a:r>
              </a:p>
            </p:txBody>
          </p:sp>
        </mc:Choice>
        <mc:Fallback xmlns="">
          <p:sp>
            <p:nvSpPr>
              <p:cNvPr id="35846" name="Text Box 6">
                <a:extLst>
                  <a:ext uri="{FF2B5EF4-FFF2-40B4-BE49-F238E27FC236}">
                    <a16:creationId xmlns:a16="http://schemas.microsoft.com/office/drawing/2014/main" id="{C20FFEE1-AD33-45C4-81EE-63771DE94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325" y="4292600"/>
                <a:ext cx="2519363" cy="513602"/>
              </a:xfrm>
              <a:prstGeom prst="rect">
                <a:avLst/>
              </a:prstGeom>
              <a:blipFill>
                <a:blip r:embed="rId5"/>
                <a:stretch>
                  <a:fillRect l="-3874" t="-1190" b="-2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5">
            <a:extLst>
              <a:ext uri="{FF2B5EF4-FFF2-40B4-BE49-F238E27FC236}">
                <a16:creationId xmlns:a16="http://schemas.microsoft.com/office/drawing/2014/main" id="{FC82E00E-C93A-4BFE-8CAD-B6BA3266885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38437" y="1521238"/>
            <a:ext cx="2913683" cy="2692476"/>
          </a:xfrm>
          <a:noFill/>
          <a:ln/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1919F9AC-EA86-4C66-8D95-DA68B4062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>
            <a:extLst>
              <a:ext uri="{FF2B5EF4-FFF2-40B4-BE49-F238E27FC236}">
                <a16:creationId xmlns:a16="http://schemas.microsoft.com/office/drawing/2014/main" id="{FECE08B1-CB9E-4339-8D54-F5A41E0A3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87137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Каким является геометрическое место точек пространства, для которых: а) первая координата равна единице; б) первая и вторая координаты равны единице?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8AC7F1A-DEA3-44E1-9252-A9FBAF88F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A143075C-0CFC-4BBF-928E-725CD90B7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8569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а) Плоскость, параллельная плоскости </a:t>
            </a:r>
            <a:r>
              <a:rPr lang="ru-RU" altLang="ru-RU" i="1" dirty="0" err="1"/>
              <a:t>Oyz</a:t>
            </a:r>
            <a:r>
              <a:rPr lang="ru-RU" altLang="ru-RU" dirty="0"/>
              <a:t> и проходящая через точку (1, 0, 0); </a:t>
            </a:r>
          </a:p>
        </p:txBody>
      </p:sp>
      <p:sp>
        <p:nvSpPr>
          <p:cNvPr id="37902" name="Text Box 14">
            <a:extLst>
              <a:ext uri="{FF2B5EF4-FFF2-40B4-BE49-F238E27FC236}">
                <a16:creationId xmlns:a16="http://schemas.microsoft.com/office/drawing/2014/main" id="{89AC460F-378A-48BE-B3F9-28BAF89C7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157788"/>
            <a:ext cx="8569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б) прямая, параллельная оси </a:t>
            </a:r>
            <a:r>
              <a:rPr lang="ru-RU" altLang="ru-RU" i="1" dirty="0" err="1"/>
              <a:t>Oz</a:t>
            </a:r>
            <a:r>
              <a:rPr lang="ru-RU" altLang="ru-RU" dirty="0"/>
              <a:t> и </a:t>
            </a:r>
            <a:r>
              <a:rPr lang="ru-RU" altLang="ru-RU" dirty="0" err="1"/>
              <a:t>и</a:t>
            </a:r>
            <a:r>
              <a:rPr lang="ru-RU" altLang="ru-RU" dirty="0"/>
              <a:t> проходящая через точку (1, 1, 0). 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E604611-9D2F-4D0E-A31A-29245AF90C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15938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  <p:bldP spid="3790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2197</Words>
  <Application>Microsoft Office PowerPoint</Application>
  <PresentationFormat>Экран (4:3)</PresentationFormat>
  <Paragraphs>119</Paragraphs>
  <Slides>23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Cambria Math</vt:lpstr>
      <vt:lpstr>Times New Roman</vt:lpstr>
      <vt:lpstr>Оформление по умолчанию</vt:lpstr>
      <vt:lpstr>20. Прямоугольная система координат</vt:lpstr>
      <vt:lpstr>Презентация PowerPoint</vt:lpstr>
      <vt:lpstr>Координаты точки</vt:lpstr>
      <vt:lpstr>Р. Декарт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25</cp:revision>
  <dcterms:created xsi:type="dcterms:W3CDTF">2007-11-30T12:19:38Z</dcterms:created>
  <dcterms:modified xsi:type="dcterms:W3CDTF">2022-04-10T15:08:07Z</dcterms:modified>
</cp:coreProperties>
</file>