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60" r:id="rId4"/>
    <p:sldId id="280" r:id="rId5"/>
    <p:sldId id="281" r:id="rId6"/>
    <p:sldId id="261" r:id="rId7"/>
    <p:sldId id="262" r:id="rId8"/>
    <p:sldId id="275" r:id="rId9"/>
    <p:sldId id="276" r:id="rId10"/>
    <p:sldId id="263" r:id="rId11"/>
    <p:sldId id="264" r:id="rId12"/>
    <p:sldId id="272" r:id="rId13"/>
    <p:sldId id="265" r:id="rId14"/>
    <p:sldId id="266" r:id="rId15"/>
    <p:sldId id="278" r:id="rId16"/>
    <p:sldId id="267" r:id="rId17"/>
    <p:sldId id="273" r:id="rId18"/>
    <p:sldId id="268" r:id="rId19"/>
    <p:sldId id="279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9" autoAdjust="0"/>
    <p:restoredTop sz="90970" autoAdjust="0"/>
  </p:normalViewPr>
  <p:slideViewPr>
    <p:cSldViewPr>
      <p:cViewPr varScale="1">
        <p:scale>
          <a:sx n="97" d="100"/>
          <a:sy n="97" d="100"/>
        </p:scale>
        <p:origin x="1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80A42FD-967D-4121-B0FD-43DF7BD81E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ADD73FE-1C7A-4D69-8E2F-5CE0C9581F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F8288958-C99E-41A2-933C-FF2D9C691B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02FE9785-796C-496C-A36C-93D151175B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656DD225-3265-43C6-8880-C9B7328FE1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7DD79A23-57C2-42EB-9CDF-306FC6F1AC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8D7AA-4B0C-4BFA-B123-CFA43B9BD9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4FFD00-2F9F-4D9D-8DE4-8BBF412601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471CC-35C5-47A6-AF34-4DDD8228049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1D00AED3-E90D-43AE-ACC9-86BB2F51B3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203765D-B05F-4653-A609-EA1B6E3C1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A7BF42-20CF-490A-B694-01B72CFC6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4BDA1-60A2-4596-8D4E-B35AF9CD5CB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827700A-AAF6-43C0-A89C-8116888A07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0C2EBC4-2A69-42B3-85AF-1DE62F1B5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62417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C2371B-01AC-4CF8-BBEC-252011EF6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467D1-D47F-4ADA-A55A-C985778E5AA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387564C-2599-4F9D-B990-DFD0C0E5C0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B5AE271-B927-453A-AC55-8564A3EDB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3255A3-3838-4DEF-9BE1-E27FE0DD4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983F7A-313F-4523-8B83-42AB9CECBDE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25C9ECB-8A5F-4DE3-B803-2B874D1D0A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A8A58FC-3D44-4637-BB9E-88B40EAE9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F05B93-2FA5-4924-A4D3-5F84FEEAB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A336D-B315-4A54-8A93-5152C38D2D6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6E17381C-C20C-4563-96DF-FBB8D8F82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FD44CD7-D140-4E9F-95E9-1BAFF44FA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F05B93-2FA5-4924-A4D3-5F84FEEAB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A336D-B315-4A54-8A93-5152C38D2D6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6E17381C-C20C-4563-96DF-FBB8D8F82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FD44CD7-D140-4E9F-95E9-1BAFF44FA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46804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4E9D60-5DDF-4251-838B-6F99195DF0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15568-DF21-472E-A863-3D8FD8DE64C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29B5CF63-D962-4EF2-898E-DD33D3DAD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E5D5F72-5A00-4E4E-9647-CAF70787D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1938E1-A642-4963-BB3C-12F3B7F7E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FEAA6-9DE5-4CA5-A0B7-62D5F4F87124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F9FAC64-2C76-41DB-8B29-6A811DD928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1AA3DCF-F436-41D6-B915-426E531B2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118BA0-BE78-42FF-94AE-5BDAA02362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0D72F-F951-4B9D-9709-75CFDEE5EBB2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177CDF22-36F4-4F0F-B506-D602ACB645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16A0F4A-CFA8-46CB-B25D-CDD1843D0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A10892-D415-40BB-8E49-727E307027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E1B0A-0D6B-4358-95B1-9D6E38AB55A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493473C8-0B03-475B-9E53-492AFF967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FFD9215-6B98-4F75-A363-96ADE416F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947DBF-481A-4ED9-8BD5-D22216EA02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F4643-FE13-47E8-9398-11CA1DC99D8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B87E495F-CD8D-42B0-BD73-674DB92779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0108B64-4C33-4170-802A-95FE67935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E22E73-FC74-460B-A778-17EA9100AA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89A2B4-427E-4B3A-9705-48C3D4AB642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C1935611-C9DE-41C2-ADC1-560AC93B7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E356196-DC78-496F-8B87-86EC072C7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AF9F41-104F-4207-8C0F-8B695C8013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2596A-AB16-4CD7-A50E-3CA04C93995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ADA955E-55AD-4948-9E0B-FD58BA573A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B81D98D-358D-4744-BEB0-669563462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9FA328-3D30-467D-AFE5-7219EB3AA7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9F866-B6F8-46E8-9374-E73419D8A7F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9406B9D-8C06-4F62-BF37-94CB9C5EF6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5C8C11B-50C7-416C-9C6C-1E6504F22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237D23-2C2F-4C7F-A119-EFB1150FC7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FFD84-2051-4AA0-BEF9-DF5B4C0F665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4F03A47C-0B9B-4F9A-9EDC-E0D80BA5EE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20EEEA5-0F69-43D2-BE1D-9FCBE08BC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31735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354D34-D802-4A3B-8EF5-91A4C7BB7F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342E9-A5AD-4955-BCE7-C0629F9582A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CCAF80D5-FA72-4670-BEEF-AA09EE49BB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2B6BF66-F74E-4354-AAC3-2B6D4B811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A7BF42-20CF-490A-B694-01B72CFC6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4BDA1-60A2-4596-8D4E-B35AF9CD5CB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827700A-AAF6-43C0-A89C-8116888A07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0C2EBC4-2A69-42B3-85AF-1DE62F1B5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C23BB-ABCB-4A88-9B6B-CF33E57C8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710682-B5C1-4D13-A348-31580E1F4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01A519-E77D-4692-ABC6-DA114832E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DA3F88-EA27-4D47-93DD-A43C5317F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AE3531-7BF0-45C8-9619-595ECA22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ACE1B-247C-4757-8350-66055AF2DB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151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64603-0336-49B7-990B-4B7CBC355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91B2CB-85E1-4AB6-9C72-E8224323A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264C6D-FE4F-4522-9083-198208BD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DA52-56C4-46D8-A497-F0C913FA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79AF0B-48E3-409B-AEA9-FB53647B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C965A-AF47-4C4E-8B3A-D37B3ADC84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378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FC7534-70C1-4DB0-B877-94EBCDBCC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D9292F-61A2-48AA-9CC1-57692B9B9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AAA223-CAC5-46D4-857B-A479C14B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79BBC5-4FD6-428A-B8F0-B8E80BDB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DD37E0-5A9E-48A5-82C5-3ADDDF8F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0C7A3-C029-4DEF-B9B5-12EF9A17D6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186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5CBD7A-E477-41E7-8FA3-6E47416E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D5962A-0546-4ACE-BFEA-3F7684524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1C466-FFF4-4A1B-B65E-175C82C0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C51A64-341B-40AB-9B34-C25585411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74DCC2-3FF4-4D99-87E2-5407C57D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C1ED9-CD40-4520-9904-67E1A47016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6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C2498-CF2D-4108-B6B8-ADB4945C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14A6AE-D124-48F3-920F-A0BAA218F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D2734E-0246-440A-89C3-91ED835A5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EAA3F5-B568-40AD-B946-903758B3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BD7C7D-C9D4-4000-9831-6B74FA8E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8F66F-E669-4319-BAD8-779E131975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633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057F85-D576-4446-A305-94B002F74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179CB9-3245-4B3E-A7ED-C17D7DCBAF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AE2CD9-0ABA-45D9-9684-4224C624A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5C6C78-7042-47C6-86D3-8D10E093B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E5624D-8C9E-4A4B-B15D-D3D8C161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7217EB-599D-4188-A1C9-2623C82E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BCD57-0EEF-4F1E-B123-0E893249FD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367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32213-E29F-4202-82D0-B468A4AC5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E68870-229E-4A65-9B15-8521A1E33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64E871-DDF2-4BC1-A499-34919FCE9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CDDDEDA-9256-4A86-BB33-9A9A1767E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4E5E03-FA43-4C4C-BDFA-279F4F8FC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3C978C-52EF-475C-A7B6-FF91FFC4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A75E5A-782F-49C1-AA58-6283949E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F9F6FF7-0D3B-4999-A21C-32D19751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31FD2-54A7-414D-9742-A8F3A75E83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564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3AD53-4438-4553-8230-BDA566E75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8EA90F8-AB78-42AC-B150-2C9DB28F3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A5DD61-EEBD-4A6B-BB22-D07B745C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A3FC3B-26BA-41E3-AA45-AC190B84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F41A1-BEA4-4D5E-8569-B3026BA6E0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735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1E9196-29BB-4A49-AE2A-276C1103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A320674-C292-44AC-8FF4-F29AD454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8CCAC5-92E6-4C14-8E5B-BCCB7F29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70309-BAE4-4859-8D39-85BF5120D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597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620F0-96BC-46A3-AAE9-756DCCB1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57EDC6-7ABA-4D17-A6E6-08ACFF82C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87E0BD-0075-4B08-905E-5B2766DC4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4A6AEE-5192-4FCD-8F46-D6909E26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5A923A-F3AE-41B4-A54C-28E9746E1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A8BB6-E44A-4948-99EB-5CADECD7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72523-FA4C-4519-A117-282043AC44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920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BD471F-07E6-47A8-BAF7-AD61D436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20E4E2-3CCE-41F9-8AB4-0BF049642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8F73B6-437E-4E94-9356-AC959499E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A4B574-F820-42BA-8E1A-65E586D7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897DEE-B659-4762-BEC3-9F3A1FE6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1C382F-4B64-40E8-ABBD-0174A45D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7C013-0B82-4E98-A30C-C126AF6265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992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215988C-6F63-41EB-AF95-66008670D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EBD028A-2DB0-46BF-BA0D-CE6C330F9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67492A-4C5D-41DE-90D8-102DDEA123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C4B0D85-2221-49DD-B93E-A5E162C736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6F36B1-F213-415C-B2D3-7DCDE835EB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CC9753-928C-45EB-9E01-23B13A3C96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9A863A8-96F5-4BF2-AE57-BFD3A0963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628800"/>
            <a:ext cx="7772400" cy="2204863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21. </a:t>
            </a:r>
            <a:r>
              <a:rPr lang="ru-RU" altLang="ru-RU" dirty="0">
                <a:solidFill>
                  <a:srgbClr val="FF3300"/>
                </a:solidFill>
              </a:rPr>
              <a:t>Расстояние между точками в пространстве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8705573B-3DF4-4A4A-88DF-AFB08AD29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2F46FD3C-D5FB-4F04-9637-3159930BC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Даны точки </a:t>
            </a:r>
            <a:r>
              <a:rPr lang="en-US" altLang="ru-RU" i="1" dirty="0"/>
              <a:t>M</a:t>
            </a:r>
            <a:r>
              <a:rPr lang="ru-RU" altLang="ru-RU" dirty="0"/>
              <a:t> (1, -2, -3), </a:t>
            </a:r>
            <a:r>
              <a:rPr lang="en-US" altLang="ru-RU" i="1" dirty="0"/>
              <a:t>N</a:t>
            </a:r>
            <a:r>
              <a:rPr lang="ru-RU" altLang="ru-RU" dirty="0"/>
              <a:t> (-2, 3, 1) и </a:t>
            </a:r>
            <a:r>
              <a:rPr lang="en-US" altLang="ru-RU" i="1" dirty="0"/>
              <a:t>K</a:t>
            </a:r>
            <a:r>
              <a:rPr lang="ru-RU" altLang="ru-RU" dirty="0"/>
              <a:t> (3, 1, -2). Найдите периметр треугольника </a:t>
            </a:r>
            <a:r>
              <a:rPr lang="en-US" altLang="ru-RU" i="1" dirty="0"/>
              <a:t>MNK</a:t>
            </a:r>
            <a:r>
              <a:rPr lang="ru-RU" altLang="ru-RU" dirty="0"/>
              <a:t>.</a:t>
            </a:r>
          </a:p>
        </p:txBody>
      </p:sp>
      <p:grpSp>
        <p:nvGrpSpPr>
          <p:cNvPr id="33806" name="Group 14">
            <a:extLst>
              <a:ext uri="{FF2B5EF4-FFF2-40B4-BE49-F238E27FC236}">
                <a16:creationId xmlns:a16="http://schemas.microsoft.com/office/drawing/2014/main" id="{AAFBD6EC-5793-4297-90F8-D0ABFE631992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292600"/>
            <a:ext cx="3529013" cy="498475"/>
            <a:chOff x="204" y="2704"/>
            <a:chExt cx="2223" cy="314"/>
          </a:xfrm>
        </p:grpSpPr>
        <p:sp>
          <p:nvSpPr>
            <p:cNvPr id="33796" name="Text Box 4">
              <a:extLst>
                <a:ext uri="{FF2B5EF4-FFF2-40B4-BE49-F238E27FC236}">
                  <a16:creationId xmlns:a16="http://schemas.microsoft.com/office/drawing/2014/main" id="{0BE7CF65-01D6-421E-9599-361E019BC6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2704"/>
              <a:ext cx="2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803" name="Object 11">
                  <a:extLst>
                    <a:ext uri="{FF2B5EF4-FFF2-40B4-BE49-F238E27FC236}">
                      <a16:creationId xmlns:a16="http://schemas.microsoft.com/office/drawing/2014/main" id="{7F05ACB6-791F-404D-A83E-21C341D9B797}"/>
                    </a:ext>
                  </a:extLst>
                </p:cNvPr>
                <p:cNvSpPr txBox="1"/>
                <p:nvPr/>
              </p:nvSpPr>
              <p:spPr bwMode="auto">
                <a:xfrm>
                  <a:off x="868" y="2750"/>
                  <a:ext cx="1424" cy="268"/>
                </a:xfrm>
                <a:prstGeom prst="rect">
                  <a:avLst/>
                </a:prstGeom>
                <a:noFill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(5+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19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33803" name="Object 11">
                  <a:extLst>
                    <a:ext uri="{FF2B5EF4-FFF2-40B4-BE49-F238E27FC236}">
                      <a16:creationId xmlns:a16="http://schemas.microsoft.com/office/drawing/2014/main" id="{7F05ACB6-791F-404D-A83E-21C341D9B7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8" y="2750"/>
                  <a:ext cx="1424" cy="268"/>
                </a:xfrm>
                <a:prstGeom prst="rect">
                  <a:avLst/>
                </a:prstGeom>
                <a:blipFill>
                  <a:blip r:embed="rId3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B2FDE416-56CF-4BB7-8F25-61501371B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>
            <a:extLst>
              <a:ext uri="{FF2B5EF4-FFF2-40B4-BE49-F238E27FC236}">
                <a16:creationId xmlns:a16="http://schemas.microsoft.com/office/drawing/2014/main" id="{FF1FEB4A-047E-4F47-9427-B6A73B4CD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Определите вид треугольника, если его вершины имеют координаты: </a:t>
            </a:r>
            <a:r>
              <a:rPr lang="en-US" altLang="ru-RU" i="1" dirty="0"/>
              <a:t>A</a:t>
            </a:r>
            <a:r>
              <a:rPr lang="ru-RU" altLang="ru-RU" dirty="0"/>
              <a:t>(0, 0, 2), </a:t>
            </a:r>
            <a:r>
              <a:rPr lang="en-US" altLang="ru-RU" i="1" dirty="0"/>
              <a:t>B</a:t>
            </a:r>
            <a:r>
              <a:rPr lang="ru-RU" altLang="ru-RU" dirty="0"/>
              <a:t>(0, 2, 0), </a:t>
            </a:r>
            <a:r>
              <a:rPr lang="en-US" altLang="ru-RU" i="1" dirty="0"/>
              <a:t>C</a:t>
            </a:r>
            <a:r>
              <a:rPr lang="ru-RU" altLang="ru-RU" dirty="0"/>
              <a:t>(2, 0, 0).</a:t>
            </a: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B7B95D1E-A110-4050-9C25-097E62EF1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5111E11E-EB6B-4F71-A43C-2D755E2A1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Равносторонний.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D5B378-7FC7-41E9-ABE7-D7FAB158A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>
            <a:extLst>
              <a:ext uri="{FF2B5EF4-FFF2-40B4-BE49-F238E27FC236}">
                <a16:creationId xmlns:a16="http://schemas.microsoft.com/office/drawing/2014/main" id="{0005C561-AE1C-4FE8-BE3A-2030397DE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0728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Где расположены точки, координаты которых удовлетворяют неравенству: </a:t>
            </a:r>
          </a:p>
          <a:p>
            <a:pPr>
              <a:spcBef>
                <a:spcPct val="50000"/>
              </a:spcBef>
            </a:pPr>
            <a:r>
              <a:rPr lang="ru-RU" altLang="ru-RU" dirty="0"/>
              <a:t>	а) (</a:t>
            </a:r>
            <a:r>
              <a:rPr lang="en-US" altLang="ru-RU" i="1" dirty="0"/>
              <a:t>x –x</a:t>
            </a:r>
            <a:r>
              <a:rPr lang="ru-RU" altLang="ru-RU" baseline="-25000" dirty="0"/>
              <a:t>0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+</a:t>
            </a:r>
            <a:r>
              <a:rPr lang="en-US" altLang="ru-RU" dirty="0"/>
              <a:t> </a:t>
            </a:r>
            <a:r>
              <a:rPr lang="ru-RU" altLang="ru-RU" dirty="0"/>
              <a:t>(</a:t>
            </a:r>
            <a:r>
              <a:rPr lang="en-US" altLang="ru-RU" i="1" dirty="0"/>
              <a:t>y – y</a:t>
            </a:r>
            <a:r>
              <a:rPr lang="ru-RU" altLang="ru-RU" baseline="-25000" dirty="0"/>
              <a:t>0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en-US" altLang="ru-RU" baseline="30000" dirty="0"/>
              <a:t> </a:t>
            </a:r>
            <a:r>
              <a:rPr lang="ru-RU" altLang="ru-RU" dirty="0"/>
              <a:t>+</a:t>
            </a:r>
            <a:r>
              <a:rPr lang="en-US" altLang="ru-RU" dirty="0"/>
              <a:t> </a:t>
            </a:r>
            <a:r>
              <a:rPr lang="ru-RU" altLang="ru-RU" dirty="0"/>
              <a:t>(</a:t>
            </a:r>
            <a:r>
              <a:rPr lang="en-US" altLang="ru-RU" i="1" dirty="0"/>
              <a:t>z – z</a:t>
            </a:r>
            <a:r>
              <a:rPr lang="ru-RU" altLang="ru-RU" baseline="-25000" dirty="0"/>
              <a:t>0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en-US" altLang="ru-RU" baseline="30000" dirty="0"/>
              <a:t> </a:t>
            </a:r>
            <a:r>
              <a:rPr lang="ru-RU" altLang="ru-RU" dirty="0"/>
              <a:t>&lt;</a:t>
            </a:r>
            <a:r>
              <a:rPr lang="en-US" altLang="ru-RU" dirty="0"/>
              <a:t> </a:t>
            </a:r>
            <a:r>
              <a:rPr lang="en-US" altLang="ru-RU" i="1" dirty="0"/>
              <a:t>R</a:t>
            </a:r>
            <a:r>
              <a:rPr lang="ru-RU" altLang="ru-RU" baseline="30000" dirty="0"/>
              <a:t>2</a:t>
            </a:r>
            <a:r>
              <a:rPr lang="ru-RU" altLang="ru-RU" dirty="0"/>
              <a:t>; </a:t>
            </a:r>
          </a:p>
          <a:p>
            <a:pPr>
              <a:spcBef>
                <a:spcPct val="50000"/>
              </a:spcBef>
            </a:pPr>
            <a:r>
              <a:rPr lang="ru-RU" altLang="ru-RU" dirty="0"/>
              <a:t>	б) (</a:t>
            </a:r>
            <a:r>
              <a:rPr lang="en-US" altLang="ru-RU" i="1" dirty="0"/>
              <a:t>x –x</a:t>
            </a:r>
            <a:r>
              <a:rPr lang="ru-RU" altLang="ru-RU" baseline="-25000" dirty="0"/>
              <a:t>0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+</a:t>
            </a:r>
            <a:r>
              <a:rPr lang="en-US" altLang="ru-RU" dirty="0"/>
              <a:t> </a:t>
            </a:r>
            <a:r>
              <a:rPr lang="ru-RU" altLang="ru-RU" dirty="0"/>
              <a:t>(</a:t>
            </a:r>
            <a:r>
              <a:rPr lang="en-US" altLang="ru-RU" i="1" dirty="0"/>
              <a:t>y – y</a:t>
            </a:r>
            <a:r>
              <a:rPr lang="ru-RU" altLang="ru-RU" baseline="-25000" dirty="0"/>
              <a:t>0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en-US" altLang="ru-RU" baseline="30000" dirty="0"/>
              <a:t> </a:t>
            </a:r>
            <a:r>
              <a:rPr lang="ru-RU" altLang="ru-RU" dirty="0"/>
              <a:t>+</a:t>
            </a:r>
            <a:r>
              <a:rPr lang="en-US" altLang="ru-RU" dirty="0"/>
              <a:t> </a:t>
            </a:r>
            <a:r>
              <a:rPr lang="ru-RU" altLang="ru-RU" dirty="0"/>
              <a:t>(</a:t>
            </a:r>
            <a:r>
              <a:rPr lang="en-US" altLang="ru-RU" i="1" dirty="0"/>
              <a:t>z – z</a:t>
            </a:r>
            <a:r>
              <a:rPr lang="ru-RU" altLang="ru-RU" baseline="-25000" dirty="0"/>
              <a:t>0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en-US" altLang="ru-RU" baseline="30000" dirty="0"/>
              <a:t> </a:t>
            </a:r>
            <a:r>
              <a:rPr lang="ru-RU" altLang="ru-RU" dirty="0"/>
              <a:t>&gt;</a:t>
            </a:r>
            <a:r>
              <a:rPr lang="en-US" altLang="ru-RU" dirty="0"/>
              <a:t> </a:t>
            </a:r>
            <a:r>
              <a:rPr lang="en-US" altLang="ru-RU" i="1" dirty="0"/>
              <a:t>R</a:t>
            </a:r>
            <a:r>
              <a:rPr lang="ru-RU" altLang="ru-RU" baseline="30000" dirty="0"/>
              <a:t>2</a:t>
            </a:r>
            <a:r>
              <a:rPr lang="ru-RU" altLang="ru-RU" dirty="0"/>
              <a:t>?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8A452274-5516-4ACB-BCAE-6F2CE368F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CA31413E-0A7F-48D2-ABCC-C116EC653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581525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а) Внутри сферы; б) вне сферы.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C8464B4-125A-4EF0-9A3E-D17A6F8C7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730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99673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2F034668-CC9D-4C96-96E9-FD155C748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64031"/>
            <a:ext cx="87137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Найдите координаты центра </a:t>
            </a:r>
            <a:r>
              <a:rPr lang="en-US" altLang="ru-RU" i="1" dirty="0"/>
              <a:t>C</a:t>
            </a:r>
            <a:r>
              <a:rPr lang="ru-RU" altLang="ru-RU" dirty="0"/>
              <a:t> и радиус </a:t>
            </a:r>
            <a:r>
              <a:rPr lang="en-US" altLang="ru-RU" i="1" dirty="0"/>
              <a:t>R</a:t>
            </a:r>
            <a:r>
              <a:rPr lang="ru-RU" altLang="ru-RU" dirty="0"/>
              <a:t> сферы, заданной уравнением:</a:t>
            </a:r>
          </a:p>
          <a:p>
            <a:r>
              <a:rPr lang="ru-RU" altLang="ru-RU" dirty="0"/>
              <a:t>а) (</a:t>
            </a:r>
            <a:r>
              <a:rPr lang="en-US" altLang="ru-RU" i="1" dirty="0"/>
              <a:t>x </a:t>
            </a:r>
            <a:r>
              <a:rPr lang="ru-RU" altLang="ru-RU" dirty="0"/>
              <a:t>- 2)</a:t>
            </a:r>
            <a:r>
              <a:rPr lang="ru-RU" altLang="ru-RU" baseline="30000" dirty="0"/>
              <a:t>2</a:t>
            </a:r>
            <a:r>
              <a:rPr lang="ru-RU" altLang="ru-RU" dirty="0"/>
              <a:t> + (</a:t>
            </a:r>
            <a:r>
              <a:rPr lang="en-US" altLang="ru-RU" i="1" dirty="0"/>
              <a:t>y </a:t>
            </a:r>
            <a:r>
              <a:rPr lang="ru-RU" altLang="ru-RU" dirty="0"/>
              <a:t>+ 5)</a:t>
            </a:r>
            <a:r>
              <a:rPr lang="ru-RU" altLang="ru-RU" baseline="30000" dirty="0"/>
              <a:t>2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baseline="30000" dirty="0"/>
              <a:t>2 </a:t>
            </a:r>
            <a:r>
              <a:rPr lang="ru-RU" altLang="ru-RU" dirty="0"/>
              <a:t>= 9;</a:t>
            </a:r>
          </a:p>
          <a:p>
            <a:r>
              <a:rPr lang="ru-RU" altLang="ru-RU" dirty="0"/>
              <a:t>б) </a:t>
            </a:r>
            <a:r>
              <a:rPr lang="en-US" altLang="ru-RU" i="1" dirty="0"/>
              <a:t>x</a:t>
            </a:r>
            <a:r>
              <a:rPr lang="ru-RU" altLang="ru-RU" baseline="30000" dirty="0"/>
              <a:t>2 </a:t>
            </a:r>
            <a:r>
              <a:rPr lang="ru-RU" altLang="ru-RU" dirty="0"/>
              <a:t>+ (</a:t>
            </a:r>
            <a:r>
              <a:rPr lang="en-US" altLang="ru-RU" i="1" dirty="0"/>
              <a:t>y </a:t>
            </a:r>
            <a:r>
              <a:rPr lang="ru-RU" altLang="ru-RU" dirty="0"/>
              <a:t>- 6)</a:t>
            </a:r>
            <a:r>
              <a:rPr lang="ru-RU" altLang="ru-RU" baseline="30000" dirty="0"/>
              <a:t>2 </a:t>
            </a:r>
            <a:r>
              <a:rPr lang="ru-RU" altLang="ru-RU" dirty="0"/>
              <a:t>+ (</a:t>
            </a:r>
            <a:r>
              <a:rPr lang="en-US" altLang="ru-RU" i="1" dirty="0"/>
              <a:t>z </a:t>
            </a:r>
            <a:r>
              <a:rPr lang="ru-RU" altLang="ru-RU" dirty="0"/>
              <a:t>+ 1)</a:t>
            </a:r>
            <a:r>
              <a:rPr lang="ru-RU" altLang="ru-RU" baseline="30000" dirty="0"/>
              <a:t>2 </a:t>
            </a:r>
            <a:r>
              <a:rPr lang="ru-RU" altLang="ru-RU" dirty="0"/>
              <a:t>= 11.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924D4A42-C34D-4B9B-A506-65B52F2CA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394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</a:t>
            </a:r>
            <a:r>
              <a:rPr lang="ru-RU" altLang="ru-RU" i="1"/>
              <a:t>C</a:t>
            </a:r>
            <a:r>
              <a:rPr lang="ru-RU" altLang="ru-RU"/>
              <a:t>(2, -5, 0), </a:t>
            </a:r>
            <a:r>
              <a:rPr lang="ru-RU" altLang="ru-RU" i="1"/>
              <a:t>R = </a:t>
            </a:r>
            <a:r>
              <a:rPr lang="ru-RU" altLang="ru-RU"/>
              <a:t>3; </a:t>
            </a:r>
          </a:p>
        </p:txBody>
      </p:sp>
      <p:grpSp>
        <p:nvGrpSpPr>
          <p:cNvPr id="37906" name="Group 18">
            <a:extLst>
              <a:ext uri="{FF2B5EF4-FFF2-40B4-BE49-F238E27FC236}">
                <a16:creationId xmlns:a16="http://schemas.microsoft.com/office/drawing/2014/main" id="{8741B549-2D6C-4F4F-86A9-0D32106CA5A8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267200"/>
            <a:ext cx="3168650" cy="457200"/>
            <a:chOff x="2592" y="2688"/>
            <a:chExt cx="1996" cy="288"/>
          </a:xfrm>
        </p:grpSpPr>
        <p:sp>
          <p:nvSpPr>
            <p:cNvPr id="37902" name="Text Box 14">
              <a:extLst>
                <a:ext uri="{FF2B5EF4-FFF2-40B4-BE49-F238E27FC236}">
                  <a16:creationId xmlns:a16="http://schemas.microsoft.com/office/drawing/2014/main" id="{25ED467D-6B7E-479B-9985-3FEE6CFC7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688"/>
              <a:ext cx="19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б) </a:t>
              </a:r>
              <a:r>
                <a:rPr lang="ru-RU" altLang="ru-RU" i="1"/>
                <a:t>C</a:t>
              </a:r>
              <a:r>
                <a:rPr lang="ru-RU" altLang="ru-RU"/>
                <a:t>(0,6,-1), </a:t>
              </a:r>
              <a:r>
                <a:rPr lang="ru-RU" altLang="ru-RU" i="1"/>
                <a:t>R = </a:t>
              </a:r>
              <a:r>
                <a:rPr lang="ru-RU" altLang="ru-RU"/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903" name="Object 15">
                  <a:extLst>
                    <a:ext uri="{FF2B5EF4-FFF2-40B4-BE49-F238E27FC236}">
                      <a16:creationId xmlns:a16="http://schemas.microsoft.com/office/drawing/2014/main" id="{9889E3B9-66AE-4010-9F46-2C8D67437504}"/>
                    </a:ext>
                  </a:extLst>
                </p:cNvPr>
                <p:cNvSpPr txBox="1"/>
                <p:nvPr/>
              </p:nvSpPr>
              <p:spPr bwMode="auto">
                <a:xfrm>
                  <a:off x="3998" y="2688"/>
                  <a:ext cx="348" cy="240"/>
                </a:xfrm>
                <a:prstGeom prst="rect">
                  <a:avLst/>
                </a:prstGeom>
                <a:noFill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37903" name="Object 15">
                  <a:extLst>
                    <a:ext uri="{FF2B5EF4-FFF2-40B4-BE49-F238E27FC236}">
                      <a16:creationId xmlns:a16="http://schemas.microsoft.com/office/drawing/2014/main" id="{9889E3B9-66AE-4010-9F46-2C8D674375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98" y="2688"/>
                  <a:ext cx="348" cy="24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E40E703A-F7CB-4973-8F84-6EC5C75D8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6BCFACEC-3B5A-4C61-9581-0AED87ABD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20688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dirty="0"/>
              <a:t>	Напишите уравнение сферы: </a:t>
            </a:r>
          </a:p>
          <a:p>
            <a:r>
              <a:rPr lang="ru-RU" altLang="ru-RU" dirty="0"/>
              <a:t>	а) с центром в точке </a:t>
            </a:r>
            <a:r>
              <a:rPr lang="en-US" altLang="ru-RU" i="1" dirty="0"/>
              <a:t>O</a:t>
            </a:r>
            <a:r>
              <a:rPr lang="ru-RU" altLang="ru-RU" dirty="0"/>
              <a:t>(0, 0, 0) и радиусом 1; </a:t>
            </a:r>
          </a:p>
          <a:p>
            <a:r>
              <a:rPr lang="ru-RU" altLang="ru-RU" dirty="0"/>
              <a:t>	б) с центром в точке </a:t>
            </a:r>
            <a:r>
              <a:rPr lang="en-US" altLang="ru-RU" i="1" dirty="0"/>
              <a:t>C</a:t>
            </a:r>
            <a:r>
              <a:rPr lang="ru-RU" altLang="ru-RU" dirty="0"/>
              <a:t> (1, -2, 3) и радиусом 4.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08E9EF6E-2E55-401D-90F3-AE14B5E01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993A11E6-5245-452B-92E1-72B934A35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352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</a:t>
            </a:r>
            <a:r>
              <a:rPr lang="ru-RU" altLang="ru-RU" i="1"/>
              <a:t>x</a:t>
            </a:r>
            <a:r>
              <a:rPr lang="ru-RU" altLang="ru-RU" baseline="30000"/>
              <a:t>2</a:t>
            </a:r>
            <a:r>
              <a:rPr lang="ru-RU" altLang="ru-RU"/>
              <a:t> + </a:t>
            </a:r>
            <a:r>
              <a:rPr lang="ru-RU" altLang="ru-RU" i="1"/>
              <a:t>y</a:t>
            </a:r>
            <a:r>
              <a:rPr lang="ru-RU" altLang="ru-RU" baseline="30000"/>
              <a:t>2 </a:t>
            </a:r>
            <a:r>
              <a:rPr lang="ru-RU" altLang="ru-RU"/>
              <a:t>+</a:t>
            </a:r>
            <a:r>
              <a:rPr lang="ru-RU" altLang="ru-RU" i="1"/>
              <a:t>z</a:t>
            </a:r>
            <a:r>
              <a:rPr lang="ru-RU" altLang="ru-RU" baseline="30000"/>
              <a:t>2 </a:t>
            </a:r>
            <a:r>
              <a:rPr lang="ru-RU" altLang="ru-RU"/>
              <a:t>= 1; 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7CDA3E34-5BA9-45EA-B86C-747EF1CF0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292600"/>
            <a:ext cx="432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(</a:t>
            </a:r>
            <a:r>
              <a:rPr lang="ru-RU" altLang="ru-RU" i="1"/>
              <a:t>x</a:t>
            </a:r>
            <a:r>
              <a:rPr lang="ru-RU" altLang="ru-RU"/>
              <a:t>-1)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y</a:t>
            </a:r>
            <a:r>
              <a:rPr lang="ru-RU" altLang="ru-RU"/>
              <a:t>+2)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z</a:t>
            </a:r>
            <a:r>
              <a:rPr lang="ru-RU" altLang="ru-RU"/>
              <a:t>-3)</a:t>
            </a:r>
            <a:r>
              <a:rPr lang="ru-RU" altLang="ru-RU" baseline="30000"/>
              <a:t>2 </a:t>
            </a:r>
            <a:r>
              <a:rPr lang="ru-RU" altLang="ru-RU"/>
              <a:t>= 16.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DF736EB-D5B5-495E-91CC-41F773693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6BCFACEC-3B5A-4C61-9581-0AED87ABD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Напишите уравнение сферы</a:t>
            </a:r>
            <a:r>
              <a:rPr lang="en-US" altLang="ru-RU" dirty="0"/>
              <a:t> </a:t>
            </a:r>
            <a:r>
              <a:rPr lang="ru-RU" altLang="ru-RU" dirty="0"/>
              <a:t>с центром в точке </a:t>
            </a:r>
            <a:r>
              <a:rPr lang="en-US" altLang="ru-RU" i="1" dirty="0"/>
              <a:t>A</a:t>
            </a:r>
            <a:r>
              <a:rPr lang="en-US" altLang="ru-RU" baseline="-25000" dirty="0"/>
              <a:t>0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, </a:t>
            </a:r>
            <a:r>
              <a:rPr lang="en-US" altLang="ru-RU" dirty="0"/>
              <a:t>3</a:t>
            </a:r>
            <a:r>
              <a:rPr lang="ru-RU" altLang="ru-RU" dirty="0"/>
              <a:t>), проходящей через точку </a:t>
            </a:r>
            <a:r>
              <a:rPr lang="en-US" altLang="ru-RU" i="1" dirty="0"/>
              <a:t>A</a:t>
            </a:r>
            <a:r>
              <a:rPr lang="ru-RU" altLang="ru-RU" dirty="0"/>
              <a:t>(</a:t>
            </a:r>
            <a:r>
              <a:rPr lang="en-US" altLang="ru-RU" dirty="0"/>
              <a:t>3</a:t>
            </a:r>
            <a:r>
              <a:rPr lang="ru-RU" altLang="ru-RU" dirty="0"/>
              <a:t>, 2, </a:t>
            </a:r>
            <a:r>
              <a:rPr lang="en-US" altLang="ru-RU" dirty="0"/>
              <a:t>1</a:t>
            </a:r>
            <a:r>
              <a:rPr lang="ru-RU" altLang="ru-RU" dirty="0"/>
              <a:t>).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08E9EF6E-2E55-401D-90F3-AE14B5E01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993A11E6-5245-452B-92E1-72B934A35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6336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/>
              <a:t> </a:t>
            </a:r>
            <a:r>
              <a:rPr lang="en-US" altLang="ru-RU" dirty="0"/>
              <a:t>(</a:t>
            </a:r>
            <a:r>
              <a:rPr lang="ru-RU" altLang="ru-RU" i="1" dirty="0"/>
              <a:t>x</a:t>
            </a:r>
            <a:r>
              <a:rPr lang="en-US" altLang="ru-RU" i="1" dirty="0"/>
              <a:t> – </a:t>
            </a:r>
            <a:r>
              <a:rPr lang="en-US" altLang="ru-RU" dirty="0"/>
              <a:t>1)</a:t>
            </a:r>
            <a:r>
              <a:rPr lang="ru-RU" altLang="ru-RU" baseline="30000" dirty="0"/>
              <a:t>2</a:t>
            </a:r>
            <a:r>
              <a:rPr lang="ru-RU" altLang="ru-RU" dirty="0"/>
              <a:t> + </a:t>
            </a:r>
            <a:r>
              <a:rPr lang="en-US" altLang="ru-RU" dirty="0"/>
              <a:t>(</a:t>
            </a:r>
            <a:r>
              <a:rPr lang="ru-RU" altLang="ru-RU" i="1" dirty="0"/>
              <a:t>y</a:t>
            </a:r>
            <a:r>
              <a:rPr lang="en-US" altLang="ru-RU" i="1" dirty="0"/>
              <a:t> – </a:t>
            </a:r>
            <a:r>
              <a:rPr lang="en-US" altLang="ru-RU" dirty="0"/>
              <a:t>2)</a:t>
            </a:r>
            <a:r>
              <a:rPr lang="ru-RU" altLang="ru-RU" baseline="30000" dirty="0"/>
              <a:t>2 </a:t>
            </a:r>
            <a:r>
              <a:rPr lang="ru-RU" altLang="ru-RU" dirty="0"/>
              <a:t>+</a:t>
            </a:r>
            <a:r>
              <a:rPr lang="en-US" altLang="ru-RU" dirty="0"/>
              <a:t>(</a:t>
            </a:r>
            <a:r>
              <a:rPr lang="ru-RU" altLang="ru-RU" i="1" dirty="0"/>
              <a:t>z</a:t>
            </a:r>
            <a:r>
              <a:rPr lang="en-US" altLang="ru-RU" i="1" dirty="0"/>
              <a:t> – </a:t>
            </a:r>
            <a:r>
              <a:rPr lang="en-US" altLang="ru-RU" dirty="0"/>
              <a:t>3)</a:t>
            </a:r>
            <a:r>
              <a:rPr lang="ru-RU" altLang="ru-RU" baseline="30000" dirty="0"/>
              <a:t>2 </a:t>
            </a:r>
            <a:r>
              <a:rPr lang="ru-RU" altLang="ru-RU" dirty="0"/>
              <a:t>= </a:t>
            </a:r>
            <a:r>
              <a:rPr lang="en-US" altLang="ru-RU" dirty="0"/>
              <a:t>8.</a:t>
            </a:r>
            <a:r>
              <a:rPr lang="ru-RU" altLang="ru-RU" dirty="0"/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370D1DB-6DAD-4E59-860D-54466934A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346048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F6C3E531-3DE7-4C47-A2D7-5F0035314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Напишите уравнение сферы с центром в точке </a:t>
            </a:r>
            <a:r>
              <a:rPr lang="en-US" altLang="ru-RU" i="1" dirty="0"/>
              <a:t>O</a:t>
            </a:r>
            <a:r>
              <a:rPr lang="ru-RU" altLang="ru-RU" dirty="0"/>
              <a:t>(1, 2, -1), касающейся координатной плоскости: а) </a:t>
            </a:r>
            <a:r>
              <a:rPr lang="en-US" altLang="ru-RU" i="1" dirty="0"/>
              <a:t>Oxy</a:t>
            </a:r>
            <a:r>
              <a:rPr lang="ru-RU" altLang="ru-RU" dirty="0"/>
              <a:t>; б) </a:t>
            </a:r>
            <a:r>
              <a:rPr lang="en-US" altLang="ru-RU" i="1" dirty="0" err="1"/>
              <a:t>Oxz</a:t>
            </a:r>
            <a:r>
              <a:rPr lang="ru-RU" altLang="ru-RU" dirty="0"/>
              <a:t>; в) </a:t>
            </a:r>
            <a:r>
              <a:rPr lang="en-US" altLang="ru-RU" i="1" dirty="0" err="1"/>
              <a:t>Oyz</a:t>
            </a:r>
            <a:r>
              <a:rPr lang="ru-RU" altLang="ru-RU" dirty="0"/>
              <a:t>.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9D51DE27-111D-4315-8B71-AB8D8C0B9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4EC90099-449D-4050-8B4A-1FF84F4A4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(</a:t>
            </a:r>
            <a:r>
              <a:rPr lang="ru-RU" altLang="ru-RU" i="1"/>
              <a:t>x</a:t>
            </a:r>
            <a:r>
              <a:rPr lang="ru-RU" altLang="ru-RU"/>
              <a:t>-1)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y</a:t>
            </a:r>
            <a:r>
              <a:rPr lang="ru-RU" altLang="ru-RU"/>
              <a:t>-2)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z</a:t>
            </a:r>
            <a:r>
              <a:rPr lang="ru-RU" altLang="ru-RU"/>
              <a:t>+1)</a:t>
            </a:r>
            <a:r>
              <a:rPr lang="ru-RU" altLang="ru-RU" baseline="30000"/>
              <a:t>2 </a:t>
            </a:r>
            <a:r>
              <a:rPr lang="ru-RU" altLang="ru-RU"/>
              <a:t>= 1; </a:t>
            </a: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46350D35-CAA8-43A5-B408-728B200FA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292600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(</a:t>
            </a:r>
            <a:r>
              <a:rPr lang="ru-RU" altLang="ru-RU" i="1"/>
              <a:t>x</a:t>
            </a:r>
            <a:r>
              <a:rPr lang="ru-RU" altLang="ru-RU"/>
              <a:t>-1)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y</a:t>
            </a:r>
            <a:r>
              <a:rPr lang="ru-RU" altLang="ru-RU"/>
              <a:t>-2)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z</a:t>
            </a:r>
            <a:r>
              <a:rPr lang="ru-RU" altLang="ru-RU"/>
              <a:t>+1)</a:t>
            </a:r>
            <a:r>
              <a:rPr lang="ru-RU" altLang="ru-RU" baseline="30000"/>
              <a:t>2 </a:t>
            </a:r>
            <a:r>
              <a:rPr lang="ru-RU" altLang="ru-RU"/>
              <a:t>= 4; </a:t>
            </a:r>
          </a:p>
        </p:txBody>
      </p:sp>
      <p:sp>
        <p:nvSpPr>
          <p:cNvPr id="41995" name="Text Box 11">
            <a:extLst>
              <a:ext uri="{FF2B5EF4-FFF2-40B4-BE49-F238E27FC236}">
                <a16:creationId xmlns:a16="http://schemas.microsoft.com/office/drawing/2014/main" id="{AA6CE2DC-CAC9-4DE8-8249-DA2DF223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797425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(</a:t>
            </a:r>
            <a:r>
              <a:rPr lang="ru-RU" altLang="ru-RU" i="1"/>
              <a:t>x</a:t>
            </a:r>
            <a:r>
              <a:rPr lang="ru-RU" altLang="ru-RU"/>
              <a:t>-1)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y</a:t>
            </a:r>
            <a:r>
              <a:rPr lang="ru-RU" altLang="ru-RU"/>
              <a:t>-2)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z</a:t>
            </a:r>
            <a:r>
              <a:rPr lang="ru-RU" altLang="ru-RU"/>
              <a:t>+1)</a:t>
            </a:r>
            <a:r>
              <a:rPr lang="ru-RU" altLang="ru-RU" baseline="30000"/>
              <a:t>2 </a:t>
            </a:r>
            <a:r>
              <a:rPr lang="ru-RU" altLang="ru-RU"/>
              <a:t>= 1.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046AA09-9DB4-40DC-90D8-0253C8450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1994" grpId="0"/>
      <p:bldP spid="419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>
            <a:extLst>
              <a:ext uri="{FF2B5EF4-FFF2-40B4-BE49-F238E27FC236}">
                <a16:creationId xmlns:a16="http://schemas.microsoft.com/office/drawing/2014/main" id="{0F25CBFA-4C55-455B-BF7F-EEB47A797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9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Напишите уравнение сферы с центром в точке </a:t>
            </a:r>
            <a:r>
              <a:rPr lang="en-US" altLang="ru-RU" i="1" dirty="0"/>
              <a:t>O</a:t>
            </a:r>
            <a:r>
              <a:rPr lang="ru-RU" altLang="ru-RU" dirty="0"/>
              <a:t>(3, -2, 1), касающейся координатной прямой: а) </a:t>
            </a:r>
            <a:r>
              <a:rPr lang="en-US" altLang="ru-RU" i="1" dirty="0"/>
              <a:t>Ox</a:t>
            </a:r>
            <a:r>
              <a:rPr lang="ru-RU" altLang="ru-RU" dirty="0"/>
              <a:t>; б) </a:t>
            </a:r>
            <a:r>
              <a:rPr lang="en-US" altLang="ru-RU" i="1" dirty="0"/>
              <a:t>Oy</a:t>
            </a:r>
            <a:r>
              <a:rPr lang="ru-RU" altLang="ru-RU" dirty="0"/>
              <a:t>; в) </a:t>
            </a:r>
            <a:r>
              <a:rPr lang="en-US" altLang="ru-RU" i="1" dirty="0"/>
              <a:t>Oz</a:t>
            </a:r>
            <a:r>
              <a:rPr lang="ru-RU" altLang="ru-RU" dirty="0"/>
              <a:t>.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D99EC1EE-1D6D-4D64-AB89-F1C8CB00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FB0F9BA9-93A6-4092-9CC1-789890D16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(</a:t>
            </a:r>
            <a:r>
              <a:rPr lang="ru-RU" altLang="ru-RU" i="1"/>
              <a:t>x</a:t>
            </a:r>
            <a:r>
              <a:rPr lang="ru-RU" altLang="ru-RU"/>
              <a:t>-3)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y</a:t>
            </a:r>
            <a:r>
              <a:rPr lang="ru-RU" altLang="ru-RU"/>
              <a:t>+2)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z</a:t>
            </a:r>
            <a:r>
              <a:rPr lang="ru-RU" altLang="ru-RU"/>
              <a:t>-1)</a:t>
            </a:r>
            <a:r>
              <a:rPr lang="ru-RU" altLang="ru-RU" baseline="30000"/>
              <a:t>2</a:t>
            </a:r>
            <a:r>
              <a:rPr lang="ru-RU" altLang="ru-RU"/>
              <a:t> = 5; </a:t>
            </a:r>
          </a:p>
        </p:txBody>
      </p:sp>
      <p:sp>
        <p:nvSpPr>
          <p:cNvPr id="55302" name="Text Box 6">
            <a:extLst>
              <a:ext uri="{FF2B5EF4-FFF2-40B4-BE49-F238E27FC236}">
                <a16:creationId xmlns:a16="http://schemas.microsoft.com/office/drawing/2014/main" id="{009AAECD-1EBE-4816-855F-AC05EBCB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292600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(</a:t>
            </a:r>
            <a:r>
              <a:rPr lang="ru-RU" altLang="ru-RU" i="1"/>
              <a:t>x</a:t>
            </a:r>
            <a:r>
              <a:rPr lang="ru-RU" altLang="ru-RU"/>
              <a:t>-3)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y</a:t>
            </a:r>
            <a:r>
              <a:rPr lang="ru-RU" altLang="ru-RU"/>
              <a:t>+2)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z</a:t>
            </a:r>
            <a:r>
              <a:rPr lang="ru-RU" altLang="ru-RU"/>
              <a:t>-1)</a:t>
            </a:r>
            <a:r>
              <a:rPr lang="ru-RU" altLang="ru-RU" baseline="30000"/>
              <a:t>2</a:t>
            </a:r>
            <a:r>
              <a:rPr lang="ru-RU" altLang="ru-RU"/>
              <a:t> = 10; </a:t>
            </a:r>
          </a:p>
        </p:txBody>
      </p:sp>
      <p:sp>
        <p:nvSpPr>
          <p:cNvPr id="55303" name="Text Box 7">
            <a:extLst>
              <a:ext uri="{FF2B5EF4-FFF2-40B4-BE49-F238E27FC236}">
                <a16:creationId xmlns:a16="http://schemas.microsoft.com/office/drawing/2014/main" id="{F0DAD6E7-FD19-409F-88E6-D515D5E9B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797425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(</a:t>
            </a:r>
            <a:r>
              <a:rPr lang="ru-RU" altLang="ru-RU" i="1"/>
              <a:t>x</a:t>
            </a:r>
            <a:r>
              <a:rPr lang="ru-RU" altLang="ru-RU"/>
              <a:t>-3)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y</a:t>
            </a:r>
            <a:r>
              <a:rPr lang="ru-RU" altLang="ru-RU"/>
              <a:t>+2)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z</a:t>
            </a:r>
            <a:r>
              <a:rPr lang="ru-RU" altLang="ru-RU"/>
              <a:t>-1)</a:t>
            </a:r>
            <a:r>
              <a:rPr lang="ru-RU" altLang="ru-RU" baseline="30000"/>
              <a:t>2</a:t>
            </a:r>
            <a:r>
              <a:rPr lang="ru-RU" altLang="ru-RU"/>
              <a:t> = 13.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A06D6EC-7454-466A-A163-D9D0D23E3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  <p:bldP spid="553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7E14428A-54AE-4FBC-8F4E-E64545813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8777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уравнения сфер радиуса </a:t>
            </a:r>
            <a:r>
              <a:rPr lang="en-US" altLang="ru-RU" i="1" dirty="0"/>
              <a:t>R</a:t>
            </a:r>
            <a:r>
              <a:rPr lang="ru-RU" altLang="ru-RU" dirty="0"/>
              <a:t>, касающихся трёх координатных плоскостей. 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07151D85-155A-4D7D-B6B3-8ABA8487F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B0CEAA8C-6CD2-4C91-AFE9-B80601D86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8 сфер (</a:t>
            </a:r>
            <a:r>
              <a:rPr lang="ru-RU" altLang="ru-RU" i="1"/>
              <a:t>x</a:t>
            </a:r>
            <a:r>
              <a:rPr lang="ru-RU" altLang="ru-RU">
                <a:sym typeface="Symbol" panose="05050102010706020507" pitchFamily="18" charset="2"/>
              </a:rPr>
              <a:t></a:t>
            </a:r>
            <a:r>
              <a:rPr lang="ru-RU" altLang="ru-RU" i="1"/>
              <a:t>R</a:t>
            </a:r>
            <a:r>
              <a:rPr lang="ru-RU" altLang="ru-RU"/>
              <a:t>)</a:t>
            </a:r>
            <a:r>
              <a:rPr lang="ru-RU" altLang="ru-RU" baseline="30000"/>
              <a:t>2</a:t>
            </a:r>
            <a:r>
              <a:rPr lang="ru-RU" altLang="ru-RU"/>
              <a:t> + (</a:t>
            </a:r>
            <a:r>
              <a:rPr lang="ru-RU" altLang="ru-RU" i="1"/>
              <a:t>y</a:t>
            </a:r>
            <a:r>
              <a:rPr lang="ru-RU" altLang="ru-RU">
                <a:sym typeface="Symbol" panose="05050102010706020507" pitchFamily="18" charset="2"/>
              </a:rPr>
              <a:t></a:t>
            </a:r>
            <a:r>
              <a:rPr lang="ru-RU" altLang="ru-RU" i="1"/>
              <a:t>R</a:t>
            </a:r>
            <a:r>
              <a:rPr lang="ru-RU" altLang="ru-RU"/>
              <a:t>)</a:t>
            </a:r>
            <a:r>
              <a:rPr lang="ru-RU" altLang="ru-RU" baseline="30000"/>
              <a:t>2 </a:t>
            </a:r>
            <a:r>
              <a:rPr lang="ru-RU" altLang="ru-RU"/>
              <a:t>+ (</a:t>
            </a:r>
            <a:r>
              <a:rPr lang="ru-RU" altLang="ru-RU" i="1"/>
              <a:t>z</a:t>
            </a:r>
            <a:r>
              <a:rPr lang="ru-RU" altLang="ru-RU">
                <a:sym typeface="Symbol" panose="05050102010706020507" pitchFamily="18" charset="2"/>
              </a:rPr>
              <a:t></a:t>
            </a:r>
            <a:r>
              <a:rPr lang="ru-RU" altLang="ru-RU" i="1"/>
              <a:t>R</a:t>
            </a:r>
            <a:r>
              <a:rPr lang="ru-RU" altLang="ru-RU"/>
              <a:t>)</a:t>
            </a:r>
            <a:r>
              <a:rPr lang="ru-RU" altLang="ru-RU" baseline="30000"/>
              <a:t>2 </a:t>
            </a:r>
            <a:r>
              <a:rPr lang="ru-RU" altLang="ru-RU"/>
              <a:t>= </a:t>
            </a:r>
            <a:r>
              <a:rPr lang="ru-RU" altLang="ru-RU" i="1"/>
              <a:t>R</a:t>
            </a:r>
            <a:r>
              <a:rPr lang="ru-RU" altLang="ru-RU" baseline="30000"/>
              <a:t>2</a:t>
            </a:r>
            <a:r>
              <a:rPr lang="ru-RU" altLang="ru-RU"/>
              <a:t>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0DD8734-B3EC-4DF2-9A61-653AB43BD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7E14428A-54AE-4FBC-8F4E-E64545813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4704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уравнения сферы с центром в точке </a:t>
            </a:r>
            <a:r>
              <a:rPr lang="en-US" altLang="ru-RU" i="1" dirty="0"/>
              <a:t>A</a:t>
            </a:r>
            <a:r>
              <a:rPr lang="en-US" altLang="ru-RU" baseline="-25000" dirty="0"/>
              <a:t>0</a:t>
            </a:r>
            <a:r>
              <a:rPr lang="en-US" altLang="ru-RU" dirty="0"/>
              <a:t>(1, 2, 3), </a:t>
            </a:r>
            <a:r>
              <a:rPr lang="ru-RU" altLang="ru-RU" dirty="0"/>
              <a:t>касающуюся сферы, заданной уравнением </a:t>
            </a:r>
            <a:r>
              <a:rPr lang="en-US" altLang="ru-RU" i="1" dirty="0"/>
              <a:t>x</a:t>
            </a:r>
            <a:r>
              <a:rPr lang="en-US" altLang="ru-RU" baseline="30000" dirty="0"/>
              <a:t>2</a:t>
            </a:r>
            <a:r>
              <a:rPr lang="en-US" altLang="ru-RU" dirty="0"/>
              <a:t> + </a:t>
            </a:r>
            <a:r>
              <a:rPr lang="en-US" altLang="ru-RU" i="1" dirty="0"/>
              <a:t>y</a:t>
            </a:r>
            <a:r>
              <a:rPr lang="en-US" altLang="ru-RU" baseline="30000" dirty="0"/>
              <a:t>2</a:t>
            </a:r>
            <a:r>
              <a:rPr lang="en-US" altLang="ru-RU" dirty="0"/>
              <a:t> + </a:t>
            </a:r>
            <a:r>
              <a:rPr lang="en-US" altLang="ru-RU" i="1" dirty="0"/>
              <a:t>z</a:t>
            </a:r>
            <a:r>
              <a:rPr lang="en-US" altLang="ru-RU" baseline="30000" dirty="0"/>
              <a:t>2</a:t>
            </a:r>
            <a:r>
              <a:rPr lang="en-US" altLang="ru-RU" dirty="0"/>
              <a:t> = 1.</a:t>
            </a:r>
            <a:r>
              <a:rPr lang="ru-RU" altLang="ru-RU" dirty="0"/>
              <a:t> 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07151D85-155A-4D7D-B6B3-8ABA8487F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B0CEAA8C-6CD2-4C91-AFE9-B80601D86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79715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(</a:t>
            </a:r>
            <a:r>
              <a:rPr lang="ru-RU" altLang="ru-RU" i="1" dirty="0"/>
              <a:t>x</a:t>
            </a:r>
            <a:r>
              <a:rPr lang="en-US" altLang="ru-RU" dirty="0">
                <a:sym typeface="Symbol" panose="05050102010706020507" pitchFamily="18" charset="2"/>
              </a:rPr>
              <a:t> – 1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ru-RU" altLang="ru-RU" dirty="0"/>
              <a:t> + (</a:t>
            </a:r>
            <a:r>
              <a:rPr lang="ru-RU" altLang="ru-RU" i="1" dirty="0"/>
              <a:t>y</a:t>
            </a:r>
            <a:r>
              <a:rPr lang="en-US" altLang="ru-RU" i="1" dirty="0"/>
              <a:t> – </a:t>
            </a:r>
            <a:r>
              <a:rPr lang="en-US" altLang="ru-RU" dirty="0"/>
              <a:t>2</a:t>
            </a:r>
            <a:r>
              <a:rPr lang="ru-RU" altLang="ru-RU" dirty="0"/>
              <a:t>)</a:t>
            </a:r>
            <a:r>
              <a:rPr lang="ru-RU" altLang="ru-RU" baseline="30000" dirty="0"/>
              <a:t>2 </a:t>
            </a:r>
            <a:r>
              <a:rPr lang="ru-RU" altLang="ru-RU" dirty="0"/>
              <a:t>+ (</a:t>
            </a:r>
            <a:r>
              <a:rPr lang="ru-RU" altLang="ru-RU" i="1" dirty="0"/>
              <a:t>z</a:t>
            </a:r>
            <a:r>
              <a:rPr lang="en-US" altLang="ru-RU" i="1" dirty="0"/>
              <a:t> – </a:t>
            </a:r>
            <a:r>
              <a:rPr lang="en-US" altLang="ru-RU" dirty="0"/>
              <a:t>3</a:t>
            </a:r>
            <a:r>
              <a:rPr lang="ru-RU" altLang="ru-RU" dirty="0"/>
              <a:t>)</a:t>
            </a:r>
            <a:r>
              <a:rPr lang="ru-RU" altLang="ru-RU" baseline="30000" dirty="0"/>
              <a:t>2 </a:t>
            </a:r>
            <a:r>
              <a:rPr lang="ru-RU" altLang="ru-RU" dirty="0"/>
              <a:t>= </a:t>
            </a:r>
            <a:r>
              <a:rPr lang="en-US" altLang="ru-RU" dirty="0"/>
              <a:t>13, </a:t>
            </a:r>
          </a:p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	(</a:t>
            </a:r>
            <a:r>
              <a:rPr lang="ru-RU" altLang="ru-RU" i="1" dirty="0"/>
              <a:t>x</a:t>
            </a:r>
            <a:r>
              <a:rPr lang="en-US" altLang="ru-RU" dirty="0">
                <a:sym typeface="Symbol" panose="05050102010706020507" pitchFamily="18" charset="2"/>
              </a:rPr>
              <a:t> – 1</a:t>
            </a:r>
            <a:r>
              <a:rPr lang="ru-RU" altLang="ru-RU" dirty="0"/>
              <a:t>)</a:t>
            </a:r>
            <a:r>
              <a:rPr lang="ru-RU" altLang="ru-RU" baseline="30000" dirty="0"/>
              <a:t>2</a:t>
            </a:r>
            <a:r>
              <a:rPr lang="ru-RU" altLang="ru-RU" dirty="0"/>
              <a:t> + (</a:t>
            </a:r>
            <a:r>
              <a:rPr lang="ru-RU" altLang="ru-RU" i="1" dirty="0"/>
              <a:t>y</a:t>
            </a:r>
            <a:r>
              <a:rPr lang="en-US" altLang="ru-RU" i="1" dirty="0"/>
              <a:t> – </a:t>
            </a:r>
            <a:r>
              <a:rPr lang="en-US" altLang="ru-RU" dirty="0"/>
              <a:t>2</a:t>
            </a:r>
            <a:r>
              <a:rPr lang="ru-RU" altLang="ru-RU" dirty="0"/>
              <a:t>)</a:t>
            </a:r>
            <a:r>
              <a:rPr lang="ru-RU" altLang="ru-RU" baseline="30000" dirty="0"/>
              <a:t>2 </a:t>
            </a:r>
            <a:r>
              <a:rPr lang="ru-RU" altLang="ru-RU" dirty="0"/>
              <a:t>+ (</a:t>
            </a:r>
            <a:r>
              <a:rPr lang="ru-RU" altLang="ru-RU" i="1" dirty="0"/>
              <a:t>z</a:t>
            </a:r>
            <a:r>
              <a:rPr lang="en-US" altLang="ru-RU" i="1" dirty="0"/>
              <a:t> – </a:t>
            </a:r>
            <a:r>
              <a:rPr lang="en-US" altLang="ru-RU" dirty="0"/>
              <a:t>3</a:t>
            </a:r>
            <a:r>
              <a:rPr lang="ru-RU" altLang="ru-RU" dirty="0"/>
              <a:t>)</a:t>
            </a:r>
            <a:r>
              <a:rPr lang="ru-RU" altLang="ru-RU" baseline="30000" dirty="0"/>
              <a:t>2 </a:t>
            </a:r>
            <a:r>
              <a:rPr lang="ru-RU" altLang="ru-RU" dirty="0"/>
              <a:t>= </a:t>
            </a:r>
            <a:r>
              <a:rPr lang="en-US" altLang="ru-RU" dirty="0"/>
              <a:t>15</a:t>
            </a:r>
            <a:r>
              <a:rPr lang="ru-RU" altLang="ru-RU" dirty="0"/>
              <a:t>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341019D-C8A3-4A5D-ABB5-66E0113FE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31926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Text Box 4">
                <a:extLst>
                  <a:ext uri="{FF2B5EF4-FFF2-40B4-BE49-F238E27FC236}">
                    <a16:creationId xmlns:a16="http://schemas.microsoft.com/office/drawing/2014/main" id="{9EA34EE4-A64B-4E8D-8BA1-0DB1CD1942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-29384"/>
                <a:ext cx="8964612" cy="1475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50215" algn="just"/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Теорема.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Расстояние между точками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в пространстве выражается формулой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u-RU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u-RU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rad>
                    </m:oMath>
                  </m:oMathPara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2052" name="Text Box 4">
                <a:extLst>
                  <a:ext uri="{FF2B5EF4-FFF2-40B4-BE49-F238E27FC236}">
                    <a16:creationId xmlns:a16="http://schemas.microsoft.com/office/drawing/2014/main" id="{9EA34EE4-A64B-4E8D-8BA1-0DB1CD194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-29384"/>
                <a:ext cx="8964612" cy="1475917"/>
              </a:xfrm>
              <a:prstGeom prst="rect">
                <a:avLst/>
              </a:prstGeom>
              <a:blipFill>
                <a:blip r:embed="rId2"/>
                <a:stretch>
                  <a:fillRect l="-1360" t="-4132" r="-13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7" name="Rectangle 9">
            <a:extLst>
              <a:ext uri="{FF2B5EF4-FFF2-40B4-BE49-F238E27FC236}">
                <a16:creationId xmlns:a16="http://schemas.microsoft.com/office/drawing/2014/main" id="{8705573B-3DF4-4A4A-88DF-AFB08AD29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8472CE9E-5F2D-4656-9E3A-DF0211A860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359" y="1468233"/>
            <a:ext cx="2910139" cy="2721285"/>
          </a:xfrm>
          <a:noFill/>
          <a:ln/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538780F9-1B9F-4210-B246-81DD70A87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1446533"/>
            <a:ext cx="5868144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450215" algn="just"/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точек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пространства проведём отрезок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 не может быть парал­лелен одновременно всем осям координат. Предположим, например, что он не параллелен оси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Обозначим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- ортогональные проекции соответственно точек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плоскость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Oxy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1A0C7DEA-F1AD-47D7-9C72-0BB710CF21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172312"/>
                <a:ext cx="9144000" cy="2635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Эти проекции на плоскость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Oxy 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имеют координаты (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(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соответственно. Расстояние между точками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',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 вы­ражается формулой</a:t>
                </a:r>
              </a:p>
              <a:p>
                <a:pPr indent="450215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Через точку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проведём прямую, параллельную прямой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', и точку её пересечения с прямой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обозначим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Треугольник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прямоугольный,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',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|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</a:t>
                </a:r>
                <a:r>
                  <a:rPr lang="en-US" sz="2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sz="2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|. Следовательно, по теореме Пифагора, имеем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sz="2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</m:e>
                    </m:rad>
                  </m:oMath>
                </a14:m>
                <a:endParaRPr lang="ru-RU" altLang="ru-RU" sz="2200" dirty="0"/>
              </a:p>
            </p:txBody>
          </p:sp>
        </mc:Choice>
        <mc:Fallback xmlns=""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1A0C7DEA-F1AD-47D7-9C72-0BB710CF2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172312"/>
                <a:ext cx="9144000" cy="2635850"/>
              </a:xfrm>
              <a:prstGeom prst="rect">
                <a:avLst/>
              </a:prstGeom>
              <a:blipFill>
                <a:blip r:embed="rId4"/>
                <a:stretch>
                  <a:fillRect l="-867" t="-462" r="-867" b="-32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9751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672B76A7-11D6-4D78-8578-E2875ADC7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21710"/>
            <a:ext cx="8713788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Докажите, что уравнение</a:t>
            </a:r>
          </a:p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а) </a:t>
            </a:r>
            <a:r>
              <a:rPr lang="en-US" altLang="ru-RU" i="1" dirty="0"/>
              <a:t>x</a:t>
            </a:r>
            <a:r>
              <a:rPr lang="ru-RU" altLang="ru-RU" baseline="30000" dirty="0"/>
              <a:t>2</a:t>
            </a:r>
            <a:r>
              <a:rPr lang="ru-RU" altLang="ru-RU" dirty="0"/>
              <a:t> - 4</a:t>
            </a:r>
            <a:r>
              <a:rPr lang="en-US" altLang="ru-RU" i="1" dirty="0"/>
              <a:t>x </a:t>
            </a:r>
            <a:r>
              <a:rPr lang="ru-RU" altLang="ru-RU" dirty="0"/>
              <a:t>+ </a:t>
            </a:r>
            <a:r>
              <a:rPr lang="en-US" altLang="ru-RU" i="1" dirty="0"/>
              <a:t>y</a:t>
            </a:r>
            <a:r>
              <a:rPr lang="ru-RU" altLang="ru-RU" baseline="30000" dirty="0"/>
              <a:t>2 </a:t>
            </a:r>
            <a:r>
              <a:rPr lang="ru-RU" altLang="ru-RU" dirty="0"/>
              <a:t>+ </a:t>
            </a:r>
            <a:r>
              <a:rPr lang="en-US" altLang="ru-RU" i="1" dirty="0"/>
              <a:t>z</a:t>
            </a:r>
            <a:r>
              <a:rPr lang="ru-RU" altLang="ru-RU" baseline="30000" dirty="0"/>
              <a:t>2 </a:t>
            </a:r>
            <a:r>
              <a:rPr lang="ru-RU" altLang="ru-RU" dirty="0"/>
              <a:t>= 0;</a:t>
            </a:r>
          </a:p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б) </a:t>
            </a:r>
            <a:r>
              <a:rPr lang="en-US" altLang="ru-RU" i="1" dirty="0"/>
              <a:t>x</a:t>
            </a:r>
            <a:r>
              <a:rPr lang="ru-RU" altLang="ru-RU" baseline="30000" dirty="0"/>
              <a:t>2</a:t>
            </a:r>
            <a:r>
              <a:rPr lang="ru-RU" altLang="ru-RU" dirty="0"/>
              <a:t> + 2</a:t>
            </a:r>
            <a:r>
              <a:rPr lang="en-US" altLang="ru-RU" i="1" dirty="0"/>
              <a:t>x </a:t>
            </a:r>
            <a:r>
              <a:rPr lang="ru-RU" altLang="ru-RU" dirty="0"/>
              <a:t>+ </a:t>
            </a:r>
            <a:r>
              <a:rPr lang="en-US" altLang="ru-RU" i="1" dirty="0"/>
              <a:t>y</a:t>
            </a:r>
            <a:r>
              <a:rPr lang="ru-RU" altLang="ru-RU" baseline="30000" dirty="0"/>
              <a:t>2  </a:t>
            </a:r>
            <a:r>
              <a:rPr lang="ru-RU" altLang="ru-RU" dirty="0"/>
              <a:t>– 4</a:t>
            </a:r>
            <a:r>
              <a:rPr lang="en-US" altLang="ru-RU" i="1" dirty="0"/>
              <a:t>y +</a:t>
            </a:r>
            <a:r>
              <a:rPr lang="ru-RU" altLang="ru-RU" dirty="0"/>
              <a:t> </a:t>
            </a:r>
            <a:r>
              <a:rPr lang="en-US" altLang="ru-RU" i="1" dirty="0"/>
              <a:t>z</a:t>
            </a:r>
            <a:r>
              <a:rPr lang="ru-RU" altLang="ru-RU" baseline="30000" dirty="0"/>
              <a:t>2 </a:t>
            </a:r>
            <a:r>
              <a:rPr lang="en-US" altLang="ru-RU" dirty="0"/>
              <a:t>+ 6</a:t>
            </a:r>
            <a:r>
              <a:rPr lang="en-US" altLang="ru-RU" i="1" dirty="0"/>
              <a:t>z </a:t>
            </a:r>
            <a:r>
              <a:rPr lang="ru-RU" altLang="ru-RU" dirty="0"/>
              <a:t>= 2 </a:t>
            </a:r>
            <a:endParaRPr lang="en-US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задает сферу в пространстве. Найдите координаты её центра и радиус.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3B3F7022-CDD6-4CF0-850F-1D03E31F2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E6499033-0178-4817-B15A-91EFFEF25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/>
              <a:t> а) </a:t>
            </a:r>
            <a:r>
              <a:rPr lang="ru-RU" altLang="ru-RU" i="1" dirty="0"/>
              <a:t>O</a:t>
            </a:r>
            <a:r>
              <a:rPr lang="ru-RU" altLang="ru-RU" dirty="0"/>
              <a:t>(2, 0, 0), </a:t>
            </a:r>
            <a:r>
              <a:rPr lang="ru-RU" altLang="ru-RU" i="1" dirty="0"/>
              <a:t>R</a:t>
            </a:r>
            <a:r>
              <a:rPr lang="ru-RU" altLang="ru-RU" dirty="0"/>
              <a:t> = 2; б) </a:t>
            </a:r>
            <a:r>
              <a:rPr lang="en-US" altLang="ru-RU" i="1" dirty="0"/>
              <a:t>O</a:t>
            </a:r>
            <a:r>
              <a:rPr lang="en-US" altLang="ru-RU" dirty="0"/>
              <a:t>(-1, 2, 3), </a:t>
            </a:r>
            <a:r>
              <a:rPr lang="en-US" altLang="ru-RU" i="1" dirty="0"/>
              <a:t>R = </a:t>
            </a:r>
            <a:r>
              <a:rPr lang="en-US" altLang="ru-RU" dirty="0"/>
              <a:t>4</a:t>
            </a:r>
            <a:r>
              <a:rPr lang="ru-RU" altLang="ru-RU" dirty="0"/>
              <a:t>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9E3E5AE-668E-4F08-9607-793493BB6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>
            <a:extLst>
              <a:ext uri="{FF2B5EF4-FFF2-40B4-BE49-F238E27FC236}">
                <a16:creationId xmlns:a16="http://schemas.microsoft.com/office/drawing/2014/main" id="{D4EAFD08-E984-4FF8-8ABC-818A30386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8777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расположена точка </a:t>
            </a:r>
            <a:r>
              <a:rPr lang="ru-RU" altLang="ru-RU" i="1" dirty="0"/>
              <a:t>А</a:t>
            </a:r>
            <a:r>
              <a:rPr lang="ru-RU" altLang="ru-RU" dirty="0"/>
              <a:t>(5, 1, 2) относительно сферы      </a:t>
            </a:r>
            <a:r>
              <a:rPr lang="en-US" altLang="ru-RU" i="1" dirty="0"/>
              <a:t>x</a:t>
            </a:r>
            <a:r>
              <a:rPr lang="ru-RU" altLang="ru-RU" baseline="30000" dirty="0"/>
              <a:t>2</a:t>
            </a:r>
            <a:r>
              <a:rPr lang="ru-RU" altLang="ru-RU" dirty="0"/>
              <a:t> + </a:t>
            </a:r>
            <a:r>
              <a:rPr lang="en-US" altLang="ru-RU" i="1" dirty="0"/>
              <a:t>y</a:t>
            </a:r>
            <a:r>
              <a:rPr lang="ru-RU" altLang="ru-RU" baseline="30000" dirty="0"/>
              <a:t>2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baseline="30000" dirty="0"/>
              <a:t>2</a:t>
            </a:r>
            <a:r>
              <a:rPr lang="ru-RU" altLang="ru-RU" dirty="0"/>
              <a:t> - 8</a:t>
            </a:r>
            <a:r>
              <a:rPr lang="en-US" altLang="ru-RU" i="1" dirty="0"/>
              <a:t>x</a:t>
            </a:r>
            <a:r>
              <a:rPr lang="ru-RU" altLang="ru-RU" dirty="0"/>
              <a:t> + 4</a:t>
            </a:r>
            <a:r>
              <a:rPr lang="en-US" altLang="ru-RU" i="1" dirty="0"/>
              <a:t>y</a:t>
            </a:r>
            <a:r>
              <a:rPr lang="ru-RU" altLang="ru-RU" dirty="0"/>
              <a:t> +2</a:t>
            </a:r>
            <a:r>
              <a:rPr lang="en-US" altLang="ru-RU" i="1" dirty="0"/>
              <a:t>z</a:t>
            </a:r>
            <a:r>
              <a:rPr lang="ru-RU" altLang="ru-RU" dirty="0"/>
              <a:t> - 4 = 0?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AA3ED350-B8E4-482F-8385-4A42E84A7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8133" name="Text Box 5">
            <a:extLst>
              <a:ext uri="{FF2B5EF4-FFF2-40B4-BE49-F238E27FC236}">
                <a16:creationId xmlns:a16="http://schemas.microsoft.com/office/drawing/2014/main" id="{4D0CA8EB-7FDB-424D-9622-CA9981E47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Лежит внутри сферы.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BB19974-38CC-4D0C-AC9C-2778DFD7F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>
            <a:extLst>
              <a:ext uri="{FF2B5EF4-FFF2-40B4-BE49-F238E27FC236}">
                <a16:creationId xmlns:a16="http://schemas.microsoft.com/office/drawing/2014/main" id="{61CE55DC-49C5-47C6-A403-AD1F12308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908720"/>
            <a:ext cx="907300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расположены друг относительно друга сферы </a:t>
            </a:r>
          </a:p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(</a:t>
            </a:r>
            <a:r>
              <a:rPr lang="en-US" altLang="ru-RU" i="1" dirty="0"/>
              <a:t>x </a:t>
            </a:r>
            <a:r>
              <a:rPr lang="ru-RU" altLang="ru-RU" dirty="0"/>
              <a:t>- 1)</a:t>
            </a:r>
            <a:r>
              <a:rPr lang="ru-RU" altLang="ru-RU" baseline="30000" dirty="0"/>
              <a:t>2</a:t>
            </a:r>
            <a:r>
              <a:rPr lang="ru-RU" altLang="ru-RU" dirty="0"/>
              <a:t> +  (</a:t>
            </a:r>
            <a:r>
              <a:rPr lang="en-US" altLang="ru-RU" i="1" dirty="0"/>
              <a:t>y </a:t>
            </a:r>
            <a:r>
              <a:rPr lang="ru-RU" altLang="ru-RU" dirty="0"/>
              <a:t>- 2)</a:t>
            </a:r>
            <a:r>
              <a:rPr lang="ru-RU" altLang="ru-RU" baseline="30000" dirty="0"/>
              <a:t>2</a:t>
            </a:r>
            <a:r>
              <a:rPr lang="ru-RU" altLang="ru-RU" dirty="0"/>
              <a:t> + (</a:t>
            </a:r>
            <a:r>
              <a:rPr lang="en-US" altLang="ru-RU" i="1" dirty="0"/>
              <a:t>z </a:t>
            </a:r>
            <a:r>
              <a:rPr lang="ru-RU" altLang="ru-RU" dirty="0"/>
              <a:t>+ 1)</a:t>
            </a:r>
            <a:r>
              <a:rPr lang="ru-RU" altLang="ru-RU" baseline="30000" dirty="0"/>
              <a:t>2</a:t>
            </a:r>
            <a:r>
              <a:rPr lang="ru-RU" altLang="ru-RU" dirty="0"/>
              <a:t> = 1, </a:t>
            </a:r>
            <a:endParaRPr lang="en-US" altLang="ru-RU" dirty="0"/>
          </a:p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(</a:t>
            </a:r>
            <a:r>
              <a:rPr lang="en-US" altLang="ru-RU" i="1" dirty="0"/>
              <a:t>x </a:t>
            </a:r>
            <a:r>
              <a:rPr lang="ru-RU" altLang="ru-RU" dirty="0"/>
              <a:t>- 2)</a:t>
            </a:r>
            <a:r>
              <a:rPr lang="ru-RU" altLang="ru-RU" baseline="30000" dirty="0"/>
              <a:t>2 </a:t>
            </a:r>
            <a:r>
              <a:rPr lang="ru-RU" altLang="ru-RU" dirty="0"/>
              <a:t>+ (</a:t>
            </a:r>
            <a:r>
              <a:rPr lang="en-US" altLang="ru-RU" i="1" dirty="0"/>
              <a:t>y </a:t>
            </a:r>
            <a:r>
              <a:rPr lang="ru-RU" altLang="ru-RU" dirty="0"/>
              <a:t>- 1)</a:t>
            </a:r>
            <a:r>
              <a:rPr lang="ru-RU" altLang="ru-RU" baseline="30000" dirty="0"/>
              <a:t>2 </a:t>
            </a:r>
            <a:r>
              <a:rPr lang="ru-RU" altLang="ru-RU" dirty="0"/>
              <a:t>+ (</a:t>
            </a:r>
            <a:r>
              <a:rPr lang="en-US" altLang="ru-RU" i="1" dirty="0"/>
              <a:t>z </a:t>
            </a:r>
            <a:r>
              <a:rPr lang="ru-RU" altLang="ru-RU" dirty="0"/>
              <a:t>- 1)</a:t>
            </a:r>
            <a:r>
              <a:rPr lang="ru-RU" altLang="ru-RU" baseline="30000" dirty="0"/>
              <a:t>2 </a:t>
            </a:r>
            <a:r>
              <a:rPr lang="ru-RU" altLang="ru-RU" dirty="0"/>
              <a:t>= 1?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0C8FEB46-7C11-4A83-974F-01B20F61E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084483B8-FC48-4B50-B395-2DFCC0B01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437063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Не имеют общих точек.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A3A9CAF-E10B-470E-B630-994509FC4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Text Box 3">
                <a:extLst>
                  <a:ext uri="{FF2B5EF4-FFF2-40B4-BE49-F238E27FC236}">
                    <a16:creationId xmlns:a16="http://schemas.microsoft.com/office/drawing/2014/main" id="{ED1522BA-C2ED-479C-B775-04BBFDEA02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12330"/>
                <a:ext cx="9144000" cy="3416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50215" algn="just"/>
                <a:r>
                  <a:rPr lang="ru-RU" altLang="ru-RU" dirty="0"/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Непосредственно из определения сферы следует,  что координаты точек сферы с центром в точке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и радиусом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удовлетво­ряют равенству</a:t>
                </a:r>
              </a:p>
              <a:p>
                <a:pPr algn="ctr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indent="457200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Это равенство называется 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уравнением сферы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 центром в точке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и радиусом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R.</a:t>
                </a:r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7200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Координаты точек соответствующего шара удовлетворяют неравенству</a:t>
                </a:r>
              </a:p>
              <a:p>
                <a:pPr algn="ctr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7651" name="Text Box 3">
                <a:extLst>
                  <a:ext uri="{FF2B5EF4-FFF2-40B4-BE49-F238E27FC236}">
                    <a16:creationId xmlns:a16="http://schemas.microsoft.com/office/drawing/2014/main" id="{ED1522BA-C2ED-479C-B775-04BBFDEA0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-12330"/>
                <a:ext cx="9144000" cy="3416320"/>
              </a:xfrm>
              <a:prstGeom prst="rect">
                <a:avLst/>
              </a:prstGeom>
              <a:blipFill>
                <a:blip r:embed="rId2"/>
                <a:stretch>
                  <a:fillRect l="-1000" t="-1429" r="-1000" b="-32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661" name="Rectangle 13">
            <a:extLst>
              <a:ext uri="{FF2B5EF4-FFF2-40B4-BE49-F238E27FC236}">
                <a16:creationId xmlns:a16="http://schemas.microsoft.com/office/drawing/2014/main" id="{D2568354-D170-4874-A77D-0CFA24112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7664" name="Picture 16">
            <a:extLst>
              <a:ext uri="{FF2B5EF4-FFF2-40B4-BE49-F238E27FC236}">
                <a16:creationId xmlns:a16="http://schemas.microsoft.com/office/drawing/2014/main" id="{0484F009-AB77-4F8C-99E3-10BE40AE03F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784" y="3459385"/>
            <a:ext cx="3561184" cy="302255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61687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ED1522BA-C2ED-479C-B775-04BBFDEA0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233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/>
            <a:r>
              <a:rPr lang="ru-RU" altLang="ru-RU" dirty="0"/>
              <a:t>	Модель 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феры можно получить в программе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GeoGebra.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этого имеются инструменты «Сфера по центру и точке», «Сфера по центру и радиусу».</a:t>
            </a:r>
          </a:p>
          <a:p>
            <a:pPr indent="450215" algn="just"/>
            <a:r>
              <a:rPr lang="en-US" dirty="0">
                <a:ea typeface="Times New Roman" panose="02020603050405020304" pitchFamily="18" charset="0"/>
              </a:rPr>
              <a:t>	</a:t>
            </a:r>
            <a:r>
              <a:rPr lang="ru-RU" dirty="0">
                <a:ea typeface="Times New Roman" panose="02020603050405020304" pitchFamily="18" charset="0"/>
              </a:rPr>
              <a:t>На рисунке показана сфера с центром в начале координат и радиусом 1, полученная в этой программе.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61" name="Rectangle 13">
            <a:extLst>
              <a:ext uri="{FF2B5EF4-FFF2-40B4-BE49-F238E27FC236}">
                <a16:creationId xmlns:a16="http://schemas.microsoft.com/office/drawing/2014/main" id="{D2568354-D170-4874-A77D-0CFA24112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6E8FEF3-7EB9-49B0-A669-546C9912E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006747"/>
            <a:ext cx="4902420" cy="431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ED1522BA-C2ED-479C-B775-04BBFDEA0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233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/>
            <a:r>
              <a:rPr lang="ru-RU" altLang="ru-RU" dirty="0"/>
              <a:t>	Сферу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программе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GeoGebra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можно задавать, написав в строке «Ввод» её уравнение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450215" algn="just"/>
            <a:r>
              <a:rPr lang="en-US" dirty="0">
                <a:ea typeface="Times New Roman" panose="02020603050405020304" pitchFamily="18" charset="0"/>
              </a:rPr>
              <a:t>	</a:t>
            </a:r>
            <a:r>
              <a:rPr lang="ru-RU" dirty="0">
                <a:ea typeface="Times New Roman" panose="02020603050405020304" pitchFamily="18" charset="0"/>
              </a:rPr>
              <a:t>На рисунке показана сфера, заданная уравнением</a:t>
            </a:r>
          </a:p>
          <a:p>
            <a:pPr indent="450215" algn="ctr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1)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2)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2)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1.</a:t>
            </a:r>
            <a:r>
              <a:rPr lang="en-US" dirty="0">
                <a:ea typeface="Times New Roman" panose="02020603050405020304" pitchFamily="18" charset="0"/>
              </a:rPr>
              <a:t>	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61" name="Rectangle 13">
            <a:extLst>
              <a:ext uri="{FF2B5EF4-FFF2-40B4-BE49-F238E27FC236}">
                <a16:creationId xmlns:a16="http://schemas.microsoft.com/office/drawing/2014/main" id="{D2568354-D170-4874-A77D-0CFA24112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5F5B20-6167-4BF2-B569-9DC203EC7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988840"/>
            <a:ext cx="4238659" cy="375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4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AC58403-596F-4E9A-8038-79558467F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368E3C29-457A-4075-BC9B-92C94CA4B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5" y="1052736"/>
            <a:ext cx="89646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	Найдите расстояние между точками </a:t>
            </a:r>
            <a:r>
              <a:rPr lang="en-US" altLang="ru-RU" i="1" dirty="0"/>
              <a:t>A</a:t>
            </a:r>
            <a:r>
              <a:rPr lang="ru-RU" altLang="ru-RU" baseline="-25000" dirty="0"/>
              <a:t>1</a:t>
            </a:r>
            <a:r>
              <a:rPr lang="ru-RU" altLang="ru-RU" dirty="0"/>
              <a:t>(1, 2, 3) и </a:t>
            </a:r>
            <a:r>
              <a:rPr lang="en-US" altLang="ru-RU" i="1" dirty="0"/>
              <a:t>A</a:t>
            </a:r>
            <a:r>
              <a:rPr lang="ru-RU" altLang="ru-RU" baseline="-25000" dirty="0"/>
              <a:t>2</a:t>
            </a:r>
            <a:r>
              <a:rPr lang="ru-RU" altLang="ru-RU" dirty="0"/>
              <a:t>(-1, 1, 1), </a:t>
            </a:r>
            <a:r>
              <a:rPr lang="en-US" altLang="ru-RU" i="1" dirty="0"/>
              <a:t>B</a:t>
            </a:r>
            <a:r>
              <a:rPr lang="ru-RU" altLang="ru-RU" baseline="-25000" dirty="0"/>
              <a:t>1</a:t>
            </a:r>
            <a:r>
              <a:rPr lang="ru-RU" altLang="ru-RU" dirty="0"/>
              <a:t>(3, 4, 0) и </a:t>
            </a:r>
            <a:r>
              <a:rPr lang="en-US" altLang="ru-RU" i="1" dirty="0"/>
              <a:t>B</a:t>
            </a:r>
            <a:r>
              <a:rPr lang="ru-RU" altLang="ru-RU" baseline="-25000" dirty="0"/>
              <a:t>2</a:t>
            </a:r>
            <a:r>
              <a:rPr lang="ru-RU" altLang="ru-RU" dirty="0"/>
              <a:t>(3, -1, 2).</a:t>
            </a:r>
          </a:p>
        </p:txBody>
      </p:sp>
      <p:grpSp>
        <p:nvGrpSpPr>
          <p:cNvPr id="28683" name="Group 11">
            <a:extLst>
              <a:ext uri="{FF2B5EF4-FFF2-40B4-BE49-F238E27FC236}">
                <a16:creationId xmlns:a16="http://schemas.microsoft.com/office/drawing/2014/main" id="{5BCDBF43-C462-435E-9C8F-9059DFBA7240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221163"/>
            <a:ext cx="8964612" cy="457200"/>
            <a:chOff x="113" y="2659"/>
            <a:chExt cx="5647" cy="288"/>
          </a:xfrm>
        </p:grpSpPr>
        <p:sp>
          <p:nvSpPr>
            <p:cNvPr id="28678" name="Text Box 6">
              <a:extLst>
                <a:ext uri="{FF2B5EF4-FFF2-40B4-BE49-F238E27FC236}">
                  <a16:creationId xmlns:a16="http://schemas.microsoft.com/office/drawing/2014/main" id="{AF7F4084-D9FE-401C-951B-6270760BE2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2659"/>
              <a:ext cx="56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3,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679" name="Object 7">
                  <a:extLst>
                    <a:ext uri="{FF2B5EF4-FFF2-40B4-BE49-F238E27FC236}">
                      <a16:creationId xmlns:a16="http://schemas.microsoft.com/office/drawing/2014/main" id="{1438AB7E-0727-4FF8-94B4-CDE35DDE6E18}"/>
                    </a:ext>
                  </a:extLst>
                </p:cNvPr>
                <p:cNvSpPr txBox="1"/>
                <p:nvPr/>
              </p:nvSpPr>
              <p:spPr bwMode="auto">
                <a:xfrm>
                  <a:off x="975" y="2659"/>
                  <a:ext cx="396" cy="248"/>
                </a:xfrm>
                <a:prstGeom prst="rect">
                  <a:avLst/>
                </a:prstGeom>
                <a:noFill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29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28679" name="Object 7">
                  <a:extLst>
                    <a:ext uri="{FF2B5EF4-FFF2-40B4-BE49-F238E27FC236}">
                      <a16:creationId xmlns:a16="http://schemas.microsoft.com/office/drawing/2014/main" id="{1438AB7E-0727-4FF8-94B4-CDE35DDE6E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75" y="2659"/>
                  <a:ext cx="396" cy="24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77A3D19B-5327-452B-AFD0-1A21B6C7A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от точки </a:t>
            </a:r>
            <a:r>
              <a:rPr lang="en-US" altLang="ru-RU" i="1" dirty="0"/>
              <a:t>A</a:t>
            </a:r>
            <a:r>
              <a:rPr lang="en-US" altLang="ru-RU" dirty="0"/>
              <a:t>(1, 2, 3) </a:t>
            </a:r>
            <a:r>
              <a:rPr lang="ru-RU" altLang="ru-RU" dirty="0"/>
              <a:t>до начала координат.</a:t>
            </a:r>
          </a:p>
        </p:txBody>
      </p:sp>
      <p:grpSp>
        <p:nvGrpSpPr>
          <p:cNvPr id="31756" name="Group 12">
            <a:extLst>
              <a:ext uri="{FF2B5EF4-FFF2-40B4-BE49-F238E27FC236}">
                <a16:creationId xmlns:a16="http://schemas.microsoft.com/office/drawing/2014/main" id="{171C2F87-F260-4A49-8299-3490C736604D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292600"/>
            <a:ext cx="3529013" cy="457200"/>
            <a:chOff x="204" y="2704"/>
            <a:chExt cx="2223" cy="288"/>
          </a:xfrm>
        </p:grpSpPr>
        <p:sp>
          <p:nvSpPr>
            <p:cNvPr id="31748" name="Text Box 4">
              <a:extLst>
                <a:ext uri="{FF2B5EF4-FFF2-40B4-BE49-F238E27FC236}">
                  <a16:creationId xmlns:a16="http://schemas.microsoft.com/office/drawing/2014/main" id="{8A05A6F1-10F8-4621-8EC2-1FA153518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2704"/>
              <a:ext cx="2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755" name="Object 11">
                  <a:extLst>
                    <a:ext uri="{FF2B5EF4-FFF2-40B4-BE49-F238E27FC236}">
                      <a16:creationId xmlns:a16="http://schemas.microsoft.com/office/drawing/2014/main" id="{5C965273-B1F2-4480-BA61-6666016BCEB9}"/>
                    </a:ext>
                  </a:extLst>
                </p:cNvPr>
                <p:cNvSpPr txBox="1"/>
                <p:nvPr/>
              </p:nvSpPr>
              <p:spPr bwMode="auto">
                <a:xfrm>
                  <a:off x="864" y="2736"/>
                  <a:ext cx="336" cy="2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14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31755" name="Object 11">
                  <a:extLst>
                    <a:ext uri="{FF2B5EF4-FFF2-40B4-BE49-F238E27FC236}">
                      <a16:creationId xmlns:a16="http://schemas.microsoft.com/office/drawing/2014/main" id="{5C965273-B1F2-4480-BA61-6666016BCE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4" y="2736"/>
                  <a:ext cx="336" cy="2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64B3BACD-BB96-4A4A-A1B2-4B67ACE4E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1FCCA4B1-01D8-467D-8A51-2F55FE695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96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Какая из точек </a:t>
            </a:r>
            <a:r>
              <a:rPr lang="en-US" altLang="ru-RU" i="1" dirty="0"/>
              <a:t>A</a:t>
            </a:r>
            <a:r>
              <a:rPr lang="ru-RU" altLang="ru-RU" dirty="0"/>
              <a:t> (2, 1, 5) или </a:t>
            </a:r>
            <a:r>
              <a:rPr lang="en-US" altLang="ru-RU" i="1" dirty="0"/>
              <a:t>B</a:t>
            </a:r>
            <a:r>
              <a:rPr lang="ru-RU" altLang="ru-RU" dirty="0"/>
              <a:t> (-2, 1, 6) расположена ближе к началу координат?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1BF6CB23-275B-4E19-8E09-9466A81B1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Точка </a:t>
            </a:r>
            <a:r>
              <a:rPr lang="ru-RU" altLang="ru-RU" i="1"/>
              <a:t>A</a:t>
            </a:r>
            <a:r>
              <a:rPr lang="ru-RU" altLang="ru-RU"/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65BBFF5-4B05-4B34-ACC3-6891911A8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4C7D46A6-F070-4B3B-B3FB-217D7F9BF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" y="727501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расстояние от точки </a:t>
            </a:r>
            <a:r>
              <a:rPr lang="en-US" altLang="ru-RU" i="1" dirty="0"/>
              <a:t>A</a:t>
            </a:r>
            <a:r>
              <a:rPr lang="en-US" altLang="ru-RU" dirty="0"/>
              <a:t>(1, 2, 3) </a:t>
            </a:r>
            <a:r>
              <a:rPr lang="ru-RU" altLang="ru-RU" dirty="0"/>
              <a:t>до оси: а) абсцисс; б) ординат; в) аппликат.</a:t>
            </a:r>
          </a:p>
        </p:txBody>
      </p:sp>
      <p:grpSp>
        <p:nvGrpSpPr>
          <p:cNvPr id="61450" name="Group 10">
            <a:extLst>
              <a:ext uri="{FF2B5EF4-FFF2-40B4-BE49-F238E27FC236}">
                <a16:creationId xmlns:a16="http://schemas.microsoft.com/office/drawing/2014/main" id="{38ADD381-EEDD-47FD-9E10-F406DB41AD9B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292600"/>
            <a:ext cx="3529013" cy="460375"/>
            <a:chOff x="204" y="2704"/>
            <a:chExt cx="2223" cy="290"/>
          </a:xfrm>
        </p:grpSpPr>
        <p:sp>
          <p:nvSpPr>
            <p:cNvPr id="61444" name="Text Box 4">
              <a:extLst>
                <a:ext uri="{FF2B5EF4-FFF2-40B4-BE49-F238E27FC236}">
                  <a16:creationId xmlns:a16="http://schemas.microsoft.com/office/drawing/2014/main" id="{49EA4DA7-C06F-4A2A-B233-3212E5D81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2704"/>
              <a:ext cx="2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а)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445" name="Object 5">
                  <a:extLst>
                    <a:ext uri="{FF2B5EF4-FFF2-40B4-BE49-F238E27FC236}">
                      <a16:creationId xmlns:a16="http://schemas.microsoft.com/office/drawing/2014/main" id="{E96C72C4-84FE-41B8-B53B-0E12921D846A}"/>
                    </a:ext>
                  </a:extLst>
                </p:cNvPr>
                <p:cNvSpPr txBox="1"/>
                <p:nvPr/>
              </p:nvSpPr>
              <p:spPr bwMode="auto">
                <a:xfrm>
                  <a:off x="1056" y="2736"/>
                  <a:ext cx="356" cy="2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61445" name="Object 5">
                  <a:extLst>
                    <a:ext uri="{FF2B5EF4-FFF2-40B4-BE49-F238E27FC236}">
                      <a16:creationId xmlns:a16="http://schemas.microsoft.com/office/drawing/2014/main" id="{E96C72C4-84FE-41B8-B53B-0E12921D8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2736"/>
                  <a:ext cx="356" cy="258"/>
                </a:xfrm>
                <a:prstGeom prst="rect">
                  <a:avLst/>
                </a:prstGeom>
                <a:blipFill>
                  <a:blip r:embed="rId3"/>
                  <a:stretch>
                    <a:fillRect r="-3226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451" name="Group 11">
            <a:extLst>
              <a:ext uri="{FF2B5EF4-FFF2-40B4-BE49-F238E27FC236}">
                <a16:creationId xmlns:a16="http://schemas.microsoft.com/office/drawing/2014/main" id="{3CDD9D51-5007-46D3-8BB6-8699B291CBE9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800600"/>
            <a:ext cx="2633663" cy="460375"/>
            <a:chOff x="768" y="3024"/>
            <a:chExt cx="1659" cy="290"/>
          </a:xfrm>
        </p:grpSpPr>
        <p:sp>
          <p:nvSpPr>
            <p:cNvPr id="61446" name="Text Box 6">
              <a:extLst>
                <a:ext uri="{FF2B5EF4-FFF2-40B4-BE49-F238E27FC236}">
                  <a16:creationId xmlns:a16="http://schemas.microsoft.com/office/drawing/2014/main" id="{9D93DED9-60BB-4875-8E3F-E770B0CC20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024"/>
              <a:ext cx="1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 б)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447" name="Object 7">
                  <a:extLst>
                    <a:ext uri="{FF2B5EF4-FFF2-40B4-BE49-F238E27FC236}">
                      <a16:creationId xmlns:a16="http://schemas.microsoft.com/office/drawing/2014/main" id="{0E953286-D45F-4FC3-A2F2-5A4BC5D52A5F}"/>
                    </a:ext>
                  </a:extLst>
                </p:cNvPr>
                <p:cNvSpPr txBox="1"/>
                <p:nvPr/>
              </p:nvSpPr>
              <p:spPr bwMode="auto">
                <a:xfrm>
                  <a:off x="1050" y="3056"/>
                  <a:ext cx="369" cy="2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61447" name="Object 7">
                  <a:extLst>
                    <a:ext uri="{FF2B5EF4-FFF2-40B4-BE49-F238E27FC236}">
                      <a16:creationId xmlns:a16="http://schemas.microsoft.com/office/drawing/2014/main" id="{0E953286-D45F-4FC3-A2F2-5A4BC5D52A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0" y="3056"/>
                  <a:ext cx="369" cy="25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452" name="Group 12">
            <a:extLst>
              <a:ext uri="{FF2B5EF4-FFF2-40B4-BE49-F238E27FC236}">
                <a16:creationId xmlns:a16="http://schemas.microsoft.com/office/drawing/2014/main" id="{19F62960-60A1-4AC8-A5A9-0384B65AE1EE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5257800"/>
            <a:ext cx="2633663" cy="457200"/>
            <a:chOff x="768" y="3312"/>
            <a:chExt cx="1659" cy="288"/>
          </a:xfrm>
        </p:grpSpPr>
        <p:sp>
          <p:nvSpPr>
            <p:cNvPr id="61448" name="Text Box 8">
              <a:extLst>
                <a:ext uri="{FF2B5EF4-FFF2-40B4-BE49-F238E27FC236}">
                  <a16:creationId xmlns:a16="http://schemas.microsoft.com/office/drawing/2014/main" id="{1CC0D42B-DE29-4DE1-AF87-C16BB7C8B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312"/>
              <a:ext cx="1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 в)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449" name="Object 9">
                  <a:extLst>
                    <a:ext uri="{FF2B5EF4-FFF2-40B4-BE49-F238E27FC236}">
                      <a16:creationId xmlns:a16="http://schemas.microsoft.com/office/drawing/2014/main" id="{92C2E321-F312-4E74-A5D3-93ADE560AA2B}"/>
                    </a:ext>
                  </a:extLst>
                </p:cNvPr>
                <p:cNvSpPr txBox="1"/>
                <p:nvPr/>
              </p:nvSpPr>
              <p:spPr bwMode="auto">
                <a:xfrm>
                  <a:off x="1093" y="3350"/>
                  <a:ext cx="283" cy="2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61449" name="Object 9">
                  <a:extLst>
                    <a:ext uri="{FF2B5EF4-FFF2-40B4-BE49-F238E27FC236}">
                      <a16:creationId xmlns:a16="http://schemas.microsoft.com/office/drawing/2014/main" id="{92C2E321-F312-4E74-A5D3-93ADE560AA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93" y="3350"/>
                  <a:ext cx="283" cy="24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2">
            <a:extLst>
              <a:ext uri="{FF2B5EF4-FFF2-40B4-BE49-F238E27FC236}">
                <a16:creationId xmlns:a16="http://schemas.microsoft.com/office/drawing/2014/main" id="{1F1F4F30-8393-44D0-9AB2-F530995B4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991" y="116632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1553</Words>
  <Application>Microsoft Office PowerPoint</Application>
  <PresentationFormat>Экран (4:3)</PresentationFormat>
  <Paragraphs>129</Paragraphs>
  <Slides>22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21. Расстояние между точками в 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15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27</cp:revision>
  <dcterms:created xsi:type="dcterms:W3CDTF">2007-11-30T12:19:38Z</dcterms:created>
  <dcterms:modified xsi:type="dcterms:W3CDTF">2022-04-11T04:08:45Z</dcterms:modified>
</cp:coreProperties>
</file>