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4" r:id="rId3"/>
    <p:sldId id="275" r:id="rId4"/>
    <p:sldId id="295" r:id="rId5"/>
    <p:sldId id="276" r:id="rId6"/>
    <p:sldId id="261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9" r:id="rId18"/>
    <p:sldId id="306" r:id="rId19"/>
    <p:sldId id="307" r:id="rId20"/>
    <p:sldId id="308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09" autoAdjust="0"/>
    <p:restoredTop sz="90970" autoAdjust="0"/>
  </p:normalViewPr>
  <p:slideViewPr>
    <p:cSldViewPr>
      <p:cViewPr varScale="1">
        <p:scale>
          <a:sx n="97" d="100"/>
          <a:sy n="97" d="100"/>
        </p:scale>
        <p:origin x="1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B997D93-7215-4192-B8D9-6F201D8A0F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B0C3887-0526-460E-A3DB-1936FA81FD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41D24A2-BC01-4AA3-9D93-C36B34A05E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39ACDF7-AE39-4217-9E32-88DE705D1E4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509326F0-7994-4966-9F8D-5B30CCFF8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6ECA53C0-0117-431A-85F1-AE38B8C30A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B7ACE3-8F93-4C9B-A46B-255BF707661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71882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11513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03789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67904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685534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4653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58884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25862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15013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6400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29497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61138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14485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A7DAAB-580B-46CC-916D-2B634A618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A89E-6898-4CB5-89C9-FE6B54F4437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262FE-CD3E-4954-9CCC-6D195A008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DCC6D4-7419-43CC-B932-E3B45B32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7969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F4AADD-2BE8-4638-B96A-17B91B931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9490E83-F379-4406-9BDD-BAF74E629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792E56-F15B-4E63-95CF-232B07095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FA61F4-DD6D-4FEB-B97A-B54EE803A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0527B5-C53C-4401-884B-769482174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B0ECA-34FB-471A-9C58-666C3CC02F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761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DDC50-7625-4DE4-9BB8-B84385D29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4B7E3F-C77C-4222-82FF-4C6622102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1B458C-8303-4580-B62E-08B0CD6DE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64AD67-CC07-4599-BBF9-1223CE5A4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8003EF-BDAA-4D1F-89E5-2D97DB292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52F21-2891-4B28-A44F-254453C1B4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219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F3BED1F-0413-4E0F-8950-29106E2B5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B07E7E-5589-449E-A146-79D130DB7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23C810-C7EF-45C9-B074-7028F7446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E5AA78-A7F5-48E2-9B64-B5E32C60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FDD59C-2150-45C3-8F74-F3CD6FC11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CA4F0-A0F4-4DF1-A4E9-347B0A0454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732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9D1125-80F8-4B86-83ED-4AF8143BF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89500E-390A-47F1-9079-3BD408983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85FDEF-CB13-4CF5-A4E7-11B81456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8D7A0-ADCD-43E5-898D-E25D2E981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823184-02DB-4F0C-A826-9CBE4BA3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3734F-11B7-4A6C-BE06-930E5E73B5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731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DF33F-1C7E-417F-99A8-4A396BC38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C6AA60-2E8A-42EE-8D15-183A0065E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C84560-4114-4477-9EAD-D0D745BD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EFBAE9-A2C2-4A53-8DF7-C7920737D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BDD4D-93FD-45C4-B542-A44D9215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C16F8-DCD9-42E8-B9AF-AF76F8D331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749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F1A75-A56C-4F10-9BDE-1B22F74E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D2DE96-6660-4314-B220-F34697EC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EA733A-E9BD-4FEE-ABA0-4011634A1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89728D-4092-4539-B3E1-1B884B28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49E09F-A4B3-4358-A27C-A7A1CF411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FEB315-104D-42E8-B04E-A477E410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98D2B-9CD8-4758-95C8-57AD769579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661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2B722-6146-4CDA-A2BE-CECD59F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430462-A26A-4366-AAA4-297ABD2BC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28D148-2CCC-460D-9C41-DB8858BAE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C6F2E71-8069-4A82-95A6-0A32C3B35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C2DC84E-91E0-4A1D-8D91-3C7244D93E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62039EF-1950-42F5-B401-D3C4CEAE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DABF45-071C-49F0-85FC-91FD3452D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3F26A4E-2B42-4CAC-A1A3-F1A7BFC7E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A6D54-D8D9-44D3-AFB5-8AF9E80ECB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692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C9792-08DC-4AB1-BC71-964D37E99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8C1E0F-D8CA-440B-869A-611C29D5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EEA6B13-C908-4EEC-A913-C531BF2A7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F55262-C076-4D3C-B8C6-A464CE5A2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0B941-324D-406E-BC2D-F2EC16F21B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696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5972841-EBE2-4EA6-9256-EC87559A6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2AB960B-C203-4274-81BF-271022F4F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774830D-29CA-441B-BCD6-5441CF7F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2ED40-F63C-442A-A7B0-5D83EC912D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386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A9C406-A746-4B38-AF3E-6290028CB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4D57D3-1829-4129-8098-271D3A515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3BADBD4-5FE8-43D3-968B-886CE454E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982A69-DAAE-4DF8-B76A-837548185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D05736-872F-4431-AF8F-14C72531E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12583D-2F31-4977-A4B6-1CA38D68A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98A7D-079C-4AD2-ACB3-9FA54451D2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254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BD6A30-59FC-416D-A4A3-4919143A8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CF71F62-16F9-41A8-BCA6-52EA698E9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5C440E-69D7-4987-9E99-F289980BB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AE08EE-77EE-4191-AF9C-BBA82DA71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F66FC1-1253-40D7-B32C-EDBE8C65A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9C8F32-7A7C-465D-902C-3DE2DEDB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AE1A0-2FC2-43B3-A40F-C74B5F1448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412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06FAB68-C07B-4263-BB26-A4783AD44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399E8C0-D89F-4544-AF9A-24441BBBC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CE11250-52ED-4E79-BAAE-F643FAC8C2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7D48E71-F404-43DB-B8B9-FD1A319E93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0E6605D-C236-4DE9-BE33-6CA2CB336E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AA761C-D3E5-4763-A04F-8F34656D05E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6EE25AD-8F36-4E94-B19E-25E4A823C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988840"/>
            <a:ext cx="7772400" cy="515938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22. </a:t>
            </a:r>
            <a:r>
              <a:rPr lang="ru-RU" altLang="ru-RU" dirty="0">
                <a:solidFill>
                  <a:srgbClr val="FF3300"/>
                </a:solidFill>
              </a:rPr>
              <a:t>КООРДИНАТЫ ВЕКТОРА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1DEF48ED-2A23-487A-B2CC-2A2464B7E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2DCCEFDE-E50E-4FE2-8A49-485363BF9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637044"/>
                <a:ext cx="9143999" cy="20333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/>
                  <a:t>В прямоугольном параллелепипеде </a:t>
                </a:r>
                <a:r>
                  <a:rPr lang="en-US" i="1" dirty="0"/>
                  <a:t>ABCDA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baseline="-25000" dirty="0"/>
                  <a:t>1</a:t>
                </a:r>
                <a:r>
                  <a:rPr lang="ru-RU" dirty="0"/>
                  <a:t> вершина </a:t>
                </a:r>
                <a:r>
                  <a:rPr lang="en-US" i="1" dirty="0"/>
                  <a:t>D </a:t>
                </a:r>
                <a:r>
                  <a:rPr lang="ru-RU" dirty="0"/>
                  <a:t>– начало координат, рёбра </a:t>
                </a:r>
                <a:r>
                  <a:rPr lang="en-US" i="1" dirty="0"/>
                  <a:t>DC</a:t>
                </a:r>
                <a:r>
                  <a:rPr lang="ru-RU" i="1" dirty="0"/>
                  <a:t>, </a:t>
                </a:r>
                <a:r>
                  <a:rPr lang="en-US" i="1" dirty="0"/>
                  <a:t>DA</a:t>
                </a:r>
                <a:r>
                  <a:rPr lang="ru-RU" i="1" dirty="0"/>
                  <a:t>, </a:t>
                </a:r>
                <a:r>
                  <a:rPr lang="en-US" i="1" dirty="0"/>
                  <a:t>DD</a:t>
                </a:r>
                <a:r>
                  <a:rPr lang="ru-RU" baseline="-25000" dirty="0"/>
                  <a:t>1</a:t>
                </a:r>
                <a:r>
                  <a:rPr lang="ru-RU" i="1" dirty="0"/>
                  <a:t> </a:t>
                </a:r>
                <a:r>
                  <a:rPr lang="ru-RU" dirty="0"/>
                  <a:t>лежат на осях координат </a:t>
                </a:r>
                <a:r>
                  <a:rPr lang="en-US" i="1" dirty="0"/>
                  <a:t>Ox</a:t>
                </a:r>
                <a:r>
                  <a:rPr lang="ru-RU" i="1" dirty="0"/>
                  <a:t>, </a:t>
                </a:r>
                <a:r>
                  <a:rPr lang="en-US" i="1" dirty="0"/>
                  <a:t>Oy</a:t>
                </a:r>
                <a:r>
                  <a:rPr lang="ru-RU" dirty="0"/>
                  <a:t>, </a:t>
                </a:r>
                <a:r>
                  <a:rPr lang="en-US" i="1" dirty="0"/>
                  <a:t>Oz </a:t>
                </a:r>
                <a:r>
                  <a:rPr lang="ru-RU" dirty="0"/>
                  <a:t>соответственно и </a:t>
                </a:r>
                <a:r>
                  <a:rPr lang="en-US" i="1" dirty="0"/>
                  <a:t>DC</a:t>
                </a:r>
                <a:r>
                  <a:rPr lang="ru-RU" dirty="0"/>
                  <a:t>=5, </a:t>
                </a:r>
                <a:r>
                  <a:rPr lang="en-US" i="1" dirty="0"/>
                  <a:t>DA</a:t>
                </a:r>
                <a:r>
                  <a:rPr lang="ru-RU" dirty="0"/>
                  <a:t>=4, </a:t>
                </a:r>
                <a:r>
                  <a:rPr lang="en-US" i="1" dirty="0"/>
                  <a:t>DD</a:t>
                </a:r>
                <a:r>
                  <a:rPr lang="ru-RU" baseline="-25000" dirty="0"/>
                  <a:t>1</a:t>
                </a:r>
                <a:r>
                  <a:rPr lang="ru-RU" dirty="0"/>
                  <a:t>=3. Найдите координаты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𝐷𝐵</m:t>
                        </m:r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; е)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/>
                  <a:t>; ж)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з)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и)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637044"/>
                <a:ext cx="9143999" cy="2033377"/>
              </a:xfrm>
              <a:prstGeom prst="rect">
                <a:avLst/>
              </a:prstGeom>
              <a:blipFill>
                <a:blip r:embed="rId3"/>
                <a:stretch>
                  <a:fillRect l="-1000" t="-2402" r="-1067" b="-63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94BE16C-B463-4101-97E0-F1B0EDF1BE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8529" y="2912190"/>
            <a:ext cx="2505425" cy="2000529"/>
          </a:xfrm>
          <a:prstGeom prst="rect">
            <a:avLst/>
          </a:prstGeom>
        </p:spPr>
      </p:pic>
      <p:sp>
        <p:nvSpPr>
          <p:cNvPr id="12" name="Text Box 6">
            <a:extLst>
              <a:ext uri="{FF2B5EF4-FFF2-40B4-BE49-F238E27FC236}">
                <a16:creationId xmlns:a16="http://schemas.microsoft.com/office/drawing/2014/main" id="{0CC5E826-D26B-439A-9000-5401D245B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65" y="5154488"/>
            <a:ext cx="89646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dirty="0"/>
              <a:t>а) (5, 4, 0); б) (0, 4, 3); в) (5, 0, 3); г) (5, 4, 3); д) (5, 0, 0); е) (5, –4, 0); ж) (5, 0, 3); з) (0, –4, 3); и) (5, –4, 3).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831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637044"/>
                <a:ext cx="9143999" cy="20333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/>
                  <a:t>Дана правильная треугольная призма  </a:t>
                </a:r>
                <a:r>
                  <a:rPr lang="en-US" i="1" dirty="0"/>
                  <a:t>ABCA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ru-RU" dirty="0"/>
                  <a:t>, все рёбра которой равны 1. Начало координат нахо­дится в середине </a:t>
                </a:r>
                <a:r>
                  <a:rPr lang="en-US" i="1" dirty="0"/>
                  <a:t>D </a:t>
                </a:r>
                <a:r>
                  <a:rPr lang="ru-RU" dirty="0"/>
                  <a:t>отрезка </a:t>
                </a:r>
                <a:r>
                  <a:rPr lang="en-US" i="1" dirty="0"/>
                  <a:t>BC</a:t>
                </a:r>
                <a:r>
                  <a:rPr lang="ru-RU" dirty="0"/>
                  <a:t>. Положительные лучи осей координат соответственно </a:t>
                </a:r>
                <a:r>
                  <a:rPr lang="en-US" i="1" dirty="0"/>
                  <a:t>DB</a:t>
                </a:r>
                <a:r>
                  <a:rPr lang="ru-RU" dirty="0"/>
                  <a:t>, </a:t>
                </a:r>
                <a:r>
                  <a:rPr lang="en-US" i="1" dirty="0"/>
                  <a:t>DA</a:t>
                </a:r>
                <a:r>
                  <a:rPr lang="ru-RU" dirty="0"/>
                  <a:t> и </a:t>
                </a:r>
                <a:r>
                  <a:rPr lang="en-US" i="1" dirty="0"/>
                  <a:t>DD</a:t>
                </a:r>
                <a:r>
                  <a:rPr lang="ru-RU" baseline="-25000" dirty="0"/>
                  <a:t>1</a:t>
                </a:r>
                <a:r>
                  <a:rPr lang="ru-RU" dirty="0"/>
                  <a:t>. Найдите координаты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𝐷𝐵</m:t>
                        </m:r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𝐷𝐴</m:t>
                        </m:r>
                      </m:e>
                    </m:acc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е)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; ж)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з)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и)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637044"/>
                <a:ext cx="9143999" cy="2033377"/>
              </a:xfrm>
              <a:prstGeom prst="rect">
                <a:avLst/>
              </a:prstGeom>
              <a:blipFill>
                <a:blip r:embed="rId3"/>
                <a:stretch>
                  <a:fillRect l="-1000" t="-2402" r="-1067" b="-63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9CB3FF3-B56C-4203-8D9C-F2C9455828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4385" y="2667613"/>
            <a:ext cx="2372056" cy="23625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78B322C1-66B7-43E0-A336-B7731FE7B1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248586"/>
                <a:ext cx="9150136" cy="12785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dirty="0"/>
                  <a:t>а)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0,  0</m:t>
                        </m:r>
                      </m:e>
                    </m:d>
                  </m:oMath>
                </a14:m>
                <a:r>
                  <a:rPr lang="ru-RU" dirty="0"/>
                  <a:t>; б) (0, 1, 0); в)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0,  1</m:t>
                        </m:r>
                      </m:e>
                    </m:d>
                  </m:oMath>
                </a14:m>
                <a:r>
                  <a:rPr lang="ru-RU" dirty="0"/>
                  <a:t>; г)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0,  1</m:t>
                        </m:r>
                      </m:e>
                    </m:d>
                  </m:oMath>
                </a14:m>
                <a:r>
                  <a:rPr lang="ru-RU" dirty="0"/>
                  <a:t>; д) (0,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/>
                  <a:t>, 1); е)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0</m:t>
                        </m:r>
                      </m:e>
                    </m:d>
                  </m:oMath>
                </a14:m>
                <a:r>
                  <a:rPr lang="ru-RU" dirty="0"/>
                  <a:t>; ж)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0</m:t>
                        </m:r>
                      </m:e>
                    </m:d>
                  </m:oMath>
                </a14:m>
                <a:r>
                  <a:rPr lang="ru-RU" dirty="0"/>
                  <a:t>; з) (0,  –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/>
                  <a:t>, 1); и)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1</m:t>
                        </m:r>
                      </m:e>
                    </m:d>
                  </m:oMath>
                </a14:m>
                <a:r>
                  <a:rPr lang="ru-RU" dirty="0"/>
                  <a:t>. 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78B322C1-66B7-43E0-A336-B7731FE7B1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248586"/>
                <a:ext cx="9150136" cy="1278555"/>
              </a:xfrm>
              <a:prstGeom prst="rect">
                <a:avLst/>
              </a:prstGeom>
              <a:blipFill>
                <a:blip r:embed="rId5"/>
                <a:stretch>
                  <a:fillRect l="-999" r="-1133" b="-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196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478008"/>
                <a:ext cx="9143999" cy="24027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/>
                  <a:t>Дана правильная шестиугольная призма  </a:t>
                </a:r>
                <a:r>
                  <a:rPr lang="en-US" i="1" dirty="0"/>
                  <a:t>ABCDEFA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baseline="-25000" dirty="0"/>
                  <a:t>1</a:t>
                </a:r>
                <a:r>
                  <a:rPr lang="en-US" i="1" dirty="0"/>
                  <a:t>E</a:t>
                </a:r>
                <a:r>
                  <a:rPr lang="ru-RU" baseline="-25000" dirty="0"/>
                  <a:t>1</a:t>
                </a:r>
                <a:r>
                  <a:rPr lang="en-US" i="1" dirty="0"/>
                  <a:t>F</a:t>
                </a:r>
                <a:r>
                  <a:rPr lang="ru-RU" baseline="-25000" dirty="0"/>
                  <a:t>1</a:t>
                </a:r>
                <a:r>
                  <a:rPr lang="ru-RU" dirty="0"/>
                  <a:t>, все рёбра которой равны 1. Начало координат нахо­дится в центре </a:t>
                </a:r>
                <a:r>
                  <a:rPr lang="en-US" i="1" dirty="0"/>
                  <a:t>O </a:t>
                </a:r>
                <a:r>
                  <a:rPr lang="ru-RU" dirty="0"/>
                  <a:t>основания призмы. Точка </a:t>
                </a:r>
                <a:r>
                  <a:rPr lang="en-US" i="1" dirty="0"/>
                  <a:t>G </a:t>
                </a:r>
                <a:r>
                  <a:rPr lang="ru-RU" dirty="0"/>
                  <a:t>– середина ребра </a:t>
                </a:r>
                <a:r>
                  <a:rPr lang="en-US" i="1" dirty="0"/>
                  <a:t>AB</a:t>
                </a:r>
                <a:r>
                  <a:rPr lang="ru-RU" dirty="0"/>
                  <a:t>. Положительные лучи осей координат соответственно </a:t>
                </a:r>
                <a:r>
                  <a:rPr lang="en-US" i="1" dirty="0"/>
                  <a:t>OC</a:t>
                </a:r>
                <a:r>
                  <a:rPr lang="ru-RU" dirty="0"/>
                  <a:t>, </a:t>
                </a:r>
                <a:r>
                  <a:rPr lang="en-US" i="1" dirty="0"/>
                  <a:t>OG</a:t>
                </a:r>
                <a:r>
                  <a:rPr lang="ru-RU" dirty="0"/>
                  <a:t> и </a:t>
                </a:r>
                <a:r>
                  <a:rPr lang="en-US" i="1" dirty="0"/>
                  <a:t>OO</a:t>
                </a:r>
                <a:r>
                  <a:rPr lang="ru-RU" baseline="-25000" dirty="0"/>
                  <a:t>1</a:t>
                </a:r>
                <a:r>
                  <a:rPr lang="ru-RU" dirty="0"/>
                  <a:t>. Найдите координаты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е)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; ж)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з)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и)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478008"/>
                <a:ext cx="9143999" cy="2402709"/>
              </a:xfrm>
              <a:prstGeom prst="rect">
                <a:avLst/>
              </a:prstGeom>
              <a:blipFill>
                <a:blip r:embed="rId3"/>
                <a:stretch>
                  <a:fillRect l="-1000" t="-2025" r="-1067" b="-48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0E40AA0-E84F-4D30-9D9F-CD10F3E82F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931073"/>
            <a:ext cx="3019846" cy="25530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A8688CCD-467B-417F-87F0-1BF88D81D7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88" y="5502284"/>
                <a:ext cx="8964612" cy="1289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dirty="0"/>
                  <a:t>а)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0</m:t>
                        </m:r>
                      </m:e>
                    </m:d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0</m:t>
                        </m:r>
                      </m:e>
                    </m:d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1</m:t>
                        </m:r>
                      </m:e>
                    </m:d>
                  </m:oMath>
                </a14:m>
                <a:r>
                  <a:rPr lang="ru-RU" dirty="0"/>
                  <a:t>; г) (1, 0, 1); д)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1</m:t>
                        </m:r>
                      </m:e>
                    </m:d>
                  </m:oMath>
                </a14:m>
                <a:r>
                  <a:rPr lang="ru-RU" dirty="0"/>
                  <a:t>; е) (1, 0, 0); ж) (1, 0, 0); з) (1, 0, 1); и)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1</m:t>
                        </m:r>
                      </m:e>
                    </m:d>
                  </m:oMath>
                </a14:m>
                <a:r>
                  <a:rPr lang="ru-RU" dirty="0"/>
                  <a:t>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A8688CCD-467B-417F-87F0-1BF88D81D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5502284"/>
                <a:ext cx="8964612" cy="1289712"/>
              </a:xfrm>
              <a:prstGeom prst="rect">
                <a:avLst/>
              </a:prstGeom>
              <a:blipFill>
                <a:blip r:embed="rId5"/>
                <a:stretch>
                  <a:fillRect l="-1020" b="-33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65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478008"/>
                <a:ext cx="9143999" cy="9401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/>
                  <a:t>Найдите координаты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/>
                  <a:t>, если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(1, 2, 3)</m:t>
                    </m:r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(0, −3, 4)</m:t>
                    </m:r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478008"/>
                <a:ext cx="9143999" cy="940129"/>
              </a:xfrm>
              <a:prstGeom prst="rect">
                <a:avLst/>
              </a:prstGeom>
              <a:blipFill>
                <a:blip r:embed="rId3"/>
                <a:stretch>
                  <a:fillRect r="-1067" b="-135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388FD2C5-7447-4DAF-BC7E-DFCCF8E3B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221163"/>
            <a:ext cx="8964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dirty="0"/>
              <a:t>а) (1, –1, 7); б) (1, 5, –1).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6617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478008"/>
                <a:ext cx="9143999" cy="9401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/>
                  <a:t>Даны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(−1, 2, 3)</m:t>
                    </m:r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(2, −3, 4)</m:t>
                    </m:r>
                  </m:oMath>
                </a14:m>
                <a:r>
                  <a:rPr lang="ru-RU" dirty="0"/>
                  <a:t>.  Найдите координаты векторов: а)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/>
                  <a:t> ; б)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0,5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+0,25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478008"/>
                <a:ext cx="9143999" cy="940129"/>
              </a:xfrm>
              <a:prstGeom prst="rect">
                <a:avLst/>
              </a:prstGeom>
              <a:blipFill>
                <a:blip r:embed="rId3"/>
                <a:stretch>
                  <a:fillRect l="-1000" r="-1067" b="-135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6">
                <a:extLst>
                  <a:ext uri="{FF2B5EF4-FFF2-40B4-BE49-F238E27FC236}">
                    <a16:creationId xmlns:a16="http://schemas.microsoft.com/office/drawing/2014/main" id="{F56BA5E8-8E01-426B-AF49-39C6DC24F8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512" y="4221163"/>
                <a:ext cx="8964612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dirty="0"/>
                  <a:t>а) (–7, 12, 1); б)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0,  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2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ru-RU" dirty="0"/>
                  <a:t>; в) (7, –11, 9).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0" name="Text Box 6">
                <a:extLst>
                  <a:ext uri="{FF2B5EF4-FFF2-40B4-BE49-F238E27FC236}">
                    <a16:creationId xmlns:a16="http://schemas.microsoft.com/office/drawing/2014/main" id="{F56BA5E8-8E01-426B-AF49-39C6DC24F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4221163"/>
                <a:ext cx="8964612" cy="645048"/>
              </a:xfrm>
              <a:prstGeom prst="rect">
                <a:avLst/>
              </a:prstGeom>
              <a:blipFill>
                <a:blip r:embed="rId4"/>
                <a:stretch>
                  <a:fillRect l="-1020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356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478008"/>
                <a:ext cx="9143999" cy="8757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/>
                  <a:t>Найдите координаты точки </a:t>
                </a:r>
                <a:r>
                  <a:rPr lang="en-US" i="1" dirty="0"/>
                  <a:t>N</a:t>
                </a:r>
                <a:r>
                  <a:rPr lang="ru-RU" dirty="0"/>
                  <a:t>, если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ru-RU" dirty="0"/>
                  <a:t> имеет координаты (–2, 1, 0) и </a:t>
                </a:r>
                <a:r>
                  <a:rPr lang="en-US" i="1" dirty="0"/>
                  <a:t>M</a:t>
                </a:r>
                <a:r>
                  <a:rPr lang="ru-RU" dirty="0"/>
                  <a:t>(1, –3, 5).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478008"/>
                <a:ext cx="9143999" cy="875753"/>
              </a:xfrm>
              <a:prstGeom prst="rect">
                <a:avLst/>
              </a:prstGeom>
              <a:blipFill>
                <a:blip r:embed="rId3"/>
                <a:stretch>
                  <a:fillRect l="-1000" r="-1067" b="-152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32DB8655-D550-444F-8471-DCAF8EF0B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221163"/>
            <a:ext cx="8964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dirty="0"/>
              <a:t>(–1, –2, 5).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381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CE9F88F5-264A-4C89-93A6-A20686CFF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5" y="478008"/>
            <a:ext cx="91439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/>
              <a:t>Какому условию должны удовлетворять координаты вектора, чтобы он был: а) перпендикулярен координатной плоскости </a:t>
            </a:r>
            <a:r>
              <a:rPr lang="en-US" i="1" dirty="0"/>
              <a:t>Oxy</a:t>
            </a:r>
            <a:r>
              <a:rPr lang="ru-RU" dirty="0"/>
              <a:t>; б) параллелен координатной прямой </a:t>
            </a:r>
            <a:r>
              <a:rPr lang="en-US" i="1" dirty="0"/>
              <a:t>Ox</a:t>
            </a:r>
            <a:r>
              <a:rPr lang="ru-RU" dirty="0"/>
              <a:t>?</a:t>
            </a:r>
            <a:endParaRPr lang="ru-RU" altLang="ru-RU" dirty="0"/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4F7AF348-9E9C-47F3-8D66-965180D19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221163"/>
            <a:ext cx="89646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dirty="0"/>
              <a:t>а) Первые две координаты равны нулю; б) вторая и третья координаты равны нулю.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5695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257800"/>
                <a:ext cx="9144000" cy="12475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Решение.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ru-RU" i="1">
                        <a:latin typeface="Cambria Math" panose="02040503050406030204" pitchFamily="18" charset="0"/>
                      </a:rPr>
                      <m:t>1, 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altLang="ru-RU" i="1">
                        <a:latin typeface="Cambria Math" panose="02040503050406030204" pitchFamily="18" charset="0"/>
                      </a:rPr>
                      <m:t>, 1)</m:t>
                    </m:r>
                  </m:oMath>
                </a14:m>
                <a:r>
                  <a:rPr lang="en-US" alt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d>
                      <m:d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, 1</m:t>
                        </m:r>
                      </m:e>
                    </m:d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Следовательно, отрезки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DC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равны и параллельны. Значит, четырёхугольник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ABCD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– параллелограмм.</a:t>
                </a: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257800"/>
                <a:ext cx="9144000" cy="1247521"/>
              </a:xfrm>
              <a:prstGeom prst="rect">
                <a:avLst/>
              </a:prstGeom>
              <a:blipFill>
                <a:blip r:embed="rId3"/>
                <a:stretch>
                  <a:fillRect l="-1000" r="-1000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3">
            <a:extLst>
              <a:ext uri="{FF2B5EF4-FFF2-40B4-BE49-F238E27FC236}">
                <a16:creationId xmlns:a16="http://schemas.microsoft.com/office/drawing/2014/main" id="{50C35F2F-439F-4AD1-BA45-BECAA45D4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(2, 4, –4),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1, –3),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(–2, 0, 5),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(–1, 3, 4) являются вершинами параллелограмма.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" y="606178"/>
                <a:ext cx="9143999" cy="516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Найдите длину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" y="606178"/>
                <a:ext cx="9143999" cy="516232"/>
              </a:xfrm>
              <a:prstGeom prst="rect">
                <a:avLst/>
              </a:prstGeom>
              <a:blipFill>
                <a:blip r:embed="rId3"/>
                <a:stretch>
                  <a:fillRect b="-2588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6">
                <a:extLst>
                  <a:ext uri="{FF2B5EF4-FFF2-40B4-BE49-F238E27FC236}">
                    <a16:creationId xmlns:a16="http://schemas.microsoft.com/office/drawing/2014/main" id="{8A5FCF69-4620-4D67-AC97-CC76475F4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512" y="4221163"/>
                <a:ext cx="8964612" cy="497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dirty="0"/>
                  <a:t>а)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</m:rad>
                  </m:oMath>
                </a14:m>
                <a:r>
                  <a:rPr lang="ru-RU" dirty="0"/>
                  <a:t>; б)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rad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/>
                  <a:t>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0" name="Text Box 6">
                <a:extLst>
                  <a:ext uri="{FF2B5EF4-FFF2-40B4-BE49-F238E27FC236}">
                    <a16:creationId xmlns:a16="http://schemas.microsoft.com/office/drawing/2014/main" id="{8A5FCF69-4620-4D67-AC97-CC76475F4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4221163"/>
                <a:ext cx="8964612" cy="497637"/>
              </a:xfrm>
              <a:prstGeom prst="rect">
                <a:avLst/>
              </a:prstGeom>
              <a:blipFill>
                <a:blip r:embed="rId4"/>
                <a:stretch>
                  <a:fillRect l="-1020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425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CE9F88F5-264A-4C89-93A6-A20686CFF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06178"/>
            <a:ext cx="91439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/>
              <a:t>Длина вектора равна 1. Найдите координаты этого вектора, если известно, что все они равны.</a:t>
            </a:r>
            <a:endParaRPr lang="ru-RU" altLang="ru-RU" dirty="0"/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6">
                <a:extLst>
                  <a:ext uri="{FF2B5EF4-FFF2-40B4-BE49-F238E27FC236}">
                    <a16:creationId xmlns:a16="http://schemas.microsoft.com/office/drawing/2014/main" id="{2F5DC50A-CB2E-4C9E-B49E-0A8ADF680D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512" y="4221163"/>
                <a:ext cx="8964612" cy="6910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ru-RU" dirty="0"/>
                  <a:t> или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, 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ru-RU" dirty="0"/>
                  <a:t>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0" name="Text Box 6">
                <a:extLst>
                  <a:ext uri="{FF2B5EF4-FFF2-40B4-BE49-F238E27FC236}">
                    <a16:creationId xmlns:a16="http://schemas.microsoft.com/office/drawing/2014/main" id="{2F5DC50A-CB2E-4C9E-B49E-0A8ADF680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4221163"/>
                <a:ext cx="8964612" cy="691023"/>
              </a:xfrm>
              <a:prstGeom prst="rect">
                <a:avLst/>
              </a:prstGeom>
              <a:blipFill>
                <a:blip r:embed="rId3"/>
                <a:stretch>
                  <a:fillRect l="-1020" b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2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0ABC800E-B6F4-447F-8A7A-E0CE67BF9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indent="450215" algn="just"/>
            <a:r>
              <a:rPr lang="en-US" altLang="ru-RU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Координаты вектора в пространстве с заданной прямоугольной системой координат определяются аналогично тому, как это было сделано для векторов на плоскости. А именно, отложим данный вектор так, чтобы его начало совпало с началом координат. Тогда коор­динаты его конца называются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координатами вектора.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1DEF48ED-2A23-487A-B2CC-2A2464B7E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2DCCEFDE-E50E-4FE2-8A49-485363BF9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4">
                <a:extLst>
                  <a:ext uri="{FF2B5EF4-FFF2-40B4-BE49-F238E27FC236}">
                    <a16:creationId xmlns:a16="http://schemas.microsoft.com/office/drawing/2014/main" id="{763D7CA6-A3B2-42DF-8A4D-689A0E8B57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7904" y="2241353"/>
                <a:ext cx="5436095" cy="3470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en-US" altLang="ru-RU" dirty="0"/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Обозначим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векторы с координатами (1, 0, 0), (0, 1, 0), (0, 0, 1) соответственно. Их длины равны единице, а направления совпада­ют с направлениями соответствующих осей координат. Будем изображать эти векторы, отложенными от начала координат и называть их 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координатными векторами</a:t>
                </a:r>
                <a:r>
                  <a:rPr lang="en-US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.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endParaRPr lang="ru-RU" alt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 Box 4">
                <a:extLst>
                  <a:ext uri="{FF2B5EF4-FFF2-40B4-BE49-F238E27FC236}">
                    <a16:creationId xmlns:a16="http://schemas.microsoft.com/office/drawing/2014/main" id="{763D7CA6-A3B2-42DF-8A4D-689A0E8B5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4" y="2241353"/>
                <a:ext cx="5436095" cy="3470887"/>
              </a:xfrm>
              <a:prstGeom prst="rect">
                <a:avLst/>
              </a:prstGeom>
              <a:blipFill>
                <a:blip r:embed="rId2"/>
                <a:stretch>
                  <a:fillRect l="-1682" r="-1794" b="-31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F993946-DB89-4D91-AB8B-FAE97D696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18" y="2475575"/>
            <a:ext cx="3247262" cy="30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022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" y="606178"/>
                <a:ext cx="9143999" cy="1292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В прямоугольном параллелепипеде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ABCDA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(0, 0, 0), </a:t>
                </a:r>
                <a:r>
                  <a:rPr lang="en-US" i="1" dirty="0">
                    <a:ea typeface="Times New Roman" panose="02020603050405020304" pitchFamily="18" charset="0"/>
                  </a:rPr>
                  <a:t>A</a:t>
                </a:r>
                <a:r>
                  <a:rPr lang="en-US" dirty="0">
                    <a:ea typeface="Times New Roman" panose="02020603050405020304" pitchFamily="18" charset="0"/>
                  </a:rPr>
                  <a:t>(0, 4, 0),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(5, 0, 0),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en-US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(0, 0, 3)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 Найдите длину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𝐷𝐵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е)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ж)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з)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и)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" y="606178"/>
                <a:ext cx="9143999" cy="1292277"/>
              </a:xfrm>
              <a:prstGeom prst="rect">
                <a:avLst/>
              </a:prstGeom>
              <a:blipFill>
                <a:blip r:embed="rId3"/>
                <a:stretch>
                  <a:fillRect l="-1000" t="-3774" r="-1000" b="-99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CCA386E-11D8-4927-B6FC-83A05956E5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9100" y="2913565"/>
            <a:ext cx="2505425" cy="20005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E269315C-3DF5-4AD9-932A-2E9BFD4D11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087" y="5190167"/>
                <a:ext cx="8964612" cy="9029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Ответ: </a:t>
                </a:r>
                <a:r>
                  <a:rPr lang="ru-RU" dirty="0"/>
                  <a:t>а)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41</m:t>
                        </m:r>
                      </m:e>
                    </m:rad>
                  </m:oMath>
                </a14:m>
                <a:r>
                  <a:rPr lang="ru-RU" dirty="0"/>
                  <a:t>; б) 5; в)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34</m:t>
                        </m:r>
                      </m:e>
                    </m:rad>
                  </m:oMath>
                </a14:m>
                <a:r>
                  <a:rPr lang="ru-RU" dirty="0"/>
                  <a:t>; г)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/>
                  <a:t>; д) 5; е)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41</m:t>
                        </m:r>
                      </m:e>
                    </m:rad>
                  </m:oMath>
                </a14:m>
                <a:r>
                  <a:rPr lang="ru-RU" dirty="0"/>
                  <a:t>; ж)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34</m:t>
                        </m:r>
                      </m:e>
                    </m:rad>
                  </m:oMath>
                </a14:m>
                <a:r>
                  <a:rPr lang="ru-RU" dirty="0"/>
                  <a:t>; з) 5; и)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/>
                  <a:t>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E269315C-3DF5-4AD9-932A-2E9BFD4D11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2087" y="5190167"/>
                <a:ext cx="8964612" cy="902939"/>
              </a:xfrm>
              <a:prstGeom prst="rect">
                <a:avLst/>
              </a:prstGeom>
              <a:blipFill>
                <a:blip r:embed="rId5"/>
                <a:stretch>
                  <a:fillRect l="-1020" t="-1342" r="-1020" b="-140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303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395" name="Text Box 3">
                <a:extLst>
                  <a:ext uri="{FF2B5EF4-FFF2-40B4-BE49-F238E27FC236}">
                    <a16:creationId xmlns:a16="http://schemas.microsoft.com/office/drawing/2014/main" id="{3C88D992-6F26-44B9-B0E5-D63533E2A8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553"/>
                <a:ext cx="9144000" cy="8855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b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Теорема.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имеет координаты (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z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 тогда и только тогда,  когда он представим в виде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59395" name="Text Box 3">
                <a:extLst>
                  <a:ext uri="{FF2B5EF4-FFF2-40B4-BE49-F238E27FC236}">
                    <a16:creationId xmlns:a16="http://schemas.microsoft.com/office/drawing/2014/main" id="{3C88D992-6F26-44B9-B0E5-D63533E2A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553"/>
                <a:ext cx="9144000" cy="885563"/>
              </a:xfrm>
              <a:prstGeom prst="rect">
                <a:avLst/>
              </a:prstGeom>
              <a:blipFill>
                <a:blip r:embed="rId2"/>
                <a:stretch>
                  <a:fillRect l="-1000" t="-9655" r="-1000" b="-1517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396" name="Rectangle 4">
            <a:extLst>
              <a:ext uri="{FF2B5EF4-FFF2-40B4-BE49-F238E27FC236}">
                <a16:creationId xmlns:a16="http://schemas.microsoft.com/office/drawing/2014/main" id="{6CF8D81B-29A2-45FD-BB65-C2F521F07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F5F5B88D-3B64-4991-A639-1F03E1BD6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03" name="Rectangle 11">
            <a:extLst>
              <a:ext uri="{FF2B5EF4-FFF2-40B4-BE49-F238E27FC236}">
                <a16:creationId xmlns:a16="http://schemas.microsoft.com/office/drawing/2014/main" id="{463218D9-50F6-4048-B005-F0D1497DB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406" name="Object 14">
                <a:extLst>
                  <a:ext uri="{FF2B5EF4-FFF2-40B4-BE49-F238E27FC236}">
                    <a16:creationId xmlns:a16="http://schemas.microsoft.com/office/drawing/2014/main" id="{84573B4C-DECF-4365-AC2A-146954B5331F}"/>
                  </a:ext>
                </a:extLst>
              </p:cNvPr>
              <p:cNvSpPr txBox="1"/>
              <p:nvPr/>
            </p:nvSpPr>
            <p:spPr bwMode="auto">
              <a:xfrm>
                <a:off x="5437418" y="1443269"/>
                <a:ext cx="201612" cy="276225"/>
              </a:xfrm>
              <a:prstGeom prst="rect">
                <a:avLst/>
              </a:prstGeom>
              <a:noFill/>
            </p:spPr>
            <p:txBody>
              <a:bodyPr>
                <a:normAutofit fontScale="4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ru-RU"/>
              </a:p>
            </p:txBody>
          </p:sp>
        </mc:Choice>
        <mc:Fallback xmlns="">
          <p:sp>
            <p:nvSpPr>
              <p:cNvPr id="59406" name="Object 14">
                <a:extLst>
                  <a:ext uri="{FF2B5EF4-FFF2-40B4-BE49-F238E27FC236}">
                    <a16:creationId xmlns:a16="http://schemas.microsoft.com/office/drawing/2014/main" id="{84573B4C-DECF-4365-AC2A-146954B53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7418" y="1443269"/>
                <a:ext cx="201612" cy="276225"/>
              </a:xfrm>
              <a:prstGeom prst="rect">
                <a:avLst/>
              </a:prstGeom>
              <a:blipFill>
                <a:blip r:embed="rId3"/>
                <a:stretch>
                  <a:fillRect t="-2222" r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408" name="Rectangle 16">
            <a:extLst>
              <a:ext uri="{FF2B5EF4-FFF2-40B4-BE49-F238E27FC236}">
                <a16:creationId xmlns:a16="http://schemas.microsoft.com/office/drawing/2014/main" id="{24ECEB61-1FFC-4488-AA5B-D21B16201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10" name="Rectangle 18">
            <a:extLst>
              <a:ext uri="{FF2B5EF4-FFF2-40B4-BE49-F238E27FC236}">
                <a16:creationId xmlns:a16="http://schemas.microsoft.com/office/drawing/2014/main" id="{FE226F54-6254-4E67-B3F4-3D3BA0407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CA2184D6-6ACE-419B-A4BC-DDA4E7849717}"/>
              </a:ext>
            </a:extLst>
          </p:cNvPr>
          <p:cNvGrpSpPr/>
          <p:nvPr/>
        </p:nvGrpSpPr>
        <p:grpSpPr>
          <a:xfrm>
            <a:off x="0" y="889652"/>
            <a:ext cx="9144000" cy="5421801"/>
            <a:chOff x="0" y="889652"/>
            <a:chExt cx="9144000" cy="54218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405" name="Text Box 13">
                  <a:extLst>
                    <a:ext uri="{FF2B5EF4-FFF2-40B4-BE49-F238E27FC236}">
                      <a16:creationId xmlns:a16="http://schemas.microsoft.com/office/drawing/2014/main" id="{59D2CD30-4F59-4598-8EF7-7DEE9A4758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889652"/>
                  <a:ext cx="9144000" cy="22105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altLang="ru-RU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Доказательство.</a:t>
                  </a:r>
                  <a:r>
                    <a:rPr lang="ru-RU" altLang="ru-RU" b="1" dirty="0"/>
                    <a:t> 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Отложим вектор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</m:oMath>
                  </a14:m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от начала координат и его конец обозначим через 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А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. Имеет место равенство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. Точка 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А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имеет координаты (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x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,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y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,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z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) тогда и только тогда, когда выполняются равенства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</m:acc>
                    </m:oMath>
                  </a14:m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𝑗</m:t>
                          </m:r>
                        </m:e>
                      </m:acc>
                    </m:oMath>
                  </a14:m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acc>
                    </m:oMath>
                  </a14:m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, значит,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𝑗</m:t>
                          </m:r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acc>
                    </m:oMath>
                  </a14:m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. </a:t>
                  </a:r>
                  <a:endParaRPr lang="ru-RU" altLang="ru-RU" dirty="0"/>
                </a:p>
              </p:txBody>
            </p:sp>
          </mc:Choice>
          <mc:Fallback xmlns="">
            <p:sp>
              <p:nvSpPr>
                <p:cNvPr id="59405" name="Text Box 13">
                  <a:extLst>
                    <a:ext uri="{FF2B5EF4-FFF2-40B4-BE49-F238E27FC236}">
                      <a16:creationId xmlns:a16="http://schemas.microsoft.com/office/drawing/2014/main" id="{59D2CD30-4F59-4598-8EF7-7DEE9A4758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889652"/>
                  <a:ext cx="9144000" cy="2210542"/>
                </a:xfrm>
                <a:prstGeom prst="rect">
                  <a:avLst/>
                </a:prstGeom>
                <a:blipFill>
                  <a:blip r:embed="rId4"/>
                  <a:stretch>
                    <a:fillRect l="-1000" t="-3857" r="-1000" b="-551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id="{25D1C759-FD3A-4552-A1EF-8EB467F14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47479" y="3212976"/>
              <a:ext cx="3249042" cy="3098477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395" name="Text Box 3">
                <a:extLst>
                  <a:ext uri="{FF2B5EF4-FFF2-40B4-BE49-F238E27FC236}">
                    <a16:creationId xmlns:a16="http://schemas.microsoft.com/office/drawing/2014/main" id="{3C88D992-6F26-44B9-B0E5-D63533E2A8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553"/>
                <a:ext cx="9144000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b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Теорема. </a:t>
                </a:r>
                <a:r>
                  <a:rPr lang="ru-RU" dirty="0"/>
                  <a:t>Сумма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имеет координаты  (</a:t>
                </a:r>
                <a:r>
                  <a:rPr lang="en-US" i="1" dirty="0"/>
                  <a:t>x</a:t>
                </a:r>
                <a:r>
                  <a:rPr lang="ru-RU" baseline="-25000" dirty="0"/>
                  <a:t>1 </a:t>
                </a:r>
                <a:r>
                  <a:rPr lang="ru-RU" dirty="0"/>
                  <a:t>+ </a:t>
                </a:r>
                <a:r>
                  <a:rPr lang="en-US" i="1" dirty="0"/>
                  <a:t>x</a:t>
                </a:r>
                <a:r>
                  <a:rPr lang="ru-RU" baseline="-25000" dirty="0"/>
                  <a:t>2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1 </a:t>
                </a:r>
                <a:r>
                  <a:rPr lang="ru-RU" dirty="0"/>
                  <a:t>+ </a:t>
                </a:r>
                <a:r>
                  <a:rPr lang="en-US" i="1" dirty="0"/>
                  <a:t>y</a:t>
                </a:r>
                <a:r>
                  <a:rPr lang="ru-RU" baseline="-25000" dirty="0"/>
                  <a:t>2</a:t>
                </a:r>
                <a:r>
                  <a:rPr lang="ru-RU" dirty="0"/>
                  <a:t>, </a:t>
                </a:r>
                <a:r>
                  <a:rPr lang="en-US" i="1" dirty="0"/>
                  <a:t>z</a:t>
                </a:r>
                <a:r>
                  <a:rPr lang="ru-RU" baseline="-25000" dirty="0"/>
                  <a:t>1 </a:t>
                </a:r>
                <a:r>
                  <a:rPr lang="ru-RU" dirty="0"/>
                  <a:t>+ </a:t>
                </a:r>
                <a:r>
                  <a:rPr lang="en-US" i="1" dirty="0"/>
                  <a:t>z</a:t>
                </a:r>
                <a:r>
                  <a:rPr lang="ru-RU" baseline="-25000" dirty="0"/>
                  <a:t>2</a:t>
                </a:r>
                <a:r>
                  <a:rPr lang="ru-RU" dirty="0"/>
                  <a:t>).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59395" name="Text Box 3">
                <a:extLst>
                  <a:ext uri="{FF2B5EF4-FFF2-40B4-BE49-F238E27FC236}">
                    <a16:creationId xmlns:a16="http://schemas.microsoft.com/office/drawing/2014/main" id="{3C88D992-6F26-44B9-B0E5-D63533E2A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553"/>
                <a:ext cx="9144000" cy="830997"/>
              </a:xfrm>
              <a:prstGeom prst="rect">
                <a:avLst/>
              </a:prstGeom>
              <a:blipFill>
                <a:blip r:embed="rId2"/>
                <a:stretch>
                  <a:fillRect t="-5882" r="-1000" b="-161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396" name="Rectangle 4">
            <a:extLst>
              <a:ext uri="{FF2B5EF4-FFF2-40B4-BE49-F238E27FC236}">
                <a16:creationId xmlns:a16="http://schemas.microsoft.com/office/drawing/2014/main" id="{6CF8D81B-29A2-45FD-BB65-C2F521F07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F5F5B88D-3B64-4991-A639-1F03E1BD6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03" name="Rectangle 11">
            <a:extLst>
              <a:ext uri="{FF2B5EF4-FFF2-40B4-BE49-F238E27FC236}">
                <a16:creationId xmlns:a16="http://schemas.microsoft.com/office/drawing/2014/main" id="{463218D9-50F6-4048-B005-F0D1497DB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406" name="Object 14">
                <a:extLst>
                  <a:ext uri="{FF2B5EF4-FFF2-40B4-BE49-F238E27FC236}">
                    <a16:creationId xmlns:a16="http://schemas.microsoft.com/office/drawing/2014/main" id="{84573B4C-DECF-4365-AC2A-146954B5331F}"/>
                  </a:ext>
                </a:extLst>
              </p:cNvPr>
              <p:cNvSpPr txBox="1"/>
              <p:nvPr/>
            </p:nvSpPr>
            <p:spPr bwMode="auto">
              <a:xfrm>
                <a:off x="5437418" y="1443269"/>
                <a:ext cx="201612" cy="276225"/>
              </a:xfrm>
              <a:prstGeom prst="rect">
                <a:avLst/>
              </a:prstGeom>
              <a:noFill/>
            </p:spPr>
            <p:txBody>
              <a:bodyPr>
                <a:normAutofit fontScale="4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ru-RU"/>
              </a:p>
            </p:txBody>
          </p:sp>
        </mc:Choice>
        <mc:Fallback xmlns="">
          <p:sp>
            <p:nvSpPr>
              <p:cNvPr id="59406" name="Object 14">
                <a:extLst>
                  <a:ext uri="{FF2B5EF4-FFF2-40B4-BE49-F238E27FC236}">
                    <a16:creationId xmlns:a16="http://schemas.microsoft.com/office/drawing/2014/main" id="{84573B4C-DECF-4365-AC2A-146954B53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7418" y="1443269"/>
                <a:ext cx="201612" cy="276225"/>
              </a:xfrm>
              <a:prstGeom prst="rect">
                <a:avLst/>
              </a:prstGeom>
              <a:blipFill>
                <a:blip r:embed="rId3"/>
                <a:stretch>
                  <a:fillRect t="-2222" r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408" name="Rectangle 16">
            <a:extLst>
              <a:ext uri="{FF2B5EF4-FFF2-40B4-BE49-F238E27FC236}">
                <a16:creationId xmlns:a16="http://schemas.microsoft.com/office/drawing/2014/main" id="{24ECEB61-1FFC-4488-AA5B-D21B16201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10" name="Rectangle 18">
            <a:extLst>
              <a:ext uri="{FF2B5EF4-FFF2-40B4-BE49-F238E27FC236}">
                <a16:creationId xmlns:a16="http://schemas.microsoft.com/office/drawing/2014/main" id="{FE226F54-6254-4E67-B3F4-3D3BA0407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405" name="Text Box 13">
                <a:extLst>
                  <a:ext uri="{FF2B5EF4-FFF2-40B4-BE49-F238E27FC236}">
                    <a16:creationId xmlns:a16="http://schemas.microsoft.com/office/drawing/2014/main" id="{59D2CD30-4F59-4598-8EF7-7DEE9A4758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89652"/>
                <a:ext cx="9144000" cy="24174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altLang="ru-RU" b="1" dirty="0"/>
                  <a:t> </a:t>
                </a:r>
                <a:r>
                  <a:rPr lang="ru-RU" dirty="0"/>
                  <a:t>Разложим  векторы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по</a:t>
                </a:r>
                <a:r>
                  <a:rPr lang="en-US" dirty="0"/>
                  <a:t> </a:t>
                </a:r>
                <a:r>
                  <a:rPr lang="ru-RU" dirty="0"/>
                  <a:t>координатным векторам: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</a:p>
              <a:p>
                <a:pPr algn="just"/>
                <a:r>
                  <a:rPr lang="en-US" dirty="0"/>
                  <a:t>	</a:t>
                </a:r>
                <a:r>
                  <a:rPr lang="ru-RU" dirty="0"/>
                  <a:t>Для суммы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имеет место равенство:</a:t>
                </a: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</a:p>
              <a:p>
                <a:pPr algn="just"/>
                <a:r>
                  <a:rPr lang="ru-RU" dirty="0"/>
                  <a:t>Следовательно, тройка чисел (</a:t>
                </a:r>
                <a:r>
                  <a:rPr lang="en-US" i="1" dirty="0"/>
                  <a:t>x</a:t>
                </a:r>
                <a:r>
                  <a:rPr lang="ru-RU" baseline="-25000" dirty="0"/>
                  <a:t>1 </a:t>
                </a:r>
                <a:r>
                  <a:rPr lang="ru-RU" dirty="0"/>
                  <a:t>+ </a:t>
                </a:r>
                <a:r>
                  <a:rPr lang="en-US" i="1" dirty="0"/>
                  <a:t>x</a:t>
                </a:r>
                <a:r>
                  <a:rPr lang="ru-RU" baseline="-25000" dirty="0"/>
                  <a:t>2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1 </a:t>
                </a:r>
                <a:r>
                  <a:rPr lang="ru-RU" dirty="0"/>
                  <a:t>+ </a:t>
                </a:r>
                <a:r>
                  <a:rPr lang="en-US" i="1" dirty="0"/>
                  <a:t>y</a:t>
                </a:r>
                <a:r>
                  <a:rPr lang="ru-RU" baseline="-25000" dirty="0"/>
                  <a:t>2</a:t>
                </a:r>
                <a:r>
                  <a:rPr lang="ru-RU" dirty="0"/>
                  <a:t>, </a:t>
                </a:r>
                <a:r>
                  <a:rPr lang="en-US" i="1" dirty="0"/>
                  <a:t>z</a:t>
                </a:r>
                <a:r>
                  <a:rPr lang="ru-RU" baseline="-25000" dirty="0"/>
                  <a:t>1 </a:t>
                </a:r>
                <a:r>
                  <a:rPr lang="ru-RU" dirty="0"/>
                  <a:t>+ </a:t>
                </a:r>
                <a:r>
                  <a:rPr lang="en-US" i="1" dirty="0"/>
                  <a:t>z</a:t>
                </a:r>
                <a:r>
                  <a:rPr lang="ru-RU" baseline="-25000" dirty="0"/>
                  <a:t>2</a:t>
                </a:r>
                <a:r>
                  <a:rPr lang="ru-RU" dirty="0"/>
                  <a:t>) является координатами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59405" name="Text Box 13">
                <a:extLst>
                  <a:ext uri="{FF2B5EF4-FFF2-40B4-BE49-F238E27FC236}">
                    <a16:creationId xmlns:a16="http://schemas.microsoft.com/office/drawing/2014/main" id="{59D2CD30-4F59-4598-8EF7-7DEE9A475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89652"/>
                <a:ext cx="9144000" cy="2417457"/>
              </a:xfrm>
              <a:prstGeom prst="rect">
                <a:avLst/>
              </a:prstGeom>
              <a:blipFill>
                <a:blip r:embed="rId4"/>
                <a:stretch>
                  <a:fillRect l="-1000" t="-2015" r="-1000" b="-47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DE0430-F87F-4315-A52D-EDFDD8F93A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5919" y="3433688"/>
            <a:ext cx="2772162" cy="262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501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EF01B3F8-3341-4F87-A5F5-9FD4A6D5B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ДЛИНА ВЕКТОРА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419" name="Text Box 3">
                <a:extLst>
                  <a:ext uri="{FF2B5EF4-FFF2-40B4-BE49-F238E27FC236}">
                    <a16:creationId xmlns:a16="http://schemas.microsoft.com/office/drawing/2014/main" id="{E0C12136-D725-44C7-B2BD-A786134FBE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15938"/>
                <a:ext cx="9144000" cy="2511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en-US" altLang="ru-RU" dirty="0"/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Длина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выражается через его координаты по формуле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.</m:t>
                          </m:r>
                        </m:e>
                      </m:rad>
                    </m:oMath>
                  </m:oMathPara>
                </a14:m>
                <a:endParaRPr lang="ru-RU" dirty="0">
                  <a:effectLst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ru-RU" dirty="0">
                    <a:effectLst/>
                    <a:ea typeface="Times New Roman" panose="02020603050405020304" pitchFamily="18" charset="0"/>
                  </a:rPr>
                  <a:t>Если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задан координатами начальной и конечной точек,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z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z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), то его длина выражается формулой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|</m:t>
                      </m:r>
                      <m:acc>
                        <m:accPr>
                          <m:chr m:val="⃗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.</m:t>
                          </m:r>
                        </m:e>
                      </m:rad>
                    </m:oMath>
                  </m:oMathPara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60419" name="Text Box 3">
                <a:extLst>
                  <a:ext uri="{FF2B5EF4-FFF2-40B4-BE49-F238E27FC236}">
                    <a16:creationId xmlns:a16="http://schemas.microsoft.com/office/drawing/2014/main" id="{E0C12136-D725-44C7-B2BD-A786134FBE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15938"/>
                <a:ext cx="9144000" cy="2511329"/>
              </a:xfrm>
              <a:prstGeom prst="rect">
                <a:avLst/>
              </a:prstGeom>
              <a:blipFill>
                <a:blip r:embed="rId2"/>
                <a:stretch>
                  <a:fillRect l="-1000" t="-3398" r="-1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420" name="Rectangle 4">
            <a:extLst>
              <a:ext uri="{FF2B5EF4-FFF2-40B4-BE49-F238E27FC236}">
                <a16:creationId xmlns:a16="http://schemas.microsoft.com/office/drawing/2014/main" id="{45977D91-899B-4499-A2E2-1E5F91155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349D0A84-91BA-47B5-916D-D559111A1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EDF2FE99-8FD9-4E59-BCAA-F39CB49D5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0427" name="Rectangle 11">
            <a:extLst>
              <a:ext uri="{FF2B5EF4-FFF2-40B4-BE49-F238E27FC236}">
                <a16:creationId xmlns:a16="http://schemas.microsoft.com/office/drawing/2014/main" id="{2CDC060F-3BDD-421A-A0AF-8CF871B8D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0429" name="Rectangle 13">
            <a:extLst>
              <a:ext uri="{FF2B5EF4-FFF2-40B4-BE49-F238E27FC236}">
                <a16:creationId xmlns:a16="http://schemas.microsoft.com/office/drawing/2014/main" id="{5A0222BB-234C-44F1-9E45-ADB0EA03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0435" name="Rectangle 19">
            <a:extLst>
              <a:ext uri="{FF2B5EF4-FFF2-40B4-BE49-F238E27FC236}">
                <a16:creationId xmlns:a16="http://schemas.microsoft.com/office/drawing/2014/main" id="{7EB7EFA3-84FA-4BBA-B63D-DB3F36F17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0437" name="Rectangle 21">
            <a:extLst>
              <a:ext uri="{FF2B5EF4-FFF2-40B4-BE49-F238E27FC236}">
                <a16:creationId xmlns:a16="http://schemas.microsoft.com/office/drawing/2014/main" id="{A5C8D969-D7F8-4F15-9C8C-175E29EBA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F00C318-4BE2-42A9-9822-91CFA7E357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309938"/>
            <a:ext cx="3124636" cy="298174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71DA256-0C32-4ED8-A702-D739119115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3558174"/>
            <a:ext cx="2772162" cy="262926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637044"/>
                <a:ext cx="9143999" cy="3005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Найдите координаты векторов: 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dirty="0">
                    <a:effectLst/>
                    <a:ea typeface="Times New Roman" panose="02020603050405020304" pitchFamily="18" charset="0"/>
                  </a:rPr>
                  <a:t>	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=−2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dirty="0">
                    <a:effectLst/>
                    <a:ea typeface="Times New Roman" panose="02020603050405020304" pitchFamily="18" charset="0"/>
                  </a:rPr>
                  <a:t>	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dirty="0">
                    <a:effectLst/>
                    <a:ea typeface="Times New Roman" panose="02020603050405020304" pitchFamily="18" charset="0"/>
                  </a:rPr>
                  <a:t>	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=−3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; 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dirty="0">
                    <a:effectLst/>
                    <a:ea typeface="Times New Roman" panose="02020603050405020304" pitchFamily="18" charset="0"/>
                  </a:rPr>
                  <a:t>	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−5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637044"/>
                <a:ext cx="9143999" cy="3005182"/>
              </a:xfrm>
              <a:prstGeom prst="rect">
                <a:avLst/>
              </a:prstGeom>
              <a:blipFill>
                <a:blip r:embed="rId3"/>
                <a:stretch>
                  <a:fillRect t="-1626" b="-40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5173FBCC-C83D-409A-8BB5-5ECEA8C4B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21163"/>
            <a:ext cx="8964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dirty="0"/>
              <a:t>а) </a:t>
            </a:r>
            <a:r>
              <a:rPr lang="ru-RU" b="1" dirty="0"/>
              <a:t>(</a:t>
            </a:r>
            <a:r>
              <a:rPr lang="ru-RU" dirty="0"/>
              <a:t>–2, 3, 1); б) (1, 0, 3); в) (0, –3, 2); г) (4, 0, –5). </a:t>
            </a:r>
            <a:endParaRPr lang="ru-RU" altLang="ru-RU" dirty="0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637044"/>
                <a:ext cx="9143999" cy="878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Найдите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если: 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(2, –3, 5),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(–5, 4, –3); б)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(1, 2, –4),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(6, –5, –7); в)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(–3, 1, –8),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(3, 2, –1).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637044"/>
                <a:ext cx="9143999" cy="878189"/>
              </a:xfrm>
              <a:prstGeom prst="rect">
                <a:avLst/>
              </a:prstGeom>
              <a:blipFill>
                <a:blip r:embed="rId3"/>
                <a:stretch>
                  <a:fillRect l="-1000" r="-1200" b="-152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5173FBCC-C83D-409A-8BB5-5ECEA8C4B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21163"/>
            <a:ext cx="89842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dirty="0"/>
              <a:t>а) (–7, 7, –8); б) (5, –7, –3); в) (6, 1, 7). </a:t>
            </a:r>
            <a:endParaRPr lang="ru-RU" altLang="ru-RU" dirty="0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65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637044"/>
                <a:ext cx="9143999" cy="9253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/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 имеет координаты (</a:t>
                </a:r>
                <a:r>
                  <a:rPr lang="en-US" i="1" dirty="0"/>
                  <a:t>a</a:t>
                </a:r>
                <a:r>
                  <a:rPr lang="ru-RU" dirty="0"/>
                  <a:t>, </a:t>
                </a:r>
                <a:r>
                  <a:rPr lang="en-US" i="1" dirty="0"/>
                  <a:t>b</a:t>
                </a:r>
                <a:r>
                  <a:rPr lang="ru-RU" dirty="0"/>
                  <a:t>, </a:t>
                </a:r>
                <a:r>
                  <a:rPr lang="en-US" i="1" dirty="0"/>
                  <a:t>c</a:t>
                </a:r>
                <a:r>
                  <a:rPr lang="ru-RU" dirty="0"/>
                  <a:t>). Найдите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637044"/>
                <a:ext cx="9143999" cy="925382"/>
              </a:xfrm>
              <a:prstGeom prst="rect">
                <a:avLst/>
              </a:prstGeom>
              <a:blipFill>
                <a:blip r:embed="rId3"/>
                <a:stretch>
                  <a:fillRect l="-1000" b="-152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5173FBCC-C83D-409A-8BB5-5ECEA8C4B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221163"/>
            <a:ext cx="8964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dirty="0"/>
              <a:t>(–</a:t>
            </a:r>
            <a:r>
              <a:rPr lang="en-US" i="1" dirty="0"/>
              <a:t>a</a:t>
            </a:r>
            <a:r>
              <a:rPr lang="ru-RU" dirty="0"/>
              <a:t>, –</a:t>
            </a:r>
            <a:r>
              <a:rPr lang="en-US" i="1" dirty="0"/>
              <a:t>b</a:t>
            </a:r>
            <a:r>
              <a:rPr lang="ru-RU" dirty="0"/>
              <a:t>, –</a:t>
            </a:r>
            <a:r>
              <a:rPr lang="en-US" i="1" dirty="0"/>
              <a:t>c</a:t>
            </a:r>
            <a:r>
              <a:rPr lang="ru-RU" dirty="0"/>
              <a:t>). </a:t>
            </a:r>
            <a:endParaRPr lang="ru-RU" altLang="ru-RU" dirty="0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20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F9B96CC-B8F5-4713-91C0-05C07DF9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024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5" y="637044"/>
                <a:ext cx="9143999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/>
                  <a:t>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коллинеарны</a:t>
                </a:r>
                <a:r>
                  <a:rPr lang="ru-RU" dirty="0"/>
                  <a:t>. Как связаны между собой их координаты?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8675" name="Text Box 3">
                <a:extLst>
                  <a:ext uri="{FF2B5EF4-FFF2-40B4-BE49-F238E27FC236}">
                    <a16:creationId xmlns:a16="http://schemas.microsoft.com/office/drawing/2014/main" id="{CE9F88F5-264A-4C89-93A6-A20686CFF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637044"/>
                <a:ext cx="9143999" cy="830997"/>
              </a:xfrm>
              <a:prstGeom prst="rect">
                <a:avLst/>
              </a:prstGeom>
              <a:blipFill>
                <a:blip r:embed="rId3"/>
                <a:stretch>
                  <a:fillRect l="-1000" t="-5882" r="-1067" b="-161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Rectangle 8">
            <a:extLst>
              <a:ext uri="{FF2B5EF4-FFF2-40B4-BE49-F238E27FC236}">
                <a16:creationId xmlns:a16="http://schemas.microsoft.com/office/drawing/2014/main" id="{17535135-6C51-4BF6-9EDD-721C7565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D17A9979-04A5-4FAD-8A2D-0E148CB7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53C360C2-F7FF-4A74-A2FA-24CCF6C09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221163"/>
            <a:ext cx="8964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en-US" i="1" dirty="0"/>
              <a:t>x</a:t>
            </a:r>
            <a:r>
              <a:rPr lang="ru-RU" baseline="-25000" dirty="0"/>
              <a:t>2</a:t>
            </a:r>
            <a:r>
              <a:rPr lang="ru-RU" dirty="0"/>
              <a:t> = </a:t>
            </a:r>
            <a:r>
              <a:rPr lang="en-US" i="1" dirty="0" err="1"/>
              <a:t>tx</a:t>
            </a:r>
            <a:r>
              <a:rPr lang="ru-RU" baseline="-25000" dirty="0"/>
              <a:t>1</a:t>
            </a:r>
            <a:r>
              <a:rPr lang="ru-RU" dirty="0"/>
              <a:t>, </a:t>
            </a:r>
            <a:r>
              <a:rPr lang="en-US" i="1" dirty="0"/>
              <a:t>y</a:t>
            </a:r>
            <a:r>
              <a:rPr lang="ru-RU" baseline="-25000" dirty="0"/>
              <a:t>2</a:t>
            </a:r>
            <a:r>
              <a:rPr lang="ru-RU" dirty="0"/>
              <a:t> = </a:t>
            </a:r>
            <a:r>
              <a:rPr lang="en-US" i="1" dirty="0"/>
              <a:t>ty</a:t>
            </a:r>
            <a:r>
              <a:rPr lang="ru-RU" baseline="-25000" dirty="0"/>
              <a:t>1</a:t>
            </a:r>
            <a:r>
              <a:rPr lang="ru-RU" dirty="0"/>
              <a:t>, </a:t>
            </a:r>
            <a:r>
              <a:rPr lang="en-US" i="1" dirty="0"/>
              <a:t>z</a:t>
            </a:r>
            <a:r>
              <a:rPr lang="ru-RU" baseline="-25000" dirty="0"/>
              <a:t>2</a:t>
            </a:r>
            <a:r>
              <a:rPr lang="ru-RU" dirty="0"/>
              <a:t> = </a:t>
            </a:r>
            <a:r>
              <a:rPr lang="en-US" i="1" dirty="0" err="1"/>
              <a:t>tz</a:t>
            </a:r>
            <a:r>
              <a:rPr lang="ru-RU" baseline="-25000" dirty="0"/>
              <a:t>1</a:t>
            </a:r>
            <a:r>
              <a:rPr lang="ru-RU" dirty="0"/>
              <a:t>.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3466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1820</Words>
  <Application>Microsoft Office PowerPoint</Application>
  <PresentationFormat>Экран (4:3)</PresentationFormat>
  <Paragraphs>96</Paragraphs>
  <Slides>20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Times New Roman</vt:lpstr>
      <vt:lpstr>Оформление по умолчанию</vt:lpstr>
      <vt:lpstr>22. КООРДИНАТЫ ВЕКТОРА</vt:lpstr>
      <vt:lpstr>Презентация PowerPoint</vt:lpstr>
      <vt:lpstr>Презентация PowerPoint</vt:lpstr>
      <vt:lpstr>Презентация PowerPoint</vt:lpstr>
      <vt:lpstr>ДЛИНА ВЕКТОРА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2</vt:lpstr>
      <vt:lpstr>Упражнение 13</vt:lpstr>
      <vt:lpstr>Упражнение 14</vt:lpstr>
      <vt:lpstr>Упражнение 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</dc:title>
  <dc:creator>*</dc:creator>
  <cp:lastModifiedBy>Vladimir Smirnov</cp:lastModifiedBy>
  <cp:revision>35</cp:revision>
  <dcterms:created xsi:type="dcterms:W3CDTF">2007-11-30T12:19:38Z</dcterms:created>
  <dcterms:modified xsi:type="dcterms:W3CDTF">2022-04-11T07:23:50Z</dcterms:modified>
</cp:coreProperties>
</file>