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9" r:id="rId3"/>
    <p:sldId id="290" r:id="rId4"/>
    <p:sldId id="291" r:id="rId5"/>
    <p:sldId id="284" r:id="rId6"/>
    <p:sldId id="292" r:id="rId7"/>
    <p:sldId id="293" r:id="rId8"/>
    <p:sldId id="294" r:id="rId9"/>
    <p:sldId id="295" r:id="rId10"/>
    <p:sldId id="296" r:id="rId11"/>
    <p:sldId id="29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9" autoAdjust="0"/>
    <p:restoredTop sz="90970" autoAdjust="0"/>
  </p:normalViewPr>
  <p:slideViewPr>
    <p:cSldViewPr>
      <p:cViewPr varScale="1">
        <p:scale>
          <a:sx n="93" d="100"/>
          <a:sy n="93" d="100"/>
        </p:scale>
        <p:origin x="1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9AED4F6-6AB0-460B-B10C-032BCBF87B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AC54A43-B3D0-4D4D-AE09-AB7ED6B014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86FB2D7-DD5D-4F84-9A59-9A10A86D35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7D9EF978-B7F7-4CC9-ABE3-5C209CA1172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4D0559C3-5FF3-4843-9CF6-625E4E1E0A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D84215C7-A703-4D89-B76C-8B74504324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371776-6CD1-44C1-83D9-A6D3229AC84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27048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39505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25560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1379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92456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0E08E0-7A85-4951-B511-9C4E4E6783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E28FE-02B2-4A1C-B63B-8CD6BC0330C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B91CD28D-2576-4A97-9BBD-D5E190A4F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D90ECDC-EEDE-4A88-BFC8-5202B937C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7081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9128D-571E-42BC-B705-FA1D87311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5D73483-6000-46F9-9008-757FC10FC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A7FBCF-D9BC-4B4C-A42C-BA6B71806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1BCA3C-0FA2-44D4-8AF7-8BF382D6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8AEC5F-0920-4508-9952-D5FF28FB0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83360-50AD-41F1-99B7-79F416663C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63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1BE3FF-5BD4-4A33-8C47-1DD05D75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7E9C3A-C959-478B-BED0-7F6500A03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0FA672-9203-4EB3-B896-93B0E6017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EE30F8-C5DF-4768-A9EA-2CF4EA46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A2AE8B-ED94-445C-B092-44E8E2D6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7C6B2-B478-46D9-907F-7CC0DF135B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888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726A35-21FD-4CDB-B6DA-B5DDFA043C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F12611-069E-4FA2-90AC-FDDD992E6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A5C805-495C-402C-8F5B-93AE76AC1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7A8B76-A47F-443D-A8E8-A7591554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7E1CC2-A1E8-455B-A33A-9E330FFD3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EB810-6D00-4147-A249-C24D249EF6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4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3CF7E-289A-4613-B429-EC52378E7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816458-57AD-4976-8372-C5741F19E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EAE21E-0D9C-4D64-B8DA-270834E1F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4DF05E-8C3B-4FC8-907B-5BFA3E6A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8FB3B7-1E83-48DC-9D4A-8FE3FB4D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D1345-5A26-422A-B08B-0C6BFC7B1A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504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A43DFD-DDC5-475D-B093-CC1DED67E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2DEF77-F3D6-43CE-9D73-87B4647EA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DA5F2E-5321-49C3-A98E-C0AC6BB5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1B3CE5-4949-45CB-A5A1-B6EC3DED6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383035-D0D8-4931-B0BE-01EB2DB6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49EB6-D309-42F2-B5DB-4AD5E667F3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924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4B17E-87F1-4387-B9A6-8614636E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E1A98-1806-4212-BCAE-A58B3837A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C96A9A-1D9C-4452-98E8-B87AA8F48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AC4F2F-6A72-4A0A-9078-734B9E125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9C8486C-F1A1-466F-AF4C-CC71D343F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6BD8CE-805C-4C7B-AD0A-DA9BF1121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0951B-46EB-41A4-81DF-DB6BC5BE97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9464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392860-6CF3-45A5-8E04-8E57DFB9F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7F37E6-65D3-4006-A8EB-2B4ADF678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E1E888-46A7-4611-BD1E-305898AB4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355C730-D7D9-4A9E-96F0-F2AE6C35B4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F419962-3699-4AE1-A5CD-C48007E22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DC8CEFB-64D1-4748-9CE9-CC272E26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10D1EE6-B1E2-45F0-BCCB-4B53E86DC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BA1F98B-28B7-4FE8-8759-044FC181D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D2E78-9D52-42BC-829C-3485517A27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782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2259A3-AB87-432A-8162-0D964E60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73AF404-1565-4693-9D7F-38DD46E71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64F1AD7-24F2-4F49-8923-D586AB9E3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D546F07-4B98-4A0E-B2C5-E5D6AA551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3D875-51AE-404C-AB8F-F068B5250C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920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1A53F3E-EC6F-4BD9-9DAC-184BCD786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D66ACB3-26AF-43E9-99E2-BAB98ED0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AC96E64-0D83-495E-BE0F-F91427527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C6C20-4019-4C8E-9DB2-801DF342C2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09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459C6-B5BC-4AE5-889A-7967E2DF3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906E5B-62B6-4A33-8166-CECDCAC63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50AED6-A1DA-4AFD-B1D5-798755F95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C37378-2222-4196-BB74-C211EC6F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AAFC54-894B-4739-84AF-56711EB3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64D4F0-87E5-4B05-A5ED-E55499AD7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D8D55-1E77-46C4-A7FA-24EB1451DA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181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702C1-5597-47E0-BE00-347E09FF0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0821A05-F41E-449A-BBC1-AEE4397CF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F61F23-D114-4B9A-A196-A2449F096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D770D9-8F61-48DE-8368-00418B601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9C5D78-890A-4CB2-9AAD-4B41C0E9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C3805A-8BC2-4C85-B8D4-907592FA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26D72-4CCB-40FF-BB1E-05269A741F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588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81DCEB3-4CFA-42BE-B3DC-995CDA286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D6B3EE-9E30-40CA-8D75-4B4092D4CB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B8E4931-ED34-46C8-AA40-9DCE3600AB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3F856CD-6475-4D81-9868-E7A717CD38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5AEF5C-49E6-4795-91AA-8471AAB29D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3436FEE-600D-41D0-9B48-82B84C5CBC7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2705BAA-AB34-477F-8E99-063EC412A5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1700808"/>
            <a:ext cx="8928992" cy="144016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23. </a:t>
            </a:r>
            <a:r>
              <a:rPr lang="ru-RU" altLang="ru-RU" dirty="0">
                <a:solidFill>
                  <a:srgbClr val="FF3300"/>
                </a:solidFill>
              </a:rPr>
              <a:t>СКАЛЯРНОЕ ПРОИЗВЕДЕНИЕ ВЕКТОРОВ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51060D58-C418-416F-B678-3997CE590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7E239609-8A6F-472E-855C-89E3532AB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941B2A63-8B74-471C-A5BA-1A0E7387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257800"/>
                <a:ext cx="9144000" cy="12475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Решение.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𝐵𝐴</m:t>
                        </m:r>
                      </m:e>
                    </m:acc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(1, 0, −1)</m:t>
                    </m:r>
                  </m:oMath>
                </a14:m>
                <a:r>
                  <a:rPr lang="en-US" altLang="ru-RU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altLang="ru-RU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ru-RU" i="1">
                        <a:latin typeface="Cambria Math" panose="02040503050406030204" pitchFamily="18" charset="0"/>
                      </a:rPr>
                      <m:t>1, 0, −1)</m:t>
                    </m:r>
                  </m:oMath>
                </a14:m>
                <a:r>
                  <a:rPr lang="ru-RU" altLang="ru-RU" dirty="0"/>
                  <a:t>.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Скалярное произведение этих векторов равно 0. Следовательно, угол </a:t>
                </a:r>
                <a:r>
                  <a:rPr lang="en-US" altLang="ru-RU" i="1" dirty="0"/>
                  <a:t>ABC </a:t>
                </a:r>
                <a:r>
                  <a:rPr lang="ru-RU" altLang="ru-RU" dirty="0"/>
                  <a:t>прямой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    </a:t>
                </a:r>
                <a:r>
                  <a:rPr lang="ru-RU" altLang="ru-RU" dirty="0">
                    <a:solidFill>
                      <a:srgbClr val="33CC33"/>
                    </a:solidFill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257800"/>
                <a:ext cx="9144000" cy="1247521"/>
              </a:xfrm>
              <a:prstGeom prst="rect">
                <a:avLst/>
              </a:prstGeom>
              <a:blipFill>
                <a:blip r:embed="rId3"/>
                <a:stretch>
                  <a:fillRect l="-1000" r="-1000" b="-102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3">
            <a:extLst>
              <a:ext uri="{FF2B5EF4-FFF2-40B4-BE49-F238E27FC236}">
                <a16:creationId xmlns:a16="http://schemas.microsoft.com/office/drawing/2014/main" id="{50C35F2F-439F-4AD1-BA45-BECAA45D4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sz="2800" dirty="0"/>
              <a:t>Докажите, что в треугольнике </a:t>
            </a:r>
            <a:r>
              <a:rPr lang="en-US" sz="2800" i="1" dirty="0"/>
              <a:t>ABC</a:t>
            </a:r>
            <a:r>
              <a:rPr lang="ru-RU" sz="2800" dirty="0"/>
              <a:t>, где </a:t>
            </a:r>
            <a:r>
              <a:rPr lang="en-US" sz="2800" i="1" dirty="0"/>
              <a:t>A</a:t>
            </a:r>
            <a:r>
              <a:rPr lang="ru-RU" sz="2800" dirty="0"/>
              <a:t>(2, 1, 3), </a:t>
            </a:r>
            <a:r>
              <a:rPr lang="en-US" sz="2800" i="1" dirty="0"/>
              <a:t>B</a:t>
            </a:r>
            <a:r>
              <a:rPr lang="ru-RU" sz="2800" dirty="0"/>
              <a:t> (1, 1, 4) и </a:t>
            </a:r>
            <a:r>
              <a:rPr lang="en-US" sz="2800" i="1" dirty="0"/>
              <a:t>C</a:t>
            </a:r>
            <a:r>
              <a:rPr lang="ru-RU" sz="2800" dirty="0"/>
              <a:t> (0, 1, 3), угол </a:t>
            </a:r>
            <a:r>
              <a:rPr lang="en-US" sz="2800" i="1" dirty="0"/>
              <a:t>B</a:t>
            </a:r>
            <a:r>
              <a:rPr lang="ru-RU" sz="2800" dirty="0"/>
              <a:t> прямой.</a:t>
            </a:r>
            <a:endParaRPr lang="ru-RU" altLang="ru-RU" sz="2800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53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</a:t>
            </a:r>
            <a:r>
              <a:rPr lang="ru-RU" altLang="ru-RU" dirty="0"/>
              <a:t> </a:t>
            </a:r>
            <a:r>
              <a:rPr lang="ru-RU" dirty="0"/>
              <a:t>33.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36712"/>
                <a:ext cx="9144000" cy="12450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Вычислите, какую работу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производит сила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(-3, 4, 6), когда её точка приложения, двигаясь прямолинейно, перемещается из положения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M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(2, –1, –3) в положение </a:t>
                </a:r>
                <a:r>
                  <a:rPr lang="en-US" i="1" dirty="0">
                    <a:effectLst/>
                    <a:ea typeface="Times New Roman" panose="02020603050405020304" pitchFamily="18" charset="0"/>
                  </a:rPr>
                  <a:t>N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(3, 2, 1).</a:t>
                </a:r>
                <a:endParaRPr lang="ru-RU" altLang="ru-RU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36712"/>
                <a:ext cx="9144000" cy="1245084"/>
              </a:xfrm>
              <a:prstGeom prst="rect">
                <a:avLst/>
              </a:prstGeom>
              <a:blipFill>
                <a:blip r:embed="rId3"/>
                <a:stretch>
                  <a:fillRect l="-1000" r="-1000" b="-102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2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>
            <a:extLst>
              <a:ext uri="{FF2B5EF4-FFF2-40B4-BE49-F238E27FC236}">
                <a16:creationId xmlns:a16="http://schemas.microsoft.com/office/drawing/2014/main" id="{51060D58-C418-416F-B678-3997CE590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7E239609-8A6F-472E-855C-89E3532AB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941B2A63-8B74-471C-A5BA-1A0E7387B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34B8BF6A-D7CE-4B6B-8DA2-4994A687A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20955" indent="450215" algn="just"/>
            <a:r>
              <a:rPr lang="ru-RU" altLang="ru-RU" dirty="0">
                <a:cs typeface="Times New Roman" panose="02020603050405020304" pitchFamily="18" charset="0"/>
              </a:rPr>
              <a:t>	Напомним, что с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калярным произведением двух ненулевых векторов называется произведение их длин на косинус угла между ними.  </a:t>
            </a:r>
          </a:p>
          <a:p>
            <a:pPr marR="20955" indent="450215"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Если хотя бы один из векторов нулевой, то скалярное произведение таких векторов считается рав­ным нулю.</a:t>
            </a:r>
            <a:endParaRPr lang="ru-RU" altLang="ru-RU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4">
                <a:extLst>
                  <a:ext uri="{FF2B5EF4-FFF2-40B4-BE49-F238E27FC236}">
                    <a16:creationId xmlns:a16="http://schemas.microsoft.com/office/drawing/2014/main" id="{84F6FB9C-08AF-4628-8AF6-DF426A8C93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564904"/>
                <a:ext cx="9144000" cy="34270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R="20955" indent="450215" algn="just"/>
                <a:r>
                  <a:rPr lang="ru-RU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Скалярное произведение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обозначается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marR="20955" indent="450215" algn="just"/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По определению</a:t>
                </a:r>
                <a14:m>
                  <m:oMath xmlns:m="http://schemas.openxmlformats.org/officeDocument/2006/math">
                    <m:r>
                      <a:rPr lang="ru-RU" sz="2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=|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|∙|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|∙</m:t>
                    </m:r>
                    <m:func>
                      <m:func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sz="2800" b="0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φ</m:t>
                        </m:r>
                      </m:e>
                    </m:fun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где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b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φ</m:t>
                    </m:r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угол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Произведение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⃗"/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называется скалярным квадратом и обозначается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ru-RU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Из формулы скалярного произведения следует равенство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p>
                        <m:r>
                          <a:rPr lang="ru-RU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ru-RU" sz="2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|</m:t>
                            </m:r>
                            <m:r>
                              <a:rPr lang="ru-RU" sz="2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ru-RU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</m:e>
                      <m:sup>
                        <m:r>
                          <a:rPr lang="ru-RU" sz="2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altLang="ru-RU" sz="2800" dirty="0"/>
              </a:p>
            </p:txBody>
          </p:sp>
        </mc:Choice>
        <mc:Fallback>
          <p:sp>
            <p:nvSpPr>
              <p:cNvPr id="9" name="Text Box 4">
                <a:extLst>
                  <a:ext uri="{FF2B5EF4-FFF2-40B4-BE49-F238E27FC236}">
                    <a16:creationId xmlns:a16="http://schemas.microsoft.com/office/drawing/2014/main" id="{84F6FB9C-08AF-4628-8AF6-DF426A8C9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564904"/>
                <a:ext cx="9144000" cy="3427092"/>
              </a:xfrm>
              <a:prstGeom prst="rect">
                <a:avLst/>
              </a:prstGeom>
              <a:blipFill>
                <a:blip r:embed="rId2"/>
                <a:stretch>
                  <a:fillRect l="-1333" r="-1333" b="-40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550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>
            <a:extLst>
              <a:ext uri="{FF2B5EF4-FFF2-40B4-BE49-F238E27FC236}">
                <a16:creationId xmlns:a16="http://schemas.microsoft.com/office/drawing/2014/main" id="{DFC83F11-989F-4A7A-9D50-AB352F546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AD04259C-524F-4FFD-920E-D40CAD7CF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03" name="Rectangle 11">
            <a:extLst>
              <a:ext uri="{FF2B5EF4-FFF2-40B4-BE49-F238E27FC236}">
                <a16:creationId xmlns:a16="http://schemas.microsoft.com/office/drawing/2014/main" id="{7728701A-A998-4ECC-B417-845DF6DF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08" name="Rectangle 16">
            <a:extLst>
              <a:ext uri="{FF2B5EF4-FFF2-40B4-BE49-F238E27FC236}">
                <a16:creationId xmlns:a16="http://schemas.microsoft.com/office/drawing/2014/main" id="{06BC75F8-EF1E-478D-9759-284557986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10" name="Rectangle 18">
            <a:extLst>
              <a:ext uri="{FF2B5EF4-FFF2-40B4-BE49-F238E27FC236}">
                <a16:creationId xmlns:a16="http://schemas.microsoft.com/office/drawing/2014/main" id="{8365A730-5083-46DB-84A6-CC7E6D1F2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17" name="Rectangle 25">
            <a:extLst>
              <a:ext uri="{FF2B5EF4-FFF2-40B4-BE49-F238E27FC236}">
                <a16:creationId xmlns:a16="http://schemas.microsoft.com/office/drawing/2014/main" id="{5A7448DB-5898-4B4B-8503-D99D02870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7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19" name="Rectangle 27">
            <a:extLst>
              <a:ext uri="{FF2B5EF4-FFF2-40B4-BE49-F238E27FC236}">
                <a16:creationId xmlns:a16="http://schemas.microsoft.com/office/drawing/2014/main" id="{C08FFF08-0D33-4CCC-8EFD-F6BEC995A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21" name="Rectangle 29">
            <a:extLst>
              <a:ext uri="{FF2B5EF4-FFF2-40B4-BE49-F238E27FC236}">
                <a16:creationId xmlns:a16="http://schemas.microsoft.com/office/drawing/2014/main" id="{78A05C23-68FD-48F0-8378-28D717C10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427" name="Text Box 35">
                <a:extLst>
                  <a:ext uri="{FF2B5EF4-FFF2-40B4-BE49-F238E27FC236}">
                    <a16:creationId xmlns:a16="http://schemas.microsoft.com/office/drawing/2014/main" id="{69A63B42-A071-416C-B258-0943020BBF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41" y="-28241"/>
                <a:ext cx="8964612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450215" algn="just"/>
                <a:r>
                  <a:rPr lang="ru-RU" altLang="ru-RU" dirty="0">
                    <a:solidFill>
                      <a:srgbClr val="FF3300"/>
                    </a:solidFill>
                  </a:rPr>
                  <a:t>	Теорема.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Скалярное произведение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 выражается формулой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ru-RU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ru-RU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427" name="Text Box 35">
                <a:extLst>
                  <a:ext uri="{FF2B5EF4-FFF2-40B4-BE49-F238E27FC236}">
                    <a16:creationId xmlns:a16="http://schemas.microsoft.com/office/drawing/2014/main" id="{69A63B42-A071-416C-B258-0943020BBF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41" y="-28241"/>
                <a:ext cx="8964612" cy="1200329"/>
              </a:xfrm>
              <a:prstGeom prst="rect">
                <a:avLst/>
              </a:prstGeom>
              <a:blipFill>
                <a:blip r:embed="rId2"/>
                <a:stretch>
                  <a:fillRect t="-4061" r="-1020" b="-40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35">
                <a:extLst>
                  <a:ext uri="{FF2B5EF4-FFF2-40B4-BE49-F238E27FC236}">
                    <a16:creationId xmlns:a16="http://schemas.microsoft.com/office/drawing/2014/main" id="{2799F685-FCCC-4BE2-8087-9463C4D03C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41" y="4151097"/>
                <a:ext cx="8964612" cy="26740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Восполь­зуемся равенствами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ru-RU" dirty="0"/>
                  <a:t>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ru-RU" dirty="0"/>
                  <a:t>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|</m:t>
                            </m:r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dirty="0"/>
                  <a:t>.</a:t>
                </a:r>
              </a:p>
              <a:p>
                <a:pPr algn="just"/>
                <a:r>
                  <a:rPr lang="ru-RU" dirty="0"/>
                  <a:t>Получим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ru-RU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dirty="0"/>
              </a:p>
              <a:p>
                <a:pPr algn="just"/>
                <a:r>
                  <a:rPr lang="ru-RU" dirty="0"/>
                  <a:t>Таким образом, имеет место формула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dirty="0"/>
                  <a:t> </a:t>
                </a:r>
                <a:endParaRPr lang="ru-RU" alt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 Box 35">
                <a:extLst>
                  <a:ext uri="{FF2B5EF4-FFF2-40B4-BE49-F238E27FC236}">
                    <a16:creationId xmlns:a16="http://schemas.microsoft.com/office/drawing/2014/main" id="{2799F685-FCCC-4BE2-8087-9463C4D03C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41" y="4151097"/>
                <a:ext cx="8964612" cy="2674065"/>
              </a:xfrm>
              <a:prstGeom prst="rect">
                <a:avLst/>
              </a:prstGeom>
              <a:blipFill>
                <a:blip r:embed="rId3"/>
                <a:stretch>
                  <a:fillRect l="-1088" t="-1822" b="-2870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35">
                <a:extLst>
                  <a:ext uri="{FF2B5EF4-FFF2-40B4-BE49-F238E27FC236}">
                    <a16:creationId xmlns:a16="http://schemas.microsoft.com/office/drawing/2014/main" id="{1EBDCC5F-717F-4196-AED8-B4BCCCBDE8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76931" y="1153753"/>
                <a:ext cx="5937328" cy="3106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Доказательство. </a:t>
                </a:r>
                <a:r>
                  <a:rPr lang="ru-RU" dirty="0"/>
                  <a:t>Отложим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от начала координат и обозначим их концы соответственно </a:t>
                </a:r>
                <a:r>
                  <a:rPr lang="en-US" i="1" dirty="0"/>
                  <a:t>A</a:t>
                </a:r>
                <a:r>
                  <a:rPr lang="ru-RU" baseline="-25000" dirty="0"/>
                  <a:t>1</a:t>
                </a:r>
                <a:r>
                  <a:rPr lang="ru-RU" dirty="0"/>
                  <a:t>, </a:t>
                </a:r>
                <a:r>
                  <a:rPr lang="en-US" i="1" dirty="0"/>
                  <a:t>A</a:t>
                </a:r>
                <a:r>
                  <a:rPr lang="ru-RU" baseline="-25000" dirty="0"/>
                  <a:t>2</a:t>
                </a:r>
                <a:r>
                  <a:rPr lang="ru-RU" dirty="0"/>
                  <a:t>. По теореме косинусов имеем равенство:</a:t>
                </a:r>
              </a:p>
              <a:p>
                <a:pPr algn="just"/>
                <a:r>
                  <a:rPr lang="en-US" dirty="0"/>
                  <a:t>(</a:t>
                </a:r>
                <a:r>
                  <a:rPr lang="en-US" i="1" dirty="0"/>
                  <a:t>A</a:t>
                </a:r>
                <a:r>
                  <a:rPr lang="en-US" baseline="-25000" dirty="0"/>
                  <a:t>1</a:t>
                </a:r>
                <a:r>
                  <a:rPr lang="en-US" i="1" dirty="0"/>
                  <a:t>A</a:t>
                </a:r>
                <a:r>
                  <a:rPr lang="en-US" baseline="-25000" dirty="0"/>
                  <a:t>2</a:t>
                </a:r>
                <a:r>
                  <a:rPr lang="en-US" dirty="0"/>
                  <a:t>)</a:t>
                </a:r>
                <a:r>
                  <a:rPr lang="en-US" baseline="30000" dirty="0"/>
                  <a:t>2</a:t>
                </a:r>
                <a:r>
                  <a:rPr lang="en-US" dirty="0"/>
                  <a:t> = (</a:t>
                </a:r>
                <a:r>
                  <a:rPr lang="en-US" i="1" dirty="0"/>
                  <a:t>OA</a:t>
                </a:r>
                <a:r>
                  <a:rPr lang="en-US" baseline="-25000" dirty="0"/>
                  <a:t>1</a:t>
                </a:r>
                <a:r>
                  <a:rPr lang="en-US" dirty="0"/>
                  <a:t>)</a:t>
                </a:r>
                <a:r>
                  <a:rPr lang="en-US" baseline="30000" dirty="0"/>
                  <a:t>2</a:t>
                </a:r>
                <a:r>
                  <a:rPr lang="en-US" dirty="0"/>
                  <a:t> + (</a:t>
                </a:r>
                <a:r>
                  <a:rPr lang="en-US" i="1" dirty="0"/>
                  <a:t>OA</a:t>
                </a:r>
                <a:r>
                  <a:rPr lang="en-US" baseline="-25000" dirty="0"/>
                  <a:t>2</a:t>
                </a:r>
                <a:r>
                  <a:rPr lang="en-US" dirty="0"/>
                  <a:t>)</a:t>
                </a:r>
                <a:r>
                  <a:rPr lang="en-US" baseline="30000" dirty="0"/>
                  <a:t>2</a:t>
                </a:r>
                <a:r>
                  <a:rPr lang="en-US" dirty="0"/>
                  <a:t> - 2</a:t>
                </a:r>
                <a:r>
                  <a:rPr lang="en-US" i="1" dirty="0"/>
                  <a:t>OA</a:t>
                </a:r>
                <a:r>
                  <a:rPr lang="en-US" baseline="-25000" dirty="0"/>
                  <a:t>1</a:t>
                </a:r>
                <a:r>
                  <a:rPr lang="en-US" dirty="0"/>
                  <a:t>·</a:t>
                </a:r>
                <a:r>
                  <a:rPr lang="en-US" i="1" dirty="0"/>
                  <a:t>OA</a:t>
                </a:r>
                <a:r>
                  <a:rPr lang="en-US" baseline="-25000" dirty="0"/>
                  <a:t>2</a:t>
                </a:r>
                <a:r>
                  <a:rPr lang="en-US" dirty="0"/>
                  <a:t>cos φ.</a:t>
                </a:r>
                <a:endParaRPr lang="ru-RU" dirty="0"/>
              </a:p>
              <a:p>
                <a:pPr algn="ctr"/>
                <a:r>
                  <a:rPr lang="ru-RU" dirty="0"/>
                  <a:t>Следовательно, выполняется равенство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ru-RU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−2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18" name="Text Box 35">
                <a:extLst>
                  <a:ext uri="{FF2B5EF4-FFF2-40B4-BE49-F238E27FC236}">
                    <a16:creationId xmlns:a16="http://schemas.microsoft.com/office/drawing/2014/main" id="{1EBDCC5F-717F-4196-AED8-B4BCCCBDE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76931" y="1153753"/>
                <a:ext cx="5937328" cy="3106300"/>
              </a:xfrm>
              <a:prstGeom prst="rect">
                <a:avLst/>
              </a:prstGeom>
              <a:blipFill>
                <a:blip r:embed="rId4"/>
                <a:stretch>
                  <a:fillRect l="-1540" t="-1569" r="-1643" b="-35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C3FD7E47-2B8E-46FE-A4ED-DCB0DA90E4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519" y="1326420"/>
            <a:ext cx="2903161" cy="276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42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>
            <a:extLst>
              <a:ext uri="{FF2B5EF4-FFF2-40B4-BE49-F238E27FC236}">
                <a16:creationId xmlns:a16="http://schemas.microsoft.com/office/drawing/2014/main" id="{DFC83F11-989F-4A7A-9D50-AB352F546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AD04259C-524F-4FFD-920E-D40CAD7CF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03" name="Rectangle 11">
            <a:extLst>
              <a:ext uri="{FF2B5EF4-FFF2-40B4-BE49-F238E27FC236}">
                <a16:creationId xmlns:a16="http://schemas.microsoft.com/office/drawing/2014/main" id="{7728701A-A998-4ECC-B417-845DF6DF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08" name="Rectangle 16">
            <a:extLst>
              <a:ext uri="{FF2B5EF4-FFF2-40B4-BE49-F238E27FC236}">
                <a16:creationId xmlns:a16="http://schemas.microsoft.com/office/drawing/2014/main" id="{06BC75F8-EF1E-478D-9759-284557986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10" name="Rectangle 18">
            <a:extLst>
              <a:ext uri="{FF2B5EF4-FFF2-40B4-BE49-F238E27FC236}">
                <a16:creationId xmlns:a16="http://schemas.microsoft.com/office/drawing/2014/main" id="{8365A730-5083-46DB-84A6-CC7E6D1F2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17" name="Rectangle 25">
            <a:extLst>
              <a:ext uri="{FF2B5EF4-FFF2-40B4-BE49-F238E27FC236}">
                <a16:creationId xmlns:a16="http://schemas.microsoft.com/office/drawing/2014/main" id="{5A7448DB-5898-4B4B-8503-D99D02870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27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19" name="Rectangle 27">
            <a:extLst>
              <a:ext uri="{FF2B5EF4-FFF2-40B4-BE49-F238E27FC236}">
                <a16:creationId xmlns:a16="http://schemas.microsoft.com/office/drawing/2014/main" id="{C08FFF08-0D33-4CCC-8EFD-F6BEC995A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9421" name="Rectangle 29">
            <a:extLst>
              <a:ext uri="{FF2B5EF4-FFF2-40B4-BE49-F238E27FC236}">
                <a16:creationId xmlns:a16="http://schemas.microsoft.com/office/drawing/2014/main" id="{78A05C23-68FD-48F0-8378-28D717C10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427" name="Text Box 35">
                <a:extLst>
                  <a:ext uri="{FF2B5EF4-FFF2-40B4-BE49-F238E27FC236}">
                    <a16:creationId xmlns:a16="http://schemas.microsoft.com/office/drawing/2014/main" id="{69A63B42-A071-416C-B258-0943020BBF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41" y="-28241"/>
                <a:ext cx="8964612" cy="2453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/>
                  <a:t>Полученная формула скалярного произведения позволяет находить угол между векторами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с заданными координатами. </a:t>
                </a:r>
              </a:p>
              <a:p>
                <a:pPr algn="just"/>
                <a:r>
                  <a:rPr lang="ru-RU" dirty="0"/>
                  <a:t>	А именно, имеет место следующая формула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ru-RU">
                              <a:latin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r>
                            <a:rPr lang="ru-RU">
                              <a:latin typeface="Cambria Math" panose="02040503050406030204" pitchFamily="18" charset="0"/>
                            </a:rPr>
                            <m:t>|</m:t>
                          </m:r>
                          <m:acc>
                            <m:accPr>
                              <m:chr m:val="⃗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|∙|</m:t>
                          </m:r>
                          <m:acc>
                            <m:accPr>
                              <m:chr m:val="⃗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ru-R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  <m:r>
                        <a:rPr lang="ru-RU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59427" name="Text Box 35">
                <a:extLst>
                  <a:ext uri="{FF2B5EF4-FFF2-40B4-BE49-F238E27FC236}">
                    <a16:creationId xmlns:a16="http://schemas.microsoft.com/office/drawing/2014/main" id="{69A63B42-A071-416C-B258-0943020BBF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41" y="-28241"/>
                <a:ext cx="8964612" cy="2453236"/>
              </a:xfrm>
              <a:prstGeom prst="rect">
                <a:avLst/>
              </a:prstGeom>
              <a:blipFill>
                <a:blip r:embed="rId2"/>
                <a:stretch>
                  <a:fillRect l="-1088" t="-1985" r="-102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C3FD7E47-2B8E-46FE-A4ED-DCB0DA90E4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729309"/>
            <a:ext cx="2903161" cy="276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5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</a:t>
            </a:r>
            <a:r>
              <a:rPr lang="ru-RU" altLang="ru-RU" dirty="0"/>
              <a:t> </a:t>
            </a:r>
            <a:r>
              <a:rPr lang="ru-RU" dirty="0"/>
              <a:t>5.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36712"/>
                <a:ext cx="91440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Найдите скалярное произведение векторов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800" dirty="0"/>
                  <a:t>(–1, 2, 3)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800" dirty="0"/>
                  <a:t>(2, –1, 3).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36712"/>
                <a:ext cx="9144000" cy="954107"/>
              </a:xfrm>
              <a:prstGeom prst="rect">
                <a:avLst/>
              </a:prstGeom>
              <a:blipFill>
                <a:blip r:embed="rId3"/>
                <a:stretch>
                  <a:fillRect l="-1333" t="-6369" r="-1333" b="-165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257800"/>
                <a:ext cx="9144000" cy="6199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ru-RU" dirty="0"/>
                  <a:t>. </a:t>
                </a:r>
                <a:endParaRPr lang="ru-RU" altLang="ru-RU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257800"/>
                <a:ext cx="9144000" cy="619913"/>
              </a:xfrm>
              <a:prstGeom prst="rect">
                <a:avLst/>
              </a:prstGeom>
              <a:blipFill>
                <a:blip r:embed="rId3"/>
                <a:stretch>
                  <a:fillRect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36712"/>
                <a:ext cx="91440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Найдите косинус угла между  векторами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2800" dirty="0"/>
                  <a:t>(–1, 2, 3)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2800" dirty="0"/>
                  <a:t>(2, –1, 3).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36712"/>
                <a:ext cx="9144000" cy="954107"/>
              </a:xfrm>
              <a:prstGeom prst="rect">
                <a:avLst/>
              </a:prstGeom>
              <a:blipFill>
                <a:blip r:embed="rId4"/>
                <a:stretch>
                  <a:fillRect l="-1333" t="-6369" r="-1333" b="-165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184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257800"/>
                <a:ext cx="9144000" cy="6817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/>
                  <a:t>. </a:t>
                </a:r>
                <a:endParaRPr lang="ru-RU" altLang="ru-RU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257800"/>
                <a:ext cx="9144000" cy="681725"/>
              </a:xfrm>
              <a:prstGeom prst="rect">
                <a:avLst/>
              </a:prstGeom>
              <a:blipFill>
                <a:blip r:embed="rId3"/>
                <a:stretch>
                  <a:fillRect b="-72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36712"/>
                <a:ext cx="9144000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Найдите косинусы углов, которые образует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(1, 1, 1)</m:t>
                    </m:r>
                  </m:oMath>
                </a14:m>
                <a:r>
                  <a:rPr lang="ru-RU" sz="2800" dirty="0"/>
                  <a:t> с координатными векторами.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36712"/>
                <a:ext cx="9144000" cy="954107"/>
              </a:xfrm>
              <a:prstGeom prst="rect">
                <a:avLst/>
              </a:prstGeom>
              <a:blipFill>
                <a:blip r:embed="rId4"/>
                <a:stretch>
                  <a:fillRect t="-6369" r="-1333" b="-165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126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04693DBD-2248-49CE-8B4A-6F6EEF60E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</a:t>
            </a:r>
            <a:r>
              <a:rPr lang="ru-RU" altLang="ru-RU" dirty="0"/>
              <a:t> </a:t>
            </a:r>
            <a:r>
              <a:rPr lang="ru-RU" dirty="0"/>
              <a:t>0. </a:t>
            </a:r>
            <a:endParaRPr lang="ru-RU" altLang="ru-RU" dirty="0">
              <a:solidFill>
                <a:srgbClr val="33CC33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36712"/>
                <a:ext cx="9144000" cy="10814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При каком значении </a:t>
                </a:r>
                <a:r>
                  <a:rPr lang="en-US" sz="2800" i="1" dirty="0"/>
                  <a:t>z</a:t>
                </a:r>
                <a:r>
                  <a:rPr lang="ru-RU" sz="2800" dirty="0"/>
                  <a:t>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=3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 −4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ru-RU" sz="2800">
                        <a:latin typeface="Cambria Math" panose="02040503050406030204" pitchFamily="18" charset="0"/>
                      </a:rPr>
                      <m:t>z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sz="2800" dirty="0"/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=−4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 −3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ru-RU" sz="2800" i="1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acc>
                  </m:oMath>
                </a14:m>
                <a:r>
                  <a:rPr lang="ru-RU" sz="2800" dirty="0"/>
                  <a:t> перпендикулярны?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36712"/>
                <a:ext cx="9144000" cy="1081450"/>
              </a:xfrm>
              <a:prstGeom prst="rect">
                <a:avLst/>
              </a:prstGeom>
              <a:blipFill>
                <a:blip r:embed="rId3"/>
                <a:stretch>
                  <a:fillRect r="-1333" b="-146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164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AB7410A-EC50-4E2B-BB18-18175D46A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442912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257800"/>
                <a:ext cx="9144000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22</m:t>
                        </m:r>
                      </m:den>
                    </m:f>
                  </m:oMath>
                </a14:m>
                <a:r>
                  <a:rPr lang="ru-RU" dirty="0"/>
                  <a:t>. </a:t>
                </a:r>
                <a:endParaRPr lang="ru-RU" altLang="ru-RU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827" name="Text Box 3">
                <a:extLst>
                  <a:ext uri="{FF2B5EF4-FFF2-40B4-BE49-F238E27FC236}">
                    <a16:creationId xmlns:a16="http://schemas.microsoft.com/office/drawing/2014/main" id="{04693DBD-2248-49CE-8B4A-6F6EEF60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257800"/>
                <a:ext cx="9144000" cy="614655"/>
              </a:xfrm>
              <a:prstGeom prst="rect">
                <a:avLst/>
              </a:prstGeom>
              <a:blipFill>
                <a:blip r:embed="rId3"/>
                <a:stretch>
                  <a:fillRect b="-9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36712"/>
                <a:ext cx="9144000" cy="1512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sz="2800" dirty="0"/>
                  <a:t>При каком значении </a:t>
                </a:r>
                <a:r>
                  <a:rPr lang="en-US" sz="2800" i="1" dirty="0"/>
                  <a:t>t</a:t>
                </a:r>
                <a:r>
                  <a:rPr lang="ru-RU" sz="2800" dirty="0"/>
                  <a:t> вектор 3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 + </a:t>
                </a:r>
                <a:r>
                  <a:rPr lang="en-US" sz="2800" i="1" dirty="0"/>
                  <a:t>t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перпендикулярен вектору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 –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, если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800" dirty="0"/>
                  <a:t>(2, –1, 1),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2800" dirty="0"/>
                  <a:t>(4, 3, 2)?</a:t>
                </a:r>
                <a:endParaRPr lang="ru-RU" altLang="ru-RU" sz="2800" dirty="0">
                  <a:solidFill>
                    <a:srgbClr val="33CC33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50C35F2F-439F-4AD1-BA45-BECAA45D4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36712"/>
                <a:ext cx="9144000" cy="1512337"/>
              </a:xfrm>
              <a:prstGeom prst="rect">
                <a:avLst/>
              </a:prstGeom>
              <a:blipFill>
                <a:blip r:embed="rId4"/>
                <a:stretch>
                  <a:fillRect l="-1333" r="-1333" b="-104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636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686</Words>
  <Application>Microsoft Office PowerPoint</Application>
  <PresentationFormat>Экран (4:3)</PresentationFormat>
  <Paragraphs>53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Times New Roman</vt:lpstr>
      <vt:lpstr>Оформление по умолчанию</vt:lpstr>
      <vt:lpstr>23. СКАЛЯРНОЕ ПРОИЗВЕДЕНИЕ ВЕКТОРОВ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</dc:title>
  <dc:creator>*</dc:creator>
  <cp:lastModifiedBy>Vladimir Smirnov</cp:lastModifiedBy>
  <cp:revision>43</cp:revision>
  <dcterms:created xsi:type="dcterms:W3CDTF">2007-11-30T12:19:38Z</dcterms:created>
  <dcterms:modified xsi:type="dcterms:W3CDTF">2022-05-04T06:06:24Z</dcterms:modified>
</cp:coreProperties>
</file>