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8" r:id="rId2"/>
    <p:sldId id="266" r:id="rId3"/>
    <p:sldId id="299" r:id="rId4"/>
    <p:sldId id="290" r:id="rId5"/>
    <p:sldId id="273" r:id="rId6"/>
    <p:sldId id="301" r:id="rId7"/>
    <p:sldId id="300" r:id="rId8"/>
    <p:sldId id="267" r:id="rId9"/>
    <p:sldId id="297" r:id="rId10"/>
    <p:sldId id="302" r:id="rId11"/>
    <p:sldId id="303" r:id="rId12"/>
    <p:sldId id="295" r:id="rId13"/>
    <p:sldId id="304" r:id="rId14"/>
    <p:sldId id="296" r:id="rId15"/>
    <p:sldId id="291" r:id="rId16"/>
    <p:sldId id="292" r:id="rId17"/>
    <p:sldId id="293" r:id="rId18"/>
    <p:sldId id="278" r:id="rId19"/>
    <p:sldId id="294" r:id="rId20"/>
    <p:sldId id="280" r:id="rId21"/>
    <p:sldId id="289" r:id="rId22"/>
    <p:sldId id="305" r:id="rId23"/>
    <p:sldId id="306" r:id="rId24"/>
    <p:sldId id="283" r:id="rId25"/>
    <p:sldId id="307" r:id="rId26"/>
    <p:sldId id="28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0" autoAdjust="0"/>
    <p:restoredTop sz="90970" autoAdjust="0"/>
  </p:normalViewPr>
  <p:slideViewPr>
    <p:cSldViewPr>
      <p:cViewPr varScale="1">
        <p:scale>
          <a:sx n="94" d="100"/>
          <a:sy n="94" d="100"/>
        </p:scale>
        <p:origin x="1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4D2C10E-904D-4C10-B5DC-E1FEA79A8D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BBB0426-F206-433E-878A-794ED41364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F1F85290-59D9-4983-93FD-F4F57B809F3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89A4600-E776-442A-A659-84CD7BC6B8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A90BB73B-6D67-4A33-B536-E6FB9BFE98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15B48798-120A-41D8-A9BE-A22777D0A8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BAD0C6-FF35-43C0-A35E-346233DD835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E26BF1-5B14-4845-82C6-4F8E36F0A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033F8-C9CE-47A5-BA36-B2E7D7F1DCC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C8C9D6E-5528-4CD6-97EF-1E8B39F61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C14CE12-CE4F-424F-A03B-0A11B8C4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6642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D0F471-A08E-48F7-AB22-82D3132E3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B87E7-2508-4B9B-8BF8-80100E06DC8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FABBCF57-AC93-489F-AEB9-4D369B89C7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3CE9EF-DAE7-4C1C-AFC0-B872BE100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5535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D0F471-A08E-48F7-AB22-82D3132E3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B87E7-2508-4B9B-8BF8-80100E06DC8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FABBCF57-AC93-489F-AEB9-4D369B89C7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3CE9EF-DAE7-4C1C-AFC0-B872BE100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152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7BD796-79D4-4C76-8E2D-03809462A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0119E-E30D-47D8-9DCB-754BF49061E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E8B5819C-3FEE-42E5-B9FB-CA4736A76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174E64AD-FF69-4A45-8C1B-91CE08A6D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7BD796-79D4-4C76-8E2D-03809462A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0119E-E30D-47D8-9DCB-754BF49061E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E8B5819C-3FEE-42E5-B9FB-CA4736A768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174E64AD-FF69-4A45-8C1B-91CE08A6D2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8516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5AF578-008B-49B2-9DAB-B50B21686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D5034-1A30-4F8D-950B-76AA6E3B8E0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D829E2C-9A2F-4CC4-994B-3C0909B93B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D96D8B9-FF00-4840-8C7F-BE2462ED08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418C44-150A-4AB5-B10F-E76287676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6EBB2-9C59-45F8-9DC9-7212F1D76CC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B9233CC0-403A-4D18-BEAD-48FD1C4A5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7865EC66-8420-4C1F-9089-73349418A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55889D-0039-4DBD-9969-E62203A187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7DDAF-2F58-4506-B6A0-6E12AD04173C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93186" name="Rectangle 1026">
            <a:extLst>
              <a:ext uri="{FF2B5EF4-FFF2-40B4-BE49-F238E27FC236}">
                <a16:creationId xmlns:a16="http://schemas.microsoft.com/office/drawing/2014/main" id="{523DDEEA-36DE-45F7-A209-7A4C69F705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1027">
            <a:extLst>
              <a:ext uri="{FF2B5EF4-FFF2-40B4-BE49-F238E27FC236}">
                <a16:creationId xmlns:a16="http://schemas.microsoft.com/office/drawing/2014/main" id="{77D2E910-1B61-4B7C-A2FE-AB6336F63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BF9E9E-289C-48B9-B7B8-C614A1DB00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BC310-6EB0-4759-B5FA-6368030B173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95234" name="Rectangle 2050">
            <a:extLst>
              <a:ext uri="{FF2B5EF4-FFF2-40B4-BE49-F238E27FC236}">
                <a16:creationId xmlns:a16="http://schemas.microsoft.com/office/drawing/2014/main" id="{5F626C2D-9399-465B-9C44-E18C62719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2051">
            <a:extLst>
              <a:ext uri="{FF2B5EF4-FFF2-40B4-BE49-F238E27FC236}">
                <a16:creationId xmlns:a16="http://schemas.microsoft.com/office/drawing/2014/main" id="{D42794B1-04AA-4107-B45E-F0BF4E5E3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9DCBC0-1602-4641-BE5A-28F20CD421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CC9B8-AFBF-4567-9175-6D7B2A885A2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401BDE38-086C-497B-86D4-7DF6C4FD4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EC4199E-E189-4590-B3A3-A833614AA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7E2DB8-B76E-4705-8E31-D9914F3F2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24486-E7C6-4890-800B-1904ED9A187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A6397B1F-EB4A-4FD4-8173-C7CC6B44C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BC3FFC8-6B1D-4D43-995C-E5795E718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E26BF1-5B14-4845-82C6-4F8E36F0A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033F8-C9CE-47A5-BA36-B2E7D7F1DCC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C8C9D6E-5528-4CD6-97EF-1E8B39F61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C14CE12-CE4F-424F-A03B-0A11B8C4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828487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35649C-4BF2-43B1-BFD9-A1C84FB63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A4BCC-0980-4D03-8012-0EA2ADECE8C3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3DA68682-9C2D-4977-922D-2B2CBDE6DF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257C815-11E1-4140-A28A-8FE53B011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2AAB0D-B5C0-49F2-ACD8-3705C98B5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ED7EE-3424-4E5A-B460-A6AA93CCCBDD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F0BCB5C-BC51-46A1-9721-8F2B78A7D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381555A-0DF2-4CE4-8FC2-4ED79BCB9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2AAB0D-B5C0-49F2-ACD8-3705C98B5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ED7EE-3424-4E5A-B460-A6AA93CCCBD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F0BCB5C-BC51-46A1-9721-8F2B78A7D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381555A-0DF2-4CE4-8FC2-4ED79BCB9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3501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2AAB0D-B5C0-49F2-ACD8-3705C98B5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ED7EE-3424-4E5A-B460-A6AA93CCCBDD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F0BCB5C-BC51-46A1-9721-8F2B78A7D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381555A-0DF2-4CE4-8FC2-4ED79BCB9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52903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FC39E7-CCC4-409F-BFAB-1527CF8FFD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C7329-84D3-4C85-A045-C1EBD08D2174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149D9973-E19D-4CFA-B30A-BA827FB0BE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338BCC2-329F-41CF-9451-C741A1F96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FC39E7-CCC4-409F-BFAB-1527CF8FFD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C7329-84D3-4C85-A045-C1EBD08D217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149D9973-E19D-4CFA-B30A-BA827FB0BE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338BCC2-329F-41CF-9451-C741A1F96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03090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3A4417-E814-47E3-BA4B-1A00D04D4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F39E6-EC3A-4E8B-8C01-7C142F8D8065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A924C6B3-F79D-4135-A70A-6D280F10A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AE63173-D46D-44AE-8207-4096D896A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E26BF1-5B14-4845-82C6-4F8E36F0A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033F8-C9CE-47A5-BA36-B2E7D7F1DCC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C8C9D6E-5528-4CD6-97EF-1E8B39F617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C14CE12-CE4F-424F-A03B-0A11B8C4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4631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E0C888-F12F-4432-81DB-EDEFCF600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2A0BA-7D3F-4892-8682-5BDFBDEE3E9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6C59C2B9-F341-4B30-AD99-3F7866A91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239B8B8-ECC4-42D7-92F9-A1E692F23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012A8F-04E9-4968-9D25-20EEED85C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95DDE-E5EB-4D4F-BA0B-F8B2257D222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C301DE3-62DC-43B6-9A8E-A8AA133B9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F55D640-E9A5-45F6-90F5-261BD196D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441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012A8F-04E9-4968-9D25-20EEED85C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95DDE-E5EB-4D4F-BA0B-F8B2257D222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C301DE3-62DC-43B6-9A8E-A8AA133B9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F55D640-E9A5-45F6-90F5-261BD196D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6208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012A8F-04E9-4968-9D25-20EEED85C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95DDE-E5EB-4D4F-BA0B-F8B2257D222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BC301DE3-62DC-43B6-9A8E-A8AA133B9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F55D640-E9A5-45F6-90F5-261BD196D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832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CA8D90-2695-4771-922E-267F51D41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9431C-72E1-4C2A-9408-9FB121F5DF2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5D67F35-FE8F-44BC-9E51-6E3332AA6E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7D8974D-F2CB-41B1-B5FD-C08ADE790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D0F471-A08E-48F7-AB22-82D3132E3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B87E7-2508-4B9B-8BF8-80100E06DC8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FABBCF57-AC93-489F-AEB9-4D369B89C7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3CE9EF-DAE7-4C1C-AFC0-B872BE100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E0204-872D-4D79-88A5-1B2B6F74C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866FF5-76BC-4CE4-8564-611440730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23CB14-AAD6-447D-B9AB-AEF913E61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DD1D0A-F678-4B3A-8E44-969D8F09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F5CDF7-8E3E-4850-A927-72A344141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AE00E-03B0-4926-B4A4-46C2E3A379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596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D7DECC-71DC-44AB-81DD-18A738BF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33E1A1-338A-46DC-B54A-A031BFA3B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3F2A12-4DF6-4548-BB28-2FC53565B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4847C6-9987-4BC7-B4F7-340EBE22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F39439-F1D7-4B4B-9D95-9B93A388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52078-D650-4DCD-9E77-DE899CBA6A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26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072EA5-6E0F-42C1-ABC9-62F46F3ED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F49443-15DB-4B32-88EA-66E31D7EE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92E724-85C9-4EB8-B864-8737A0D8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5C12A5-3F09-4B19-9E98-24B00EA8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3A7CBB-8EF8-44E0-B527-EBE1A419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6FA49-7381-4EC6-BE1B-AC138BF476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07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E54B4-5BE6-4EDB-8FB4-F24A3F956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B7BBF-1479-4F8B-AFB8-FE9D5881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E9A44E-160C-4BD9-8C4D-278637444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B18832-D06C-42C6-ADE9-0475D024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09091F-034C-48F8-A12F-296B99F5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CC16A-04E4-4706-A24C-0418DFE319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9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3D9F35-8ECE-48A4-A5AB-2D31283A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B4C976-29B2-41B6-A629-13E679659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A066A-6703-4E2F-B848-8BFB8E8BD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F5C65-FFDC-4091-B5C5-6FF492CF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0F98EA-6BF8-4F79-B863-58556CE24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34D21-0945-4698-A3A6-0D46199898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603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F6226-502F-4CA7-8A68-2DEE2EE03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35E42-FC1C-4761-AEF3-AAE73F7DB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D12AC1-AD85-46A3-945D-C77D88231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8FE006-8019-4AA6-8C4E-EF22CCA8D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D3810C-2804-4D21-BF46-66C0B5C4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4361B2-FD44-4714-9242-AC1F2F659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457CD-A627-4B9C-B409-DEA9570E5B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881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D371A-3791-4EFD-8D58-EE9050FB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A9C324-83A7-4CDB-93DD-2FF825CBE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5613A4-4C9E-443B-B78A-0F0CB32C9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A6D36D-F907-49E1-AF42-B0A776BAC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56E509-0DBF-4D72-A353-9547950D9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A79482-537F-4912-89B6-7A898DF3B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9AE415-CEB8-4D8A-A38F-9DA62430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8C1930-F107-448D-8E14-0E6442BD0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2030-F9B5-438F-B883-01BF5BE23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013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D1A8A-55ED-480D-BE80-18736586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18BC30-100B-4751-AEC5-CBD9F3E9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4282B8-BB94-48D0-95DF-E3B26C27E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885A305-AE14-431A-B358-3047FE09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8F7FF-320A-4580-A38C-D97C8F096A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921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E45E4B-7762-43FC-9875-7FC025026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16032D-610A-4588-A3AC-351DE08BF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2E1A73-3F87-4BA6-965F-26AD816A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3907F-655F-4836-AE8E-E53B7AEB7C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22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FE295-5871-4D59-8B47-7646C919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41DF8C-C2B9-48B8-B00D-205AB79CD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D313EB-CFDA-4439-A4EE-20C088E20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51DFD3-3F39-4792-BF78-64F21924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C12C9E-257A-45FC-8938-C099295A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EB31FD-91BE-486F-BCCD-6E21E762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5B2F8-CB03-4DF0-861F-C258C87098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291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938968-1016-4907-8A9A-B5AE3E92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AE37A56-CD72-4FF9-B8F6-A99C2C0CF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68463F-022D-4A04-A9BD-12E152BFE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74082D-5C0B-44D9-A148-B9A79E1F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1A0815-9E78-4FB4-B56D-B1B282DD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E7CF18-F91C-4B7C-A7AA-A1F010D2F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1A547-DA81-44CB-B6CF-76EC61CC5D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240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941B52-1833-4A2D-9829-542F2ECE8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004767A-A25C-45E2-9354-36430C9F9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8B58D6-EEDC-4EE5-BD27-712607DE58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2C74B22-E222-432F-916B-F231B3BD23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311EFD3-DCDB-444C-AC37-63CBE40614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803E08-FDA6-4103-9F5D-2A3D6F1EA9D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24CFEBE-F12A-4D88-ACC8-74F690A77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224136"/>
            <a:ext cx="8713787" cy="220486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24.Уравнение плоскости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3255875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B00C7B56-6356-489C-B75C-F069FF6DA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6475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ru-RU" altLang="ru-RU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Определите, какие из перечисленных ниже пар уравнений задают парал­лельные плоскости:</a:t>
            </a:r>
          </a:p>
          <a:p>
            <a:pPr indent="450215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а)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 = 0,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+ 2 = 0;</a:t>
            </a:r>
          </a:p>
          <a:p>
            <a:pPr indent="450215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б)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 = 0,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 = 0;</a:t>
            </a:r>
          </a:p>
          <a:p>
            <a:pPr indent="450215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в) –3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0,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 = 0;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г)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+ 4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+ 6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8 = 0, –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+ 4 = 0.</a:t>
            </a:r>
            <a:endParaRPr lang="ru-RU" altLang="ru-RU" dirty="0"/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0D1FBAEA-0DE6-41E8-81CD-A6A1ED007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а), в).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D1FBA73-575D-43A6-AACD-EE383070E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99043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69734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B00C7B56-6356-489C-B75C-F069FF6DA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647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ru-RU" altLang="ru-RU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Составьте уравнение плоскости, проходящей через точку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2, –3) параллельно плоскости: а)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+ 5 = 0; б)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4 = 0.</a:t>
            </a:r>
            <a:endParaRPr lang="ru-RU" altLang="ru-RU" dirty="0"/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0D1FBAEA-0DE6-41E8-81CD-A6A1ED007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5616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а) </a:t>
            </a:r>
            <a:r>
              <a:rPr lang="en-US" altLang="ru-RU" dirty="0"/>
              <a:t>3</a:t>
            </a:r>
            <a:r>
              <a:rPr lang="en-US" altLang="ru-RU" i="1" dirty="0"/>
              <a:t>x + y </a:t>
            </a:r>
            <a:r>
              <a:rPr lang="en-US" altLang="ru-RU" dirty="0"/>
              <a:t>– </a:t>
            </a:r>
            <a:r>
              <a:rPr lang="en-US" altLang="ru-RU" i="1" dirty="0"/>
              <a:t>z – </a:t>
            </a:r>
            <a:r>
              <a:rPr lang="en-US" altLang="ru-RU" dirty="0"/>
              <a:t>8 = 0; </a:t>
            </a:r>
            <a:r>
              <a:rPr lang="ru-RU" altLang="ru-RU" dirty="0"/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D1FBA73-575D-43A6-AACD-EE383070E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99043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7D9927DC-1045-442C-9D9D-5662E0E70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4365104"/>
            <a:ext cx="46805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б)</a:t>
            </a:r>
            <a:r>
              <a:rPr lang="ru-RU" altLang="ru-RU" dirty="0">
                <a:solidFill>
                  <a:srgbClr val="FF3300"/>
                </a:solidFill>
              </a:rPr>
              <a:t> </a:t>
            </a:r>
            <a:r>
              <a:rPr lang="en-US" altLang="ru-RU" i="1" dirty="0"/>
              <a:t>x </a:t>
            </a:r>
            <a:r>
              <a:rPr lang="ru-RU" altLang="ru-RU" i="1" dirty="0"/>
              <a:t>– </a:t>
            </a:r>
            <a:r>
              <a:rPr lang="en-US" altLang="ru-RU" i="1" dirty="0"/>
              <a:t>y </a:t>
            </a:r>
            <a:r>
              <a:rPr lang="ru-RU" altLang="ru-RU" i="1" dirty="0"/>
              <a:t>+</a:t>
            </a:r>
            <a:r>
              <a:rPr lang="en-US" altLang="ru-RU" dirty="0"/>
              <a:t> </a:t>
            </a:r>
            <a:r>
              <a:rPr lang="ru-RU" altLang="ru-RU" dirty="0"/>
              <a:t>3</a:t>
            </a:r>
            <a:r>
              <a:rPr lang="en-US" altLang="ru-RU" i="1" dirty="0"/>
              <a:t>z </a:t>
            </a:r>
            <a:r>
              <a:rPr lang="ru-RU" altLang="ru-RU" i="1" dirty="0"/>
              <a:t>+</a:t>
            </a:r>
            <a:r>
              <a:rPr lang="en-US" altLang="ru-RU" i="1" dirty="0"/>
              <a:t> </a:t>
            </a:r>
            <a:r>
              <a:rPr lang="ru-RU" altLang="ru-RU" dirty="0"/>
              <a:t>10</a:t>
            </a:r>
            <a:r>
              <a:rPr lang="en-US" altLang="ru-RU" dirty="0"/>
              <a:t> = 0</a:t>
            </a:r>
            <a:r>
              <a:rPr lang="ru-RU" altLang="ru-RU" dirty="0"/>
              <a:t>.</a:t>
            </a:r>
            <a:r>
              <a:rPr lang="en-US" altLang="ru-RU" dirty="0"/>
              <a:t> </a:t>
            </a:r>
            <a:r>
              <a:rPr lang="ru-RU" alt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521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F2A2B024-CC54-427C-8812-97E5C2CE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Перпендикулярны ли плоскости: </a:t>
            </a:r>
            <a:endParaRPr lang="en-US" altLang="ru-RU" dirty="0"/>
          </a:p>
          <a:p>
            <a:endParaRPr lang="en-US" altLang="ru-RU" dirty="0"/>
          </a:p>
          <a:p>
            <a:r>
              <a:rPr lang="ru-RU" altLang="ru-RU" dirty="0"/>
              <a:t>	а) 2</a:t>
            </a:r>
            <a:r>
              <a:rPr lang="en-US" altLang="ru-RU" i="1" dirty="0"/>
              <a:t>x</a:t>
            </a:r>
            <a:r>
              <a:rPr lang="ru-RU" altLang="ru-RU" dirty="0"/>
              <a:t> – 5</a:t>
            </a:r>
            <a:r>
              <a:rPr lang="en-US" altLang="ru-RU" i="1" dirty="0"/>
              <a:t>y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dirty="0"/>
              <a:t> + 4 = 0 и 3</a:t>
            </a:r>
            <a:r>
              <a:rPr lang="en-US" altLang="ru-RU" i="1" dirty="0"/>
              <a:t>x</a:t>
            </a:r>
            <a:r>
              <a:rPr lang="ru-RU" altLang="ru-RU" dirty="0"/>
              <a:t> + 2</a:t>
            </a:r>
            <a:r>
              <a:rPr lang="en-US" altLang="ru-RU" i="1" dirty="0"/>
              <a:t>y</a:t>
            </a:r>
            <a:r>
              <a:rPr lang="ru-RU" altLang="ru-RU" dirty="0"/>
              <a:t> + 4</a:t>
            </a:r>
            <a:r>
              <a:rPr lang="en-US" altLang="ru-RU" i="1" dirty="0"/>
              <a:t>z</a:t>
            </a:r>
            <a:r>
              <a:rPr lang="ru-RU" altLang="ru-RU" dirty="0"/>
              <a:t> – 1 = 0; </a:t>
            </a:r>
            <a:endParaRPr lang="en-US" altLang="ru-RU" dirty="0"/>
          </a:p>
          <a:p>
            <a:endParaRPr lang="en-US" altLang="ru-RU" dirty="0"/>
          </a:p>
          <a:p>
            <a:r>
              <a:rPr lang="ru-RU" altLang="ru-RU" dirty="0"/>
              <a:t>	б) 7</a:t>
            </a:r>
            <a:r>
              <a:rPr lang="en-US" altLang="ru-RU" i="1" dirty="0"/>
              <a:t>x</a:t>
            </a:r>
            <a:r>
              <a:rPr lang="ru-RU" altLang="ru-RU" dirty="0"/>
              <a:t> – </a:t>
            </a:r>
            <a:r>
              <a:rPr lang="en-US" altLang="ru-RU" i="1" dirty="0"/>
              <a:t>y</a:t>
            </a:r>
            <a:r>
              <a:rPr lang="ru-RU" altLang="ru-RU" dirty="0"/>
              <a:t> + 9 =0 и  </a:t>
            </a:r>
            <a:r>
              <a:rPr lang="en-US" altLang="ru-RU" i="1" dirty="0"/>
              <a:t>y</a:t>
            </a:r>
            <a:r>
              <a:rPr lang="ru-RU" altLang="ru-RU" dirty="0"/>
              <a:t> + 2</a:t>
            </a:r>
            <a:r>
              <a:rPr lang="en-US" altLang="ru-RU" i="1" dirty="0"/>
              <a:t>z</a:t>
            </a:r>
            <a:r>
              <a:rPr lang="ru-RU" altLang="ru-RU" dirty="0"/>
              <a:t> – 3 = 0?</a:t>
            </a: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AD311F5E-AE3B-47E2-90C7-A0ABD0F8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</a:t>
            </a:r>
            <a:r>
              <a:rPr lang="en-US" altLang="ru-RU"/>
              <a:t>) </a:t>
            </a:r>
            <a:r>
              <a:rPr lang="ru-RU" altLang="ru-RU"/>
              <a:t>Да</a:t>
            </a:r>
            <a:r>
              <a:rPr lang="en-US" altLang="ru-RU"/>
              <a:t>; </a:t>
            </a:r>
            <a:endParaRPr lang="ru-RU" altLang="ru-RU"/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6603F31A-0E96-496A-9958-0D4DB4A8E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41960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 </a:t>
            </a:r>
            <a:r>
              <a:rPr lang="ru-RU" altLang="ru-RU"/>
              <a:t>нет</a:t>
            </a:r>
            <a:r>
              <a:rPr lang="en-US" altLang="ru-RU"/>
              <a:t>. </a:t>
            </a:r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89B06A0-8319-4EF8-8246-514DD5E99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  <p:bldP spid="10445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:a16="http://schemas.microsoft.com/office/drawing/2014/main" id="{F2A2B024-CC54-427C-8812-97E5C2CE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en-US" altLang="ru-RU" dirty="0">
                <a:solidFill>
                  <a:schemeClr val="accent1"/>
                </a:solidFill>
              </a:rPr>
              <a:t>     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 уравнение какой-нибудь плоскости, перпендикулярной плоскости, заданной уравнением: </a:t>
            </a:r>
          </a:p>
          <a:p>
            <a:pPr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а)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+ 1 = 0; </a:t>
            </a:r>
          </a:p>
          <a:p>
            <a:pPr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б)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+ 1 = 0; </a:t>
            </a:r>
          </a:p>
          <a:p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в)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1 = 0.</a:t>
            </a:r>
            <a:endParaRPr lang="ru-RU" altLang="ru-RU" dirty="0"/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AD311F5E-AE3B-47E2-90C7-A0ABD0F8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432015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а</a:t>
            </a:r>
            <a:r>
              <a:rPr lang="en-US" altLang="ru-RU" dirty="0"/>
              <a:t>) </a:t>
            </a:r>
            <a:r>
              <a:rPr lang="en-US" altLang="ru-RU" i="1" dirty="0"/>
              <a:t>x = </a:t>
            </a:r>
            <a:r>
              <a:rPr lang="en-US" altLang="ru-RU" dirty="0"/>
              <a:t>1; </a:t>
            </a:r>
            <a:endParaRPr lang="ru-RU" altLang="ru-RU" dirty="0"/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6603F31A-0E96-496A-9958-0D4DB4A8E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41960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б</a:t>
            </a:r>
            <a:r>
              <a:rPr lang="en-US" altLang="ru-RU" dirty="0"/>
              <a:t>) </a:t>
            </a:r>
            <a:r>
              <a:rPr lang="en-US" altLang="ru-RU" i="1" dirty="0"/>
              <a:t>x + y +</a:t>
            </a:r>
            <a:r>
              <a:rPr lang="en-US" altLang="ru-RU" dirty="0"/>
              <a:t>1 = 0.</a:t>
            </a:r>
            <a:endParaRPr lang="ru-RU" altLang="ru-RU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89B06A0-8319-4EF8-8246-514DD5E99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72CAF3C-FDAD-4154-A204-57A79201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027597"/>
            <a:ext cx="295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в</a:t>
            </a:r>
            <a:r>
              <a:rPr lang="en-US" altLang="ru-RU" dirty="0"/>
              <a:t>) </a:t>
            </a:r>
            <a:r>
              <a:rPr lang="en-US" altLang="ru-RU" i="1" dirty="0"/>
              <a:t>x + y </a:t>
            </a:r>
            <a:r>
              <a:rPr lang="ru-RU" altLang="ru-RU" i="1" dirty="0"/>
              <a:t>– </a:t>
            </a:r>
            <a:r>
              <a:rPr lang="ru-RU" altLang="ru-RU" dirty="0"/>
              <a:t>2</a:t>
            </a:r>
            <a:r>
              <a:rPr lang="en-US" altLang="ru-RU" i="1" dirty="0"/>
              <a:t>z </a:t>
            </a:r>
            <a:r>
              <a:rPr lang="en-US" altLang="ru-RU" dirty="0"/>
              <a:t>–</a:t>
            </a:r>
            <a:r>
              <a:rPr lang="ru-RU" altLang="ru-RU" i="1" dirty="0"/>
              <a:t> </a:t>
            </a:r>
            <a:r>
              <a:rPr lang="en-US" altLang="ru-RU" dirty="0"/>
              <a:t>1 = 0.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9862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  <p:bldP spid="104453" grpId="0" autoUpdateAnimBg="0"/>
      <p:bldP spid="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5DBFD6F4-AEC6-40AD-92B9-27C368E22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точки пересечения плоскости </a:t>
            </a:r>
            <a:r>
              <a:rPr lang="en-US" altLang="ru-RU" i="1" dirty="0"/>
              <a:t>x </a:t>
            </a:r>
            <a:r>
              <a:rPr lang="ru-RU" altLang="ru-RU" dirty="0"/>
              <a:t>+ 2</a:t>
            </a:r>
            <a:r>
              <a:rPr lang="en-US" altLang="ru-RU" i="1" dirty="0"/>
              <a:t>y </a:t>
            </a:r>
            <a:r>
              <a:rPr lang="ru-RU" altLang="ru-RU" dirty="0"/>
              <a:t>- 3</a:t>
            </a:r>
            <a:r>
              <a:rPr lang="en-US" altLang="ru-RU" i="1" dirty="0"/>
              <a:t>z </a:t>
            </a:r>
            <a:r>
              <a:rPr lang="ru-RU" altLang="ru-RU" dirty="0"/>
              <a:t>– 1 = 0 с осями координат.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6501" name="Text Box 5">
                <a:extLst>
                  <a:ext uri="{FF2B5EF4-FFF2-40B4-BE49-F238E27FC236}">
                    <a16:creationId xmlns:a16="http://schemas.microsoft.com/office/drawing/2014/main" id="{E65A255D-4EBD-4994-992F-B7CA2F1F90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3789363"/>
                <a:ext cx="8424863" cy="6157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en-US" altLang="ru-RU" i="1" dirty="0"/>
                  <a:t>x = </a:t>
                </a:r>
                <a:r>
                  <a:rPr lang="en-US" altLang="ru-RU" dirty="0"/>
                  <a:t>1,  </a:t>
                </a:r>
                <a:r>
                  <a:rPr lang="en-US" altLang="ru-RU" i="1" dirty="0"/>
                  <a:t>y= </a:t>
                </a:r>
                <a:r>
                  <a:rPr lang="en-US" altLang="ru-RU" dirty="0"/>
                  <a:t>0,5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               </a:t>
                </a:r>
                <a:endParaRPr lang="ru-RU" altLang="ru-RU" dirty="0"/>
              </a:p>
            </p:txBody>
          </p:sp>
        </mc:Choice>
        <mc:Fallback>
          <p:sp>
            <p:nvSpPr>
              <p:cNvPr id="106501" name="Text Box 5">
                <a:extLst>
                  <a:ext uri="{FF2B5EF4-FFF2-40B4-BE49-F238E27FC236}">
                    <a16:creationId xmlns:a16="http://schemas.microsoft.com/office/drawing/2014/main" id="{E65A255D-4EBD-4994-992F-B7CA2F1F9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789363"/>
                <a:ext cx="8424863" cy="615746"/>
              </a:xfrm>
              <a:prstGeom prst="rect">
                <a:avLst/>
              </a:prstGeom>
              <a:blipFill>
                <a:blip r:embed="rId3"/>
                <a:stretch>
                  <a:fillRect l="-1085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F623F367-5F48-4A3C-9B77-300AE8E1E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2051">
            <a:extLst>
              <a:ext uri="{FF2B5EF4-FFF2-40B4-BE49-F238E27FC236}">
                <a16:creationId xmlns:a16="http://schemas.microsoft.com/office/drawing/2014/main" id="{369EDA39-B833-48C0-8ECD-0440EB4DB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Напишите уравнение плоскости, пересекающей оси координат в точках: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а) </a:t>
            </a:r>
            <a:r>
              <a:rPr lang="en-US" altLang="ru-RU" i="1" dirty="0"/>
              <a:t>A</a:t>
            </a:r>
            <a:r>
              <a:rPr lang="en-US" altLang="ru-RU" dirty="0"/>
              <a:t>(1, 0, 0), </a:t>
            </a:r>
            <a:r>
              <a:rPr lang="en-US" altLang="ru-RU" i="1" dirty="0"/>
              <a:t>B</a:t>
            </a:r>
            <a:r>
              <a:rPr lang="en-US" altLang="ru-RU" dirty="0"/>
              <a:t>(0, 1, 0), </a:t>
            </a:r>
            <a:r>
              <a:rPr lang="en-US" altLang="ru-RU" i="1" dirty="0"/>
              <a:t>C</a:t>
            </a:r>
            <a:r>
              <a:rPr lang="en-US" altLang="ru-RU" dirty="0"/>
              <a:t>(0, 0, 1);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б) </a:t>
            </a:r>
            <a:r>
              <a:rPr lang="en-US" altLang="ru-RU" i="1" dirty="0"/>
              <a:t>A</a:t>
            </a:r>
            <a:r>
              <a:rPr lang="en-US" altLang="ru-RU" dirty="0"/>
              <a:t>(1, 0, 0), </a:t>
            </a:r>
            <a:r>
              <a:rPr lang="en-US" altLang="ru-RU" i="1" dirty="0"/>
              <a:t>B</a:t>
            </a:r>
            <a:r>
              <a:rPr lang="en-US" altLang="ru-RU" dirty="0"/>
              <a:t>(0, </a:t>
            </a:r>
            <a:r>
              <a:rPr lang="ru-RU" altLang="ru-RU" dirty="0"/>
              <a:t>2</a:t>
            </a:r>
            <a:r>
              <a:rPr lang="en-US" altLang="ru-RU" dirty="0"/>
              <a:t>, 0), </a:t>
            </a:r>
            <a:r>
              <a:rPr lang="en-US" altLang="ru-RU" i="1" dirty="0"/>
              <a:t>C</a:t>
            </a:r>
            <a:r>
              <a:rPr lang="en-US" altLang="ru-RU" dirty="0"/>
              <a:t>(0, 0, </a:t>
            </a:r>
            <a:r>
              <a:rPr lang="ru-RU" altLang="ru-RU" dirty="0"/>
              <a:t>3</a:t>
            </a:r>
            <a:r>
              <a:rPr lang="en-US" altLang="ru-RU" dirty="0"/>
              <a:t>);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в) </a:t>
            </a:r>
            <a:r>
              <a:rPr lang="en-US" altLang="ru-RU" i="1" dirty="0"/>
              <a:t>A</a:t>
            </a:r>
            <a:r>
              <a:rPr lang="en-US" altLang="ru-RU" dirty="0"/>
              <a:t>(1, 0, 0), </a:t>
            </a:r>
            <a:r>
              <a:rPr lang="en-US" altLang="ru-RU" i="1" dirty="0"/>
              <a:t>B</a:t>
            </a:r>
            <a:r>
              <a:rPr lang="en-US" altLang="ru-RU" dirty="0"/>
              <a:t>(0, </a:t>
            </a:r>
            <a:r>
              <a:rPr lang="ru-RU" altLang="ru-RU" dirty="0"/>
              <a:t>-</a:t>
            </a:r>
            <a:r>
              <a:rPr lang="en-US" altLang="ru-RU" dirty="0"/>
              <a:t>1, 0), </a:t>
            </a:r>
            <a:r>
              <a:rPr lang="en-US" altLang="ru-RU" i="1" dirty="0"/>
              <a:t>C</a:t>
            </a:r>
            <a:r>
              <a:rPr lang="en-US" altLang="ru-RU" dirty="0"/>
              <a:t>(0, 0, </a:t>
            </a:r>
            <a:r>
              <a:rPr lang="ru-RU" altLang="ru-RU" dirty="0"/>
              <a:t>-2</a:t>
            </a:r>
            <a:r>
              <a:rPr lang="en-US" altLang="ru-RU" dirty="0"/>
              <a:t>)</a:t>
            </a:r>
            <a:r>
              <a:rPr lang="ru-RU" altLang="ru-RU" dirty="0"/>
              <a:t>.</a:t>
            </a:r>
          </a:p>
        </p:txBody>
      </p:sp>
      <p:sp>
        <p:nvSpPr>
          <p:cNvPr id="90117" name="Text Box 2053">
            <a:extLst>
              <a:ext uri="{FF2B5EF4-FFF2-40B4-BE49-F238E27FC236}">
                <a16:creationId xmlns:a16="http://schemas.microsoft.com/office/drawing/2014/main" id="{8D4718F0-4355-48C0-8F38-5AD09391C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en-US" altLang="ru-RU" i="1"/>
              <a:t>x </a:t>
            </a:r>
            <a:r>
              <a:rPr lang="ru-RU" altLang="ru-RU" i="1"/>
              <a:t>+ </a:t>
            </a:r>
            <a:r>
              <a:rPr lang="en-US" altLang="ru-RU" i="1"/>
              <a:t>y + z =</a:t>
            </a:r>
            <a:r>
              <a:rPr lang="en-US" altLang="ru-RU"/>
              <a:t> </a:t>
            </a:r>
            <a:r>
              <a:rPr lang="en-US" altLang="ru-RU" i="1"/>
              <a:t> </a:t>
            </a:r>
            <a:r>
              <a:rPr lang="en-US" altLang="ru-RU"/>
              <a:t>1;</a:t>
            </a:r>
            <a:endParaRPr lang="ru-RU" alt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119" name="Text Box 2055">
                <a:extLst>
                  <a:ext uri="{FF2B5EF4-FFF2-40B4-BE49-F238E27FC236}">
                    <a16:creationId xmlns:a16="http://schemas.microsoft.com/office/drawing/2014/main" id="{8E647774-EC0A-4F5F-97BC-3F9CE05F1A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300" y="4270579"/>
                <a:ext cx="3352800" cy="6157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=1;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90119" name="Text Box 2055">
                <a:extLst>
                  <a:ext uri="{FF2B5EF4-FFF2-40B4-BE49-F238E27FC236}">
                    <a16:creationId xmlns:a16="http://schemas.microsoft.com/office/drawing/2014/main" id="{8E647774-EC0A-4F5F-97BC-3F9CE05F1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7300" y="4270579"/>
                <a:ext cx="3352800" cy="615746"/>
              </a:xfrm>
              <a:prstGeom prst="rect">
                <a:avLst/>
              </a:prstGeom>
              <a:blipFill>
                <a:blip r:embed="rId3"/>
                <a:stretch>
                  <a:fillRect l="-2727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120" name="Text Box 2056">
                <a:extLst>
                  <a:ext uri="{FF2B5EF4-FFF2-40B4-BE49-F238E27FC236}">
                    <a16:creationId xmlns:a16="http://schemas.microsoft.com/office/drawing/2014/main" id="{8A2FB519-BF96-4FC5-8CE2-AA0B287610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300" y="4887709"/>
                <a:ext cx="33528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90120" name="Text Box 2056">
                <a:extLst>
                  <a:ext uri="{FF2B5EF4-FFF2-40B4-BE49-F238E27FC236}">
                    <a16:creationId xmlns:a16="http://schemas.microsoft.com/office/drawing/2014/main" id="{8A2FB519-BF96-4FC5-8CE2-AA0B287610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7300" y="4887709"/>
                <a:ext cx="3352800" cy="613886"/>
              </a:xfrm>
              <a:prstGeom prst="rect">
                <a:avLst/>
              </a:prstGeom>
              <a:blipFill>
                <a:blip r:embed="rId4"/>
                <a:stretch>
                  <a:fillRect l="-2727" b="-1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41DBB79C-EF7B-46AA-ABEF-19C7B7751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utoUpdateAnimBg="0"/>
      <p:bldP spid="90119" grpId="0"/>
      <p:bldP spid="901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2051">
            <a:extLst>
              <a:ext uri="{FF2B5EF4-FFF2-40B4-BE49-F238E27FC236}">
                <a16:creationId xmlns:a16="http://schemas.microsoft.com/office/drawing/2014/main" id="{E1F6BF95-7B13-4ED7-B41A-8D9AB36D4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Напишите уравнение плоскости, пересекающей две оси координат в точках: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а) </a:t>
            </a:r>
            <a:r>
              <a:rPr lang="en-US" altLang="ru-RU" i="1" dirty="0"/>
              <a:t>A</a:t>
            </a:r>
            <a:r>
              <a:rPr lang="en-US" altLang="ru-RU" dirty="0"/>
              <a:t>(1, 0, 0), </a:t>
            </a:r>
            <a:r>
              <a:rPr lang="en-US" altLang="ru-RU" i="1" dirty="0"/>
              <a:t>B</a:t>
            </a:r>
            <a:r>
              <a:rPr lang="en-US" altLang="ru-RU" dirty="0"/>
              <a:t>(0, 1, 0);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б) </a:t>
            </a:r>
            <a:r>
              <a:rPr lang="en-US" altLang="ru-RU" i="1" dirty="0"/>
              <a:t>A</a:t>
            </a:r>
            <a:r>
              <a:rPr lang="en-US" altLang="ru-RU" dirty="0"/>
              <a:t>(1, 0, 0), </a:t>
            </a:r>
            <a:r>
              <a:rPr lang="en-US" altLang="ru-RU" i="1" dirty="0"/>
              <a:t>C</a:t>
            </a:r>
            <a:r>
              <a:rPr lang="en-US" altLang="ru-RU" dirty="0"/>
              <a:t>(0, 0, </a:t>
            </a:r>
            <a:r>
              <a:rPr lang="ru-RU" altLang="ru-RU" dirty="0"/>
              <a:t>3</a:t>
            </a:r>
            <a:r>
              <a:rPr lang="en-US" altLang="ru-RU" dirty="0"/>
              <a:t>);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в) </a:t>
            </a:r>
            <a:r>
              <a:rPr lang="en-US" altLang="ru-RU" i="1" dirty="0"/>
              <a:t>B</a:t>
            </a:r>
            <a:r>
              <a:rPr lang="en-US" altLang="ru-RU" dirty="0"/>
              <a:t>(0, </a:t>
            </a:r>
            <a:r>
              <a:rPr lang="ru-RU" altLang="ru-RU" dirty="0"/>
              <a:t>-</a:t>
            </a:r>
            <a:r>
              <a:rPr lang="en-US" altLang="ru-RU" dirty="0"/>
              <a:t>1, 0), </a:t>
            </a:r>
            <a:r>
              <a:rPr lang="en-US" altLang="ru-RU" i="1" dirty="0"/>
              <a:t>C</a:t>
            </a:r>
            <a:r>
              <a:rPr lang="en-US" altLang="ru-RU" dirty="0"/>
              <a:t>(0, 0, </a:t>
            </a:r>
            <a:r>
              <a:rPr lang="ru-RU" altLang="ru-RU" dirty="0"/>
              <a:t>-2</a:t>
            </a:r>
            <a:r>
              <a:rPr lang="en-US" altLang="ru-RU" dirty="0"/>
              <a:t>)</a:t>
            </a:r>
            <a:r>
              <a:rPr lang="ru-RU" altLang="ru-RU" dirty="0"/>
              <a:t>,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и параллельной третьей оси.</a:t>
            </a:r>
          </a:p>
        </p:txBody>
      </p:sp>
      <p:sp>
        <p:nvSpPr>
          <p:cNvPr id="92164" name="Text Box 2052">
            <a:extLst>
              <a:ext uri="{FF2B5EF4-FFF2-40B4-BE49-F238E27FC236}">
                <a16:creationId xmlns:a16="http://schemas.microsoft.com/office/drawing/2014/main" id="{75560472-CB1E-4114-9CD4-00B6F3CBF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en-US" altLang="ru-RU" i="1"/>
              <a:t>x </a:t>
            </a:r>
            <a:r>
              <a:rPr lang="ru-RU" altLang="ru-RU" i="1"/>
              <a:t>+ </a:t>
            </a:r>
            <a:r>
              <a:rPr lang="en-US" altLang="ru-RU" i="1"/>
              <a:t>y =</a:t>
            </a:r>
            <a:r>
              <a:rPr lang="en-US" altLang="ru-RU"/>
              <a:t> </a:t>
            </a:r>
            <a:r>
              <a:rPr lang="en-US" altLang="ru-RU" i="1"/>
              <a:t> </a:t>
            </a:r>
            <a:r>
              <a:rPr lang="en-US" altLang="ru-RU"/>
              <a:t>1;</a:t>
            </a:r>
            <a:endParaRPr lang="ru-RU" alt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67" name="Text Box 2055">
                <a:extLst>
                  <a:ext uri="{FF2B5EF4-FFF2-40B4-BE49-F238E27FC236}">
                    <a16:creationId xmlns:a16="http://schemas.microsoft.com/office/drawing/2014/main" id="{3B028BB8-EE65-41ED-B775-F40F2D7249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300" y="4271675"/>
                <a:ext cx="3352800" cy="6157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=1;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92167" name="Text Box 2055">
                <a:extLst>
                  <a:ext uri="{FF2B5EF4-FFF2-40B4-BE49-F238E27FC236}">
                    <a16:creationId xmlns:a16="http://schemas.microsoft.com/office/drawing/2014/main" id="{3B028BB8-EE65-41ED-B775-F40F2D724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7300" y="4271675"/>
                <a:ext cx="3352800" cy="615746"/>
              </a:xfrm>
              <a:prstGeom prst="rect">
                <a:avLst/>
              </a:prstGeom>
              <a:blipFill>
                <a:blip r:embed="rId3"/>
                <a:stretch>
                  <a:fillRect l="-2727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169" name="Text Box 2057">
                <a:extLst>
                  <a:ext uri="{FF2B5EF4-FFF2-40B4-BE49-F238E27FC236}">
                    <a16:creationId xmlns:a16="http://schemas.microsoft.com/office/drawing/2014/main" id="{87E8C911-8988-4D23-84BB-65DDACD1FB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7300" y="4912533"/>
                <a:ext cx="33528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92169" name="Text Box 2057">
                <a:extLst>
                  <a:ext uri="{FF2B5EF4-FFF2-40B4-BE49-F238E27FC236}">
                    <a16:creationId xmlns:a16="http://schemas.microsoft.com/office/drawing/2014/main" id="{87E8C911-8988-4D23-84BB-65DDACD1FB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57300" y="4912533"/>
                <a:ext cx="3352800" cy="613886"/>
              </a:xfrm>
              <a:prstGeom prst="rect">
                <a:avLst/>
              </a:prstGeom>
              <a:blipFill>
                <a:blip r:embed="rId4"/>
                <a:stretch>
                  <a:fillRect l="-2727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66008D68-A1A0-4D55-9C5B-0EC24114A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utoUpdateAnimBg="0"/>
      <p:bldP spid="92167" grpId="0"/>
      <p:bldP spid="921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2051">
            <a:extLst>
              <a:ext uri="{FF2B5EF4-FFF2-40B4-BE49-F238E27FC236}">
                <a16:creationId xmlns:a16="http://schemas.microsoft.com/office/drawing/2014/main" id="{B0CFF0B7-93D9-4811-8B8F-9D647FE1F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Напишите уравнение плоскости, пересекающей одну ось координат в точке: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а) </a:t>
            </a:r>
            <a:r>
              <a:rPr lang="en-US" altLang="ru-RU" i="1" dirty="0"/>
              <a:t>A</a:t>
            </a:r>
            <a:r>
              <a:rPr lang="en-US" altLang="ru-RU" dirty="0"/>
              <a:t>(1, 0, 0);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б) </a:t>
            </a:r>
            <a:r>
              <a:rPr lang="en-US" altLang="ru-RU" i="1" dirty="0"/>
              <a:t>B</a:t>
            </a:r>
            <a:r>
              <a:rPr lang="en-US" altLang="ru-RU" dirty="0"/>
              <a:t>(0, 2, 0);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в) </a:t>
            </a:r>
            <a:r>
              <a:rPr lang="en-US" altLang="ru-RU" i="1" dirty="0"/>
              <a:t>C</a:t>
            </a:r>
            <a:r>
              <a:rPr lang="en-US" altLang="ru-RU" dirty="0"/>
              <a:t>(0, 0, </a:t>
            </a:r>
            <a:r>
              <a:rPr lang="ru-RU" altLang="ru-RU" dirty="0"/>
              <a:t>-3</a:t>
            </a:r>
            <a:r>
              <a:rPr lang="en-US" altLang="ru-RU" dirty="0"/>
              <a:t>)</a:t>
            </a:r>
            <a:r>
              <a:rPr lang="ru-RU" altLang="ru-RU" dirty="0"/>
              <a:t>,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и параллельной двум другим осям.</a:t>
            </a:r>
          </a:p>
        </p:txBody>
      </p:sp>
      <p:sp>
        <p:nvSpPr>
          <p:cNvPr id="94212" name="Text Box 2052">
            <a:extLst>
              <a:ext uri="{FF2B5EF4-FFF2-40B4-BE49-F238E27FC236}">
                <a16:creationId xmlns:a16="http://schemas.microsoft.com/office/drawing/2014/main" id="{CEFBAC06-1E46-4EAD-86FC-E3F5DFCBE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en-US" altLang="ru-RU" i="1"/>
              <a:t>x =</a:t>
            </a:r>
            <a:r>
              <a:rPr lang="en-US" altLang="ru-RU"/>
              <a:t> </a:t>
            </a:r>
            <a:r>
              <a:rPr lang="en-US" altLang="ru-RU" i="1"/>
              <a:t> </a:t>
            </a:r>
            <a:r>
              <a:rPr lang="en-US" altLang="ru-RU"/>
              <a:t>1;</a:t>
            </a:r>
            <a:endParaRPr lang="ru-RU" altLang="ru-RU"/>
          </a:p>
        </p:txBody>
      </p:sp>
      <p:grpSp>
        <p:nvGrpSpPr>
          <p:cNvPr id="94219" name="Group 2059">
            <a:extLst>
              <a:ext uri="{FF2B5EF4-FFF2-40B4-BE49-F238E27FC236}">
                <a16:creationId xmlns:a16="http://schemas.microsoft.com/office/drawing/2014/main" id="{0CDAD9F0-D6B5-46AC-A3B6-73E02BF2581F}"/>
              </a:ext>
            </a:extLst>
          </p:cNvPr>
          <p:cNvGrpSpPr>
            <a:grpSpLocks/>
          </p:cNvGrpSpPr>
          <p:nvPr/>
        </p:nvGrpSpPr>
        <p:grpSpPr bwMode="auto">
          <a:xfrm>
            <a:off x="1222376" y="4273550"/>
            <a:ext cx="3352800" cy="728663"/>
            <a:chOff x="770" y="2692"/>
            <a:chExt cx="2112" cy="459"/>
          </a:xfrm>
        </p:grpSpPr>
        <p:sp>
          <p:nvSpPr>
            <p:cNvPr id="94214" name="Object 2054">
              <a:extLst>
                <a:ext uri="{FF2B5EF4-FFF2-40B4-BE49-F238E27FC236}">
                  <a16:creationId xmlns:a16="http://schemas.microsoft.com/office/drawing/2014/main" id="{AD56E6D1-09BF-49A4-941E-65CDA4EE9B00}"/>
                </a:ext>
              </a:extLst>
            </p:cNvPr>
            <p:cNvSpPr txBox="1"/>
            <p:nvPr/>
          </p:nvSpPr>
          <p:spPr bwMode="auto">
            <a:xfrm>
              <a:off x="1056" y="2692"/>
              <a:ext cx="566" cy="459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/>
              <a:endParaRPr 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215" name="Text Box 2055">
                  <a:extLst>
                    <a:ext uri="{FF2B5EF4-FFF2-40B4-BE49-F238E27FC236}">
                      <a16:creationId xmlns:a16="http://schemas.microsoft.com/office/drawing/2014/main" id="{03D6F929-DC84-4F75-886F-11DA05EDB4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70" y="2740"/>
                  <a:ext cx="2112" cy="3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/>
                    <a:t>б)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=1;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94215" name="Text Box 2055">
                  <a:extLst>
                    <a:ext uri="{FF2B5EF4-FFF2-40B4-BE49-F238E27FC236}">
                      <a16:creationId xmlns:a16="http://schemas.microsoft.com/office/drawing/2014/main" id="{03D6F929-DC84-4F75-886F-11DA05EDB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70" y="2740"/>
                  <a:ext cx="2112" cy="387"/>
                </a:xfrm>
                <a:prstGeom prst="rect">
                  <a:avLst/>
                </a:prstGeom>
                <a:blipFill>
                  <a:blip r:embed="rId3"/>
                  <a:stretch>
                    <a:fillRect l="-2909" b="-10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4217" name="Text Box 2057">
                <a:extLst>
                  <a:ext uri="{FF2B5EF4-FFF2-40B4-BE49-F238E27FC236}">
                    <a16:creationId xmlns:a16="http://schemas.microsoft.com/office/drawing/2014/main" id="{5907178C-2B1D-4486-BEB9-5DF42F0380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19200" y="5105400"/>
                <a:ext cx="3352800" cy="6157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в)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94217" name="Text Box 2057">
                <a:extLst>
                  <a:ext uri="{FF2B5EF4-FFF2-40B4-BE49-F238E27FC236}">
                    <a16:creationId xmlns:a16="http://schemas.microsoft.com/office/drawing/2014/main" id="{5907178C-2B1D-4486-BEB9-5DF42F038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9200" y="5105400"/>
                <a:ext cx="3352800" cy="615746"/>
              </a:xfrm>
              <a:prstGeom prst="rect">
                <a:avLst/>
              </a:prstGeom>
              <a:blipFill>
                <a:blip r:embed="rId4"/>
                <a:stretch>
                  <a:fillRect l="-2727" b="-7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AD009FDA-97EA-4257-82AA-25FE5B440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utoUpdateAnimBg="0"/>
      <p:bldP spid="942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4EA8252B-A7E3-44E7-A214-97A6FBC8F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Напишите уравнение плоскости, которая: </a:t>
            </a:r>
            <a:endParaRPr lang="en-US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а) проходит через точку </a:t>
            </a:r>
            <a:r>
              <a:rPr lang="en-US" altLang="ru-RU" i="1" dirty="0"/>
              <a:t>M</a:t>
            </a:r>
            <a:r>
              <a:rPr lang="ru-RU" altLang="ru-RU" dirty="0"/>
              <a:t> (1, -2, 4) и параллельна координатной плоскости </a:t>
            </a:r>
            <a:r>
              <a:rPr lang="en-US" altLang="ru-RU" i="1" dirty="0" err="1"/>
              <a:t>Oxz</a:t>
            </a:r>
            <a:r>
              <a:rPr lang="ru-RU" altLang="ru-RU" dirty="0"/>
              <a:t>; </a:t>
            </a:r>
            <a:endParaRPr lang="en-US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б) проходит через точку </a:t>
            </a:r>
            <a:r>
              <a:rPr lang="en-US" altLang="ru-RU" i="1" dirty="0"/>
              <a:t>M</a:t>
            </a:r>
            <a:r>
              <a:rPr lang="ru-RU" altLang="ru-RU" dirty="0"/>
              <a:t> (0, 2, 0) и перпендикулярна оси ординат. 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88957666-AA51-43D8-ADC9-590208692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9AAC1B00-0481-489B-9269-16F204CFA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B4777AD6-294C-49F8-8579-939BFD71D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CADEE7EB-7866-4A3F-AA4E-9C49022C5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094163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ru-RU" altLang="ru-RU" i="1"/>
              <a:t>y=</a:t>
            </a:r>
            <a:r>
              <a:rPr lang="ru-RU" altLang="ru-RU"/>
              <a:t>-2; </a:t>
            </a:r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1CCB43D3-3F5A-4A21-AE56-D95162DFF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21" name="Text Box 9">
            <a:extLst>
              <a:ext uri="{FF2B5EF4-FFF2-40B4-BE49-F238E27FC236}">
                <a16:creationId xmlns:a16="http://schemas.microsoft.com/office/drawing/2014/main" id="{DAB3DC4D-0AB7-4BF7-AAEF-EA149469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648200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 б) </a:t>
            </a:r>
            <a:r>
              <a:rPr lang="ru-RU" altLang="ru-RU" i="1"/>
              <a:t>y=</a:t>
            </a:r>
            <a:r>
              <a:rPr lang="ru-RU" altLang="ru-RU"/>
              <a:t>2.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A06F9F39-A819-4640-8D70-2805CB6F7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utoUpdateAnimBg="0"/>
      <p:bldP spid="3892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ext Box 3">
            <a:extLst>
              <a:ext uri="{FF2B5EF4-FFF2-40B4-BE49-F238E27FC236}">
                <a16:creationId xmlns:a16="http://schemas.microsoft.com/office/drawing/2014/main" id="{F4B07A9F-629B-44AE-96A3-D19517805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Точка </a:t>
            </a:r>
            <a:r>
              <a:rPr lang="en-US" altLang="ru-RU" i="1"/>
              <a:t>H</a:t>
            </a:r>
            <a:r>
              <a:rPr lang="ru-RU" altLang="ru-RU"/>
              <a:t>(-2,</a:t>
            </a:r>
            <a:r>
              <a:rPr lang="en-US" altLang="ru-RU"/>
              <a:t> </a:t>
            </a:r>
            <a:r>
              <a:rPr lang="ru-RU" altLang="ru-RU"/>
              <a:t>4,</a:t>
            </a:r>
            <a:r>
              <a:rPr lang="en-US" altLang="ru-RU"/>
              <a:t> </a:t>
            </a:r>
            <a:r>
              <a:rPr lang="ru-RU" altLang="ru-RU"/>
              <a:t>-1) является основанием перпендикуляра, опущенного из начала координат на плоскость. Напишите уравнение этой плоскости.</a:t>
            </a:r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494E5A19-3E3D-493C-BCF1-CB30C331A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2</a:t>
            </a:r>
            <a:r>
              <a:rPr lang="ru-RU" altLang="ru-RU" i="1"/>
              <a:t>x</a:t>
            </a:r>
            <a:r>
              <a:rPr lang="ru-RU" altLang="ru-RU"/>
              <a:t>-4</a:t>
            </a:r>
            <a:r>
              <a:rPr lang="ru-RU" altLang="ru-RU" i="1"/>
              <a:t>y</a:t>
            </a:r>
            <a:r>
              <a:rPr lang="ru-RU" altLang="ru-RU"/>
              <a:t>+</a:t>
            </a:r>
            <a:r>
              <a:rPr lang="ru-RU" altLang="ru-RU" i="1"/>
              <a:t>z</a:t>
            </a:r>
            <a:r>
              <a:rPr lang="ru-RU" altLang="ru-RU"/>
              <a:t>+21=0. </a:t>
            </a:r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6E68BEE8-6AEC-48FD-AAC8-DD379B8D8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605D99F-1130-42BE-9B52-F7D726AB9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5" name="Picture 17">
            <a:extLst>
              <a:ext uri="{FF2B5EF4-FFF2-40B4-BE49-F238E27FC236}">
                <a16:creationId xmlns:a16="http://schemas.microsoft.com/office/drawing/2014/main" id="{5853CAEB-BECA-454E-A4C1-CD854C5F8E5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7824" y="4171870"/>
            <a:ext cx="2797175" cy="2584450"/>
          </a:xfrm>
          <a:noFill/>
          <a:ln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292" name="Text Box 4">
                <a:extLst>
                  <a:ext uri="{FF2B5EF4-FFF2-40B4-BE49-F238E27FC236}">
                    <a16:creationId xmlns:a16="http://schemas.microsoft.com/office/drawing/2014/main" id="{9DA40A15-5F24-428F-B903-1AE9F441D4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116632"/>
                <a:ext cx="9108504" cy="41549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dirty="0">
                    <a:effectLst/>
                    <a:ea typeface="Times New Roman" panose="02020603050405020304" pitchFamily="18" charset="0"/>
                  </a:rPr>
                  <a:t>В курсе планиметрии доказывалось, что прямая на плоскости задаёт­ся уравнением    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= 0, где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- действительные чис­ла, для которых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одновременно не равны нулю и составляют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перпендикулярного этой прямой и называемого 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вектором нормали.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В пространстве имеет место аналогичная теорема.</a:t>
                </a:r>
              </a:p>
              <a:p>
                <a:pPr marR="111760" indent="450215"/>
                <a:r>
                  <a:rPr lang="ru-RU" dirty="0">
                    <a:solidFill>
                      <a:srgbClr val="FF0000"/>
                    </a:solidFill>
                    <a:effectLst/>
                  </a:rPr>
                  <a:t>Теорема. </a:t>
                </a:r>
                <a:r>
                  <a:rPr lang="ru-RU" dirty="0">
                    <a:effectLst/>
                  </a:rPr>
                  <a:t>Плоскость в пространстве задаётся уравнением </a:t>
                </a:r>
              </a:p>
              <a:p>
                <a:pPr algn="ctr"/>
                <a:r>
                  <a:rPr lang="en-US" i="1" dirty="0">
                    <a:effectLst/>
                    <a:ea typeface="Times New Roman" panose="02020603050405020304" pitchFamily="18" charset="0"/>
                  </a:rPr>
                  <a:t>ax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by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 err="1">
                    <a:effectLst/>
                    <a:ea typeface="Times New Roman" panose="02020603050405020304" pitchFamily="18" charset="0"/>
                  </a:rPr>
                  <a:t>cz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= 0, </a:t>
                </a:r>
              </a:p>
              <a:p>
                <a:pPr algn="just"/>
                <a:r>
                  <a:rPr lang="ru-RU" dirty="0">
                    <a:effectLst/>
                    <a:ea typeface="Times New Roman" panose="02020603050405020304" pitchFamily="18" charset="0"/>
                  </a:rPr>
                  <a:t>где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d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- действительные числа, из которых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одновременно не равны  нулю и составляют координаты вектора нормали.</a:t>
                </a:r>
              </a:p>
            </p:txBody>
          </p:sp>
        </mc:Choice>
        <mc:Fallback>
          <p:sp>
            <p:nvSpPr>
              <p:cNvPr id="12292" name="Text Box 4">
                <a:extLst>
                  <a:ext uri="{FF2B5EF4-FFF2-40B4-BE49-F238E27FC236}">
                    <a16:creationId xmlns:a16="http://schemas.microsoft.com/office/drawing/2014/main" id="{9DA40A15-5F24-428F-B903-1AE9F441D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116632"/>
                <a:ext cx="9108504" cy="4154984"/>
              </a:xfrm>
              <a:prstGeom prst="rect">
                <a:avLst/>
              </a:prstGeom>
              <a:blipFill>
                <a:blip r:embed="rId4"/>
                <a:stretch>
                  <a:fillRect l="-1071" t="-1173" r="-1004" b="-23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297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2F9516AB-C5E2-4638-865F-B5AE65A7D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</a:t>
            </a:r>
            <a:r>
              <a:rPr lang="ru-RU" altLang="ru-RU" sz="2000" dirty="0">
                <a:solidFill>
                  <a:schemeClr val="accent1"/>
                </a:solidFill>
              </a:rPr>
              <a:t>	</a:t>
            </a:r>
            <a:r>
              <a:rPr lang="ru-RU" altLang="ru-RU" dirty="0"/>
              <a:t>Составьте уравнение плоскости, проходящей через точку </a:t>
            </a:r>
            <a:r>
              <a:rPr lang="en-US" altLang="ru-RU" i="1" dirty="0"/>
              <a:t>M</a:t>
            </a:r>
            <a:r>
              <a:rPr lang="ru-RU" altLang="ru-RU" dirty="0"/>
              <a:t>(1,</a:t>
            </a:r>
            <a:r>
              <a:rPr lang="en-US" altLang="ru-RU" dirty="0"/>
              <a:t> </a:t>
            </a:r>
            <a:r>
              <a:rPr lang="ru-RU" altLang="ru-RU" dirty="0"/>
              <a:t>3,</a:t>
            </a:r>
            <a:r>
              <a:rPr lang="en-US" altLang="ru-RU" dirty="0"/>
              <a:t> </a:t>
            </a:r>
            <a:r>
              <a:rPr lang="ru-RU" altLang="ru-RU" dirty="0"/>
              <a:t>-1) и параллельной плоскости: 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dirty="0"/>
              <a:t>	а) 3</a:t>
            </a:r>
            <a:r>
              <a:rPr lang="en-US" altLang="ru-RU" i="1" dirty="0"/>
              <a:t>x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dirty="0"/>
              <a:t> – </a:t>
            </a:r>
            <a:r>
              <a:rPr lang="en-US" altLang="ru-RU" i="1" dirty="0"/>
              <a:t>z</a:t>
            </a:r>
            <a:r>
              <a:rPr lang="ru-RU" altLang="ru-RU" dirty="0"/>
              <a:t> + 5 = 0; </a:t>
            </a:r>
          </a:p>
          <a:p>
            <a:pPr algn="just"/>
            <a:endParaRPr lang="ru-RU" altLang="ru-RU" dirty="0"/>
          </a:p>
          <a:p>
            <a:pPr algn="just"/>
            <a:r>
              <a:rPr lang="ru-RU" altLang="ru-RU" dirty="0"/>
              <a:t>	б) </a:t>
            </a:r>
            <a:r>
              <a:rPr lang="en-US" altLang="ru-RU" i="1" dirty="0"/>
              <a:t>x</a:t>
            </a:r>
            <a:r>
              <a:rPr lang="ru-RU" altLang="ru-RU" dirty="0"/>
              <a:t> – </a:t>
            </a:r>
            <a:r>
              <a:rPr lang="en-US" altLang="ru-RU" i="1" dirty="0"/>
              <a:t>y </a:t>
            </a:r>
            <a:r>
              <a:rPr lang="ru-RU" altLang="ru-RU" dirty="0"/>
              <a:t>+ 5</a:t>
            </a:r>
            <a:r>
              <a:rPr lang="en-US" altLang="ru-RU" i="1" dirty="0"/>
              <a:t>z</a:t>
            </a:r>
            <a:r>
              <a:rPr lang="ru-RU" altLang="ru-RU" dirty="0"/>
              <a:t> – 4 = 0.</a:t>
            </a: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2F1A5B4C-DBF0-4A75-8196-7CCA1F00B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63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3</a:t>
            </a:r>
            <a:r>
              <a:rPr lang="ru-RU" altLang="ru-RU" i="1"/>
              <a:t>x</a:t>
            </a:r>
            <a:r>
              <a:rPr lang="en-US" altLang="ru-RU" i="1"/>
              <a:t> </a:t>
            </a:r>
            <a:r>
              <a:rPr lang="ru-RU" altLang="ru-RU" i="1"/>
              <a:t>+y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 z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 </a:t>
            </a:r>
            <a:r>
              <a:rPr lang="ru-RU" altLang="ru-RU"/>
              <a:t>7</a:t>
            </a:r>
            <a:r>
              <a:rPr lang="en-US" altLang="ru-RU"/>
              <a:t>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ru-RU" altLang="ru-RU"/>
              <a:t>0; </a:t>
            </a:r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EE653A03-8A56-426A-AE12-88BAC1457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34340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</a:t>
            </a:r>
            <a:r>
              <a:rPr lang="ru-RU" altLang="ru-RU" i="1"/>
              <a:t>x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 y</a:t>
            </a:r>
            <a:r>
              <a:rPr lang="en-US" altLang="ru-RU" i="1"/>
              <a:t> </a:t>
            </a:r>
            <a:r>
              <a:rPr lang="ru-RU" altLang="ru-RU" i="1"/>
              <a:t>+</a:t>
            </a:r>
            <a:r>
              <a:rPr lang="en-US" altLang="ru-RU" i="1"/>
              <a:t> </a:t>
            </a:r>
            <a:r>
              <a:rPr lang="ru-RU" altLang="ru-RU"/>
              <a:t>5</a:t>
            </a:r>
            <a:r>
              <a:rPr lang="ru-RU" altLang="ru-RU" i="1"/>
              <a:t>z</a:t>
            </a:r>
            <a:r>
              <a:rPr lang="en-US" altLang="ru-RU" i="1"/>
              <a:t> </a:t>
            </a:r>
            <a:r>
              <a:rPr lang="ru-RU" altLang="ru-RU"/>
              <a:t>+</a:t>
            </a:r>
            <a:r>
              <a:rPr lang="en-US" altLang="ru-RU"/>
              <a:t> </a:t>
            </a:r>
            <a:r>
              <a:rPr lang="ru-RU" altLang="ru-RU"/>
              <a:t>7</a:t>
            </a:r>
            <a:r>
              <a:rPr lang="en-US" altLang="ru-RU"/>
              <a:t>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ru-RU" altLang="ru-RU"/>
              <a:t>0.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169CE6B-F7B1-4FF5-A561-4A2523871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B11587B3-9102-4C9A-83F5-F3A03D69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Напишите уравнение плоскости, проходящей через точки: </a:t>
            </a:r>
            <a:endParaRPr lang="en-US" altLang="ru-RU" dirty="0"/>
          </a:p>
          <a:p>
            <a:pPr>
              <a:spcBef>
                <a:spcPct val="50000"/>
              </a:spcBef>
            </a:pPr>
            <a:r>
              <a:rPr lang="ru-RU" altLang="ru-RU" dirty="0"/>
              <a:t>	а) </a:t>
            </a:r>
            <a:r>
              <a:rPr lang="en-US" altLang="ru-RU" i="1" dirty="0"/>
              <a:t>A</a:t>
            </a:r>
            <a:r>
              <a:rPr lang="ru-RU" altLang="ru-RU" dirty="0"/>
              <a:t> (1,</a:t>
            </a:r>
            <a:r>
              <a:rPr lang="en-US" altLang="ru-RU" dirty="0"/>
              <a:t> </a:t>
            </a:r>
            <a:r>
              <a:rPr lang="ru-RU" altLang="ru-RU" dirty="0"/>
              <a:t>0,</a:t>
            </a:r>
            <a:r>
              <a:rPr lang="en-US" altLang="ru-RU" dirty="0"/>
              <a:t> </a:t>
            </a:r>
            <a:r>
              <a:rPr lang="ru-RU" altLang="ru-RU" dirty="0"/>
              <a:t>0), </a:t>
            </a:r>
            <a:r>
              <a:rPr lang="en-US" altLang="ru-RU" i="1" dirty="0"/>
              <a:t>B</a:t>
            </a:r>
            <a:r>
              <a:rPr lang="ru-RU" altLang="ru-RU" dirty="0"/>
              <a:t> (0,</a:t>
            </a:r>
            <a:r>
              <a:rPr lang="en-US" altLang="ru-RU" dirty="0"/>
              <a:t> </a:t>
            </a:r>
            <a:r>
              <a:rPr lang="ru-RU" altLang="ru-RU" dirty="0"/>
              <a:t>1,</a:t>
            </a:r>
            <a:r>
              <a:rPr lang="en-US" altLang="ru-RU" dirty="0"/>
              <a:t> </a:t>
            </a:r>
            <a:r>
              <a:rPr lang="ru-RU" altLang="ru-RU" dirty="0"/>
              <a:t>0)</a:t>
            </a:r>
            <a:r>
              <a:rPr lang="en-US" altLang="ru-RU" dirty="0"/>
              <a:t>,</a:t>
            </a:r>
            <a:r>
              <a:rPr lang="ru-RU" altLang="ru-RU" dirty="0"/>
              <a:t> </a:t>
            </a:r>
            <a:r>
              <a:rPr lang="en-US" altLang="ru-RU" i="1" dirty="0"/>
              <a:t>C</a:t>
            </a:r>
            <a:r>
              <a:rPr lang="ru-RU" altLang="ru-RU" dirty="0"/>
              <a:t> (0,</a:t>
            </a:r>
            <a:r>
              <a:rPr lang="en-US" altLang="ru-RU" dirty="0"/>
              <a:t> </a:t>
            </a:r>
            <a:r>
              <a:rPr lang="ru-RU" altLang="ru-RU" dirty="0"/>
              <a:t>0,</a:t>
            </a:r>
            <a:r>
              <a:rPr lang="en-US" altLang="ru-RU" dirty="0"/>
              <a:t> </a:t>
            </a:r>
            <a:r>
              <a:rPr lang="ru-RU" altLang="ru-RU" dirty="0"/>
              <a:t>1); </a:t>
            </a:r>
            <a:endParaRPr lang="en-US" altLang="ru-RU" dirty="0"/>
          </a:p>
          <a:p>
            <a:pPr>
              <a:spcBef>
                <a:spcPct val="50000"/>
              </a:spcBef>
            </a:pPr>
            <a:r>
              <a:rPr lang="ru-RU" altLang="ru-RU" dirty="0"/>
              <a:t>	б) </a:t>
            </a:r>
            <a:r>
              <a:rPr lang="en-US" altLang="ru-RU" i="1" dirty="0"/>
              <a:t>M</a:t>
            </a:r>
            <a:r>
              <a:rPr lang="ru-RU" altLang="ru-RU" dirty="0"/>
              <a:t>(3,</a:t>
            </a:r>
            <a:r>
              <a:rPr lang="en-US" altLang="ru-RU" dirty="0"/>
              <a:t> </a:t>
            </a:r>
            <a:r>
              <a:rPr lang="ru-RU" altLang="ru-RU" dirty="0"/>
              <a:t>-1,</a:t>
            </a:r>
            <a:r>
              <a:rPr lang="en-US" altLang="ru-RU" dirty="0"/>
              <a:t> </a:t>
            </a:r>
            <a:r>
              <a:rPr lang="ru-RU" altLang="ru-RU" dirty="0"/>
              <a:t>2), </a:t>
            </a:r>
            <a:r>
              <a:rPr lang="en-US" altLang="ru-RU" i="1" dirty="0"/>
              <a:t>N</a:t>
            </a:r>
            <a:r>
              <a:rPr lang="ru-RU" altLang="ru-RU" dirty="0"/>
              <a:t>(4,</a:t>
            </a:r>
            <a:r>
              <a:rPr lang="en-US" altLang="ru-RU" dirty="0"/>
              <a:t> </a:t>
            </a:r>
            <a:r>
              <a:rPr lang="ru-RU" altLang="ru-RU" dirty="0"/>
              <a:t>1,</a:t>
            </a:r>
            <a:r>
              <a:rPr lang="en-US" altLang="ru-RU" dirty="0"/>
              <a:t> </a:t>
            </a:r>
            <a:r>
              <a:rPr lang="ru-RU" altLang="ru-RU" dirty="0"/>
              <a:t>-1)</a:t>
            </a:r>
            <a:r>
              <a:rPr lang="en-US" altLang="ru-RU" dirty="0"/>
              <a:t>,</a:t>
            </a:r>
            <a:r>
              <a:rPr lang="ru-RU" altLang="ru-RU" dirty="0"/>
              <a:t> </a:t>
            </a:r>
            <a:r>
              <a:rPr lang="en-US" altLang="ru-RU" i="1" dirty="0"/>
              <a:t>K</a:t>
            </a:r>
            <a:r>
              <a:rPr lang="ru-RU" altLang="ru-RU" dirty="0"/>
              <a:t>(2,</a:t>
            </a:r>
            <a:r>
              <a:rPr lang="en-US" altLang="ru-RU" dirty="0"/>
              <a:t> </a:t>
            </a:r>
            <a:r>
              <a:rPr lang="ru-RU" altLang="ru-RU" dirty="0"/>
              <a:t>0,</a:t>
            </a:r>
            <a:r>
              <a:rPr lang="en-US" altLang="ru-RU" dirty="0"/>
              <a:t> </a:t>
            </a:r>
            <a:r>
              <a:rPr lang="ru-RU" altLang="ru-RU" dirty="0"/>
              <a:t>1). </a:t>
            </a:r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B662307C-E35D-4E65-BDA8-35BAF5947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79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ru-RU" altLang="ru-RU" i="1"/>
              <a:t>x</a:t>
            </a:r>
            <a:r>
              <a:rPr lang="en-US" altLang="ru-RU" i="1"/>
              <a:t> </a:t>
            </a:r>
            <a:r>
              <a:rPr lang="ru-RU" altLang="ru-RU" i="1"/>
              <a:t>+</a:t>
            </a:r>
            <a:r>
              <a:rPr lang="en-US" altLang="ru-RU" i="1"/>
              <a:t> </a:t>
            </a:r>
            <a:r>
              <a:rPr lang="ru-RU" altLang="ru-RU" i="1"/>
              <a:t>y</a:t>
            </a:r>
            <a:r>
              <a:rPr lang="en-US" altLang="ru-RU" i="1"/>
              <a:t> </a:t>
            </a:r>
            <a:r>
              <a:rPr lang="ru-RU" altLang="ru-RU" i="1"/>
              <a:t>+</a:t>
            </a:r>
            <a:r>
              <a:rPr lang="en-US" altLang="ru-RU" i="1"/>
              <a:t> </a:t>
            </a:r>
            <a:r>
              <a:rPr lang="ru-RU" altLang="ru-RU" i="1"/>
              <a:t>z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en-US" altLang="ru-RU"/>
              <a:t> </a:t>
            </a:r>
            <a:r>
              <a:rPr lang="ru-RU" altLang="ru-RU"/>
              <a:t>1</a:t>
            </a:r>
            <a:r>
              <a:rPr lang="en-US" altLang="ru-RU"/>
              <a:t>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ru-RU" altLang="ru-RU"/>
              <a:t>0;</a:t>
            </a:r>
          </a:p>
        </p:txBody>
      </p:sp>
      <p:sp>
        <p:nvSpPr>
          <p:cNvPr id="51209" name="Text Box 9">
            <a:extLst>
              <a:ext uri="{FF2B5EF4-FFF2-40B4-BE49-F238E27FC236}">
                <a16:creationId xmlns:a16="http://schemas.microsoft.com/office/drawing/2014/main" id="{1B6FE53D-44E0-4C2A-9AEA-E7E247858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267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 б) </a:t>
            </a:r>
            <a:r>
              <a:rPr lang="ru-RU" altLang="ru-RU" i="1"/>
              <a:t>x</a:t>
            </a:r>
            <a:r>
              <a:rPr lang="en-US" altLang="ru-RU" i="1"/>
              <a:t> </a:t>
            </a:r>
            <a:r>
              <a:rPr lang="ru-RU" altLang="ru-RU" i="1"/>
              <a:t>+</a:t>
            </a:r>
            <a:r>
              <a:rPr lang="en-US" altLang="ru-RU" i="1"/>
              <a:t> </a:t>
            </a:r>
            <a:r>
              <a:rPr lang="ru-RU" altLang="ru-RU"/>
              <a:t>4</a:t>
            </a:r>
            <a:r>
              <a:rPr lang="ru-RU" altLang="ru-RU" i="1"/>
              <a:t>y</a:t>
            </a:r>
            <a:r>
              <a:rPr lang="en-US" altLang="ru-RU" i="1"/>
              <a:t> </a:t>
            </a:r>
            <a:r>
              <a:rPr lang="ru-RU" altLang="ru-RU"/>
              <a:t>+</a:t>
            </a:r>
            <a:r>
              <a:rPr lang="en-US" altLang="ru-RU"/>
              <a:t> </a:t>
            </a:r>
            <a:r>
              <a:rPr lang="ru-RU" altLang="ru-RU"/>
              <a:t>3</a:t>
            </a:r>
            <a:r>
              <a:rPr lang="ru-RU" altLang="ru-RU" i="1"/>
              <a:t>z </a:t>
            </a:r>
            <a:r>
              <a:rPr lang="ru-RU" altLang="ru-RU"/>
              <a:t>– 5</a:t>
            </a:r>
            <a:r>
              <a:rPr lang="en-US" altLang="ru-RU"/>
              <a:t>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ru-RU" altLang="ru-RU"/>
              <a:t>0.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8C2986-ABCE-41D6-9A9F-C15FFB24F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  <p:bldP spid="5120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B11587B3-9102-4C9A-83F5-F3A03D69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прямоугольном параллелепипеде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вершина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начало координат, рёбра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DC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лежат на осях координат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Oy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=5,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=4,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=3. Напишите уравнение плоскости: а)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д)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е)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ж)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B662307C-E35D-4E65-BDA8-35BAF5947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7321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а) </a:t>
            </a:r>
            <a:r>
              <a:rPr lang="en-US" i="1" dirty="0"/>
              <a:t>y</a:t>
            </a:r>
            <a:r>
              <a:rPr lang="ru-RU" i="1" dirty="0"/>
              <a:t> = </a:t>
            </a:r>
            <a:r>
              <a:rPr lang="ru-RU" dirty="0"/>
              <a:t>4; б) </a:t>
            </a:r>
            <a:r>
              <a:rPr lang="en-US" i="1" dirty="0"/>
              <a:t>x</a:t>
            </a:r>
            <a:r>
              <a:rPr lang="ru-RU" i="1" dirty="0"/>
              <a:t> = </a:t>
            </a:r>
            <a:r>
              <a:rPr lang="ru-RU" dirty="0"/>
              <a:t>5; в) </a:t>
            </a:r>
            <a:r>
              <a:rPr lang="en-US" i="1" dirty="0"/>
              <a:t>z</a:t>
            </a:r>
            <a:r>
              <a:rPr lang="ru-RU" i="1" dirty="0"/>
              <a:t> = </a:t>
            </a:r>
            <a:r>
              <a:rPr lang="ru-RU" dirty="0"/>
              <a:t>3; г) 3</a:t>
            </a:r>
            <a:r>
              <a:rPr lang="en-US" i="1" dirty="0"/>
              <a:t>y </a:t>
            </a:r>
            <a:r>
              <a:rPr lang="ru-RU" dirty="0"/>
              <a:t>+ 4</a:t>
            </a:r>
            <a:r>
              <a:rPr lang="en-US" i="1" dirty="0"/>
              <a:t>z </a:t>
            </a:r>
            <a:r>
              <a:rPr lang="ru-RU" dirty="0"/>
              <a:t>– 12 = 0; д) 3</a:t>
            </a:r>
            <a:r>
              <a:rPr lang="en-US" i="1" dirty="0"/>
              <a:t>x </a:t>
            </a:r>
            <a:r>
              <a:rPr lang="ru-RU" dirty="0"/>
              <a:t>+ 5</a:t>
            </a:r>
            <a:r>
              <a:rPr lang="en-US" i="1" dirty="0"/>
              <a:t>z </a:t>
            </a:r>
            <a:r>
              <a:rPr lang="ru-RU" dirty="0"/>
              <a:t>– 15 = 0; е) 4</a:t>
            </a:r>
            <a:r>
              <a:rPr lang="en-US" i="1" dirty="0"/>
              <a:t>x </a:t>
            </a:r>
            <a:r>
              <a:rPr lang="ru-RU" dirty="0"/>
              <a:t>+ 5</a:t>
            </a:r>
            <a:r>
              <a:rPr lang="en-US" i="1" dirty="0"/>
              <a:t>y </a:t>
            </a:r>
            <a:r>
              <a:rPr lang="ru-RU" dirty="0"/>
              <a:t>– 20 = 0; ж) 12</a:t>
            </a:r>
            <a:r>
              <a:rPr lang="en-US" i="1" dirty="0"/>
              <a:t>x</a:t>
            </a:r>
            <a:r>
              <a:rPr lang="ru-RU" i="1" dirty="0"/>
              <a:t> +</a:t>
            </a:r>
            <a:r>
              <a:rPr lang="ru-RU" dirty="0"/>
              <a:t> 15</a:t>
            </a:r>
            <a:r>
              <a:rPr lang="en-US" i="1" dirty="0"/>
              <a:t>y </a:t>
            </a:r>
            <a:r>
              <a:rPr lang="ru-RU" dirty="0"/>
              <a:t>+ 20</a:t>
            </a:r>
            <a:r>
              <a:rPr lang="en-US" i="1" dirty="0"/>
              <a:t>z </a:t>
            </a:r>
            <a:r>
              <a:rPr lang="ru-RU" dirty="0"/>
              <a:t>– 60 = 0. </a:t>
            </a:r>
            <a:endParaRPr lang="ru-RU" altLang="ru-RU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8C2986-ABCE-41D6-9A9F-C15FFB24F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8D1A675-6F5C-4EF8-BC99-48AC537CE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920068"/>
            <a:ext cx="2619741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64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B11587B3-9102-4C9A-83F5-F3A03D69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3046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Дана правильная шестиугольная призма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все рёбра которой равны 1. Начало координат нахо­дится в центре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основания призмы. 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середина ребра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Положительные лучи осей координат соответственно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OO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Напишите уравнение плоскости: а)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б)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в)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д)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е)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ж)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07" name="Text Box 7">
                <a:extLst>
                  <a:ext uri="{FF2B5EF4-FFF2-40B4-BE49-F238E27FC236}">
                    <a16:creationId xmlns:a16="http://schemas.microsoft.com/office/drawing/2014/main" id="{B662307C-E35D-4E65-BDA8-35BAF59477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89240"/>
                <a:ext cx="9144000" cy="10014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2200" dirty="0">
                    <a:solidFill>
                      <a:schemeClr val="accent1"/>
                    </a:solidFill>
                  </a:rPr>
                  <a:t> </a:t>
                </a:r>
                <a:r>
                  <a:rPr lang="ru-RU" sz="2200" dirty="0"/>
                  <a:t>а) </a:t>
                </a:r>
                <a:r>
                  <a:rPr lang="en-US" sz="2200" i="1" dirty="0"/>
                  <a:t>y</a:t>
                </a:r>
                <a:r>
                  <a:rPr lang="ru-RU" sz="2200" i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200" dirty="0"/>
                  <a:t>; б)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x</a:t>
                </a:r>
                <a:r>
                  <a:rPr lang="ru-RU" sz="2200" i="1" dirty="0"/>
                  <a:t> + </a:t>
                </a:r>
                <a:r>
                  <a:rPr lang="en-US" sz="2200" i="1" dirty="0"/>
                  <a:t>y </a:t>
                </a:r>
                <a:r>
                  <a:rPr lang="ru-RU" sz="2200" dirty="0"/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200" dirty="0"/>
                  <a:t> = 0; в) </a:t>
                </a:r>
                <a:r>
                  <a:rPr lang="en-US" sz="2200" i="1" dirty="0"/>
                  <a:t>z</a:t>
                </a:r>
                <a:r>
                  <a:rPr lang="ru-RU" sz="2200" i="1" dirty="0"/>
                  <a:t> = </a:t>
                </a:r>
                <a:r>
                  <a:rPr lang="ru-RU" sz="2200" dirty="0"/>
                  <a:t>1; г) 2</a:t>
                </a:r>
                <a:r>
                  <a:rPr lang="en-US" sz="2200" i="1" dirty="0"/>
                  <a:t>y</a:t>
                </a:r>
                <a:r>
                  <a:rPr lang="ru-RU" sz="2200" i="1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z </a:t>
                </a:r>
                <a:r>
                  <a:rPr lang="ru-RU" sz="2200" dirty="0"/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200" dirty="0"/>
                  <a:t> = 0; д)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x</a:t>
                </a:r>
                <a:r>
                  <a:rPr lang="ru-RU" sz="2200" i="1" dirty="0"/>
                  <a:t> + </a:t>
                </a:r>
                <a:r>
                  <a:rPr lang="en-US" sz="2200" i="1" dirty="0"/>
                  <a:t>y</a:t>
                </a:r>
                <a:r>
                  <a:rPr lang="ru-RU" sz="2200" i="1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z </a:t>
                </a:r>
                <a:r>
                  <a:rPr lang="ru-RU" sz="2200" dirty="0"/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200" dirty="0"/>
                  <a:t> = 0; е)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x</a:t>
                </a:r>
                <a:r>
                  <a:rPr lang="ru-RU" sz="2200" i="1" dirty="0"/>
                  <a:t> + </a:t>
                </a:r>
                <a:r>
                  <a:rPr lang="ru-RU" sz="2200" dirty="0"/>
                  <a:t>3</a:t>
                </a:r>
                <a:r>
                  <a:rPr lang="en-US" sz="2200" i="1" dirty="0"/>
                  <a:t>y </a:t>
                </a:r>
                <a:r>
                  <a:rPr lang="ru-RU" sz="2200" dirty="0"/>
                  <a:t>–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200" dirty="0"/>
                  <a:t> = 0; ж) )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x</a:t>
                </a:r>
                <a:r>
                  <a:rPr lang="ru-RU" sz="2200" i="1" dirty="0"/>
                  <a:t> + </a:t>
                </a:r>
                <a:r>
                  <a:rPr lang="ru-RU" sz="2200" dirty="0"/>
                  <a:t>6</a:t>
                </a:r>
                <a:r>
                  <a:rPr lang="en-US" sz="2200" i="1" dirty="0"/>
                  <a:t>y</a:t>
                </a:r>
                <a:r>
                  <a:rPr lang="ru-RU" sz="2200" i="1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200" i="1" dirty="0"/>
                  <a:t>z </a:t>
                </a:r>
                <a:r>
                  <a:rPr lang="ru-RU" sz="2200" dirty="0"/>
                  <a:t>–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200" dirty="0"/>
                  <a:t> = 0. </a:t>
                </a:r>
                <a:endParaRPr lang="ru-RU" altLang="ru-RU" sz="2200" dirty="0"/>
              </a:p>
            </p:txBody>
          </p:sp>
        </mc:Choice>
        <mc:Fallback>
          <p:sp>
            <p:nvSpPr>
              <p:cNvPr id="51207" name="Text Box 7">
                <a:extLst>
                  <a:ext uri="{FF2B5EF4-FFF2-40B4-BE49-F238E27FC236}">
                    <a16:creationId xmlns:a16="http://schemas.microsoft.com/office/drawing/2014/main" id="{B662307C-E35D-4E65-BDA8-35BAF5947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89240"/>
                <a:ext cx="9144000" cy="1001428"/>
              </a:xfrm>
              <a:prstGeom prst="rect">
                <a:avLst/>
              </a:prstGeom>
              <a:blipFill>
                <a:blip r:embed="rId3"/>
                <a:stretch>
                  <a:fillRect l="-867" b="-115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>
            <a:extLst>
              <a:ext uri="{FF2B5EF4-FFF2-40B4-BE49-F238E27FC236}">
                <a16:creationId xmlns:a16="http://schemas.microsoft.com/office/drawing/2014/main" id="{FE8C2986-ABCE-41D6-9A9F-C15FFB24F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28859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E02519-9A57-4077-96FF-E9A70568F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313" y="2924013"/>
            <a:ext cx="3029373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7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4976EC5D-DCBE-495D-89E7-AE8084F6A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450215" algn="just"/>
            <a:r>
              <a:rPr lang="en-US" altLang="ru-RU" sz="2000" dirty="0">
                <a:solidFill>
                  <a:schemeClr val="accent1"/>
                </a:solidFill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косинус угла между плоскостями, заданными уравнениями:</a:t>
            </a:r>
          </a:p>
          <a:p>
            <a:pPr indent="450215" algn="just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+ 1 = 0,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1 = 0; 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 = 0, 2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+ 3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7 = 0.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2" name="Text Box 10">
                <a:extLst>
                  <a:ext uri="{FF2B5EF4-FFF2-40B4-BE49-F238E27FC236}">
                    <a16:creationId xmlns:a16="http://schemas.microsoft.com/office/drawing/2014/main" id="{C374D3FF-9356-46C2-A659-2B424B551B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" y="3359487"/>
                <a:ext cx="9144000" cy="6258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dirty="0"/>
                  <a:t>а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/>
                        </m:ctrlPr>
                      </m:fPr>
                      <m:num>
                        <m:r>
                          <a:rPr lang="en-US" i="1"/>
                          <m:t>1</m:t>
                        </m:r>
                      </m:num>
                      <m:den>
                        <m:r>
                          <a:rPr lang="en-US" i="1"/>
                          <m:t>3</m:t>
                        </m:r>
                      </m:den>
                    </m:f>
                  </m:oMath>
                </a14:m>
                <a:r>
                  <a:rPr lang="en-US" dirty="0"/>
                  <a:t>; </a:t>
                </a:r>
                <a:endParaRPr lang="ru-RU" altLang="ru-RU" dirty="0"/>
              </a:p>
            </p:txBody>
          </p:sp>
        </mc:Choice>
        <mc:Fallback>
          <p:sp>
            <p:nvSpPr>
              <p:cNvPr id="44042" name="Text Box 10">
                <a:extLst>
                  <a:ext uri="{FF2B5EF4-FFF2-40B4-BE49-F238E27FC236}">
                    <a16:creationId xmlns:a16="http://schemas.microsoft.com/office/drawing/2014/main" id="{C374D3FF-9356-46C2-A659-2B424B551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" y="3359487"/>
                <a:ext cx="9144000" cy="625812"/>
              </a:xfrm>
              <a:prstGeom prst="rect">
                <a:avLst/>
              </a:prstGeom>
              <a:blipFill>
                <a:blip r:embed="rId3"/>
                <a:stretch>
                  <a:fillRect b="-7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047" name="Text Box 15">
                <a:extLst>
                  <a:ext uri="{FF2B5EF4-FFF2-40B4-BE49-F238E27FC236}">
                    <a16:creationId xmlns:a16="http://schemas.microsoft.com/office/drawing/2014/main" id="{6DB7CFCE-E3A7-410A-B747-0D0E282F5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9712" y="4043134"/>
                <a:ext cx="5615608" cy="6165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/>
                  <a:t>б</a:t>
                </a:r>
                <a:r>
                  <a:rPr lang="en-US" altLang="ru-RU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  <a:endParaRPr lang="ru-RU" altLang="ru-RU" dirty="0"/>
              </a:p>
            </p:txBody>
          </p:sp>
        </mc:Choice>
        <mc:Fallback>
          <p:sp>
            <p:nvSpPr>
              <p:cNvPr id="44047" name="Text Box 15">
                <a:extLst>
                  <a:ext uri="{FF2B5EF4-FFF2-40B4-BE49-F238E27FC236}">
                    <a16:creationId xmlns:a16="http://schemas.microsoft.com/office/drawing/2014/main" id="{6DB7CFCE-E3A7-410A-B747-0D0E282F5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4043134"/>
                <a:ext cx="5615608" cy="616515"/>
              </a:xfrm>
              <a:prstGeom prst="rect">
                <a:avLst/>
              </a:prstGeom>
              <a:blipFill>
                <a:blip r:embed="rId4"/>
                <a:stretch>
                  <a:fillRect l="-1737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B99CC9A3-8103-4CD4-BCFF-317D93473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 autoUpdateAnimBg="0"/>
      <p:bldP spid="4404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>
            <a:extLst>
              <a:ext uri="{FF2B5EF4-FFF2-40B4-BE49-F238E27FC236}">
                <a16:creationId xmlns:a16="http://schemas.microsoft.com/office/drawing/2014/main" id="{4976EC5D-DCBE-495D-89E7-AE8084F6A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Плоскость задана уравнением </a:t>
            </a:r>
            <a:r>
              <a:rPr lang="en-US" altLang="ru-RU" i="1" dirty="0"/>
              <a:t>ax </a:t>
            </a:r>
            <a:r>
              <a:rPr lang="ru-RU" altLang="ru-RU" dirty="0"/>
              <a:t>+ </a:t>
            </a:r>
            <a:r>
              <a:rPr lang="en-US" altLang="ru-RU" i="1" dirty="0"/>
              <a:t>by </a:t>
            </a:r>
            <a:r>
              <a:rPr lang="ru-RU" altLang="ru-RU" dirty="0"/>
              <a:t>+ </a:t>
            </a:r>
            <a:r>
              <a:rPr lang="en-US" altLang="ru-RU" i="1" dirty="0" err="1"/>
              <a:t>cz</a:t>
            </a:r>
            <a:r>
              <a:rPr lang="ru-RU" altLang="ru-RU" i="1" dirty="0"/>
              <a:t> + </a:t>
            </a:r>
            <a:r>
              <a:rPr lang="en-US" altLang="ru-RU" i="1" dirty="0"/>
              <a:t>d</a:t>
            </a:r>
            <a:r>
              <a:rPr lang="ru-RU" altLang="ru-RU" i="1" dirty="0"/>
              <a:t> = </a:t>
            </a:r>
            <a:r>
              <a:rPr lang="ru-RU" altLang="ru-RU" dirty="0"/>
              <a:t>0. Напишите уравнение плоскости, симметричной данной относительно: </a:t>
            </a:r>
          </a:p>
          <a:p>
            <a:r>
              <a:rPr lang="ru-RU" altLang="ru-RU" dirty="0"/>
              <a:t>	а) координатных плоскостей; </a:t>
            </a:r>
          </a:p>
          <a:p>
            <a:r>
              <a:rPr lang="ru-RU" altLang="ru-RU" dirty="0"/>
              <a:t>	б) координатных прямых; </a:t>
            </a:r>
          </a:p>
          <a:p>
            <a:r>
              <a:rPr lang="ru-RU" altLang="ru-RU" dirty="0"/>
              <a:t>	в) начала координат.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374D3FF-9356-46C2-A659-2B424B551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89363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endParaRPr lang="ru-RU" altLang="ru-RU">
              <a:solidFill>
                <a:schemeClr val="accent1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/>
              <a:t>а</a:t>
            </a:r>
            <a:r>
              <a:rPr lang="en-US" altLang="ru-RU"/>
              <a:t>) </a:t>
            </a:r>
            <a:r>
              <a:rPr lang="ru-RU" altLang="ru-RU" i="1"/>
              <a:t>ax</a:t>
            </a:r>
            <a:r>
              <a:rPr lang="en-US" altLang="ru-RU" i="1"/>
              <a:t> + </a:t>
            </a:r>
            <a:r>
              <a:rPr lang="ru-RU" altLang="ru-RU" i="1"/>
              <a:t>by </a:t>
            </a:r>
            <a:r>
              <a:rPr lang="ru-RU" altLang="ru-RU"/>
              <a:t>–</a:t>
            </a:r>
            <a:r>
              <a:rPr lang="en-US" altLang="ru-RU" i="1"/>
              <a:t> </a:t>
            </a:r>
            <a:r>
              <a:rPr lang="ru-RU" altLang="ru-RU" i="1"/>
              <a:t>cz</a:t>
            </a:r>
            <a:r>
              <a:rPr lang="en-US" altLang="ru-RU" i="1"/>
              <a:t> + </a:t>
            </a:r>
            <a:r>
              <a:rPr lang="ru-RU" altLang="ru-RU" i="1"/>
              <a:t>d</a:t>
            </a:r>
            <a:r>
              <a:rPr lang="en-US" altLang="ru-RU" i="1"/>
              <a:t> = </a:t>
            </a:r>
            <a:r>
              <a:rPr lang="en-US" altLang="ru-RU"/>
              <a:t>0, </a:t>
            </a:r>
            <a:r>
              <a:rPr lang="ru-RU" altLang="ru-RU" i="1"/>
              <a:t>ax </a:t>
            </a:r>
            <a:r>
              <a:rPr lang="ru-RU" altLang="ru-RU"/>
              <a:t>–</a:t>
            </a:r>
            <a:r>
              <a:rPr lang="en-US" altLang="ru-RU" i="1"/>
              <a:t> </a:t>
            </a:r>
            <a:r>
              <a:rPr lang="ru-RU" altLang="ru-RU" i="1"/>
              <a:t>by</a:t>
            </a:r>
            <a:r>
              <a:rPr lang="en-US" altLang="ru-RU" i="1"/>
              <a:t> + </a:t>
            </a:r>
            <a:r>
              <a:rPr lang="ru-RU" altLang="ru-RU" i="1"/>
              <a:t>cz</a:t>
            </a:r>
            <a:r>
              <a:rPr lang="en-US" altLang="ru-RU" i="1"/>
              <a:t> + </a:t>
            </a:r>
            <a:r>
              <a:rPr lang="ru-RU" altLang="ru-RU" i="1"/>
              <a:t>d</a:t>
            </a:r>
            <a:r>
              <a:rPr lang="en-US" altLang="ru-RU" i="1"/>
              <a:t> = </a:t>
            </a:r>
            <a:r>
              <a:rPr lang="en-US" altLang="ru-RU"/>
              <a:t>0, </a:t>
            </a:r>
            <a:r>
              <a:rPr lang="ru-RU" altLang="ru-RU"/>
              <a:t>–</a:t>
            </a:r>
            <a:r>
              <a:rPr lang="ru-RU" altLang="ru-RU" i="1"/>
              <a:t>ax</a:t>
            </a:r>
            <a:r>
              <a:rPr lang="en-US" altLang="ru-RU" i="1"/>
              <a:t>+</a:t>
            </a:r>
            <a:r>
              <a:rPr lang="ru-RU" altLang="ru-RU" i="1"/>
              <a:t>by</a:t>
            </a:r>
            <a:r>
              <a:rPr lang="en-US" altLang="ru-RU" i="1"/>
              <a:t>+</a:t>
            </a:r>
            <a:r>
              <a:rPr lang="ru-RU" altLang="ru-RU" i="1"/>
              <a:t>cz</a:t>
            </a:r>
            <a:r>
              <a:rPr lang="en-US" altLang="ru-RU" i="1"/>
              <a:t>+</a:t>
            </a:r>
            <a:r>
              <a:rPr lang="ru-RU" altLang="ru-RU" i="1"/>
              <a:t>d</a:t>
            </a:r>
            <a:r>
              <a:rPr lang="en-US" altLang="ru-RU" i="1"/>
              <a:t> = </a:t>
            </a:r>
            <a:r>
              <a:rPr lang="en-US" altLang="ru-RU"/>
              <a:t>0;</a:t>
            </a:r>
            <a:endParaRPr lang="ru-RU" altLang="ru-RU"/>
          </a:p>
          <a:p>
            <a:pPr>
              <a:spcBef>
                <a:spcPct val="50000"/>
              </a:spcBef>
            </a:pP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44047" name="Text Box 15">
            <a:extLst>
              <a:ext uri="{FF2B5EF4-FFF2-40B4-BE49-F238E27FC236}">
                <a16:creationId xmlns:a16="http://schemas.microsoft.com/office/drawing/2014/main" id="{6DB7CFCE-E3A7-410A-B747-0D0E282F5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 </a:t>
            </a:r>
            <a:r>
              <a:rPr lang="ru-RU" altLang="ru-RU" i="1"/>
              <a:t>ax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by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cz</a:t>
            </a:r>
            <a:r>
              <a:rPr lang="en-US" altLang="ru-RU" i="1"/>
              <a:t>+</a:t>
            </a:r>
            <a:r>
              <a:rPr lang="ru-RU" altLang="ru-RU" i="1"/>
              <a:t>d</a:t>
            </a:r>
            <a:r>
              <a:rPr lang="en-US" altLang="ru-RU" i="1"/>
              <a:t>=</a:t>
            </a:r>
            <a:r>
              <a:rPr lang="en-US" altLang="ru-RU"/>
              <a:t>0, </a:t>
            </a:r>
            <a:r>
              <a:rPr lang="ru-RU" altLang="ru-RU"/>
              <a:t>–</a:t>
            </a:r>
            <a:r>
              <a:rPr lang="ru-RU" altLang="ru-RU" i="1"/>
              <a:t>ax</a:t>
            </a:r>
            <a:r>
              <a:rPr lang="en-US" altLang="ru-RU" i="1"/>
              <a:t>+</a:t>
            </a:r>
            <a:r>
              <a:rPr lang="ru-RU" altLang="ru-RU" i="1"/>
              <a:t>by</a:t>
            </a:r>
            <a:r>
              <a:rPr lang="en-US" altLang="ru-RU" i="1"/>
              <a:t> </a:t>
            </a:r>
            <a:r>
              <a:rPr lang="ru-RU" altLang="ru-RU"/>
              <a:t>–</a:t>
            </a:r>
            <a:r>
              <a:rPr lang="ru-RU" altLang="ru-RU" i="1"/>
              <a:t>cz</a:t>
            </a:r>
            <a:r>
              <a:rPr lang="en-US" altLang="ru-RU" i="1"/>
              <a:t>+</a:t>
            </a:r>
            <a:r>
              <a:rPr lang="ru-RU" altLang="ru-RU" i="1"/>
              <a:t>d</a:t>
            </a:r>
            <a:r>
              <a:rPr lang="en-US" altLang="ru-RU" i="1"/>
              <a:t>=</a:t>
            </a:r>
            <a:r>
              <a:rPr lang="en-US" altLang="ru-RU"/>
              <a:t>0, </a:t>
            </a:r>
            <a:r>
              <a:rPr lang="ru-RU" altLang="ru-RU"/>
              <a:t>–</a:t>
            </a:r>
            <a:r>
              <a:rPr lang="ru-RU" altLang="ru-RU" i="1"/>
              <a:t>ax </a:t>
            </a:r>
            <a:r>
              <a:rPr lang="ru-RU" altLang="ru-RU"/>
              <a:t>–</a:t>
            </a:r>
            <a:r>
              <a:rPr lang="ru-RU" altLang="ru-RU" i="1"/>
              <a:t>by</a:t>
            </a:r>
            <a:r>
              <a:rPr lang="en-US" altLang="ru-RU" i="1"/>
              <a:t>+</a:t>
            </a:r>
            <a:r>
              <a:rPr lang="ru-RU" altLang="ru-RU" i="1"/>
              <a:t>cz</a:t>
            </a:r>
            <a:r>
              <a:rPr lang="en-US" altLang="ru-RU" i="1"/>
              <a:t>+</a:t>
            </a:r>
            <a:r>
              <a:rPr lang="ru-RU" altLang="ru-RU" i="1"/>
              <a:t>d</a:t>
            </a:r>
            <a:r>
              <a:rPr lang="en-US" altLang="ru-RU" i="1"/>
              <a:t>=</a:t>
            </a:r>
            <a:r>
              <a:rPr lang="en-US" altLang="ru-RU"/>
              <a:t>0; </a:t>
            </a:r>
            <a:endParaRPr lang="ru-RU" altLang="ru-RU"/>
          </a:p>
        </p:txBody>
      </p:sp>
      <p:sp>
        <p:nvSpPr>
          <p:cNvPr id="44048" name="Text Box 16">
            <a:extLst>
              <a:ext uri="{FF2B5EF4-FFF2-40B4-BE49-F238E27FC236}">
                <a16:creationId xmlns:a16="http://schemas.microsoft.com/office/drawing/2014/main" id="{0C5542AF-C2D3-4902-85FD-C372DDAEB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</a:t>
            </a:r>
            <a:r>
              <a:rPr lang="en-US" altLang="ru-RU"/>
              <a:t>) –</a:t>
            </a:r>
            <a:r>
              <a:rPr lang="ru-RU" altLang="ru-RU" i="1"/>
              <a:t>ax </a:t>
            </a:r>
            <a:r>
              <a:rPr lang="ru-RU" altLang="ru-RU"/>
              <a:t>–</a:t>
            </a:r>
            <a:r>
              <a:rPr lang="ru-RU" altLang="ru-RU" i="1"/>
              <a:t>by </a:t>
            </a:r>
            <a:r>
              <a:rPr lang="ru-RU" altLang="ru-RU"/>
              <a:t>–</a:t>
            </a:r>
            <a:r>
              <a:rPr lang="ru-RU" altLang="ru-RU" i="1"/>
              <a:t>cz</a:t>
            </a:r>
            <a:r>
              <a:rPr lang="en-US" altLang="ru-RU" i="1"/>
              <a:t>+</a:t>
            </a:r>
            <a:r>
              <a:rPr lang="ru-RU" altLang="ru-RU" i="1"/>
              <a:t>d</a:t>
            </a:r>
            <a:r>
              <a:rPr lang="en-US" altLang="ru-RU" i="1"/>
              <a:t>=</a:t>
            </a:r>
            <a:r>
              <a:rPr lang="en-US" altLang="ru-RU"/>
              <a:t>0. </a:t>
            </a:r>
            <a:endParaRPr lang="ru-RU" altLang="ru-RU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99CC9A3-8103-4CD4-BCFF-317D93473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6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 autoUpdateAnimBg="0"/>
      <p:bldP spid="44047" grpId="0" autoUpdateAnimBg="0"/>
      <p:bldP spid="4404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1027">
            <a:extLst>
              <a:ext uri="{FF2B5EF4-FFF2-40B4-BE49-F238E27FC236}">
                <a16:creationId xmlns:a16="http://schemas.microsoft.com/office/drawing/2014/main" id="{8192631D-E010-45D6-8BDD-4AF80DACC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Составьте уравнение плоскости, касающейся сферы </a:t>
            </a:r>
            <a:r>
              <a:rPr lang="en-US" altLang="ru-RU" i="1" dirty="0"/>
              <a:t>x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baseline="30000" dirty="0"/>
              <a:t>2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baseline="30000" dirty="0"/>
              <a:t>2</a:t>
            </a:r>
            <a:r>
              <a:rPr lang="ru-RU" altLang="ru-RU" dirty="0"/>
              <a:t> = 9 в точке с координатами: а) (0,</a:t>
            </a:r>
            <a:r>
              <a:rPr lang="en-US" altLang="ru-RU" dirty="0"/>
              <a:t> </a:t>
            </a:r>
            <a:r>
              <a:rPr lang="ru-RU" altLang="ru-RU" dirty="0"/>
              <a:t>3,</a:t>
            </a:r>
            <a:r>
              <a:rPr lang="en-US" altLang="ru-RU" dirty="0"/>
              <a:t> </a:t>
            </a:r>
            <a:r>
              <a:rPr lang="ru-RU" altLang="ru-RU" dirty="0"/>
              <a:t>0); б) (2,</a:t>
            </a:r>
            <a:r>
              <a:rPr lang="en-US" altLang="ru-RU" dirty="0"/>
              <a:t> </a:t>
            </a:r>
            <a:r>
              <a:rPr lang="ru-RU" altLang="ru-RU" dirty="0"/>
              <a:t>-2,</a:t>
            </a:r>
            <a:r>
              <a:rPr lang="en-US" altLang="ru-RU" dirty="0"/>
              <a:t> </a:t>
            </a:r>
            <a:r>
              <a:rPr lang="ru-RU" altLang="ru-RU" dirty="0"/>
              <a:t>1).</a:t>
            </a:r>
          </a:p>
        </p:txBody>
      </p:sp>
      <p:sp>
        <p:nvSpPr>
          <p:cNvPr id="47113" name="Text Box 1033">
            <a:extLst>
              <a:ext uri="{FF2B5EF4-FFF2-40B4-BE49-F238E27FC236}">
                <a16:creationId xmlns:a16="http://schemas.microsoft.com/office/drawing/2014/main" id="{B29D239C-76DE-40A6-B250-BD3454C7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60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</a:t>
            </a:r>
            <a:r>
              <a:rPr lang="en-US" altLang="ru-RU" i="1"/>
              <a:t>y</a:t>
            </a:r>
            <a:r>
              <a:rPr lang="ru-RU" altLang="ru-RU" i="1"/>
              <a:t>=</a:t>
            </a:r>
            <a:r>
              <a:rPr lang="ru-RU" altLang="ru-RU"/>
              <a:t>3; </a:t>
            </a:r>
          </a:p>
        </p:txBody>
      </p:sp>
      <p:sp>
        <p:nvSpPr>
          <p:cNvPr id="47114" name="Text Box 1034">
            <a:extLst>
              <a:ext uri="{FF2B5EF4-FFF2-40B4-BE49-F238E27FC236}">
                <a16:creationId xmlns:a16="http://schemas.microsoft.com/office/drawing/2014/main" id="{99E254A6-4CA7-49D2-B769-52F525E1A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10000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2</a:t>
            </a:r>
            <a:r>
              <a:rPr lang="en-US" altLang="ru-RU" i="1"/>
              <a:t>x </a:t>
            </a:r>
            <a:r>
              <a:rPr lang="ru-RU" altLang="ru-RU"/>
              <a:t>–</a:t>
            </a:r>
            <a:r>
              <a:rPr lang="ru-RU" altLang="ru-RU" i="1"/>
              <a:t> </a:t>
            </a:r>
            <a:r>
              <a:rPr lang="ru-RU" altLang="ru-RU"/>
              <a:t>2</a:t>
            </a:r>
            <a:r>
              <a:rPr lang="en-US" altLang="ru-RU" i="1"/>
              <a:t>y</a:t>
            </a:r>
            <a:r>
              <a:rPr lang="ru-RU" altLang="ru-RU" i="1"/>
              <a:t>+</a:t>
            </a:r>
            <a:r>
              <a:rPr lang="en-US" altLang="ru-RU" i="1"/>
              <a:t>z </a:t>
            </a:r>
            <a:r>
              <a:rPr lang="ru-RU" altLang="ru-RU"/>
              <a:t>–</a:t>
            </a:r>
            <a:r>
              <a:rPr lang="ru-RU" altLang="ru-RU" i="1"/>
              <a:t> </a:t>
            </a:r>
            <a:r>
              <a:rPr lang="ru-RU" altLang="ru-RU"/>
              <a:t>9</a:t>
            </a:r>
            <a:r>
              <a:rPr lang="en-US" altLang="ru-RU"/>
              <a:t> </a:t>
            </a:r>
            <a:r>
              <a:rPr lang="ru-RU" altLang="ru-RU"/>
              <a:t>=</a:t>
            </a:r>
            <a:r>
              <a:rPr lang="en-US" altLang="ru-RU"/>
              <a:t> </a:t>
            </a:r>
            <a:r>
              <a:rPr lang="ru-RU" altLang="ru-RU"/>
              <a:t>0.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803A7BB-500C-4343-93A2-A5849E191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utoUpdateAnimBg="0"/>
      <p:bldP spid="4711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5" name="Picture 17">
            <a:extLst>
              <a:ext uri="{FF2B5EF4-FFF2-40B4-BE49-F238E27FC236}">
                <a16:creationId xmlns:a16="http://schemas.microsoft.com/office/drawing/2014/main" id="{5853CAEB-BECA-454E-A4C1-CD854C5F8E5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1374160"/>
            <a:ext cx="2797175" cy="2584450"/>
          </a:xfrm>
          <a:noFill/>
          <a:ln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292" name="Text Box 4">
                <a:extLst>
                  <a:ext uri="{FF2B5EF4-FFF2-40B4-BE49-F238E27FC236}">
                    <a16:creationId xmlns:a16="http://schemas.microsoft.com/office/drawing/2014/main" id="{9DA40A15-5F24-428F-B903-1AE9F441D4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96" y="173831"/>
                <a:ext cx="9108504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dirty="0">
                    <a:solidFill>
                      <a:srgbClr val="FF0000"/>
                    </a:solidFill>
                  </a:rPr>
                  <a:t>Доказательство.</a:t>
                </a:r>
                <a:r>
                  <a:rPr lang="ru-RU" b="1" dirty="0"/>
                  <a:t>  </a:t>
                </a:r>
                <a:r>
                  <a:rPr lang="ru-RU" dirty="0"/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/>
                        </m:ctrlPr>
                      </m:accPr>
                      <m:e>
                        <m:r>
                          <a:rPr lang="ru-RU" i="1"/>
                          <m:t>𝑛</m:t>
                        </m:r>
                      </m:e>
                    </m:acc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a</a:t>
                </a:r>
                <a:r>
                  <a:rPr lang="ru-RU" dirty="0"/>
                  <a:t>, </a:t>
                </a:r>
                <a:r>
                  <a:rPr lang="en-US" i="1" dirty="0"/>
                  <a:t>b</a:t>
                </a:r>
                <a:r>
                  <a:rPr lang="ru-RU" dirty="0"/>
                  <a:t>, </a:t>
                </a:r>
                <a:r>
                  <a:rPr lang="en-US" i="1" dirty="0"/>
                  <a:t>c</a:t>
                </a:r>
                <a:r>
                  <a:rPr lang="ru-RU" dirty="0"/>
                  <a:t>) – вектор в пространстве. Рассмотрим плоскость, проходящую через точку </a:t>
                </a:r>
                <a:r>
                  <a:rPr lang="en-US" i="1" dirty="0"/>
                  <a:t>A</a:t>
                </a:r>
                <a:r>
                  <a:rPr lang="ru-RU" baseline="-25000" dirty="0"/>
                  <a:t>0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0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0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baseline="-25000" dirty="0"/>
                  <a:t>0</a:t>
                </a:r>
                <a:r>
                  <a:rPr lang="ru-RU" dirty="0"/>
                  <a:t>) и перпендикулярную этому вектору. </a:t>
                </a:r>
                <a:endParaRPr lang="ru-RU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292" name="Text Box 4">
                <a:extLst>
                  <a:ext uri="{FF2B5EF4-FFF2-40B4-BE49-F238E27FC236}">
                    <a16:creationId xmlns:a16="http://schemas.microsoft.com/office/drawing/2014/main" id="{9DA40A15-5F24-428F-B903-1AE9F441D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496" y="173831"/>
                <a:ext cx="9108504" cy="1200329"/>
              </a:xfrm>
              <a:prstGeom prst="rect">
                <a:avLst/>
              </a:prstGeom>
              <a:blipFill>
                <a:blip r:embed="rId4"/>
                <a:stretch>
                  <a:fillRect l="-1071" t="-4082" r="-1004" b="-112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4">
            <a:extLst>
              <a:ext uri="{FF2B5EF4-FFF2-40B4-BE49-F238E27FC236}">
                <a16:creationId xmlns:a16="http://schemas.microsoft.com/office/drawing/2014/main" id="{C36D4291-FBD9-4946-AC64-9EC64926B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4015810"/>
            <a:ext cx="910850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Расписывая скалярное произведение через координаты данных векторов, получим уравнение </a:t>
            </a:r>
            <a:r>
              <a:rPr lang="en-US" i="1" dirty="0"/>
              <a:t>a</a:t>
            </a:r>
            <a:r>
              <a:rPr lang="ru-RU" dirty="0"/>
              <a:t>(</a:t>
            </a:r>
            <a:r>
              <a:rPr lang="en-US" i="1" dirty="0"/>
              <a:t>x</a:t>
            </a:r>
            <a:r>
              <a:rPr lang="ru-RU" dirty="0"/>
              <a:t> – </a:t>
            </a:r>
            <a:r>
              <a:rPr lang="en-US" i="1" dirty="0"/>
              <a:t>x</a:t>
            </a:r>
            <a:r>
              <a:rPr lang="ru-RU" baseline="-25000" dirty="0"/>
              <a:t>0</a:t>
            </a:r>
            <a:r>
              <a:rPr lang="ru-RU" dirty="0"/>
              <a:t>) + </a:t>
            </a:r>
            <a:r>
              <a:rPr lang="en-US" i="1" dirty="0"/>
              <a:t>b</a:t>
            </a:r>
            <a:r>
              <a:rPr lang="ru-RU" dirty="0"/>
              <a:t>(</a:t>
            </a:r>
            <a:r>
              <a:rPr lang="en-US" i="1" dirty="0"/>
              <a:t>y</a:t>
            </a:r>
            <a:r>
              <a:rPr lang="ru-RU" dirty="0"/>
              <a:t> – </a:t>
            </a:r>
            <a:r>
              <a:rPr lang="en-US" i="1" dirty="0"/>
              <a:t>y</a:t>
            </a:r>
            <a:r>
              <a:rPr lang="ru-RU" baseline="-25000" dirty="0"/>
              <a:t>0</a:t>
            </a:r>
            <a:r>
              <a:rPr lang="ru-RU" dirty="0"/>
              <a:t>) + </a:t>
            </a:r>
            <a:r>
              <a:rPr lang="en-US" i="1" dirty="0"/>
              <a:t>c</a:t>
            </a:r>
            <a:r>
              <a:rPr lang="ru-RU" dirty="0"/>
              <a:t>(</a:t>
            </a:r>
            <a:r>
              <a:rPr lang="en-US" i="1" dirty="0"/>
              <a:t>z</a:t>
            </a:r>
            <a:r>
              <a:rPr lang="ru-RU" dirty="0"/>
              <a:t> – </a:t>
            </a:r>
            <a:r>
              <a:rPr lang="en-US" i="1" dirty="0"/>
              <a:t>z</a:t>
            </a:r>
            <a:r>
              <a:rPr lang="ru-RU" baseline="-25000" dirty="0"/>
              <a:t>0</a:t>
            </a:r>
            <a:r>
              <a:rPr lang="ru-RU" dirty="0"/>
              <a:t>) = 0.</a:t>
            </a:r>
          </a:p>
          <a:p>
            <a:r>
              <a:rPr lang="ru-RU" dirty="0"/>
              <a:t>	Обозначая  –</a:t>
            </a:r>
            <a:r>
              <a:rPr lang="en-US" i="1" dirty="0"/>
              <a:t>ax</a:t>
            </a:r>
            <a:r>
              <a:rPr lang="ru-RU" baseline="-25000" dirty="0"/>
              <a:t>0 </a:t>
            </a:r>
            <a:r>
              <a:rPr lang="ru-RU" dirty="0"/>
              <a:t>– </a:t>
            </a:r>
            <a:r>
              <a:rPr lang="en-US" i="1" dirty="0"/>
              <a:t>by</a:t>
            </a:r>
            <a:r>
              <a:rPr lang="ru-RU" baseline="-25000" dirty="0"/>
              <a:t>0</a:t>
            </a:r>
            <a:r>
              <a:rPr lang="ru-RU" dirty="0"/>
              <a:t> – </a:t>
            </a:r>
            <a:r>
              <a:rPr lang="en-US" i="1" dirty="0" err="1"/>
              <a:t>cz</a:t>
            </a:r>
            <a:r>
              <a:rPr lang="ru-RU" baseline="-25000" dirty="0"/>
              <a:t>0 </a:t>
            </a:r>
            <a:r>
              <a:rPr lang="ru-RU" dirty="0"/>
              <a:t>= </a:t>
            </a:r>
            <a:r>
              <a:rPr lang="en-US" i="1" dirty="0"/>
              <a:t>d </a:t>
            </a:r>
            <a:r>
              <a:rPr lang="ru-RU" dirty="0"/>
              <a:t>и преобразуя это уравнение, получим требуемое уравнение плоскости, а именно:</a:t>
            </a:r>
          </a:p>
          <a:p>
            <a:r>
              <a:rPr lang="en-US" i="1" dirty="0"/>
              <a:t>ax</a:t>
            </a:r>
            <a:r>
              <a:rPr lang="ru-RU" dirty="0"/>
              <a:t> + </a:t>
            </a:r>
            <a:r>
              <a:rPr lang="en-US" i="1" dirty="0"/>
              <a:t>by</a:t>
            </a:r>
            <a:r>
              <a:rPr lang="ru-RU" dirty="0"/>
              <a:t> + </a:t>
            </a:r>
            <a:r>
              <a:rPr lang="en-US" i="1" dirty="0" err="1"/>
              <a:t>cz</a:t>
            </a:r>
            <a:r>
              <a:rPr lang="ru-RU" dirty="0"/>
              <a:t> + </a:t>
            </a:r>
            <a:r>
              <a:rPr lang="en-US" i="1" dirty="0"/>
              <a:t>d</a:t>
            </a:r>
            <a:r>
              <a:rPr lang="ru-RU" dirty="0"/>
              <a:t> = 0. 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D3D0E265-B273-4A60-8920-CC60D0D78E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4759" y="1584501"/>
                <a:ext cx="5519241" cy="24027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dirty="0"/>
                  <a:t>Точка </a:t>
                </a:r>
                <a:r>
                  <a:rPr lang="en-US" i="1" dirty="0"/>
                  <a:t>A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dirty="0"/>
                  <a:t>) принадлежит этой плоскости тогда и только тогда, когда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) перпендикулярен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ru-RU" dirty="0"/>
                  <a:t>, т. е. когда скаляр­ное 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ru-RU" dirty="0"/>
                  <a:t> равно нулю.</a:t>
                </a:r>
                <a:endParaRPr lang="ru-RU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D3D0E265-B273-4A60-8920-CC60D0D78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4759" y="1584501"/>
                <a:ext cx="5519241" cy="2402709"/>
              </a:xfrm>
              <a:prstGeom prst="rect">
                <a:avLst/>
              </a:prstGeom>
              <a:blipFill>
                <a:blip r:embed="rId5"/>
                <a:stretch>
                  <a:fillRect l="-1768" t="-2030" r="-1657" b="-50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68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2E1A65F-A278-4586-82E2-39555ABB8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13787" cy="533400"/>
          </a:xfrm>
        </p:spPr>
        <p:txBody>
          <a:bodyPr/>
          <a:lstStyle/>
          <a:p>
            <a:pPr algn="just"/>
            <a:r>
              <a:rPr lang="ru-RU" altLang="ru-RU" sz="2400" dirty="0">
                <a:solidFill>
                  <a:schemeClr val="tx1"/>
                </a:solidFill>
              </a:rPr>
              <a:t>	Рассмотрим некоторые частные случаи задания плоскости.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8068" name="Text Box 4">
                <a:extLst>
                  <a:ext uri="{FF2B5EF4-FFF2-40B4-BE49-F238E27FC236}">
                    <a16:creationId xmlns:a16="http://schemas.microsoft.com/office/drawing/2014/main" id="{F2A2018C-0D55-4513-93F8-02EADB5CFF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42937"/>
                <a:ext cx="5715000" cy="1833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Плоскость, пересекающая оси координат в точках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0, 0),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(0,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, 0), </a:t>
                </a:r>
                <a:r>
                  <a:rPr lang="en-US" altLang="ru-RU" i="1" dirty="0"/>
                  <a:t>C</a:t>
                </a:r>
                <a:r>
                  <a:rPr lang="en-US" altLang="ru-RU" dirty="0"/>
                  <a:t>(0, 0, </a:t>
                </a:r>
                <a:r>
                  <a:rPr lang="en-US" altLang="ru-RU" i="1" dirty="0"/>
                  <a:t>c</a:t>
                </a:r>
                <a:r>
                  <a:rPr lang="en-US" altLang="ru-RU" dirty="0"/>
                  <a:t>), </a:t>
                </a:r>
                <a:r>
                  <a:rPr lang="ru-RU" altLang="ru-RU" dirty="0"/>
                  <a:t>задается уравнением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>
          <p:sp>
            <p:nvSpPr>
              <p:cNvPr id="88068" name="Text Box 4">
                <a:extLst>
                  <a:ext uri="{FF2B5EF4-FFF2-40B4-BE49-F238E27FC236}">
                    <a16:creationId xmlns:a16="http://schemas.microsoft.com/office/drawing/2014/main" id="{F2A2018C-0D55-4513-93F8-02EADB5CF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42937"/>
                <a:ext cx="5715000" cy="1833002"/>
              </a:xfrm>
              <a:prstGeom prst="rect">
                <a:avLst/>
              </a:prstGeom>
              <a:blipFill>
                <a:blip r:embed="rId3"/>
                <a:stretch>
                  <a:fillRect l="-1599" t="-2658" r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8079" name="Picture 15">
            <a:extLst>
              <a:ext uri="{FF2B5EF4-FFF2-40B4-BE49-F238E27FC236}">
                <a16:creationId xmlns:a16="http://schemas.microsoft.com/office/drawing/2014/main" id="{892E765A-E948-4E00-AF28-7D5EA9158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9600"/>
            <a:ext cx="2362200" cy="212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8080" name="Text Box 16">
                <a:extLst>
                  <a:ext uri="{FF2B5EF4-FFF2-40B4-BE49-F238E27FC236}">
                    <a16:creationId xmlns:a16="http://schemas.microsoft.com/office/drawing/2014/main" id="{B45F9719-0A93-4AB5-9187-466CF9736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504891"/>
                <a:ext cx="5638800" cy="2202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Плоскость, пересекающая две оси координат в точках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0, 0),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(0, </a:t>
                </a:r>
                <a:r>
                  <a:rPr lang="en-US" altLang="ru-RU" i="1" dirty="0"/>
                  <a:t>b</a:t>
                </a:r>
                <a:r>
                  <a:rPr lang="en-US" altLang="ru-RU" dirty="0"/>
                  <a:t>, 0), </a:t>
                </a:r>
                <a:r>
                  <a:rPr lang="ru-RU" altLang="ru-RU" dirty="0"/>
                  <a:t>и параллельная третьей оси,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задается уравнением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=1.</m:t>
                      </m:r>
                    </m:oMath>
                  </m:oMathPara>
                </a14:m>
                <a:endParaRPr lang="en-US" altLang="ru-RU" dirty="0"/>
              </a:p>
            </p:txBody>
          </p:sp>
        </mc:Choice>
        <mc:Fallback>
          <p:sp>
            <p:nvSpPr>
              <p:cNvPr id="88080" name="Text Box 16">
                <a:extLst>
                  <a:ext uri="{FF2B5EF4-FFF2-40B4-BE49-F238E27FC236}">
                    <a16:creationId xmlns:a16="http://schemas.microsoft.com/office/drawing/2014/main" id="{B45F9719-0A93-4AB5-9187-466CF9736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504891"/>
                <a:ext cx="5638800" cy="2202206"/>
              </a:xfrm>
              <a:prstGeom prst="rect">
                <a:avLst/>
              </a:prstGeom>
              <a:blipFill>
                <a:blip r:embed="rId5"/>
                <a:stretch>
                  <a:fillRect l="-1622" t="-2216" r="-16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8082" name="Picture 18">
            <a:extLst>
              <a:ext uri="{FF2B5EF4-FFF2-40B4-BE49-F238E27FC236}">
                <a16:creationId xmlns:a16="http://schemas.microsoft.com/office/drawing/2014/main" id="{F3FF2047-48E8-4CC8-89F3-3991E5796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43200"/>
            <a:ext cx="2133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8083" name="Text Box 19">
                <a:extLst>
                  <a:ext uri="{FF2B5EF4-FFF2-40B4-BE49-F238E27FC236}">
                    <a16:creationId xmlns:a16="http://schemas.microsoft.com/office/drawing/2014/main" id="{F68AF823-413F-4311-B656-54A6903AEC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84132"/>
                <a:ext cx="56388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/>
                  <a:t>	Плоскость, пересекающая одну ось координат в точке 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(</a:t>
                </a:r>
                <a:r>
                  <a:rPr lang="en-US" altLang="ru-RU" i="1" dirty="0"/>
                  <a:t>a</a:t>
                </a:r>
                <a:r>
                  <a:rPr lang="en-US" altLang="ru-RU" dirty="0"/>
                  <a:t>, 0, 0), </a:t>
                </a:r>
                <a:r>
                  <a:rPr lang="ru-RU" altLang="ru-RU" dirty="0"/>
                  <a:t>и параллельная двум другим осям,</a:t>
                </a:r>
                <a:r>
                  <a:rPr lang="en-US" altLang="ru-RU" i="1" dirty="0"/>
                  <a:t> </a:t>
                </a:r>
                <a:r>
                  <a:rPr lang="ru-RU" altLang="ru-RU" dirty="0"/>
                  <a:t>задается уравнением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ru-RU" dirty="0"/>
              </a:p>
            </p:txBody>
          </p:sp>
        </mc:Choice>
        <mc:Fallback>
          <p:sp>
            <p:nvSpPr>
              <p:cNvPr id="88083" name="Text Box 19">
                <a:extLst>
                  <a:ext uri="{FF2B5EF4-FFF2-40B4-BE49-F238E27FC236}">
                    <a16:creationId xmlns:a16="http://schemas.microsoft.com/office/drawing/2014/main" id="{F68AF823-413F-4311-B656-54A6903AE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84132"/>
                <a:ext cx="5638800" cy="1569660"/>
              </a:xfrm>
              <a:prstGeom prst="rect">
                <a:avLst/>
              </a:prstGeom>
              <a:blipFill>
                <a:blip r:embed="rId7"/>
                <a:stretch>
                  <a:fillRect l="-1622" t="-3101" r="-1622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8086" name="Picture 22">
            <a:extLst>
              <a:ext uri="{FF2B5EF4-FFF2-40B4-BE49-F238E27FC236}">
                <a16:creationId xmlns:a16="http://schemas.microsoft.com/office/drawing/2014/main" id="{62F48C68-53F8-4586-9390-40E586182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8200"/>
            <a:ext cx="223043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EAB7058B-9702-4F09-9DC4-77665EB990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5632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en-US" altLang="ru-RU" sz="20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000" dirty="0">
                    <a:solidFill>
                      <a:schemeClr val="accent1"/>
                    </a:solidFill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Выясним случаи взаимного расположения плоскостей в пространс­тве, с точки зрения их уравнений.</a:t>
                </a:r>
              </a:p>
              <a:p>
                <a:pPr indent="450215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Пусть две плоскости заданы уравнениями</a:t>
                </a:r>
              </a:p>
              <a:p>
                <a:pPr algn="ctr"/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0,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0,</a:t>
                </a: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– их векторы нормали.</a:t>
                </a:r>
              </a:p>
              <a:p>
                <a:pPr indent="450215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Эти плоскости параллельны или совпадают в случае, если их векторы нормали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коллинеарны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Следовательно, для некоторого числа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выполняется равенство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𝑡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Значит, для некоторого числа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выполняются равенства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tb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tc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indent="450215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При этом, если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 данные уравнения определяют одну и ту же плоскость. </a:t>
                </a:r>
              </a:p>
              <a:p>
                <a:pPr indent="450215"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Если же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td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 эти уравнения определяют параллельные плоскости.</a:t>
                </a:r>
                <a:endParaRPr lang="ru-RU" altLang="ru-RU" dirty="0"/>
              </a:p>
            </p:txBody>
          </p:sp>
        </mc:Choice>
        <mc:Fallback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EAB7058B-9702-4F09-9DC4-77665EB99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5632311"/>
              </a:xfrm>
              <a:prstGeom prst="rect">
                <a:avLst/>
              </a:prstGeom>
              <a:blipFill>
                <a:blip r:embed="rId3"/>
                <a:stretch>
                  <a:fillRect l="-1000" t="-866" r="-1000"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302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EAB7058B-9702-4F09-9DC4-77665EB990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32869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en-US" altLang="ru-RU" sz="2000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sz="2000" dirty="0">
                    <a:solidFill>
                      <a:schemeClr val="accent1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В случае, если плоскости не параллельны, то они пересекаются по прямой, и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между ними можно вычислить через формулу скалярного произведения их векторов нормали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num>
                      <m:den>
                        <m:r>
                          <a:rPr lang="ru-RU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|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|∙|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ru-RU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 </a:t>
                </a:r>
              </a:p>
              <a:p>
                <a:pPr indent="450215" algn="just"/>
                <a:r>
                  <a:rPr lang="ru-RU" dirty="0">
                    <a:effectLst/>
                    <a:ea typeface="Times New Roman" panose="02020603050405020304" pitchFamily="18" charset="0"/>
                  </a:rPr>
                  <a:t>В частности, плоскости перпендикулярны, если скалярное произведе­ние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равно нулю, т. е. выполняется равенство</a:t>
                </a: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+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en-US" baseline="-25000" dirty="0"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= 0.</a:t>
                </a:r>
                <a:endParaRPr lang="ru-RU" altLang="ru-RU" dirty="0"/>
              </a:p>
            </p:txBody>
          </p:sp>
        </mc:Choice>
        <mc:Fallback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EAB7058B-9702-4F09-9DC4-77665EB99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3286990"/>
              </a:xfrm>
              <a:prstGeom prst="rect">
                <a:avLst/>
              </a:prstGeom>
              <a:blipFill>
                <a:blip r:embed="rId3"/>
                <a:stretch>
                  <a:fillRect l="-1000" t="-1484" r="-1000" b="-33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08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>
            <a:extLst>
              <a:ext uri="{FF2B5EF4-FFF2-40B4-BE49-F238E27FC236}">
                <a16:creationId xmlns:a16="http://schemas.microsoft.com/office/drawing/2014/main" id="{EAB7058B-9702-4F09-9DC4-77665EB9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71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</a:t>
            </a:r>
            <a:r>
              <a:rPr lang="ru-RU" altLang="ru-RU" dirty="0"/>
              <a:t>Напишите уравнения координатных плоскостей </a:t>
            </a:r>
            <a:r>
              <a:rPr lang="en-US" altLang="ru-RU" i="1" dirty="0"/>
              <a:t>Oxy</a:t>
            </a:r>
            <a:r>
              <a:rPr lang="ru-RU" altLang="ru-RU" dirty="0"/>
              <a:t>, </a:t>
            </a:r>
            <a:r>
              <a:rPr lang="en-US" altLang="ru-RU" i="1" dirty="0" err="1"/>
              <a:t>Oxz</a:t>
            </a:r>
            <a:r>
              <a:rPr lang="ru-RU" altLang="ru-RU" dirty="0"/>
              <a:t>, </a:t>
            </a:r>
            <a:r>
              <a:rPr lang="en-US" altLang="ru-RU" i="1" dirty="0" err="1"/>
              <a:t>Oyz</a:t>
            </a:r>
            <a:r>
              <a:rPr lang="ru-RU" altLang="ru-RU" dirty="0"/>
              <a:t>.</a:t>
            </a: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57A3004B-0825-4D85-962B-91113384F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 i="1"/>
              <a:t>z = </a:t>
            </a:r>
            <a:r>
              <a:rPr lang="en-US" altLang="ru-RU"/>
              <a:t>0, </a:t>
            </a:r>
            <a:r>
              <a:rPr lang="en-US" altLang="ru-RU" i="1"/>
              <a:t>y = </a:t>
            </a:r>
            <a:r>
              <a:rPr lang="en-US" altLang="ru-RU"/>
              <a:t>0, </a:t>
            </a:r>
            <a:r>
              <a:rPr lang="en-US" altLang="ru-RU" i="1"/>
              <a:t>x = </a:t>
            </a:r>
            <a:r>
              <a:rPr lang="en-US" altLang="ru-RU"/>
              <a:t>0.</a:t>
            </a:r>
            <a:endParaRPr lang="ru-RU" altLang="ru-RU" i="1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12993B1-E915-4A33-8597-5BDD267E0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15576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BA5B9911-7249-4313-8A63-01C792B0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713788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         </a:t>
            </a:r>
            <a:r>
              <a:rPr lang="ru-RU" altLang="ru-RU" dirty="0"/>
              <a:t>Найдите координаты вектора нормали для плоскости: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а) 5</a:t>
            </a:r>
            <a:r>
              <a:rPr lang="en-US" altLang="ru-RU" i="1" dirty="0"/>
              <a:t>x</a:t>
            </a:r>
            <a:r>
              <a:rPr lang="ru-RU" altLang="ru-RU" dirty="0"/>
              <a:t>-</a:t>
            </a:r>
            <a:r>
              <a:rPr lang="en-US" altLang="ru-RU" i="1" dirty="0"/>
              <a:t>y</a:t>
            </a:r>
            <a:r>
              <a:rPr lang="ru-RU" altLang="ru-RU" dirty="0"/>
              <a:t>-1=0;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б) 3</a:t>
            </a:r>
            <a:r>
              <a:rPr lang="en-US" altLang="ru-RU" i="1" dirty="0"/>
              <a:t>x</a:t>
            </a:r>
            <a:r>
              <a:rPr lang="ru-RU" altLang="ru-RU" dirty="0"/>
              <a:t>+18</a:t>
            </a:r>
            <a:r>
              <a:rPr lang="en-US" altLang="ru-RU" i="1" dirty="0"/>
              <a:t>z</a:t>
            </a:r>
            <a:r>
              <a:rPr lang="ru-RU" altLang="ru-RU" dirty="0"/>
              <a:t>-6=0;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в) 15</a:t>
            </a:r>
            <a:r>
              <a:rPr lang="en-US" altLang="ru-RU" i="1" dirty="0"/>
              <a:t>x</a:t>
            </a:r>
            <a:r>
              <a:rPr lang="ru-RU" altLang="ru-RU" i="1" dirty="0"/>
              <a:t>+</a:t>
            </a:r>
            <a:r>
              <a:rPr lang="en-US" altLang="ru-RU" i="1" dirty="0"/>
              <a:t>y</a:t>
            </a:r>
            <a:r>
              <a:rPr lang="ru-RU" altLang="ru-RU" dirty="0"/>
              <a:t>-8</a:t>
            </a:r>
            <a:r>
              <a:rPr lang="en-US" altLang="ru-RU" i="1" dirty="0"/>
              <a:t>z</a:t>
            </a:r>
            <a:r>
              <a:rPr lang="ru-RU" altLang="ru-RU" dirty="0"/>
              <a:t>+14=0; 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/>
              <a:t>г) </a:t>
            </a:r>
            <a:r>
              <a:rPr lang="en-US" altLang="ru-RU" i="1" dirty="0"/>
              <a:t>x</a:t>
            </a:r>
            <a:r>
              <a:rPr lang="ru-RU" altLang="ru-RU" dirty="0"/>
              <a:t>-3</a:t>
            </a:r>
            <a:r>
              <a:rPr lang="en-US" altLang="ru-RU" i="1" dirty="0"/>
              <a:t>y</a:t>
            </a:r>
            <a:r>
              <a:rPr lang="ru-RU" altLang="ru-RU" dirty="0"/>
              <a:t>+15</a:t>
            </a:r>
            <a:r>
              <a:rPr lang="en-US" altLang="ru-RU" i="1" dirty="0"/>
              <a:t>z</a:t>
            </a:r>
            <a:r>
              <a:rPr lang="ru-RU" altLang="ru-RU" dirty="0"/>
              <a:t>=0. </a:t>
            </a: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8916FF4D-C1A0-4A8E-A991-8F5D33B9C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191000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а) (5, -1, 0); </a:t>
            </a:r>
          </a:p>
        </p:txBody>
      </p:sp>
      <p:sp>
        <p:nvSpPr>
          <p:cNvPr id="13330" name="Text Box 18">
            <a:extLst>
              <a:ext uri="{FF2B5EF4-FFF2-40B4-BE49-F238E27FC236}">
                <a16:creationId xmlns:a16="http://schemas.microsoft.com/office/drawing/2014/main" id="{C8286828-162C-4D9C-A57E-785DB3BC4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(3, 0, 18); </a:t>
            </a:r>
          </a:p>
        </p:txBody>
      </p:sp>
      <p:sp>
        <p:nvSpPr>
          <p:cNvPr id="13331" name="Text Box 19">
            <a:extLst>
              <a:ext uri="{FF2B5EF4-FFF2-40B4-BE49-F238E27FC236}">
                <a16:creationId xmlns:a16="http://schemas.microsoft.com/office/drawing/2014/main" id="{9E669521-E281-4E67-AB02-7711FB842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9530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(15, 1, -8); 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C4E07DBB-514A-4715-9F22-F64C8D1DA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3340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(1, -3, 15).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A564AE-023B-4AE7-A16D-7945F244B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  <p:bldP spid="13330" grpId="0"/>
      <p:bldP spid="13331" grpId="0"/>
      <p:bldP spid="133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B00C7B56-6356-489C-B75C-F069FF6DA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6475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altLang="ru-RU" dirty="0"/>
              <a:t>	Найдите уравнение плоскости, проходящей через точку </a:t>
            </a:r>
            <a:r>
              <a:rPr lang="en-US" altLang="ru-RU" i="1" dirty="0"/>
              <a:t>M</a:t>
            </a:r>
            <a:r>
              <a:rPr lang="ru-RU" altLang="ru-RU" dirty="0"/>
              <a:t>(-1, 2, 1), с вектором нормали, имеющим координаты: </a:t>
            </a:r>
          </a:p>
          <a:p>
            <a:pPr>
              <a:spcBef>
                <a:spcPts val="0"/>
              </a:spcBef>
            </a:pPr>
            <a:r>
              <a:rPr lang="ru-RU" altLang="ru-RU" dirty="0"/>
              <a:t>	а) (0, -5, 2); </a:t>
            </a:r>
          </a:p>
          <a:p>
            <a:pPr>
              <a:spcBef>
                <a:spcPts val="0"/>
              </a:spcBef>
            </a:pPr>
            <a:r>
              <a:rPr lang="ru-RU" altLang="ru-RU" dirty="0"/>
              <a:t>	б) (6, -1, 3); </a:t>
            </a:r>
          </a:p>
          <a:p>
            <a:pPr>
              <a:spcBef>
                <a:spcPts val="0"/>
              </a:spcBef>
            </a:pPr>
            <a:r>
              <a:rPr lang="ru-RU" altLang="ru-RU" dirty="0"/>
              <a:t>	в) (-4, -2, -1); </a:t>
            </a:r>
          </a:p>
          <a:p>
            <a:pPr>
              <a:spcBef>
                <a:spcPts val="0"/>
              </a:spcBef>
            </a:pPr>
            <a:r>
              <a:rPr lang="ru-RU" altLang="ru-RU" dirty="0"/>
              <a:t>	г) (-3, -8, 0).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0D1FBAEA-0DE6-41E8-81CD-A6A1ED007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-5</a:t>
            </a:r>
            <a:r>
              <a:rPr lang="en-US" altLang="ru-RU" i="1"/>
              <a:t>y</a:t>
            </a:r>
            <a:r>
              <a:rPr lang="ru-RU" altLang="ru-RU"/>
              <a:t>+2</a:t>
            </a:r>
            <a:r>
              <a:rPr lang="en-US" altLang="ru-RU" i="1"/>
              <a:t>z</a:t>
            </a:r>
            <a:r>
              <a:rPr lang="ru-RU" altLang="ru-RU"/>
              <a:t>+8=0; </a:t>
            </a:r>
          </a:p>
        </p:txBody>
      </p:sp>
      <p:sp>
        <p:nvSpPr>
          <p:cNvPr id="110597" name="Text Box 5">
            <a:extLst>
              <a:ext uri="{FF2B5EF4-FFF2-40B4-BE49-F238E27FC236}">
                <a16:creationId xmlns:a16="http://schemas.microsoft.com/office/drawing/2014/main" id="{913D6EDA-8132-4E0B-8F51-3C87EADC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292600"/>
            <a:ext cx="223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6</a:t>
            </a:r>
            <a:r>
              <a:rPr lang="en-US" altLang="ru-RU" i="1"/>
              <a:t>x</a:t>
            </a:r>
            <a:r>
              <a:rPr lang="ru-RU" altLang="ru-RU"/>
              <a:t>-</a:t>
            </a:r>
            <a:r>
              <a:rPr lang="en-US" altLang="ru-RU" i="1"/>
              <a:t>y</a:t>
            </a:r>
            <a:r>
              <a:rPr lang="ru-RU" altLang="ru-RU"/>
              <a:t>+3</a:t>
            </a:r>
            <a:r>
              <a:rPr lang="en-US" altLang="ru-RU" i="1"/>
              <a:t>z</a:t>
            </a:r>
            <a:r>
              <a:rPr lang="ru-RU" altLang="ru-RU"/>
              <a:t>+5=0; </a:t>
            </a:r>
          </a:p>
        </p:txBody>
      </p:sp>
      <p:sp>
        <p:nvSpPr>
          <p:cNvPr id="110598" name="Text Box 6">
            <a:extLst>
              <a:ext uri="{FF2B5EF4-FFF2-40B4-BE49-F238E27FC236}">
                <a16:creationId xmlns:a16="http://schemas.microsoft.com/office/drawing/2014/main" id="{87B904C5-215D-407D-B653-5EE68F074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724400"/>
            <a:ext cx="2376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-4</a:t>
            </a:r>
            <a:r>
              <a:rPr lang="en-US" altLang="ru-RU" i="1"/>
              <a:t>x</a:t>
            </a:r>
            <a:r>
              <a:rPr lang="ru-RU" altLang="ru-RU"/>
              <a:t>-2</a:t>
            </a:r>
            <a:r>
              <a:rPr lang="en-US" altLang="ru-RU" i="1"/>
              <a:t>y</a:t>
            </a:r>
            <a:r>
              <a:rPr lang="ru-RU" altLang="ru-RU"/>
              <a:t>-</a:t>
            </a:r>
            <a:r>
              <a:rPr lang="en-US" altLang="ru-RU" i="1"/>
              <a:t>z</a:t>
            </a:r>
            <a:r>
              <a:rPr lang="ru-RU" altLang="ru-RU"/>
              <a:t>+1=0; </a:t>
            </a:r>
          </a:p>
        </p:txBody>
      </p:sp>
      <p:sp>
        <p:nvSpPr>
          <p:cNvPr id="110599" name="Text Box 7">
            <a:extLst>
              <a:ext uri="{FF2B5EF4-FFF2-40B4-BE49-F238E27FC236}">
                <a16:creationId xmlns:a16="http://schemas.microsoft.com/office/drawing/2014/main" id="{E567B082-5887-4AD6-84CC-6F8B168BA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229225"/>
            <a:ext cx="298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г) -3</a:t>
            </a:r>
            <a:r>
              <a:rPr lang="en-US" altLang="ru-RU" i="1"/>
              <a:t>x</a:t>
            </a:r>
            <a:r>
              <a:rPr lang="ru-RU" altLang="ru-RU"/>
              <a:t>-8</a:t>
            </a:r>
            <a:r>
              <a:rPr lang="en-US" altLang="ru-RU" i="1"/>
              <a:t>y</a:t>
            </a:r>
            <a:r>
              <a:rPr lang="ru-RU" altLang="ru-RU"/>
              <a:t>+13=0.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D1FBA73-575D-43A6-AACD-EE383070E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99043"/>
            <a:ext cx="8610600" cy="46355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598" grpId="0" autoUpdateAnimBg="0"/>
      <p:bldP spid="110599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2750</Words>
  <Application>Microsoft Office PowerPoint</Application>
  <PresentationFormat>Экран (4:3)</PresentationFormat>
  <Paragraphs>209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Cambria Math</vt:lpstr>
      <vt:lpstr>Times New Roman</vt:lpstr>
      <vt:lpstr>Оформление по умолчанию</vt:lpstr>
      <vt:lpstr>24.Уравнение плоскости в пространстве</vt:lpstr>
      <vt:lpstr>Презентация PowerPoint</vt:lpstr>
      <vt:lpstr>Презентация PowerPoint</vt:lpstr>
      <vt:lpstr> Рассмотрим некоторые частные случаи задания плоскости.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36</cp:revision>
  <dcterms:created xsi:type="dcterms:W3CDTF">2007-11-30T12:19:38Z</dcterms:created>
  <dcterms:modified xsi:type="dcterms:W3CDTF">2022-04-11T09:47:49Z</dcterms:modified>
</cp:coreProperties>
</file>