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66" r:id="rId2"/>
    <p:sldId id="292" r:id="rId3"/>
    <p:sldId id="290" r:id="rId4"/>
    <p:sldId id="294" r:id="rId5"/>
    <p:sldId id="295" r:id="rId6"/>
    <p:sldId id="291" r:id="rId7"/>
    <p:sldId id="267" r:id="rId8"/>
    <p:sldId id="287" r:id="rId9"/>
    <p:sldId id="286" r:id="rId10"/>
    <p:sldId id="272" r:id="rId11"/>
    <p:sldId id="273" r:id="rId12"/>
    <p:sldId id="274" r:id="rId13"/>
    <p:sldId id="276" r:id="rId14"/>
    <p:sldId id="278" r:id="rId15"/>
    <p:sldId id="279" r:id="rId16"/>
    <p:sldId id="288" r:id="rId17"/>
    <p:sldId id="280" r:id="rId18"/>
    <p:sldId id="281" r:id="rId19"/>
    <p:sldId id="29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20" autoAdjust="0"/>
    <p:restoredTop sz="90970" autoAdjust="0"/>
  </p:normalViewPr>
  <p:slideViewPr>
    <p:cSldViewPr>
      <p:cViewPr varScale="1">
        <p:scale>
          <a:sx n="97" d="100"/>
          <a:sy n="97" d="100"/>
        </p:scale>
        <p:origin x="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72AA3CB-B992-44E7-A2DF-FB5CA71B28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9BAA5B5-D945-4511-8ADD-3CB8BED18CB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1FDC7390-52DB-425C-B512-3CF4197F998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DF989EAA-3B3C-423C-BA39-F1115FEB00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04428436-F173-4E4E-AA4C-45290DDBA2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09D65C6E-7C8D-41A9-8961-BCDB9E3E8B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B45083-EF87-46AA-BD89-789F6122BEE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7A9CA4-2D73-4424-A717-910B792062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FAAE61-E8CF-48AD-B249-6402ECBCEB41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9C7C055-7ADB-449F-ADD8-4247D00333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DAC6FBE-90C5-4EAF-A3AD-B69E901F5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390A72-AC28-4459-BEDE-AFDC1A874E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5F2CA3-531B-425D-87F8-31F10ECE8B66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58370" name="Rectangle 2">
            <a:extLst>
              <a:ext uri="{FF2B5EF4-FFF2-40B4-BE49-F238E27FC236}">
                <a16:creationId xmlns:a16="http://schemas.microsoft.com/office/drawing/2014/main" id="{4DE1A3B6-CFBE-43F5-96A0-A2554B527A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830A8817-E7E5-45D5-B18F-3B4EBA48A5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E32F18-B830-40F0-8CFE-94E9FBE340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A0DA9-E784-4883-A58C-8A902ECF5F7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9A848DC9-827B-4E11-9FDC-D870B0F62C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8F00B59-E155-47A0-BC81-B87A03ABEA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8B14EC-023E-4CD4-BD1B-710BC1464E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1F5BA1-BD12-452B-A5AD-0D427AE1B752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5CACCC5E-6DFB-45ED-A1B2-DF7EC8470F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9019B0E9-FA53-4020-BD96-F094035CEA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5E3B2B-10C5-4190-AC0D-9FB6A8319E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58D360-FC63-4306-88A4-F4A97BE41F7C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17EEC1D9-60AD-4FFC-B863-F5374C6A3D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7304ED93-D848-45AA-8786-011AD4C9F8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BD2876-C1E4-422B-BD64-DFBF8A042C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7E89E0-BB23-45FF-B932-B38A8B9CA81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62466" name="Rectangle 2">
            <a:extLst>
              <a:ext uri="{FF2B5EF4-FFF2-40B4-BE49-F238E27FC236}">
                <a16:creationId xmlns:a16="http://schemas.microsoft.com/office/drawing/2014/main" id="{B4F717E7-86F1-4988-BA2E-A1AB99572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6E676784-3506-461E-BEB3-650C3F3B1A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D631F03-7CB0-4D1D-A8C6-EB0C8D568E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4B6DAA-51D2-4739-8EC5-59E40F3CFC24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63490" name="Rectangle 2">
            <a:extLst>
              <a:ext uri="{FF2B5EF4-FFF2-40B4-BE49-F238E27FC236}">
                <a16:creationId xmlns:a16="http://schemas.microsoft.com/office/drawing/2014/main" id="{9AE55211-F4F7-4893-B8C6-177EF2F6EE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EC4088B3-ACAF-46FA-A83A-5EB498186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76296E-E514-475B-B67E-6C16DC7276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E3EBDB-8EEB-4FD5-8352-973B457359F8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866653F5-7F6E-47AE-A338-A444DCA609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1573E681-3799-4114-B950-F7145D5A6F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69B08DB-F239-43EC-A644-90D4413AF6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9EF0A-418A-4F8B-BD3F-9B8E0F6E6B4D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65538" name="Rectangle 2">
            <a:extLst>
              <a:ext uri="{FF2B5EF4-FFF2-40B4-BE49-F238E27FC236}">
                <a16:creationId xmlns:a16="http://schemas.microsoft.com/office/drawing/2014/main" id="{F44B42C0-E6B3-41B3-AE23-23D0B5C3D0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07345D2F-DF7A-4833-A127-2BAFA1551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C7FC76-150A-4EF9-A42F-BE75D3CBA0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31244-1D09-4B6C-839D-F71342998487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F3EF6CF-D9EE-4FA7-9C8C-F303CDE68B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2B6ABC0-BBE5-4856-9080-F27650BAB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C7FC76-150A-4EF9-A42F-BE75D3CBA0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A31244-1D09-4B6C-839D-F71342998487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0F3EF6CF-D9EE-4FA7-9C8C-F303CDE68B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2B6ABC0-BBE5-4856-9080-F27650BAB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61338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7A9CA4-2D73-4424-A717-910B792062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FAAE61-E8CF-48AD-B249-6402ECBCEB41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39C7C055-7ADB-449F-ADD8-4247D00333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DAC6FBE-90C5-4EAF-A3AD-B69E901F5B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75731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8132B1-9BCA-45A8-B5F8-46AAC599F5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33CBD-BF8B-4EA4-B2FF-BA9F4459D4EA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C6014733-46D7-4EC2-ABD6-6DDC852AE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49B1B04-6B5D-4E08-816C-EA7992C73C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8132B1-9BCA-45A8-B5F8-46AAC599F5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33CBD-BF8B-4EA4-B2FF-BA9F4459D4EA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C6014733-46D7-4EC2-ABD6-6DDC852AE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49B1B04-6B5D-4E08-816C-EA7992C73C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883380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8132B1-9BCA-45A8-B5F8-46AAC599F5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33CBD-BF8B-4EA4-B2FF-BA9F4459D4E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C6014733-46D7-4EC2-ABD6-6DDC852AE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49B1B04-6B5D-4E08-816C-EA7992C73C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261331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3F5447-8DAA-4551-B1DE-31737AA684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82BA70-85A2-4645-8F74-43761B18D3C9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201D78D0-E705-4951-8ABC-6E13952B08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357241C9-C7FD-4A9C-AA18-F7BA63E38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BE5ADF3-B9CA-4B28-8BD3-F7858B63FF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364F1E-9F28-48B0-8276-70749DB076A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7B158DAD-7F9B-4EB0-A06E-3C93BFE37F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2E38E56-B087-4800-854E-3E94C4F7B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6236B2-D060-403D-BDBA-64B765B41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B69EE-0FBC-464C-99AF-29D2EFB06A28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6B38ECF7-4854-464E-9141-61A9A67C6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6C65FCAC-8D4C-44D5-8172-EE604186A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6A3442-D418-4ADC-9681-653958F858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E31504-347C-4FDB-AA2D-23E6F17E6E4F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54CC3A48-1E83-4AD0-A272-E46C2E52B1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49113470-48CD-4D1A-8A48-8A73FF8C9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BF036-080A-4249-8DDC-5C443C533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85876B-EFEE-4EF2-A590-4282048E5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091D3F-C5C9-400A-A446-B451A3E34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56F3E4-A0B3-45E9-8D7F-FA1B6811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5CE8D9-E33B-4BA0-A21B-332F12772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15DA3-3999-467A-A006-9E489E8870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482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2286D-238C-4265-86E7-FE8168F5F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5631713-4399-47EC-AE78-C7F83EFE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E713EE-AF8C-48A4-8F0B-06ABE7939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A1C4E5-28C5-40BC-BCB1-EB64E9422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0B1BA8-BAC1-4BA9-816E-B51D6996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285FE-2ECE-45A2-8600-A0E64B4632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693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67DFCB5-1B37-40FA-A4FD-E309E4E6A5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B78CA8C-5FF3-42DB-B47F-A156BA939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04607E-855C-4F86-B2C3-DA0AC49A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5DCDC0-4E28-4849-AAB9-CA400246E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D6A811-59F2-4CA7-BCF2-C5369546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B2598-2343-4A19-84AB-C44442FB12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496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4BE278-1D5A-4ECA-956C-738C99FED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FABF7A-AF99-489E-9100-6F22F8E8A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81B71F-43E3-4C3C-A57E-6188C1F8A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749FD1-8C7E-424B-8613-A349CF2B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825B63-BAD5-430D-BC4A-81294DF7E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B31720-206F-4192-B1F4-AA28B492B9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4510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3C7F3C-2DCA-44AD-B36C-305E04618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799CD0-04BC-439E-B9AF-52D1EF59E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CC9E389-DE35-44BF-809A-01D3A3CA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BAC6FF-A7ED-49C3-BF8C-D350E193B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254C52-3AFE-4023-B396-7051F5C22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88C07-50EC-4A51-BE2E-B32B00B62D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552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4B4F6-8A2B-46DB-9234-B8535049C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F06DC0-F61E-4481-A27E-38F740A3C6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2D08B71-D1D7-4F54-8D60-34107E0DD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FD6585-C339-46A9-8B23-B53869A8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46477F5-CE52-41CA-9CAA-90D0B9BBF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9849D0-A4C6-4680-A959-39BD10C40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B5987-F49A-4E6B-91F0-1FD2629E44C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537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E57E69-D9A4-471F-A83E-D3104BC4B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BFD85B-1ABE-4D0C-9FB7-2846FEA2E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EF23CE-F95E-4515-B83D-CC04C2F85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45D2F8F-A70F-429D-9CA4-585D2AC25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7D00E5-FFF5-486D-A8CC-F6E65992AF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870CFA-547B-45A5-9AD5-05422DCD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CFB85C8-FC73-491B-8E87-847EA068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5254051-4548-46DB-A8B0-A96A184B4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683C7-CF81-4D97-8035-2157E9EDA0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287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D9341A-AFE1-4DA4-A1DE-03B25ACF2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5A127F7-61A5-455B-858E-93F6BCD4A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F572F32-9B16-4FB4-B446-69C971348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93BE7F6-CEC7-4CBB-9C3C-1B0360A8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5BFB7-6CF5-4166-8D8F-62B02065DD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0604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C542432-A173-42F1-AAD4-F0AD8CCFA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5A3BFCB-4CDA-46E8-95B2-2217077F4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B57157-45A9-4C39-90D1-FB4A7E796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E87740-0050-4A56-8757-E43D030224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358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E4997-C193-41B6-AE1C-F1024ED4D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186813-9008-40C1-821D-FAD40012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53E2CB-6E95-4339-B9A2-A25480245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59ADEA-9B66-4C87-AA6E-7BDBEEA4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3DA77FD-6046-4C6C-AE6C-5215C5C99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9C4A3D-2B17-4968-BCFA-C6C2F58E1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456DA-FCEF-49F2-9317-411AF279DF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881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993D0A-1EF1-4BC0-94CD-DD4B72B89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43DCA4B-E89D-4418-B87B-A951564110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4F1D780-7367-4FC5-A447-88B8683AE2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24D5F3-7549-483A-B8FF-FF5047C36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C6F8DF-AA2B-485F-A0A5-63586AEC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CFECC7-A58C-4874-8171-80F47C201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AAD7E-4FB9-4AF9-985F-337DCB0B5E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2449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01BEC06-5124-4286-9A72-A51CAA1AF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0B6F740-CAE7-4C9E-8553-0F1FB0B26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CF29F2-6E85-438E-8EBF-5C7B57C531F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AA406D1-8266-4E7A-B45A-EFF89006BC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D7B2446-800D-41A9-8B8F-35880CA21D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291BC4D-20B2-4941-9C2B-FCD78FEC544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F7BC527-68A3-4D9C-838E-67AE59ECF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286745"/>
            <a:ext cx="7772400" cy="1727919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25. </a:t>
            </a:r>
            <a:r>
              <a:rPr lang="ru-RU" altLang="ru-RU" dirty="0">
                <a:solidFill>
                  <a:srgbClr val="FF3300"/>
                </a:solidFill>
              </a:rPr>
              <a:t>Уравнение прямой в пространстве</a:t>
            </a:r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8737D4E3-5252-4405-969E-69C881EAE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3" name="Rectangle 25">
            <a:extLst>
              <a:ext uri="{FF2B5EF4-FFF2-40B4-BE49-F238E27FC236}">
                <a16:creationId xmlns:a16="http://schemas.microsoft.com/office/drawing/2014/main" id="{E0900413-3528-4063-B518-4E9E59ED2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6" name="Rectangle 28">
            <a:extLst>
              <a:ext uri="{FF2B5EF4-FFF2-40B4-BE49-F238E27FC236}">
                <a16:creationId xmlns:a16="http://schemas.microsoft.com/office/drawing/2014/main" id="{D83B59DD-B3C7-46D5-B777-16870A9E4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CF99D3C9-ADF7-4168-AB95-07138EE4E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>
            <a:extLst>
              <a:ext uri="{FF2B5EF4-FFF2-40B4-BE49-F238E27FC236}">
                <a16:creationId xmlns:a16="http://schemas.microsoft.com/office/drawing/2014/main" id="{B91B1FFB-D39A-432F-9FA9-DABB3D13D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Напишите параметрические уравнения прямой, проходящей через точку </a:t>
            </a:r>
            <a:r>
              <a:rPr lang="en-US" altLang="ru-RU" i="1" dirty="0"/>
              <a:t>M</a:t>
            </a:r>
            <a:r>
              <a:rPr lang="ru-RU" altLang="ru-RU" dirty="0"/>
              <a:t>(1,</a:t>
            </a:r>
            <a:r>
              <a:rPr lang="en-US" altLang="ru-RU" dirty="0"/>
              <a:t> </a:t>
            </a:r>
            <a:r>
              <a:rPr lang="ru-RU" altLang="ru-RU" dirty="0"/>
              <a:t>2,</a:t>
            </a:r>
            <a:r>
              <a:rPr lang="en-US" altLang="ru-RU" dirty="0"/>
              <a:t> </a:t>
            </a:r>
            <a:r>
              <a:rPr lang="ru-RU" altLang="ru-RU" dirty="0"/>
              <a:t>-3) и</a:t>
            </a:r>
            <a:r>
              <a:rPr lang="ru-RU" altLang="ru-RU" i="1" dirty="0"/>
              <a:t> </a:t>
            </a:r>
            <a:r>
              <a:rPr lang="ru-RU" altLang="ru-RU" dirty="0"/>
              <a:t>перпендикулярную плоскости </a:t>
            </a:r>
            <a:r>
              <a:rPr lang="en-US" altLang="ru-RU" i="1" dirty="0"/>
              <a:t>x</a:t>
            </a:r>
            <a:r>
              <a:rPr lang="ru-RU" altLang="ru-RU" dirty="0"/>
              <a:t> + </a:t>
            </a:r>
            <a:r>
              <a:rPr lang="en-US" altLang="ru-RU" i="1" dirty="0"/>
              <a:t>y</a:t>
            </a:r>
            <a:r>
              <a:rPr lang="ru-RU" altLang="ru-RU" dirty="0"/>
              <a:t> + </a:t>
            </a:r>
            <a:r>
              <a:rPr lang="en-US" altLang="ru-RU" i="1" dirty="0"/>
              <a:t>z</a:t>
            </a:r>
            <a:r>
              <a:rPr lang="ru-RU" altLang="ru-RU" dirty="0"/>
              <a:t> + 1 = 0.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775" name="Text Box 7">
                <a:extLst>
                  <a:ext uri="{FF2B5EF4-FFF2-40B4-BE49-F238E27FC236}">
                    <a16:creationId xmlns:a16="http://schemas.microsoft.com/office/drawing/2014/main" id="{47223285-4BF3-4BB4-B5FA-8715785420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50" y="3789363"/>
                <a:ext cx="8424863" cy="1271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=1+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=2+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=−3+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ru-RU" altLang="ru-RU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32775" name="Text Box 7">
                <a:extLst>
                  <a:ext uri="{FF2B5EF4-FFF2-40B4-BE49-F238E27FC236}">
                    <a16:creationId xmlns:a16="http://schemas.microsoft.com/office/drawing/2014/main" id="{47223285-4BF3-4BB4-B5FA-871578542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3789363"/>
                <a:ext cx="8424863" cy="1271438"/>
              </a:xfrm>
              <a:prstGeom prst="rect">
                <a:avLst/>
              </a:prstGeom>
              <a:blipFill>
                <a:blip r:embed="rId3"/>
                <a:stretch>
                  <a:fillRect l="-108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8300A5B5-712E-4BBA-ABB3-BAD7A6A69295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3795" name="Text Box 3">
                <a:extLst>
                  <a:ext uri="{FF2B5EF4-FFF2-40B4-BE49-F238E27FC236}">
                    <a16:creationId xmlns:a16="http://schemas.microsoft.com/office/drawing/2014/main" id="{931D6DC5-AF57-41A3-97F8-88CF938BA2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825" y="836613"/>
                <a:ext cx="8713788" cy="20101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ru-RU" sz="2000" dirty="0">
                    <a:solidFill>
                      <a:schemeClr val="accent1"/>
                    </a:solidFill>
                  </a:rPr>
                  <a:t>         </a:t>
                </a:r>
                <a:r>
                  <a:rPr lang="ru-RU" altLang="ru-RU" dirty="0"/>
                  <a:t>В каком случае параметрические уравнения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altLang="ru-RU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eqArr>
                      </m:e>
                    </m:d>
                  </m:oMath>
                </a14:m>
                <a:endParaRPr lang="ru-RU" altLang="ru-RU" dirty="0"/>
              </a:p>
              <a:p>
                <a:r>
                  <a:rPr lang="ru-RU" altLang="ru-RU" dirty="0"/>
                  <a:t>определяют перпендикулярные прямые?</a:t>
                </a:r>
              </a:p>
            </p:txBody>
          </p:sp>
        </mc:Choice>
        <mc:Fallback>
          <p:sp>
            <p:nvSpPr>
              <p:cNvPr id="33795" name="Text Box 3">
                <a:extLst>
                  <a:ext uri="{FF2B5EF4-FFF2-40B4-BE49-F238E27FC236}">
                    <a16:creationId xmlns:a16="http://schemas.microsoft.com/office/drawing/2014/main" id="{931D6DC5-AF57-41A3-97F8-88CF938BA2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836613"/>
                <a:ext cx="8713788" cy="2010102"/>
              </a:xfrm>
              <a:prstGeom prst="rect">
                <a:avLst/>
              </a:prstGeom>
              <a:blipFill>
                <a:blip r:embed="rId3"/>
                <a:stretch>
                  <a:fillRect l="-1049" t="-2424" b="-606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798" name="Text Box 6">
            <a:extLst>
              <a:ext uri="{FF2B5EF4-FFF2-40B4-BE49-F238E27FC236}">
                <a16:creationId xmlns:a16="http://schemas.microsoft.com/office/drawing/2014/main" id="{E978755B-BBAF-4412-BE53-9DF935719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 </a:t>
            </a:r>
            <a:r>
              <a:rPr lang="ru-RU" altLang="ru-RU" dirty="0"/>
              <a:t>Если выполняется равенство </a:t>
            </a:r>
            <a:r>
              <a:rPr lang="en-US" altLang="ru-RU" i="1" dirty="0"/>
              <a:t>k</a:t>
            </a:r>
            <a:r>
              <a:rPr lang="ru-RU" altLang="ru-RU" baseline="-25000" dirty="0"/>
              <a:t>1</a:t>
            </a:r>
            <a:r>
              <a:rPr lang="en-US" altLang="ru-RU" i="1" dirty="0"/>
              <a:t>k</a:t>
            </a:r>
            <a:r>
              <a:rPr lang="ru-RU" altLang="ru-RU" baseline="-25000" dirty="0"/>
              <a:t>2</a:t>
            </a:r>
            <a:r>
              <a:rPr lang="ru-RU" altLang="ru-RU" i="1" dirty="0"/>
              <a:t>+</a:t>
            </a:r>
            <a:r>
              <a:rPr lang="en-US" altLang="ru-RU" i="1" dirty="0"/>
              <a:t>l</a:t>
            </a:r>
            <a:r>
              <a:rPr lang="ru-RU" altLang="ru-RU" baseline="-25000" dirty="0"/>
              <a:t>1</a:t>
            </a:r>
            <a:r>
              <a:rPr lang="en-US" altLang="ru-RU" i="1" dirty="0"/>
              <a:t>l</a:t>
            </a:r>
            <a:r>
              <a:rPr lang="ru-RU" altLang="ru-RU" baseline="-25000" dirty="0"/>
              <a:t>2</a:t>
            </a:r>
            <a:r>
              <a:rPr lang="ru-RU" altLang="ru-RU" i="1" dirty="0"/>
              <a:t>+</a:t>
            </a:r>
            <a:r>
              <a:rPr lang="en-US" altLang="ru-RU" i="1" dirty="0"/>
              <a:t>m</a:t>
            </a:r>
            <a:r>
              <a:rPr lang="ru-RU" altLang="ru-RU" baseline="-25000" dirty="0"/>
              <a:t>1</a:t>
            </a:r>
            <a:r>
              <a:rPr lang="en-US" altLang="ru-RU" i="1" dirty="0"/>
              <a:t>m</a:t>
            </a:r>
            <a:r>
              <a:rPr lang="ru-RU" altLang="ru-RU" baseline="-25000" dirty="0"/>
              <a:t>2</a:t>
            </a:r>
            <a:r>
              <a:rPr lang="ru-RU" altLang="ru-RU" i="1" dirty="0"/>
              <a:t>=</a:t>
            </a:r>
            <a:r>
              <a:rPr lang="ru-RU" altLang="ru-RU" dirty="0"/>
              <a:t>0</a:t>
            </a:r>
            <a:r>
              <a:rPr lang="ru-RU" altLang="ru-RU" i="1" dirty="0"/>
              <a:t>.</a:t>
            </a:r>
            <a:r>
              <a:rPr lang="ru-RU" altLang="ru-RU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433393-52DC-4477-86E9-783F827855B5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4819" name="Text Box 3">
                <a:extLst>
                  <a:ext uri="{FF2B5EF4-FFF2-40B4-BE49-F238E27FC236}">
                    <a16:creationId xmlns:a16="http://schemas.microsoft.com/office/drawing/2014/main" id="{BEED2994-355C-4498-90D3-97022FC8FE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836613"/>
                <a:ext cx="9144000" cy="23794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ru-RU" sz="2000" dirty="0">
                    <a:solidFill>
                      <a:schemeClr val="accent1"/>
                    </a:solidFill>
                  </a:rPr>
                  <a:t>         </a:t>
                </a:r>
                <a:r>
                  <a:rPr lang="ru-RU" altLang="ru-RU" dirty="0"/>
                  <a:t>Определите взаимное расположение прямой, задаваемой уравнениями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−1=5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−1=4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−1=7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altLang="ru-RU" dirty="0"/>
              </a:p>
              <a:p>
                <a:r>
                  <a:rPr lang="ru-RU" altLang="ru-RU" dirty="0"/>
                  <a:t>и плоскости, задаваемой уравнением </a:t>
                </a:r>
                <a:r>
                  <a:rPr lang="en-US" altLang="ru-RU" i="1" dirty="0"/>
                  <a:t>x</a:t>
                </a:r>
                <a:r>
                  <a:rPr lang="ru-RU" altLang="ru-RU" i="1" dirty="0"/>
                  <a:t> – </a:t>
                </a:r>
                <a:r>
                  <a:rPr lang="ru-RU" altLang="ru-RU" dirty="0"/>
                  <a:t>3</a:t>
                </a:r>
                <a:r>
                  <a:rPr lang="en-US" altLang="ru-RU" i="1" dirty="0"/>
                  <a:t>y</a:t>
                </a:r>
                <a:r>
                  <a:rPr lang="ru-RU" altLang="ru-RU" i="1" dirty="0"/>
                  <a:t> + </a:t>
                </a:r>
                <a:r>
                  <a:rPr lang="en-US" altLang="ru-RU" i="1" dirty="0"/>
                  <a:t>z</a:t>
                </a:r>
                <a:r>
                  <a:rPr lang="ru-RU" altLang="ru-RU" i="1" dirty="0"/>
                  <a:t> +</a:t>
                </a:r>
                <a:r>
                  <a:rPr lang="ru-RU" altLang="ru-RU" dirty="0"/>
                  <a:t>1 = 0.</a:t>
                </a:r>
              </a:p>
            </p:txBody>
          </p:sp>
        </mc:Choice>
        <mc:Fallback>
          <p:sp>
            <p:nvSpPr>
              <p:cNvPr id="34819" name="Text Box 3">
                <a:extLst>
                  <a:ext uri="{FF2B5EF4-FFF2-40B4-BE49-F238E27FC236}">
                    <a16:creationId xmlns:a16="http://schemas.microsoft.com/office/drawing/2014/main" id="{BEED2994-355C-4498-90D3-97022FC8FE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836613"/>
                <a:ext cx="9144000" cy="2379434"/>
              </a:xfrm>
              <a:prstGeom prst="rect">
                <a:avLst/>
              </a:prstGeom>
              <a:blipFill>
                <a:blip r:embed="rId3"/>
                <a:stretch>
                  <a:fillRect l="-1000" t="-2046" b="-48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22" name="Text Box 6">
            <a:extLst>
              <a:ext uri="{FF2B5EF4-FFF2-40B4-BE49-F238E27FC236}">
                <a16:creationId xmlns:a16="http://schemas.microsoft.com/office/drawing/2014/main" id="{CF902A40-F071-4F4B-BC66-E92D73152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Ответ:</a:t>
            </a:r>
            <a:r>
              <a:rPr lang="en-US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Перпендикулярны.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E87658-82C6-43BB-A4BB-B2CA1BF9BD97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Text Box 3">
            <a:extLst>
              <a:ext uri="{FF2B5EF4-FFF2-40B4-BE49-F238E27FC236}">
                <a16:creationId xmlns:a16="http://schemas.microsoft.com/office/drawing/2014/main" id="{ED84C106-0601-457D-BC87-1ED6A168E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6613"/>
            <a:ext cx="89646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>
                <a:solidFill>
                  <a:schemeClr val="accent1"/>
                </a:solidFill>
              </a:rPr>
              <a:t>         </a:t>
            </a:r>
            <a:r>
              <a:rPr lang="ru-RU" altLang="ru-RU"/>
              <a:t>Найдите координаты точки пересечения плоскости 2</a:t>
            </a:r>
            <a:r>
              <a:rPr lang="en-US" altLang="ru-RU" i="1"/>
              <a:t>x</a:t>
            </a:r>
            <a:r>
              <a:rPr lang="ru-RU" altLang="ru-RU"/>
              <a:t> – </a:t>
            </a:r>
            <a:r>
              <a:rPr lang="en-US" altLang="ru-RU" i="1"/>
              <a:t>y</a:t>
            </a:r>
            <a:r>
              <a:rPr lang="ru-RU" altLang="ru-RU"/>
              <a:t> + </a:t>
            </a:r>
            <a:r>
              <a:rPr lang="en-US" altLang="ru-RU" i="1"/>
              <a:t>z</a:t>
            </a:r>
            <a:r>
              <a:rPr lang="ru-RU" altLang="ru-RU"/>
              <a:t> – 3 = 0 и прямой, проходящей через точки </a:t>
            </a:r>
            <a:r>
              <a:rPr lang="en-US" altLang="ru-RU" i="1"/>
              <a:t>A</a:t>
            </a:r>
            <a:r>
              <a:rPr lang="ru-RU" altLang="ru-RU"/>
              <a:t>(-1,</a:t>
            </a:r>
            <a:r>
              <a:rPr lang="en-US" altLang="ru-RU"/>
              <a:t> </a:t>
            </a:r>
            <a:r>
              <a:rPr lang="ru-RU" altLang="ru-RU"/>
              <a:t>0,</a:t>
            </a:r>
            <a:r>
              <a:rPr lang="en-US" altLang="ru-RU"/>
              <a:t> </a:t>
            </a:r>
            <a:r>
              <a:rPr lang="ru-RU" altLang="ru-RU"/>
              <a:t>2) и </a:t>
            </a:r>
            <a:r>
              <a:rPr lang="en-US" altLang="ru-RU" i="1"/>
              <a:t>B</a:t>
            </a:r>
            <a:r>
              <a:rPr lang="ru-RU" altLang="ru-RU"/>
              <a:t>(3,</a:t>
            </a:r>
            <a:r>
              <a:rPr lang="en-US" altLang="ru-RU"/>
              <a:t> </a:t>
            </a:r>
            <a:r>
              <a:rPr lang="ru-RU" altLang="ru-RU"/>
              <a:t>1,</a:t>
            </a:r>
            <a:r>
              <a:rPr lang="en-US" altLang="ru-RU"/>
              <a:t> </a:t>
            </a:r>
            <a:r>
              <a:rPr lang="ru-RU" altLang="ru-RU"/>
              <a:t>2).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871" name="Text Box 7">
                <a:extLst>
                  <a:ext uri="{FF2B5EF4-FFF2-40B4-BE49-F238E27FC236}">
                    <a16:creationId xmlns:a16="http://schemas.microsoft.com/office/drawing/2014/main" id="{AE30B81F-795F-46B4-B71F-6C4F4CBF8E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50" y="3789363"/>
                <a:ext cx="8424863" cy="6450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alt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, </m:t>
                        </m:r>
                        <m:f>
                          <m:f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, 2</m:t>
                        </m:r>
                      </m:e>
                    </m:d>
                    <m:r>
                      <a:rPr lang="ru-RU" altLang="ru-RU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6871" name="Text Box 7">
                <a:extLst>
                  <a:ext uri="{FF2B5EF4-FFF2-40B4-BE49-F238E27FC236}">
                    <a16:creationId xmlns:a16="http://schemas.microsoft.com/office/drawing/2014/main" id="{AE30B81F-795F-46B4-B71F-6C4F4CBF8E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3789363"/>
                <a:ext cx="8424863" cy="645048"/>
              </a:xfrm>
              <a:prstGeom prst="rect">
                <a:avLst/>
              </a:prstGeom>
              <a:blipFill>
                <a:blip r:embed="rId3"/>
                <a:stretch>
                  <a:fillRect l="-1085" b="-761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CD587647-9DE2-421D-8A18-48F6786B428B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915" name="Text Box 3">
                <a:extLst>
                  <a:ext uri="{FF2B5EF4-FFF2-40B4-BE49-F238E27FC236}">
                    <a16:creationId xmlns:a16="http://schemas.microsoft.com/office/drawing/2014/main" id="{E100CA0A-EDA4-433B-80AA-C284C1AFE3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88" y="836613"/>
                <a:ext cx="8964612" cy="20101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altLang="ru-RU" sz="2000" dirty="0">
                    <a:solidFill>
                      <a:schemeClr val="accent1"/>
                    </a:solidFill>
                  </a:rPr>
                  <a:t>         </a:t>
                </a:r>
                <a:r>
                  <a:rPr lang="ru-RU" altLang="ru-RU" dirty="0"/>
                  <a:t>Определите взаимное расположение прямых, задаваемых уравнениями</a:t>
                </a:r>
                <a:endParaRPr lang="en-US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−1=2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−1=−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−1=3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altLang="ru-RU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−3=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=8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−4=2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ru-RU" altLang="ru-RU" dirty="0"/>
              </a:p>
            </p:txBody>
          </p:sp>
        </mc:Choice>
        <mc:Fallback>
          <p:sp>
            <p:nvSpPr>
              <p:cNvPr id="38915" name="Text Box 3">
                <a:extLst>
                  <a:ext uri="{FF2B5EF4-FFF2-40B4-BE49-F238E27FC236}">
                    <a16:creationId xmlns:a16="http://schemas.microsoft.com/office/drawing/2014/main" id="{E100CA0A-EDA4-433B-80AA-C284C1AFE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836613"/>
                <a:ext cx="8964612" cy="2010102"/>
              </a:xfrm>
              <a:prstGeom prst="rect">
                <a:avLst/>
              </a:prstGeom>
              <a:blipFill>
                <a:blip r:embed="rId3"/>
                <a:stretch>
                  <a:fillRect l="-1020" t="-24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919" name="Text Box 7">
            <a:extLst>
              <a:ext uri="{FF2B5EF4-FFF2-40B4-BE49-F238E27FC236}">
                <a16:creationId xmlns:a16="http://schemas.microsoft.com/office/drawing/2014/main" id="{F2F0A533-3040-4382-B949-DDBD97486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4392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Перпендикулярны.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1B2830-7894-4774-B348-10A5EDF00A3F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9939" name="Text Box 3">
                <a:extLst>
                  <a:ext uri="{FF2B5EF4-FFF2-40B4-BE49-F238E27FC236}">
                    <a16:creationId xmlns:a16="http://schemas.microsoft.com/office/drawing/2014/main" id="{D61472D0-8BA6-46CF-92E5-4967B48B024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88" y="836613"/>
                <a:ext cx="8964612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sz="2000" dirty="0">
                    <a:solidFill>
                      <a:schemeClr val="accent1"/>
                    </a:solidFill>
                  </a:rPr>
                  <a:t>         </a:t>
                </a:r>
                <a:r>
                  <a:rPr lang="ru-RU" altLang="ru-RU" dirty="0"/>
                  <a:t>Точка движется прямолинейно и равномерно в направлении вектора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altLang="ru-RU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acc>
                  </m:oMath>
                </a14:m>
                <a:r>
                  <a:rPr lang="ru-RU" altLang="ru-RU" dirty="0"/>
                  <a:t>(1,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2,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3). В начальный момент времени </a:t>
                </a:r>
                <a:r>
                  <a:rPr lang="en-US" altLang="ru-RU" i="1" dirty="0"/>
                  <a:t>t</a:t>
                </a:r>
                <a:r>
                  <a:rPr lang="ru-RU" altLang="ru-RU" dirty="0"/>
                  <a:t> = 0 она имела координаты (-1,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1,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-2). Какие координаты она будет иметь в момент времени </a:t>
                </a:r>
                <a:r>
                  <a:rPr lang="en-US" altLang="ru-RU" i="1" dirty="0"/>
                  <a:t>t</a:t>
                </a:r>
                <a:r>
                  <a:rPr lang="ru-RU" altLang="ru-RU" i="1" dirty="0"/>
                  <a:t> </a:t>
                </a:r>
                <a:r>
                  <a:rPr lang="ru-RU" altLang="ru-RU" dirty="0"/>
                  <a:t>= 4?</a:t>
                </a:r>
              </a:p>
            </p:txBody>
          </p:sp>
        </mc:Choice>
        <mc:Fallback xmlns="">
          <p:sp>
            <p:nvSpPr>
              <p:cNvPr id="39939" name="Text Box 3">
                <a:extLst>
                  <a:ext uri="{FF2B5EF4-FFF2-40B4-BE49-F238E27FC236}">
                    <a16:creationId xmlns:a16="http://schemas.microsoft.com/office/drawing/2014/main" id="{D61472D0-8BA6-46CF-92E5-4967B48B0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836613"/>
                <a:ext cx="8964612" cy="1569660"/>
              </a:xfrm>
              <a:prstGeom prst="rect">
                <a:avLst/>
              </a:prstGeom>
              <a:blipFill>
                <a:blip r:embed="rId3"/>
                <a:stretch>
                  <a:fillRect l="-1020" t="-3101" r="-1020" b="-77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943" name="Text Box 7">
            <a:extLst>
              <a:ext uri="{FF2B5EF4-FFF2-40B4-BE49-F238E27FC236}">
                <a16:creationId xmlns:a16="http://schemas.microsoft.com/office/drawing/2014/main" id="{E4DC6535-6A1E-4B0B-97BB-BD20C16B7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789363"/>
            <a:ext cx="295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</a:t>
            </a:r>
            <a:r>
              <a:rPr lang="en-US" altLang="ru-RU">
                <a:solidFill>
                  <a:schemeClr val="accent1"/>
                </a:solidFill>
              </a:rPr>
              <a:t> </a:t>
            </a:r>
            <a:r>
              <a:rPr lang="ru-RU" altLang="ru-RU"/>
              <a:t>(3,</a:t>
            </a:r>
            <a:r>
              <a:rPr lang="en-US" altLang="ru-RU"/>
              <a:t> </a:t>
            </a:r>
            <a:r>
              <a:rPr lang="ru-RU" altLang="ru-RU"/>
              <a:t>9,</a:t>
            </a:r>
            <a:r>
              <a:rPr lang="en-US" altLang="ru-RU"/>
              <a:t> </a:t>
            </a:r>
            <a:r>
              <a:rPr lang="ru-RU" altLang="ru-RU"/>
              <a:t>10).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2201B2-7677-4D9D-8EC8-9474D090D040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0179" name="Text Box 3">
                <a:extLst>
                  <a:ext uri="{FF2B5EF4-FFF2-40B4-BE49-F238E27FC236}">
                    <a16:creationId xmlns:a16="http://schemas.microsoft.com/office/drawing/2014/main" id="{687C5BE5-5BEF-42D9-BFAA-23FC82CE7B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88" y="836613"/>
                <a:ext cx="8964612" cy="23794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ru-RU" sz="2000" dirty="0">
                    <a:solidFill>
                      <a:schemeClr val="accent1"/>
                    </a:solidFill>
                  </a:rPr>
                  <a:t>         </a:t>
                </a:r>
                <a:r>
                  <a:rPr lang="ru-RU" altLang="ru-RU" dirty="0"/>
                  <a:t>Параметрические уравнения движения материальной точки в пространстве имеют вид</a:t>
                </a:r>
                <a:endParaRPr lang="en-US" altLang="ru-RU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=2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+2,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=3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−3.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altLang="ru-RU" dirty="0"/>
              </a:p>
              <a:p>
                <a:r>
                  <a:rPr lang="ru-RU" altLang="ru-RU" dirty="0"/>
                  <a:t>Найдите скорость.</a:t>
                </a:r>
              </a:p>
            </p:txBody>
          </p:sp>
        </mc:Choice>
        <mc:Fallback>
          <p:sp>
            <p:nvSpPr>
              <p:cNvPr id="50179" name="Text Box 3">
                <a:extLst>
                  <a:ext uri="{FF2B5EF4-FFF2-40B4-BE49-F238E27FC236}">
                    <a16:creationId xmlns:a16="http://schemas.microsoft.com/office/drawing/2014/main" id="{687C5BE5-5BEF-42D9-BFAA-23FC82CE7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836613"/>
                <a:ext cx="8964612" cy="2379434"/>
              </a:xfrm>
              <a:prstGeom prst="rect">
                <a:avLst/>
              </a:prstGeom>
              <a:blipFill>
                <a:blip r:embed="rId3"/>
                <a:stretch>
                  <a:fillRect l="-1020" t="-2046" b="-48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183" name="Text Box 7">
                <a:extLst>
                  <a:ext uri="{FF2B5EF4-FFF2-40B4-BE49-F238E27FC236}">
                    <a16:creationId xmlns:a16="http://schemas.microsoft.com/office/drawing/2014/main" id="{E2FDB600-CA4D-49C5-9087-1C93FD54CB4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50" y="3789363"/>
                <a:ext cx="3671888" cy="4976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e>
                    </m:rad>
                  </m:oMath>
                </a14:m>
                <a:r>
                  <a:rPr lang="ru-RU" altLang="ru-RU" dirty="0"/>
                  <a:t>.</a:t>
                </a:r>
              </a:p>
            </p:txBody>
          </p:sp>
        </mc:Choice>
        <mc:Fallback>
          <p:sp>
            <p:nvSpPr>
              <p:cNvPr id="50183" name="Text Box 7">
                <a:extLst>
                  <a:ext uri="{FF2B5EF4-FFF2-40B4-BE49-F238E27FC236}">
                    <a16:creationId xmlns:a16="http://schemas.microsoft.com/office/drawing/2014/main" id="{E2FDB600-CA4D-49C5-9087-1C93FD54CB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3789363"/>
                <a:ext cx="3671888" cy="497637"/>
              </a:xfrm>
              <a:prstGeom prst="rect">
                <a:avLst/>
              </a:prstGeom>
              <a:blipFill>
                <a:blip r:embed="rId4"/>
                <a:stretch>
                  <a:fillRect l="-2492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33D927C-9DB1-4057-812E-5F4A0F279A5A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0D97ACBC-6C06-4B8A-82E0-80311EF2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6613"/>
            <a:ext cx="89646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Точка движется прямолинейно и равномерно. В момент времени </a:t>
            </a:r>
            <a:r>
              <a:rPr lang="en-US" altLang="ru-RU" i="1" dirty="0"/>
              <a:t>t</a:t>
            </a:r>
            <a:r>
              <a:rPr lang="ru-RU" altLang="ru-RU" dirty="0"/>
              <a:t> =  2 она имела координаты (3,</a:t>
            </a:r>
            <a:r>
              <a:rPr lang="en-US" altLang="ru-RU" dirty="0"/>
              <a:t> </a:t>
            </a:r>
            <a:r>
              <a:rPr lang="ru-RU" altLang="ru-RU" dirty="0"/>
              <a:t>4,</a:t>
            </a:r>
            <a:r>
              <a:rPr lang="en-US" altLang="ru-RU" dirty="0"/>
              <a:t> </a:t>
            </a:r>
            <a:r>
              <a:rPr lang="ru-RU" altLang="ru-RU" dirty="0"/>
              <a:t>0), а в момент времени </a:t>
            </a:r>
            <a:r>
              <a:rPr lang="en-US" altLang="ru-RU" i="1" dirty="0"/>
              <a:t>t</a:t>
            </a:r>
            <a:r>
              <a:rPr lang="ru-RU" altLang="ru-RU" dirty="0"/>
              <a:t> = 6 - координаты (2,</a:t>
            </a:r>
            <a:r>
              <a:rPr lang="en-US" altLang="ru-RU" dirty="0"/>
              <a:t> </a:t>
            </a:r>
            <a:r>
              <a:rPr lang="ru-RU" altLang="ru-RU" dirty="0"/>
              <a:t>1,</a:t>
            </a:r>
            <a:r>
              <a:rPr lang="en-US" altLang="ru-RU" dirty="0"/>
              <a:t> </a:t>
            </a:r>
            <a:r>
              <a:rPr lang="ru-RU" altLang="ru-RU" dirty="0"/>
              <a:t>3). </a:t>
            </a:r>
            <a:r>
              <a:rPr lang="en-US" altLang="ru-RU" dirty="0" err="1"/>
              <a:t>Какова</a:t>
            </a:r>
            <a:r>
              <a:rPr lang="en-US" altLang="ru-RU" dirty="0"/>
              <a:t> </a:t>
            </a:r>
            <a:r>
              <a:rPr lang="en-US" altLang="ru-RU" dirty="0" err="1"/>
              <a:t>скорость</a:t>
            </a:r>
            <a:r>
              <a:rPr lang="en-US" altLang="ru-RU" dirty="0"/>
              <a:t> </a:t>
            </a:r>
            <a:r>
              <a:rPr lang="en-US" altLang="ru-RU" dirty="0" err="1"/>
              <a:t>движения</a:t>
            </a:r>
            <a:r>
              <a:rPr lang="en-US" altLang="ru-RU" dirty="0"/>
              <a:t> </a:t>
            </a:r>
            <a:r>
              <a:rPr lang="en-US" altLang="ru-RU" dirty="0" err="1"/>
              <a:t>точки</a:t>
            </a:r>
            <a:r>
              <a:rPr lang="en-US" altLang="ru-RU" dirty="0"/>
              <a:t>?</a:t>
            </a:r>
            <a:endParaRPr lang="ru-RU" alt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967" name="Text Box 7">
                <a:extLst>
                  <a:ext uri="{FF2B5EF4-FFF2-40B4-BE49-F238E27FC236}">
                    <a16:creationId xmlns:a16="http://schemas.microsoft.com/office/drawing/2014/main" id="{83ECC9EF-E233-47A1-81D7-089C4C880C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528" y="3789040"/>
                <a:ext cx="2952750" cy="6798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19</m:t>
                            </m:r>
                          </m:e>
                        </m:rad>
                      </m:num>
                      <m:den>
                        <m: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ru-RU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40967" name="Text Box 7">
                <a:extLst>
                  <a:ext uri="{FF2B5EF4-FFF2-40B4-BE49-F238E27FC236}">
                    <a16:creationId xmlns:a16="http://schemas.microsoft.com/office/drawing/2014/main" id="{83ECC9EF-E233-47A1-81D7-089C4C880C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528" y="3789040"/>
                <a:ext cx="2952750" cy="679866"/>
              </a:xfrm>
              <a:prstGeom prst="rect">
                <a:avLst/>
              </a:prstGeom>
              <a:blipFill>
                <a:blip r:embed="rId3"/>
                <a:stretch>
                  <a:fillRect l="-3099" b="-81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3373B7F1-71F6-4A69-B449-7D438B833E98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1987" name="Text Box 3">
                <a:extLst>
                  <a:ext uri="{FF2B5EF4-FFF2-40B4-BE49-F238E27FC236}">
                    <a16:creationId xmlns:a16="http://schemas.microsoft.com/office/drawing/2014/main" id="{468EDF29-330C-4ABD-A3F5-A4BA4BBCD1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88" y="836613"/>
                <a:ext cx="8964612" cy="31180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sz="2000" dirty="0">
                    <a:solidFill>
                      <a:schemeClr val="accent1"/>
                    </a:solidFill>
                  </a:rPr>
                  <a:t>         </a:t>
                </a:r>
                <a:r>
                  <a:rPr lang="ru-RU" altLang="ru-RU" dirty="0"/>
                  <a:t>Прямая в пространстве задана параметрическими уравнениями </a:t>
                </a:r>
                <a:endParaRPr lang="en-US" altLang="ru-RU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𝑙𝑡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𝑚𝑡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altLang="ru-RU" dirty="0"/>
              </a:p>
              <a:p>
                <a:pPr algn="just"/>
                <a:r>
                  <a:rPr lang="en-US" altLang="ru-RU" dirty="0"/>
                  <a:t>	</a:t>
                </a:r>
                <a:r>
                  <a:rPr lang="ru-RU" altLang="ru-RU" dirty="0"/>
                  <a:t>Напишите параметрические уравнения прямых, симметричных данной относительно координатных плоскостей: а) </a:t>
                </a:r>
                <a:r>
                  <a:rPr lang="en-US" altLang="ru-RU" i="1" dirty="0"/>
                  <a:t>Oxy</a:t>
                </a:r>
                <a:r>
                  <a:rPr lang="en-US" altLang="ru-RU" dirty="0"/>
                  <a:t>; </a:t>
                </a:r>
                <a:r>
                  <a:rPr lang="ru-RU" altLang="ru-RU" dirty="0"/>
                  <a:t>б) </a:t>
                </a:r>
                <a:r>
                  <a:rPr lang="en-US" altLang="ru-RU" i="1" dirty="0" err="1"/>
                  <a:t>Oxz</a:t>
                </a:r>
                <a:r>
                  <a:rPr lang="en-US" altLang="ru-RU" dirty="0"/>
                  <a:t>; </a:t>
                </a:r>
                <a:r>
                  <a:rPr lang="ru-RU" altLang="ru-RU" dirty="0"/>
                  <a:t>в) </a:t>
                </a:r>
                <a:r>
                  <a:rPr lang="en-US" altLang="ru-RU" i="1" dirty="0" err="1"/>
                  <a:t>Oyz</a:t>
                </a:r>
                <a:r>
                  <a:rPr lang="ru-RU" altLang="ru-RU" dirty="0"/>
                  <a:t>.</a:t>
                </a:r>
              </a:p>
            </p:txBody>
          </p:sp>
        </mc:Choice>
        <mc:Fallback>
          <p:sp>
            <p:nvSpPr>
              <p:cNvPr id="41987" name="Text Box 3">
                <a:extLst>
                  <a:ext uri="{FF2B5EF4-FFF2-40B4-BE49-F238E27FC236}">
                    <a16:creationId xmlns:a16="http://schemas.microsoft.com/office/drawing/2014/main" id="{468EDF29-330C-4ABD-A3F5-A4BA4BBCD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836613"/>
                <a:ext cx="8964612" cy="3118098"/>
              </a:xfrm>
              <a:prstGeom prst="rect">
                <a:avLst/>
              </a:prstGeom>
              <a:blipFill>
                <a:blip r:embed="rId3"/>
                <a:stretch>
                  <a:fillRect l="-1020" t="-1563" r="-1020" b="-351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991" name="Text Box 7">
                <a:extLst>
                  <a:ext uri="{FF2B5EF4-FFF2-40B4-BE49-F238E27FC236}">
                    <a16:creationId xmlns:a16="http://schemas.microsoft.com/office/drawing/2014/main" id="{0F2D935F-1636-4105-9DD3-D17EC343E7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50" y="4221163"/>
                <a:ext cx="8820150" cy="1271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/>
                  <a:t>а)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4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𝑘𝑡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𝑙𝑡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sz="24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sz="24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sz="24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𝑚𝑡</m:t>
                            </m:r>
                            <m:r>
                              <a:rPr lang="ru-RU" sz="2400" b="0" i="1" smtClean="0">
                                <a:latin typeface="Cambria Math" panose="02040503050406030204" pitchFamily="18" charset="0"/>
                              </a:rPr>
                              <m:t>;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б)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𝑘𝑡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𝑙𝑡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𝑚𝑡</m:t>
                            </m:r>
                            <m:r>
                              <a:rPr lang="ru-RU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;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altLang="ru-RU" dirty="0">
                    <a:solidFill>
                      <a:schemeClr val="tx1"/>
                    </a:solidFill>
                  </a:rPr>
                  <a:t> в)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𝑘𝑡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𝑙𝑡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𝑚𝑡</m:t>
                            </m:r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en-US" altLang="ru-RU" dirty="0">
                    <a:solidFill>
                      <a:schemeClr val="accent1"/>
                    </a:solidFill>
                  </a:rPr>
                  <a:t> </a:t>
                </a:r>
                <a:endParaRPr lang="ru-RU" altLang="ru-RU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41991" name="Text Box 7">
                <a:extLst>
                  <a:ext uri="{FF2B5EF4-FFF2-40B4-BE49-F238E27FC236}">
                    <a16:creationId xmlns:a16="http://schemas.microsoft.com/office/drawing/2014/main" id="{0F2D935F-1636-4105-9DD3-D17EC343E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4221163"/>
                <a:ext cx="8820150" cy="1271438"/>
              </a:xfrm>
              <a:prstGeom prst="rect">
                <a:avLst/>
              </a:prstGeom>
              <a:blipFill>
                <a:blip r:embed="rId4"/>
                <a:stretch>
                  <a:fillRect l="-10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E7105BC-D028-4ECB-8794-834D2950D145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1987" name="Text Box 3">
                <a:extLst>
                  <a:ext uri="{FF2B5EF4-FFF2-40B4-BE49-F238E27FC236}">
                    <a16:creationId xmlns:a16="http://schemas.microsoft.com/office/drawing/2014/main" id="{468EDF29-330C-4ABD-A3F5-A4BA4BBCD1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388" y="836613"/>
                <a:ext cx="8964612" cy="27487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en-US" altLang="ru-RU" sz="2000" dirty="0">
                    <a:solidFill>
                      <a:schemeClr val="accent1"/>
                    </a:solidFill>
                  </a:rPr>
                  <a:t>         </a:t>
                </a:r>
                <a:r>
                  <a:rPr lang="ru-RU" altLang="ru-RU" dirty="0"/>
                  <a:t>Движение точки по прямой, задаётся параметрическими уравнениями </a:t>
                </a:r>
                <a:endParaRPr lang="en-US" altLang="ru-RU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𝑙𝑡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𝑚𝑡</m:t>
                              </m:r>
                              <m:r>
                                <a:rPr lang="ru-RU" sz="24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altLang="ru-RU" dirty="0"/>
              </a:p>
              <a:p>
                <a:pPr algn="just"/>
                <a:r>
                  <a:rPr lang="en-US" altLang="ru-RU" dirty="0"/>
                  <a:t>	</a:t>
                </a:r>
                <a:r>
                  <a:rPr lang="ru-RU" altLang="ru-RU" dirty="0"/>
                  <a:t>Напишите параметрические уравнения движения точки по этой прямой с два раза большей скоростью.</a:t>
                </a:r>
              </a:p>
            </p:txBody>
          </p:sp>
        </mc:Choice>
        <mc:Fallback>
          <p:sp>
            <p:nvSpPr>
              <p:cNvPr id="41987" name="Text Box 3">
                <a:extLst>
                  <a:ext uri="{FF2B5EF4-FFF2-40B4-BE49-F238E27FC236}">
                    <a16:creationId xmlns:a16="http://schemas.microsoft.com/office/drawing/2014/main" id="{468EDF29-330C-4ABD-A3F5-A4BA4BBCD1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836613"/>
                <a:ext cx="8964612" cy="2748766"/>
              </a:xfrm>
              <a:prstGeom prst="rect">
                <a:avLst/>
              </a:prstGeom>
              <a:blipFill>
                <a:blip r:embed="rId3"/>
                <a:stretch>
                  <a:fillRect l="-1020" t="-1774" r="-1020" b="-42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991" name="Text Box 7">
                <a:extLst>
                  <a:ext uri="{FF2B5EF4-FFF2-40B4-BE49-F238E27FC236}">
                    <a16:creationId xmlns:a16="http://schemas.microsoft.com/office/drawing/2014/main" id="{0F2D935F-1636-4105-9DD3-D17EC343E7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50" y="4221163"/>
                <a:ext cx="8820150" cy="1271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</a:t>
                </a:r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𝑘𝑡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𝑙𝑡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𝑚𝑡</m:t>
                            </m:r>
                            <m:r>
                              <a:rPr lang="ru-RU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altLang="ru-RU" dirty="0">
                    <a:solidFill>
                      <a:srgbClr val="FF3300"/>
                    </a:solidFill>
                  </a:rPr>
                  <a:t> </a:t>
                </a:r>
                <a:r>
                  <a:rPr lang="en-US" altLang="ru-RU" dirty="0">
                    <a:solidFill>
                      <a:schemeClr val="accent1"/>
                    </a:solidFill>
                  </a:rPr>
                  <a:t> </a:t>
                </a:r>
                <a:endParaRPr lang="ru-RU" altLang="ru-RU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41991" name="Text Box 7">
                <a:extLst>
                  <a:ext uri="{FF2B5EF4-FFF2-40B4-BE49-F238E27FC236}">
                    <a16:creationId xmlns:a16="http://schemas.microsoft.com/office/drawing/2014/main" id="{0F2D935F-1636-4105-9DD3-D17EC343E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4221163"/>
                <a:ext cx="8820150" cy="1271438"/>
              </a:xfrm>
              <a:prstGeom prst="rect">
                <a:avLst/>
              </a:prstGeom>
              <a:blipFill>
                <a:blip r:embed="rId4"/>
                <a:stretch>
                  <a:fillRect l="-10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E7105BC-D028-4ECB-8794-834D2950D145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3479240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>
            <a:extLst>
              <a:ext uri="{FF2B5EF4-FFF2-40B4-BE49-F238E27FC236}">
                <a16:creationId xmlns:a16="http://schemas.microsoft.com/office/drawing/2014/main" id="{EF8FA718-3B7B-4EA0-952C-FD26D1F4F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08050"/>
            <a:ext cx="91440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en-US" altLang="ru-RU" dirty="0"/>
              <a:t>	</a:t>
            </a:r>
            <a:r>
              <a:rPr lang="ru-RU" altLang="ru-RU" dirty="0"/>
              <a:t>Поскольку прямую в пространстве можно рассматривать как линию пересечения двух плоскостей, то одним из способов аналитического задания прямой в пространстве является задание с помощью системы из двух уравнений </a:t>
            </a:r>
          </a:p>
          <a:p>
            <a:endParaRPr lang="ru-RU" altLang="ru-RU" dirty="0"/>
          </a:p>
          <a:p>
            <a:endParaRPr lang="ru-RU" altLang="ru-RU" dirty="0"/>
          </a:p>
          <a:p>
            <a:endParaRPr lang="ru-RU" altLang="ru-RU" dirty="0"/>
          </a:p>
          <a:p>
            <a:r>
              <a:rPr lang="ru-RU" altLang="ru-RU" dirty="0"/>
              <a:t>задающих пару пересекающихся плоскостей.</a:t>
            </a:r>
            <a:endParaRPr lang="en-US" altLang="ru-RU" dirty="0"/>
          </a:p>
        </p:txBody>
      </p:sp>
      <p:sp>
        <p:nvSpPr>
          <p:cNvPr id="12304" name="Rectangle 16">
            <a:extLst>
              <a:ext uri="{FF2B5EF4-FFF2-40B4-BE49-F238E27FC236}">
                <a16:creationId xmlns:a16="http://schemas.microsoft.com/office/drawing/2014/main" id="{8737D4E3-5252-4405-969E-69C881EAE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3" name="Rectangle 25">
            <a:extLst>
              <a:ext uri="{FF2B5EF4-FFF2-40B4-BE49-F238E27FC236}">
                <a16:creationId xmlns:a16="http://schemas.microsoft.com/office/drawing/2014/main" id="{E0900413-3528-4063-B518-4E9E59ED2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12" name="Object 24">
                <a:extLst>
                  <a:ext uri="{FF2B5EF4-FFF2-40B4-BE49-F238E27FC236}">
                    <a16:creationId xmlns:a16="http://schemas.microsoft.com/office/drawing/2014/main" id="{2FA68AE6-74AB-49E3-8721-1B9EEEBEBADF}"/>
                  </a:ext>
                </a:extLst>
              </p:cNvPr>
              <p:cNvSpPr txBox="1"/>
              <p:nvPr/>
            </p:nvSpPr>
            <p:spPr bwMode="auto">
              <a:xfrm>
                <a:off x="2713038" y="2559050"/>
                <a:ext cx="3027362" cy="882650"/>
              </a:xfrm>
              <a:prstGeom prst="rect">
                <a:avLst/>
              </a:prstGeom>
              <a:noFill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=0,</m:t>
                              </m:r>
                            </m:e>
                            <m:e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ru-RU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=0,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/>
              </a:p>
            </p:txBody>
          </p:sp>
        </mc:Choice>
        <mc:Fallback xmlns="">
          <p:sp>
            <p:nvSpPr>
              <p:cNvPr id="12312" name="Object 24">
                <a:extLst>
                  <a:ext uri="{FF2B5EF4-FFF2-40B4-BE49-F238E27FC236}">
                    <a16:creationId xmlns:a16="http://schemas.microsoft.com/office/drawing/2014/main" id="{2FA68AE6-74AB-49E3-8721-1B9EEEBEB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13038" y="2559050"/>
                <a:ext cx="3027362" cy="8826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316" name="Rectangle 28">
            <a:extLst>
              <a:ext uri="{FF2B5EF4-FFF2-40B4-BE49-F238E27FC236}">
                <a16:creationId xmlns:a16="http://schemas.microsoft.com/office/drawing/2014/main" id="{D83B59DD-B3C7-46D5-B777-16870A9E4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8" name="Rectangle 30">
            <a:extLst>
              <a:ext uri="{FF2B5EF4-FFF2-40B4-BE49-F238E27FC236}">
                <a16:creationId xmlns:a16="http://schemas.microsoft.com/office/drawing/2014/main" id="{CF99D3C9-ADF7-4168-AB95-07138EE4E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854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id="{106EAB7C-5420-4165-86AE-6F453169B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29208B42-E735-4134-B252-A6CF98F2A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DB0A5D29-8AF7-4ED3-9A26-9D595DE6B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A7ACB8CC-44D4-4FB1-98FC-7940DC698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257" name="Text Box 9">
                <a:extLst>
                  <a:ext uri="{FF2B5EF4-FFF2-40B4-BE49-F238E27FC236}">
                    <a16:creationId xmlns:a16="http://schemas.microsoft.com/office/drawing/2014/main" id="{769F9CEF-CC13-4B54-ABE1-288C847EDD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7787"/>
                <a:ext cx="9144000" cy="28967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/>
                <a:r>
                  <a:rPr lang="ru-RU" altLang="ru-RU" dirty="0"/>
                  <a:t>	</a:t>
                </a:r>
                <a:r>
                  <a:rPr lang="ru-RU" sz="2200" dirty="0">
                    <a:solidFill>
                      <a:srgbClr val="FF0000"/>
                    </a:solidFill>
                  </a:rPr>
                  <a:t>Теорема. </a:t>
                </a:r>
                <a:r>
                  <a:rPr lang="ru-RU" sz="2200" dirty="0"/>
                  <a:t>Прямая, проходящая через точку </a:t>
                </a:r>
                <a:r>
                  <a:rPr lang="en-US" sz="2200" i="1" dirty="0"/>
                  <a:t>A</a:t>
                </a:r>
                <a:r>
                  <a:rPr lang="ru-RU" sz="2200" baseline="-25000" dirty="0"/>
                  <a:t>0</a:t>
                </a:r>
                <a:r>
                  <a:rPr lang="ru-RU" sz="2200" dirty="0"/>
                  <a:t>(</a:t>
                </a:r>
                <a:r>
                  <a:rPr lang="en-US" sz="2200" i="1" dirty="0"/>
                  <a:t>x</a:t>
                </a:r>
                <a:r>
                  <a:rPr lang="ru-RU" sz="2200" baseline="-25000" dirty="0"/>
                  <a:t>0</a:t>
                </a:r>
                <a:r>
                  <a:rPr lang="ru-RU" sz="2200" dirty="0"/>
                  <a:t>, </a:t>
                </a:r>
                <a:r>
                  <a:rPr lang="en-US" sz="2200" i="1" dirty="0"/>
                  <a:t>y</a:t>
                </a:r>
                <a:r>
                  <a:rPr lang="ru-RU" sz="2200" baseline="-25000" dirty="0"/>
                  <a:t>0</a:t>
                </a:r>
                <a:r>
                  <a:rPr lang="ru-RU" sz="2200" dirty="0"/>
                  <a:t>, </a:t>
                </a:r>
                <a:r>
                  <a:rPr lang="en-US" sz="2200" i="1" dirty="0"/>
                  <a:t>z</a:t>
                </a:r>
                <a:r>
                  <a:rPr lang="ru-RU" sz="2200" baseline="-25000" dirty="0"/>
                  <a:t>0</a:t>
                </a:r>
                <a:r>
                  <a:rPr lang="ru-RU" sz="2200" dirty="0"/>
                  <a:t>), задаётся системой параметрических уравнений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𝑘𝑡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𝑙𝑡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200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sz="22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200" i="1">
                                  <a:latin typeface="Cambria Math" panose="02040503050406030204" pitchFamily="18" charset="0"/>
                                </a:rPr>
                                <m:t>𝑚𝑡</m:t>
                              </m:r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200" dirty="0"/>
              </a:p>
              <a:p>
                <a:pPr algn="just"/>
                <a:r>
                  <a:rPr lang="ru-RU" sz="2200" dirty="0"/>
                  <a:t>где </a:t>
                </a:r>
                <a:r>
                  <a:rPr lang="en-US" sz="2200" i="1" dirty="0"/>
                  <a:t>k</a:t>
                </a:r>
                <a:r>
                  <a:rPr lang="ru-RU" sz="2200" dirty="0"/>
                  <a:t>, </a:t>
                </a:r>
                <a:r>
                  <a:rPr lang="en-US" sz="2200" i="1" dirty="0"/>
                  <a:t>l</a:t>
                </a:r>
                <a:r>
                  <a:rPr lang="ru-RU" sz="2200" dirty="0"/>
                  <a:t>, </a:t>
                </a:r>
                <a:r>
                  <a:rPr lang="en-US" sz="2200" i="1" dirty="0"/>
                  <a:t>m</a:t>
                </a:r>
                <a:r>
                  <a:rPr lang="ru-RU" sz="2200" dirty="0"/>
                  <a:t> – действительные числа, одновременно не равные  нулю и составляющие координаты направляющего вектора, а </a:t>
                </a:r>
                <a:r>
                  <a:rPr lang="en-US" sz="2200" i="1" dirty="0"/>
                  <a:t>t </a:t>
                </a:r>
                <a:r>
                  <a:rPr lang="ru-RU" sz="2200" dirty="0"/>
                  <a:t>– параметр, изменяющийся от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−∞</m:t>
                    </m:r>
                  </m:oMath>
                </a14:m>
                <a:r>
                  <a:rPr lang="ru-RU" sz="2200" dirty="0"/>
                  <a:t> до </a:t>
                </a:r>
                <a14:m>
                  <m:oMath xmlns:m="http://schemas.openxmlformats.org/officeDocument/2006/math">
                    <m:r>
                      <a:rPr lang="ru-RU" sz="2200" i="1">
                        <a:latin typeface="Cambria Math" panose="02040503050406030204" pitchFamily="18" charset="0"/>
                      </a:rPr>
                      <m:t>+∞</m:t>
                    </m:r>
                  </m:oMath>
                </a14:m>
                <a:r>
                  <a:rPr lang="ru-RU" sz="2200" dirty="0"/>
                  <a:t>.</a:t>
                </a:r>
                <a:endParaRPr lang="ru-RU" altLang="ru-RU" sz="2200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53257" name="Text Box 9">
                <a:extLst>
                  <a:ext uri="{FF2B5EF4-FFF2-40B4-BE49-F238E27FC236}">
                    <a16:creationId xmlns:a16="http://schemas.microsoft.com/office/drawing/2014/main" id="{769F9CEF-CC13-4B54-ABE1-288C847ED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7787"/>
                <a:ext cx="9144000" cy="2896755"/>
              </a:xfrm>
              <a:prstGeom prst="rect">
                <a:avLst/>
              </a:prstGeom>
              <a:blipFill>
                <a:blip r:embed="rId3"/>
                <a:stretch>
                  <a:fillRect l="-867" t="-632" r="-867" b="-33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263" name="Rectangle 15">
            <a:extLst>
              <a:ext uri="{FF2B5EF4-FFF2-40B4-BE49-F238E27FC236}">
                <a16:creationId xmlns:a16="http://schemas.microsoft.com/office/drawing/2014/main" id="{2054AF62-A9AB-4764-8612-2F31DA106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0D8FD9B-56BE-4DED-A74B-75D50E2E4186}"/>
                  </a:ext>
                </a:extLst>
              </p:cNvPr>
              <p:cNvSpPr txBox="1"/>
              <p:nvPr/>
            </p:nvSpPr>
            <p:spPr>
              <a:xfrm>
                <a:off x="2817792" y="2856573"/>
                <a:ext cx="6335688" cy="18592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sz="22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Доказательство. 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Точка </a:t>
                </a:r>
                <a:r>
                  <a:rPr lang="ru-RU" sz="2200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z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) принадлежит прямой, проходящей через точку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0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0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0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z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0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) с направляющим вектором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l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m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) в том и только том случае, когда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2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acc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-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0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-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0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z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-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z</a:t>
                </a:r>
                <a:r>
                  <a:rPr lang="ru-RU" sz="2200" baseline="-25000" dirty="0">
                    <a:effectLst/>
                    <a:ea typeface="Times New Roman" panose="02020603050405020304" pitchFamily="18" charset="0"/>
                  </a:rPr>
                  <a:t>0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) </a:t>
                </a:r>
                <a:r>
                  <a:rPr lang="ru-RU" sz="2200" dirty="0" err="1">
                    <a:effectLst/>
                    <a:ea typeface="Times New Roman" panose="02020603050405020304" pitchFamily="18" charset="0"/>
                  </a:rPr>
                  <a:t>коллинеарен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 вектору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k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l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, </a:t>
                </a:r>
                <a:r>
                  <a:rPr lang="en-US" sz="2200" i="1" dirty="0">
                    <a:effectLst/>
                    <a:ea typeface="Times New Roman" panose="02020603050405020304" pitchFamily="18" charset="0"/>
                  </a:rPr>
                  <a:t>m</a:t>
                </a:r>
                <a:r>
                  <a:rPr lang="ru-RU" sz="2200" dirty="0">
                    <a:effectLst/>
                    <a:ea typeface="Times New Roman" panose="02020603050405020304" pitchFamily="18" charset="0"/>
                  </a:rPr>
                  <a:t>).</a:t>
                </a:r>
                <a:endParaRPr lang="ru-RU" sz="2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0D8FD9B-56BE-4DED-A74B-75D50E2E41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7792" y="2856573"/>
                <a:ext cx="6335688" cy="1859227"/>
              </a:xfrm>
              <a:prstGeom prst="rect">
                <a:avLst/>
              </a:prstGeom>
              <a:blipFill>
                <a:blip r:embed="rId4"/>
                <a:stretch>
                  <a:fillRect l="-1250" t="-984" r="-1154" b="-55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A21F04E-62FE-4393-8200-C7E7064BBE45}"/>
                  </a:ext>
                </a:extLst>
              </p:cNvPr>
              <p:cNvSpPr txBox="1"/>
              <p:nvPr/>
            </p:nvSpPr>
            <p:spPr>
              <a:xfrm>
                <a:off x="56704" y="4885333"/>
                <a:ext cx="9036496" cy="18810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	</a:t>
                </a:r>
                <a:r>
                  <a:rPr lang="ru-RU" sz="2200" dirty="0"/>
                  <a:t>Координаты этих векторов должны быть пропорциональны,  т. е. должны выполняться равенства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𝑘𝑡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𝑙𝑡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𝑚𝑡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sz="2200" dirty="0"/>
                  <a:t> которые можно переписать в виде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𝑘𝑡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𝑙𝑡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sz="22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sz="22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𝑚𝑡</m:t>
                            </m:r>
                            <m:r>
                              <a:rPr lang="ru-RU" sz="2200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ru-RU" sz="22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A21F04E-62FE-4393-8200-C7E7064BB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4" y="4885333"/>
                <a:ext cx="9036496" cy="1881092"/>
              </a:xfrm>
              <a:prstGeom prst="rect">
                <a:avLst/>
              </a:prstGeom>
              <a:blipFill>
                <a:blip r:embed="rId5"/>
                <a:stretch>
                  <a:fillRect l="-877" t="-6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E1D1C7B-C5EA-4124-957C-E9920BC2EE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0508" y="2914542"/>
            <a:ext cx="2175000" cy="20728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id="{106EAB7C-5420-4165-86AE-6F453169B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29208B42-E735-4134-B252-A6CF98F2A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DB0A5D29-8AF7-4ED3-9A26-9D595DE6B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A7ACB8CC-44D4-4FB1-98FC-7940DC698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257" name="Text Box 9">
                <a:extLst>
                  <a:ext uri="{FF2B5EF4-FFF2-40B4-BE49-F238E27FC236}">
                    <a16:creationId xmlns:a16="http://schemas.microsoft.com/office/drawing/2014/main" id="{769F9CEF-CC13-4B54-ABE1-288C847EDD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7787"/>
                <a:ext cx="9144000" cy="21985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450215" algn="just"/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Следствие.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Прямая, проходящая через точки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y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z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), задаётся системой параметрических уравнений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+(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+(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+(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53257" name="Text Box 9">
                <a:extLst>
                  <a:ext uri="{FF2B5EF4-FFF2-40B4-BE49-F238E27FC236}">
                    <a16:creationId xmlns:a16="http://schemas.microsoft.com/office/drawing/2014/main" id="{769F9CEF-CC13-4B54-ABE1-288C847ED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7787"/>
                <a:ext cx="9144000" cy="2198551"/>
              </a:xfrm>
              <a:prstGeom prst="rect">
                <a:avLst/>
              </a:prstGeom>
              <a:blipFill>
                <a:blip r:embed="rId3"/>
                <a:stretch>
                  <a:fillRect l="-1000" t="-2216" r="-1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263" name="Rectangle 15">
            <a:extLst>
              <a:ext uri="{FF2B5EF4-FFF2-40B4-BE49-F238E27FC236}">
                <a16:creationId xmlns:a16="http://schemas.microsoft.com/office/drawing/2014/main" id="{2054AF62-A9AB-4764-8612-2F31DA106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0D8FD9B-56BE-4DED-A74B-75D50E2E4186}"/>
                  </a:ext>
                </a:extLst>
              </p:cNvPr>
              <p:cNvSpPr txBox="1"/>
              <p:nvPr/>
            </p:nvSpPr>
            <p:spPr>
              <a:xfrm>
                <a:off x="56704" y="2216338"/>
                <a:ext cx="9104168" cy="38328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Доказательство. </a:t>
                </a:r>
                <a:r>
                  <a:rPr lang="ru-RU" dirty="0"/>
                  <a:t>Действительно, в этом случае в качестве направляющего вектора этой прямой можно выбрать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baseline="-25000" dirty="0"/>
                  <a:t>2</a:t>
                </a:r>
                <a:r>
                  <a:rPr lang="ru-RU" dirty="0"/>
                  <a:t>-</a:t>
                </a:r>
                <a:r>
                  <a:rPr lang="en-US" i="1" dirty="0"/>
                  <a:t>x</a:t>
                </a:r>
                <a:r>
                  <a:rPr lang="ru-RU" baseline="-25000" dirty="0"/>
                  <a:t>1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2</a:t>
                </a:r>
                <a:r>
                  <a:rPr lang="ru-RU" dirty="0"/>
                  <a:t>-</a:t>
                </a:r>
                <a:r>
                  <a:rPr lang="en-US" i="1" dirty="0"/>
                  <a:t>y</a:t>
                </a:r>
                <a:r>
                  <a:rPr lang="ru-RU" baseline="-25000" dirty="0"/>
                  <a:t>1</a:t>
                </a:r>
                <a:r>
                  <a:rPr lang="ru-RU" dirty="0"/>
                  <a:t>, </a:t>
                </a:r>
                <a:r>
                  <a:rPr lang="en-US" i="1" dirty="0"/>
                  <a:t>z</a:t>
                </a:r>
                <a:r>
                  <a:rPr lang="ru-RU" baseline="-25000" dirty="0"/>
                  <a:t>2</a:t>
                </a:r>
                <a:r>
                  <a:rPr lang="ru-RU" dirty="0"/>
                  <a:t>-</a:t>
                </a:r>
                <a:r>
                  <a:rPr lang="en-US" i="1" dirty="0"/>
                  <a:t>z</a:t>
                </a:r>
                <a:r>
                  <a:rPr lang="ru-RU" baseline="-25000" dirty="0"/>
                  <a:t>1</a:t>
                </a:r>
                <a:r>
                  <a:rPr lang="ru-RU" dirty="0"/>
                  <a:t>), в качестве точки </a:t>
                </a:r>
                <a:r>
                  <a:rPr lang="ru-RU" i="1" dirty="0"/>
                  <a:t>А</a:t>
                </a:r>
                <a:r>
                  <a:rPr lang="ru-RU" baseline="-25000" dirty="0"/>
                  <a:t>0</a:t>
                </a:r>
                <a:r>
                  <a:rPr lang="ru-RU" dirty="0"/>
                  <a:t> – точку </a:t>
                </a:r>
                <a:r>
                  <a:rPr lang="ru-RU" i="1" dirty="0"/>
                  <a:t>А</a:t>
                </a:r>
                <a:r>
                  <a:rPr lang="ru-RU" baseline="-25000" dirty="0"/>
                  <a:t>1</a:t>
                </a:r>
                <a:r>
                  <a:rPr lang="ru-RU" dirty="0"/>
                  <a:t>, и воспользоваться доказанной теоремой.</a:t>
                </a:r>
              </a:p>
              <a:p>
                <a:pPr algn="just"/>
                <a:r>
                  <a:rPr lang="ru-RU" dirty="0"/>
                  <a:t>	Обычно в физических задачах параметр </a:t>
                </a:r>
                <a:r>
                  <a:rPr lang="en-US" i="1" dirty="0"/>
                  <a:t>t</a:t>
                </a:r>
                <a:r>
                  <a:rPr lang="ru-RU" dirty="0"/>
                  <a:t> играет роль времени, а параметрические уравнения прямой рассматриваются как уравнения движения точки. Так, моменту времени </a:t>
                </a:r>
                <a:r>
                  <a:rPr lang="en-US" i="1" dirty="0"/>
                  <a:t>t</a:t>
                </a:r>
                <a:r>
                  <a:rPr lang="ru-RU" dirty="0"/>
                  <a:t> = 0 соответствует точка </a:t>
                </a:r>
                <a:r>
                  <a:rPr lang="en-US" i="1" dirty="0"/>
                  <a:t>A</a:t>
                </a:r>
                <a:r>
                  <a:rPr lang="ru-RU" baseline="-25000" dirty="0"/>
                  <a:t>0</a:t>
                </a:r>
                <a:r>
                  <a:rPr lang="ru-RU" dirty="0"/>
                  <a:t>(</a:t>
                </a:r>
                <a:r>
                  <a:rPr lang="en-US" i="1" dirty="0"/>
                  <a:t>x</a:t>
                </a:r>
                <a:r>
                  <a:rPr lang="ru-RU" baseline="-25000" dirty="0"/>
                  <a:t>0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baseline="-25000" dirty="0"/>
                  <a:t>0</a:t>
                </a:r>
                <a:r>
                  <a:rPr lang="ru-RU" dirty="0"/>
                  <a:t>, </a:t>
                </a:r>
                <a:r>
                  <a:rPr lang="en-US" i="1" dirty="0"/>
                  <a:t>z</a:t>
                </a:r>
                <a:r>
                  <a:rPr lang="ru-RU" baseline="-25000" dirty="0"/>
                  <a:t>0</a:t>
                </a:r>
                <a:r>
                  <a:rPr lang="ru-RU" dirty="0"/>
                  <a:t>) на прямой. При изменении параметра </a:t>
                </a:r>
                <a:r>
                  <a:rPr lang="en-US" i="1" dirty="0"/>
                  <a:t>t</a:t>
                </a:r>
                <a:r>
                  <a:rPr lang="ru-RU" dirty="0"/>
                  <a:t> точка </a:t>
                </a:r>
                <a:r>
                  <a:rPr lang="ru-RU" i="1" dirty="0"/>
                  <a:t>А</a:t>
                </a:r>
                <a:r>
                  <a:rPr lang="ru-RU" dirty="0"/>
                  <a:t> с координатами (</a:t>
                </a:r>
                <a:r>
                  <a:rPr lang="en-US" i="1" dirty="0"/>
                  <a:t>x</a:t>
                </a:r>
                <a:r>
                  <a:rPr lang="ru-RU" dirty="0"/>
                  <a:t>, </a:t>
                </a:r>
                <a:r>
                  <a:rPr lang="en-US" i="1" dirty="0"/>
                  <a:t>y</a:t>
                </a:r>
                <a:r>
                  <a:rPr lang="ru-RU" dirty="0"/>
                  <a:t>, </a:t>
                </a:r>
                <a:r>
                  <a:rPr lang="en-US" i="1" dirty="0"/>
                  <a:t>z</a:t>
                </a:r>
                <a:r>
                  <a:rPr lang="ru-RU" dirty="0"/>
                  <a:t>), удовлетворяющими параметрическим уравнениям, будет перемещаться по прямой.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0D8FD9B-56BE-4DED-A74B-75D50E2E41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4" y="2216338"/>
                <a:ext cx="9104168" cy="3832844"/>
              </a:xfrm>
              <a:prstGeom prst="rect">
                <a:avLst/>
              </a:prstGeom>
              <a:blipFill>
                <a:blip r:embed="rId4"/>
                <a:stretch>
                  <a:fillRect l="-1004" t="-1274" r="-1004" b="-28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939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id="{106EAB7C-5420-4165-86AE-6F453169B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29208B42-E735-4134-B252-A6CF98F2A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DB0A5D29-8AF7-4ED3-9A26-9D595DE6B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A7ACB8CC-44D4-4FB1-98FC-7940DC698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257" name="Text Box 9">
                <a:extLst>
                  <a:ext uri="{FF2B5EF4-FFF2-40B4-BE49-F238E27FC236}">
                    <a16:creationId xmlns:a16="http://schemas.microsoft.com/office/drawing/2014/main" id="{769F9CEF-CC13-4B54-ABE1-288C847EDD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7787"/>
                <a:ext cx="9144000" cy="35325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indent="450215" algn="just"/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Теорема.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Движение точки по прямой, заданной параметрическими уравнениями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𝑘𝑡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𝑙𝑡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</m:e>
                            <m:e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𝑧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ru-RU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𝑚𝑡</m:t>
                              </m:r>
                              <m:r>
                                <a:rPr lang="ru-RU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</a:rPr>
                                <m:t>,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/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является равномерным. Направляющий вектор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l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, </a:t>
                </a:r>
                <a:r>
                  <a:rPr lang="en-US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является вектором скорости, а величина скорости выражается формулой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𝑒</m:t>
                            </m:r>
                          </m:e>
                        </m:acc>
                      </m:e>
                    </m:d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</a:p>
              <a:p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53257" name="Text Box 9">
                <a:extLst>
                  <a:ext uri="{FF2B5EF4-FFF2-40B4-BE49-F238E27FC236}">
                    <a16:creationId xmlns:a16="http://schemas.microsoft.com/office/drawing/2014/main" id="{769F9CEF-CC13-4B54-ABE1-288C847EDD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7787"/>
                <a:ext cx="9144000" cy="3532570"/>
              </a:xfrm>
              <a:prstGeom prst="rect">
                <a:avLst/>
              </a:prstGeom>
              <a:blipFill>
                <a:blip r:embed="rId3"/>
                <a:stretch>
                  <a:fillRect l="-1000" t="-1382" r="-10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263" name="Rectangle 15">
            <a:extLst>
              <a:ext uri="{FF2B5EF4-FFF2-40B4-BE49-F238E27FC236}">
                <a16:creationId xmlns:a16="http://schemas.microsoft.com/office/drawing/2014/main" id="{2054AF62-A9AB-4764-8612-2F31DA106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0D8FD9B-56BE-4DED-A74B-75D50E2E4186}"/>
                  </a:ext>
                </a:extLst>
              </p:cNvPr>
              <p:cNvSpPr txBox="1"/>
              <p:nvPr/>
            </p:nvSpPr>
            <p:spPr>
              <a:xfrm>
                <a:off x="39832" y="3281363"/>
                <a:ext cx="9104168" cy="32985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	</a:t>
                </a:r>
                <a:r>
                  <a:rPr lang="ru-RU" sz="22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Доказательство. </a:t>
                </a:r>
                <a:r>
                  <a:rPr lang="ru-RU" sz="2200" dirty="0"/>
                  <a:t>Рассмотрим промежуток </a:t>
                </a:r>
                <a:r>
                  <a:rPr lang="ru-RU" sz="2200" i="1" dirty="0"/>
                  <a:t>Т </a:t>
                </a:r>
                <a:r>
                  <a:rPr lang="ru-RU" sz="2200" dirty="0"/>
                  <a:t>времени от </a:t>
                </a:r>
                <a:r>
                  <a:rPr lang="en-US" sz="2200" i="1" dirty="0"/>
                  <a:t>t</a:t>
                </a:r>
                <a:r>
                  <a:rPr lang="ru-RU" sz="2200" baseline="-25000" dirty="0"/>
                  <a:t>1</a:t>
                </a:r>
                <a:r>
                  <a:rPr lang="ru-RU" sz="2200" dirty="0"/>
                  <a:t> до </a:t>
                </a:r>
                <a:r>
                  <a:rPr lang="en-US" sz="2200" i="1" dirty="0"/>
                  <a:t>t</a:t>
                </a:r>
                <a:r>
                  <a:rPr lang="ru-RU" sz="2200" baseline="-25000" dirty="0"/>
                  <a:t>2</a:t>
                </a:r>
                <a:r>
                  <a:rPr lang="ru-RU" sz="2200" dirty="0"/>
                  <a:t>, </a:t>
                </a:r>
                <a:r>
                  <a:rPr lang="en-US" sz="2200" i="1" dirty="0"/>
                  <a:t>T</a:t>
                </a:r>
                <a:r>
                  <a:rPr lang="ru-RU" sz="2200" dirty="0"/>
                  <a:t> = </a:t>
                </a:r>
                <a:r>
                  <a:rPr lang="en-US" sz="2200" i="1" dirty="0"/>
                  <a:t>t</a:t>
                </a:r>
                <a:r>
                  <a:rPr lang="ru-RU" sz="2200" baseline="-25000" dirty="0"/>
                  <a:t>2</a:t>
                </a:r>
                <a:r>
                  <a:rPr lang="ru-RU" sz="2200" dirty="0"/>
                  <a:t> - </a:t>
                </a:r>
                <a:r>
                  <a:rPr lang="en-US" sz="2200" i="1" dirty="0"/>
                  <a:t>t</a:t>
                </a:r>
                <a:r>
                  <a:rPr lang="ru-RU" sz="2200" baseline="-25000" dirty="0"/>
                  <a:t>1</a:t>
                </a:r>
                <a:r>
                  <a:rPr lang="ru-RU" sz="2200" dirty="0"/>
                  <a:t>. Вектор перемещения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ru-RU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ru-RU" sz="2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ru-RU" sz="2200" dirty="0"/>
                  <a:t> точки на прямой за этот промежуток времени будет иметь координаты (</a:t>
                </a:r>
                <a:r>
                  <a:rPr lang="en-US" sz="2200" i="1" dirty="0" err="1"/>
                  <a:t>kT</a:t>
                </a:r>
                <a:r>
                  <a:rPr lang="ru-RU" sz="2200" dirty="0"/>
                  <a:t>, </a:t>
                </a:r>
                <a:r>
                  <a:rPr lang="en-US" sz="2200" i="1" dirty="0" err="1"/>
                  <a:t>lT</a:t>
                </a:r>
                <a:r>
                  <a:rPr lang="ru-RU" sz="2200" dirty="0"/>
                  <a:t>, </a:t>
                </a:r>
                <a:r>
                  <a:rPr lang="en-US" sz="2200" i="1" dirty="0" err="1"/>
                  <a:t>mT</a:t>
                </a:r>
                <a:r>
                  <a:rPr lang="ru-RU" sz="2200" dirty="0"/>
                  <a:t>). Разделив вектор перемещения на время </a:t>
                </a:r>
                <a:r>
                  <a:rPr lang="en-US" sz="2200" i="1" dirty="0"/>
                  <a:t>T</a:t>
                </a:r>
                <a:r>
                  <a:rPr lang="ru-RU" sz="2200" dirty="0"/>
                  <a:t>, получим, что вектор скорости имеет координаты (</a:t>
                </a:r>
                <a:r>
                  <a:rPr lang="en-US" sz="2200" i="1" dirty="0"/>
                  <a:t>k</a:t>
                </a:r>
                <a:r>
                  <a:rPr lang="ru-RU" sz="2200" dirty="0"/>
                  <a:t>, </a:t>
                </a:r>
                <a:r>
                  <a:rPr lang="en-US" sz="2200" i="1" dirty="0"/>
                  <a:t>l</a:t>
                </a:r>
                <a:r>
                  <a:rPr lang="ru-RU" sz="2200" dirty="0"/>
                  <a:t>, </a:t>
                </a:r>
                <a:r>
                  <a:rPr lang="en-US" sz="2200" i="1" dirty="0"/>
                  <a:t>m</a:t>
                </a:r>
                <a:r>
                  <a:rPr lang="ru-RU" sz="2200" dirty="0"/>
                  <a:t>). Он совпадает с направляющим векто­ром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22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</m:acc>
                  </m:oMath>
                </a14:m>
                <a:r>
                  <a:rPr lang="ru-RU" sz="2200" dirty="0"/>
                  <a:t> и не зависит от выбора промежутка времени. Следовательно, дви­жение точки по прямой является равномерным. Длина вектора скорости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</m:d>
                      <m:r>
                        <a:rPr lang="ru-RU" sz="22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ru-RU" sz="22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sz="2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ru-RU" sz="2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ru-RU" sz="2200" dirty="0"/>
              </a:p>
              <a:p>
                <a:r>
                  <a:rPr lang="ru-RU" sz="2200" dirty="0"/>
                  <a:t>представляет собой скорость движения точки по прямой.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0D8FD9B-56BE-4DED-A74B-75D50E2E41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32" y="3281363"/>
                <a:ext cx="9104168" cy="3298595"/>
              </a:xfrm>
              <a:prstGeom prst="rect">
                <a:avLst/>
              </a:prstGeom>
              <a:blipFill>
                <a:blip r:embed="rId4"/>
                <a:stretch>
                  <a:fillRect l="-871" t="-370" r="-871" b="-29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685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>
            <a:extLst>
              <a:ext uri="{FF2B5EF4-FFF2-40B4-BE49-F238E27FC236}">
                <a16:creationId xmlns:a16="http://schemas.microsoft.com/office/drawing/2014/main" id="{8A56253F-79C9-4EAA-8033-1E9A7B116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BB24BFA6-6808-4E0A-B765-C0889CF9A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05E947D3-8D36-4BA3-89EB-05F9D782A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7587D65A-F5E9-449C-8CAB-1A24351ED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591" name="Text Box 7">
                <a:extLst>
                  <a:ext uri="{FF2B5EF4-FFF2-40B4-BE49-F238E27FC236}">
                    <a16:creationId xmlns:a16="http://schemas.microsoft.com/office/drawing/2014/main" id="{1991E6F6-655C-4706-A19C-66CDCA6D96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-5680"/>
                <a:ext cx="9144000" cy="34208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dirty="0"/>
                  <a:t>	Угол между двумя прямыми в пространстве, заданными параметрическими уравнениями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altLang="ru-RU" dirty="0">
                    <a:solidFill>
                      <a:srgbClr val="FF33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eqArr>
                      </m:e>
                    </m:d>
                  </m:oMath>
                </a14:m>
                <a:endParaRPr lang="ru-RU" altLang="ru-RU" dirty="0">
                  <a:solidFill>
                    <a:srgbClr val="FF3300"/>
                  </a:solidFill>
                </a:endParaRPr>
              </a:p>
              <a:p>
                <a:pPr algn="just">
                  <a:spcBef>
                    <a:spcPts val="0"/>
                  </a:spcBef>
                </a:pPr>
                <a:r>
                  <a:rPr lang="ru-RU" altLang="ru-RU" dirty="0"/>
                  <a:t>можно найти, используя формулу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alt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altLang="ru-RU" sz="2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ru-RU" sz="2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</m:e>
                    </m:func>
                    <m:r>
                      <a:rPr lang="en-US" altLang="ru-RU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sSub>
                          <m:sSubPr>
                            <m:ctrlPr>
                              <a:rPr lang="en-US" altLang="ru-R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altLang="ru-RU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ru-RU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ru-R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altLang="ru-RU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altLang="ru-RU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ru-RU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ru-R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num>
                      <m:den>
                        <m:sSub>
                          <m:sSubPr>
                            <m:ctrlPr>
                              <a:rPr lang="en-US" altLang="ru-RU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  <m:acc>
                              <m:accPr>
                                <m:chr m:val="⃗"/>
                                <m:ctrlPr>
                                  <a:rPr lang="en-US" altLang="ru-RU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ru-RU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ru-RU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altLang="ru-RU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sSub>
                          <m:sSubPr>
                            <m:ctrlPr>
                              <a:rPr lang="en-US" altLang="ru-RU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ru-RU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|</m:t>
                            </m:r>
                            <m:acc>
                              <m:accPr>
                                <m:chr m:val="⃗"/>
                                <m:ctrlPr>
                                  <a:rPr lang="en-US" altLang="ru-RU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ru-RU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ru-RU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ru-RU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</m:oMath>
                </a14:m>
                <a:r>
                  <a:rPr lang="en-US" altLang="ru-RU" sz="2400" dirty="0">
                    <a:solidFill>
                      <a:srgbClr val="FF0000"/>
                    </a:solidFill>
                  </a:rPr>
                  <a:t>,</a:t>
                </a:r>
                <a:endParaRPr lang="ru-RU" altLang="ru-RU" dirty="0"/>
              </a:p>
              <a:p>
                <a:pPr algn="just">
                  <a:spcBef>
                    <a:spcPts val="0"/>
                  </a:spcBef>
                </a:pPr>
                <a:r>
                  <a:rPr lang="ru-RU" altLang="ru-RU" dirty="0"/>
                  <a:t>где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altLang="ru-R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ru-RU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ru-RU" dirty="0">
                    <a:solidFill>
                      <a:schemeClr val="tx1"/>
                    </a:solidFill>
                  </a:rPr>
                  <a:t>(</a:t>
                </a:r>
                <a:r>
                  <a:rPr lang="en-US" altLang="ru-RU" i="1" dirty="0"/>
                  <a:t>k</a:t>
                </a:r>
                <a:r>
                  <a:rPr lang="en-US" altLang="ru-RU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, </a:t>
                </a:r>
                <a:r>
                  <a:rPr lang="en-US" altLang="ru-RU" i="1" dirty="0"/>
                  <a:t>l</a:t>
                </a:r>
                <a:r>
                  <a:rPr lang="en-US" altLang="ru-RU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, </a:t>
                </a:r>
                <a:r>
                  <a:rPr lang="en-US" altLang="ru-RU" i="1" dirty="0"/>
                  <a:t>m</a:t>
                </a:r>
                <a:r>
                  <a:rPr lang="en-US" altLang="ru-RU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),</a:t>
                </a:r>
                <a:r>
                  <a:rPr lang="ru-RU" altLang="ru-RU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⃗"/>
                            <m:ctrlPr>
                              <a:rPr lang="en-US" altLang="ru-RU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ru-RU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altLang="ru-R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ru-RU" dirty="0">
                    <a:solidFill>
                      <a:schemeClr val="tx1"/>
                    </a:solidFill>
                  </a:rPr>
                  <a:t>(</a:t>
                </a:r>
                <a:r>
                  <a:rPr lang="en-US" altLang="ru-RU" i="1" dirty="0"/>
                  <a:t>k</a:t>
                </a:r>
                <a:r>
                  <a:rPr lang="en-US" altLang="ru-RU" baseline="-25000" dirty="0"/>
                  <a:t>2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, </a:t>
                </a:r>
                <a:r>
                  <a:rPr lang="en-US" altLang="ru-RU" i="1" dirty="0"/>
                  <a:t>l</a:t>
                </a:r>
                <a:r>
                  <a:rPr lang="en-US" altLang="ru-RU" baseline="-25000" dirty="0"/>
                  <a:t>2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, </a:t>
                </a:r>
                <a:r>
                  <a:rPr lang="en-US" altLang="ru-RU" i="1" dirty="0"/>
                  <a:t>m</a:t>
                </a:r>
                <a:r>
                  <a:rPr lang="en-US" altLang="ru-RU" baseline="-25000" dirty="0"/>
                  <a:t>2</a:t>
                </a:r>
                <a:r>
                  <a:rPr lang="en-US" altLang="ru-RU" dirty="0">
                    <a:solidFill>
                      <a:schemeClr val="tx1"/>
                    </a:solidFill>
                  </a:rPr>
                  <a:t>)</a:t>
                </a:r>
                <a:r>
                  <a:rPr lang="ru-RU" altLang="ru-RU" dirty="0"/>
                  <a:t> – направляющие векторы.</a:t>
                </a:r>
                <a:endParaRPr lang="ru-RU" altLang="ru-RU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67591" name="Text Box 7">
                <a:extLst>
                  <a:ext uri="{FF2B5EF4-FFF2-40B4-BE49-F238E27FC236}">
                    <a16:creationId xmlns:a16="http://schemas.microsoft.com/office/drawing/2014/main" id="{1991E6F6-655C-4706-A19C-66CDCA6D9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-5680"/>
                <a:ext cx="9144000" cy="3420873"/>
              </a:xfrm>
              <a:prstGeom prst="rect">
                <a:avLst/>
              </a:prstGeom>
              <a:blipFill>
                <a:blip r:embed="rId3"/>
                <a:stretch>
                  <a:fillRect l="-1000" t="-1426" r="-1000" b="-142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596" name="Rectangle 12">
            <a:extLst>
              <a:ext uri="{FF2B5EF4-FFF2-40B4-BE49-F238E27FC236}">
                <a16:creationId xmlns:a16="http://schemas.microsoft.com/office/drawing/2014/main" id="{4438D85C-C0F5-4861-A21A-C29AF2DCC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>
            <a:extLst>
              <a:ext uri="{FF2B5EF4-FFF2-40B4-BE49-F238E27FC236}">
                <a16:creationId xmlns:a16="http://schemas.microsoft.com/office/drawing/2014/main" id="{9D687599-777D-4A6B-9AAF-D9F00409A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613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Какими уравнениями задаются координатные прямые: а) </a:t>
            </a:r>
            <a:r>
              <a:rPr lang="en-US" altLang="ru-RU" i="1" dirty="0"/>
              <a:t>Ox</a:t>
            </a:r>
            <a:r>
              <a:rPr lang="en-US" altLang="ru-RU" dirty="0"/>
              <a:t>; </a:t>
            </a:r>
            <a:r>
              <a:rPr lang="ru-RU" altLang="ru-RU" dirty="0"/>
              <a:t>б) </a:t>
            </a:r>
            <a:r>
              <a:rPr lang="en-US" altLang="ru-RU" i="1" dirty="0"/>
              <a:t>Oy</a:t>
            </a:r>
            <a:r>
              <a:rPr lang="en-US" altLang="ru-RU" dirty="0"/>
              <a:t>; </a:t>
            </a:r>
            <a:r>
              <a:rPr lang="ru-RU" altLang="ru-RU" dirty="0"/>
              <a:t>в) </a:t>
            </a:r>
            <a:r>
              <a:rPr lang="en-US" altLang="ru-RU" i="1" dirty="0"/>
              <a:t>Oz</a:t>
            </a:r>
            <a:r>
              <a:rPr lang="ru-RU" altLang="ru-RU" dirty="0"/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324" name="Text Box 12">
                <a:extLst>
                  <a:ext uri="{FF2B5EF4-FFF2-40B4-BE49-F238E27FC236}">
                    <a16:creationId xmlns:a16="http://schemas.microsoft.com/office/drawing/2014/main" id="{D10D5D75-833D-4C97-B7DA-046089767A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850" y="3789364"/>
                <a:ext cx="8820150" cy="12715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dirty="0">
                    <a:solidFill>
                      <a:schemeClr val="tx1"/>
                    </a:solidFill>
                  </a:rPr>
                  <a:t>а)</a:t>
                </a:r>
                <a:r>
                  <a:rPr lang="ru-RU" altLang="ru-RU" i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=0,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=0;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altLang="ru-RU" dirty="0"/>
                  <a:t> б)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=0,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=0;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altLang="ru-RU" dirty="0"/>
                  <a:t> в)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=0,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=0,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r>
                  <a:rPr lang="ru-RU" altLang="ru-RU" dirty="0"/>
                  <a:t> </a:t>
                </a:r>
              </a:p>
            </p:txBody>
          </p:sp>
        </mc:Choice>
        <mc:Fallback>
          <p:sp>
            <p:nvSpPr>
              <p:cNvPr id="13324" name="Text Box 12">
                <a:extLst>
                  <a:ext uri="{FF2B5EF4-FFF2-40B4-BE49-F238E27FC236}">
                    <a16:creationId xmlns:a16="http://schemas.microsoft.com/office/drawing/2014/main" id="{D10D5D75-833D-4C97-B7DA-046089767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3789364"/>
                <a:ext cx="8820150" cy="1271588"/>
              </a:xfrm>
              <a:prstGeom prst="rect">
                <a:avLst/>
              </a:prstGeom>
              <a:blipFill>
                <a:blip r:embed="rId3"/>
                <a:stretch>
                  <a:fillRect l="-103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DE69A0A4-BB55-47DE-B49F-96FF2A3CC0E2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Box 3">
            <a:extLst>
              <a:ext uri="{FF2B5EF4-FFF2-40B4-BE49-F238E27FC236}">
                <a16:creationId xmlns:a16="http://schemas.microsoft.com/office/drawing/2014/main" id="{ACF07BC3-1857-4788-BBB6-7B4ED8F7EA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613"/>
            <a:ext cx="89646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sz="2000" dirty="0">
                <a:solidFill>
                  <a:schemeClr val="accent1"/>
                </a:solidFill>
              </a:rPr>
              <a:t>         </a:t>
            </a:r>
            <a:r>
              <a:rPr lang="ru-RU" altLang="ru-RU" dirty="0"/>
              <a:t>Напишите параметрические уравнения прямой, проходящей через точку </a:t>
            </a:r>
            <a:r>
              <a:rPr lang="ru-RU" altLang="ru-RU" i="1" dirty="0"/>
              <a:t>А</a:t>
            </a:r>
            <a:r>
              <a:rPr lang="ru-RU" altLang="ru-RU" dirty="0"/>
              <a:t>(1,</a:t>
            </a:r>
            <a:r>
              <a:rPr lang="en-US" altLang="ru-RU" dirty="0"/>
              <a:t> </a:t>
            </a:r>
            <a:r>
              <a:rPr lang="ru-RU" altLang="ru-RU" dirty="0"/>
              <a:t>-2,</a:t>
            </a:r>
            <a:r>
              <a:rPr lang="en-US" altLang="ru-RU" dirty="0"/>
              <a:t> </a:t>
            </a:r>
            <a:r>
              <a:rPr lang="ru-RU" altLang="ru-RU" dirty="0"/>
              <a:t>3) с направляющим вектором, имеющим координаты (2,</a:t>
            </a:r>
            <a:r>
              <a:rPr lang="en-US" altLang="ru-RU" dirty="0"/>
              <a:t> </a:t>
            </a:r>
            <a:r>
              <a:rPr lang="ru-RU" altLang="ru-RU" dirty="0"/>
              <a:t>3,</a:t>
            </a:r>
            <a:r>
              <a:rPr lang="en-US" altLang="ru-RU" dirty="0"/>
              <a:t> </a:t>
            </a:r>
            <a:r>
              <a:rPr lang="ru-RU" altLang="ru-RU" dirty="0"/>
              <a:t>-1).</a:t>
            </a:r>
          </a:p>
        </p:txBody>
      </p:sp>
      <p:grpSp>
        <p:nvGrpSpPr>
          <p:cNvPr id="49164" name="Group 12">
            <a:extLst>
              <a:ext uri="{FF2B5EF4-FFF2-40B4-BE49-F238E27FC236}">
                <a16:creationId xmlns:a16="http://schemas.microsoft.com/office/drawing/2014/main" id="{DAB4AA5C-F107-4001-83F4-4F2C65FB3A11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3422650"/>
            <a:ext cx="3095625" cy="1352550"/>
            <a:chOff x="204" y="2156"/>
            <a:chExt cx="1950" cy="852"/>
          </a:xfrm>
        </p:grpSpPr>
        <p:sp>
          <p:nvSpPr>
            <p:cNvPr id="49156" name="Text Box 4">
              <a:extLst>
                <a:ext uri="{FF2B5EF4-FFF2-40B4-BE49-F238E27FC236}">
                  <a16:creationId xmlns:a16="http://schemas.microsoft.com/office/drawing/2014/main" id="{325C3C66-051B-491D-988E-F1E823F513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" y="2387"/>
              <a:ext cx="195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endParaRPr lang="ru-RU" altLang="ru-RU">
                <a:solidFill>
                  <a:schemeClr val="accent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161" name="Object 9">
                  <a:extLst>
                    <a:ext uri="{FF2B5EF4-FFF2-40B4-BE49-F238E27FC236}">
                      <a16:creationId xmlns:a16="http://schemas.microsoft.com/office/drawing/2014/main" id="{6DA97642-0208-44EB-8BEF-ACD04CAEE932}"/>
                    </a:ext>
                  </a:extLst>
                </p:cNvPr>
                <p:cNvSpPr txBox="1"/>
                <p:nvPr/>
              </p:nvSpPr>
              <p:spPr bwMode="auto">
                <a:xfrm>
                  <a:off x="934" y="2156"/>
                  <a:ext cx="992" cy="852"/>
                </a:xfrm>
                <a:prstGeom prst="rect">
                  <a:avLst/>
                </a:prstGeom>
                <a:noFill/>
              </p:spPr>
              <p:txBody>
                <a:bodyPr>
                  <a:normAutofit fontScale="77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"/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=1+2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=−2+3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</m:e>
                              <m:e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=3−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ru-RU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</m:e>
                            </m:eqArr>
                          </m:e>
                        </m:d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49161" name="Object 9">
                  <a:extLst>
                    <a:ext uri="{FF2B5EF4-FFF2-40B4-BE49-F238E27FC236}">
                      <a16:creationId xmlns:a16="http://schemas.microsoft.com/office/drawing/2014/main" id="{6DA97642-0208-44EB-8BEF-ACD04CAEE9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934" y="2156"/>
                  <a:ext cx="992" cy="85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D56E4D9-5544-4C07-9CE4-54593BCF187B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>
            <a:extLst>
              <a:ext uri="{FF2B5EF4-FFF2-40B4-BE49-F238E27FC236}">
                <a16:creationId xmlns:a16="http://schemas.microsoft.com/office/drawing/2014/main" id="{C545301F-66DF-4A3B-9B54-AAE7D7C66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836613"/>
            <a:ext cx="87137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>
                <a:solidFill>
                  <a:schemeClr val="accent1"/>
                </a:solidFill>
              </a:rPr>
              <a:t>         </a:t>
            </a:r>
            <a:r>
              <a:rPr lang="ru-RU" altLang="ru-RU"/>
              <a:t>Напишите параметрические уравнения прямой, проходящей через точки </a:t>
            </a:r>
            <a:r>
              <a:rPr lang="ru-RU" altLang="ru-RU" i="1"/>
              <a:t>А</a:t>
            </a:r>
            <a:r>
              <a:rPr lang="ru-RU" altLang="ru-RU" baseline="-25000"/>
              <a:t>1</a:t>
            </a:r>
            <a:r>
              <a:rPr lang="ru-RU" altLang="ru-RU"/>
              <a:t>(-2,</a:t>
            </a:r>
            <a:r>
              <a:rPr lang="en-US" altLang="ru-RU"/>
              <a:t> </a:t>
            </a:r>
            <a:r>
              <a:rPr lang="ru-RU" altLang="ru-RU"/>
              <a:t>1,</a:t>
            </a:r>
            <a:r>
              <a:rPr lang="en-US" altLang="ru-RU"/>
              <a:t> </a:t>
            </a:r>
            <a:r>
              <a:rPr lang="ru-RU" altLang="ru-RU"/>
              <a:t>-3), </a:t>
            </a:r>
            <a:r>
              <a:rPr lang="ru-RU" altLang="ru-RU" i="1"/>
              <a:t>А</a:t>
            </a:r>
            <a:r>
              <a:rPr lang="ru-RU" altLang="ru-RU" baseline="-25000"/>
              <a:t>2</a:t>
            </a:r>
            <a:r>
              <a:rPr lang="ru-RU" altLang="ru-RU"/>
              <a:t>(5,</a:t>
            </a:r>
            <a:r>
              <a:rPr lang="en-US" altLang="ru-RU"/>
              <a:t> </a:t>
            </a:r>
            <a:r>
              <a:rPr lang="ru-RU" altLang="ru-RU"/>
              <a:t>4,</a:t>
            </a:r>
            <a:r>
              <a:rPr lang="en-US" altLang="ru-RU"/>
              <a:t> </a:t>
            </a:r>
            <a:r>
              <a:rPr lang="ru-RU" altLang="ru-RU"/>
              <a:t>6).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132" name="Text Box 4">
                <a:extLst>
                  <a:ext uri="{FF2B5EF4-FFF2-40B4-BE49-F238E27FC236}">
                    <a16:creationId xmlns:a16="http://schemas.microsoft.com/office/drawing/2014/main" id="{F7DD7EB8-AA61-4C8F-B969-EC5E0E3117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552" y="3795713"/>
                <a:ext cx="8820150" cy="1271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=−2+7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=1+3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&amp;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=−3+9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ru-RU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ru-RU" altLang="ru-RU" dirty="0">
                  <a:solidFill>
                    <a:schemeClr val="accent1"/>
                  </a:solidFill>
                </a:endParaRPr>
              </a:p>
            </p:txBody>
          </p:sp>
        </mc:Choice>
        <mc:Fallback>
          <p:sp>
            <p:nvSpPr>
              <p:cNvPr id="48132" name="Text Box 4">
                <a:extLst>
                  <a:ext uri="{FF2B5EF4-FFF2-40B4-BE49-F238E27FC236}">
                    <a16:creationId xmlns:a16="http://schemas.microsoft.com/office/drawing/2014/main" id="{F7DD7EB8-AA61-4C8F-B969-EC5E0E3117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3795713"/>
                <a:ext cx="8820150" cy="1271438"/>
              </a:xfrm>
              <a:prstGeom prst="rect">
                <a:avLst/>
              </a:prstGeom>
              <a:blipFill>
                <a:blip r:embed="rId3"/>
                <a:stretch>
                  <a:fillRect l="-11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2B3FEDF-580E-483D-9475-C8E4C3E63669}"/>
              </a:ext>
            </a:extLst>
          </p:cNvPr>
          <p:cNvSpPr txBox="1"/>
          <p:nvPr/>
        </p:nvSpPr>
        <p:spPr>
          <a:xfrm>
            <a:off x="2051720" y="117803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1208</Words>
  <Application>Microsoft Office PowerPoint</Application>
  <PresentationFormat>Экран (4:3)</PresentationFormat>
  <Paragraphs>118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Cambria Math</vt:lpstr>
      <vt:lpstr>Times New Roman</vt:lpstr>
      <vt:lpstr>Оформление по умолчанию</vt:lpstr>
      <vt:lpstr>25. Уравнение прямой в пространстве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</dc:title>
  <dc:creator>*</dc:creator>
  <cp:lastModifiedBy>Vladimir Smirnov</cp:lastModifiedBy>
  <cp:revision>27</cp:revision>
  <dcterms:created xsi:type="dcterms:W3CDTF">2007-11-30T12:19:38Z</dcterms:created>
  <dcterms:modified xsi:type="dcterms:W3CDTF">2022-04-11T15:57:50Z</dcterms:modified>
</cp:coreProperties>
</file>