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6" r:id="rId2"/>
    <p:sldId id="294" r:id="rId3"/>
    <p:sldId id="295" r:id="rId4"/>
    <p:sldId id="296" r:id="rId5"/>
    <p:sldId id="297" r:id="rId6"/>
    <p:sldId id="280" r:id="rId7"/>
    <p:sldId id="286" r:id="rId8"/>
    <p:sldId id="287" r:id="rId9"/>
    <p:sldId id="268" r:id="rId10"/>
    <p:sldId id="298" r:id="rId11"/>
    <p:sldId id="299" r:id="rId12"/>
    <p:sldId id="283" r:id="rId13"/>
    <p:sldId id="269" r:id="rId14"/>
    <p:sldId id="270" r:id="rId15"/>
    <p:sldId id="301" r:id="rId16"/>
    <p:sldId id="300" r:id="rId17"/>
    <p:sldId id="285" r:id="rId18"/>
    <p:sldId id="303" r:id="rId19"/>
    <p:sldId id="302" r:id="rId20"/>
    <p:sldId id="304" r:id="rId21"/>
    <p:sldId id="305" r:id="rId22"/>
    <p:sldId id="306" r:id="rId23"/>
    <p:sldId id="322" r:id="rId24"/>
    <p:sldId id="327" r:id="rId25"/>
    <p:sldId id="323" r:id="rId26"/>
    <p:sldId id="324" r:id="rId27"/>
    <p:sldId id="325" r:id="rId28"/>
    <p:sldId id="326" r:id="rId29"/>
    <p:sldId id="290" r:id="rId30"/>
    <p:sldId id="291" r:id="rId31"/>
    <p:sldId id="307" r:id="rId32"/>
    <p:sldId id="308" r:id="rId33"/>
    <p:sldId id="314" r:id="rId34"/>
    <p:sldId id="317" r:id="rId35"/>
    <p:sldId id="318" r:id="rId36"/>
    <p:sldId id="315" r:id="rId37"/>
    <p:sldId id="316" r:id="rId38"/>
    <p:sldId id="313" r:id="rId39"/>
    <p:sldId id="309" r:id="rId40"/>
    <p:sldId id="319" r:id="rId41"/>
    <p:sldId id="320" r:id="rId42"/>
    <p:sldId id="310" r:id="rId43"/>
    <p:sldId id="311" r:id="rId44"/>
    <p:sldId id="312" r:id="rId45"/>
    <p:sldId id="321" r:id="rId4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53" autoAdjust="0"/>
    <p:restoredTop sz="90970" autoAdjust="0"/>
  </p:normalViewPr>
  <p:slideViewPr>
    <p:cSldViewPr>
      <p:cViewPr varScale="1">
        <p:scale>
          <a:sx n="95" d="100"/>
          <a:sy n="95" d="100"/>
        </p:scale>
        <p:origin x="15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C6279877-BBCE-4E8C-923C-A7E1F6E9DAC8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9F1EE3E-5413-47A4-9654-D40DA596E1A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6E58EA4-32A2-46C8-8AD8-FB73291C0D9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>
            <a:extLst>
              <a:ext uri="{FF2B5EF4-FFF2-40B4-BE49-F238E27FC236}">
                <a16:creationId xmlns:a16="http://schemas.microsoft.com/office/drawing/2014/main" id="{D6537927-6D56-4FA3-98C8-1F52F5C4BC0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6630" name="Rectangle 6">
            <a:extLst>
              <a:ext uri="{FF2B5EF4-FFF2-40B4-BE49-F238E27FC236}">
                <a16:creationId xmlns:a16="http://schemas.microsoft.com/office/drawing/2014/main" id="{90A33FBB-D19E-4033-B2E5-87ED4035D01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26631" name="Rectangle 7">
            <a:extLst>
              <a:ext uri="{FF2B5EF4-FFF2-40B4-BE49-F238E27FC236}">
                <a16:creationId xmlns:a16="http://schemas.microsoft.com/office/drawing/2014/main" id="{4AAA10C9-0E98-4B24-A5F1-85497127F2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D0A1D4-D6B1-4DBA-AB9D-63CEF9CB222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1B059A-EC75-4305-BEE9-C79733FB9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5A34-43D2-45BE-B0A8-24A19D8F4A2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1FDDD3F-A8FC-44EF-AB7C-A6AE4B4E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D75577-2223-4733-A070-91AABE7D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987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1B059A-EC75-4305-BEE9-C79733FB9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5A34-43D2-45BE-B0A8-24A19D8F4A2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1FDDD3F-A8FC-44EF-AB7C-A6AE4B4E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D75577-2223-4733-A070-91AABE7D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8634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137FD6-5A4C-4496-8F8F-5A94F52E4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0CD-F22F-4A0C-9DA7-D1F5109C55F6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E389591-DCD5-48ED-BFF9-37D36833B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D88D2EC-1FF4-4633-9181-2943E780F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67061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F451ACC-6D2A-4F5C-90B4-7F92320CA54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7C01DC-84E5-48F9-ADFC-4D7FBF70A850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81443996-6FEA-4DA4-B154-96B83ACCAA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C49C8FEE-C560-4775-B2E0-F527DFC4A3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AC7FD97-3D25-427E-9C39-7AA61F09DC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9785D5-9A88-498A-A6D1-0C98B8393C80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B9CCFD75-11BE-40C5-AFD1-6D50734B1B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8201EC91-B6B7-407D-9A7F-54E9D75046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137FD6-5A4C-4496-8F8F-5A94F52E4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0CD-F22F-4A0C-9DA7-D1F5109C55F6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E389591-DCD5-48ED-BFF9-37D36833B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D88D2EC-1FF4-4633-9181-2943E780F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628107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F137FD6-5A4C-4496-8F8F-5A94F52E43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3800CD-F22F-4A0C-9DA7-D1F5109C55F6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2E389591-DCD5-48ED-BFF9-37D36833BC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9D88D2EC-1FF4-4633-9181-2943E780F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87894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38328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10173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364109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0608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088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05354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7833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10ED3C0-43A8-4927-A8E3-B6426AA701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B79614-D097-4A6F-BF96-C3CABD342B54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99D97984-69F4-4557-B374-F8373C23D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5E44DEE-A305-4D9E-BAE9-9C091DC3DA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9113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789352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8325841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616407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8459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132B1-9BCA-45A8-B5F8-46AAC599F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3CBD-BF8B-4EA4-B2FF-BA9F4459D4E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6014733-46D7-4EC2-ABD6-6DDC852A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49B1B04-6B5D-4E08-816C-EA7992C73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3303335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132B1-9BCA-45A8-B5F8-46AAC599F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3CBD-BF8B-4EA4-B2FF-BA9F4459D4EA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6014733-46D7-4EC2-ABD6-6DDC852A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49B1B04-6B5D-4E08-816C-EA7992C73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188982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507333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403351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77461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023492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53528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82519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360164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960783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03554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8242365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746272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109557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132B1-9BCA-45A8-B5F8-46AAC599F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3CBD-BF8B-4EA4-B2FF-BA9F4459D4EA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6014733-46D7-4EC2-ABD6-6DDC852A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49B1B04-6B5D-4E08-816C-EA7992C73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3463597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38132B1-9BCA-45A8-B5F8-46AAC599F5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D33CBD-BF8B-4EA4-B2FF-BA9F4459D4EA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54274" name="Rectangle 2">
            <a:extLst>
              <a:ext uri="{FF2B5EF4-FFF2-40B4-BE49-F238E27FC236}">
                <a16:creationId xmlns:a16="http://schemas.microsoft.com/office/drawing/2014/main" id="{C6014733-46D7-4EC2-ABD6-6DDC852AEC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049B1B04-6B5D-4E08-816C-EA7992C73C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0233139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265307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13F5447-8DAA-4551-B1DE-31737AA684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82BA70-85A2-4645-8F74-43761B18D3C9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68610" name="Rectangle 2">
            <a:extLst>
              <a:ext uri="{FF2B5EF4-FFF2-40B4-BE49-F238E27FC236}">
                <a16:creationId xmlns:a16="http://schemas.microsoft.com/office/drawing/2014/main" id="{201D78D0-E705-4951-8ABC-6E13952B08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57241C9-C7FD-4A9C-AA18-F7BA63E38D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90097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6ED33FD-199C-4FF2-8A28-47E463CFCF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BFE741-6C75-4391-9BF7-643549458E0C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81BC2B3D-F1E6-4D22-875D-F01662116E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5DC4A9F-F281-4508-BD49-A2D348277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26402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C5E67CE-0DFC-4B43-B256-9BEE8EED57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41932C-BA2D-4847-A56C-586A01380FE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48130" name="Rectangle 1026">
            <a:extLst>
              <a:ext uri="{FF2B5EF4-FFF2-40B4-BE49-F238E27FC236}">
                <a16:creationId xmlns:a16="http://schemas.microsoft.com/office/drawing/2014/main" id="{5D82F065-22F5-46CF-B970-DAE4EA93D6E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1027">
            <a:extLst>
              <a:ext uri="{FF2B5EF4-FFF2-40B4-BE49-F238E27FC236}">
                <a16:creationId xmlns:a16="http://schemas.microsoft.com/office/drawing/2014/main" id="{4807A912-58FE-4B30-B5E9-71C375B874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84FE6E17-55C7-4E6E-A244-B75C14B371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24E79E-380D-48E2-8CA3-2AC8B7C27B9F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127CD52E-5E90-499F-8FBB-1A8AA2F94E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000C3E78-9170-44E8-816B-9642F5119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2306A71F-C37C-4AAE-8F45-1D325A0CF3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D0422F-AED9-406C-B787-02409438F698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C53D9D82-2A06-4F32-B9A3-3FEC0FA964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60E8D0F-E94C-4DAD-A3C8-751DDF9DCF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751B059A-EC75-4305-BEE9-C79733FB9D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855A34-43D2-45BE-B0A8-24A19D8F4A2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51202" name="Rectangle 2">
            <a:extLst>
              <a:ext uri="{FF2B5EF4-FFF2-40B4-BE49-F238E27FC236}">
                <a16:creationId xmlns:a16="http://schemas.microsoft.com/office/drawing/2014/main" id="{71FDDD3F-A8FC-44EF-AB7C-A6AE4B4E7C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0CD75577-2223-4733-A070-91AABE7DB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/>
              <a:t>В режиме слайдов ответы и решения появляются после кликанья мышкой</a:t>
            </a:r>
          </a:p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51BCA7-8AD2-4537-93E7-9B13FCBEFD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4F2CE1-89D3-448A-A20C-75EACA54E9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A77205-2F42-4405-8C59-AAF739800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1285B4-1C11-4EB8-AA4D-2131876BB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9DE7C1-2A43-451C-9D1C-BA87999E1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FAB3C-2418-4385-8DCD-6290E327294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031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3FFC1B-19E8-4996-81E3-0DD296F4E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DE38819-476C-499A-A592-5CAAE2C5F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F815CC-1A10-4E46-99E9-3F953098A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5C425B-8240-499E-B356-B29537096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78A73C-93AC-4CBD-BAB3-DA46AAA33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B7508-6899-4916-9B1F-CF407A36E9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7488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C17D4E-2962-4280-B492-F7B62D96C9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28308FB-4F2C-44D6-BD5B-D756E99E67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4A548E-D7B7-4EAA-B8B6-009029D2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45E5F-39B5-424A-ABF1-DC749A861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05E633-06F8-412D-BBE6-AA0D1A913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CAB49C-8A1C-43CF-9CD4-63472979D46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123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266511-8773-4CE7-81DB-66E3E4D20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1576442-A41D-46EA-8BF6-49E33A380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B35B2C-E46F-4F1B-A452-DC6C14C1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73EB8-6821-4B38-AA1B-67DF73A73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E4FDBA-B5A1-4D54-A1BC-AA694496A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CAF7F-C1BD-4E1C-901F-B429E79E1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5081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80FB83-2D0B-4A85-BFA8-68E8B1270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4EFC75-A944-4F56-A5FE-DE54BDF69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136022-292F-4E5F-9854-378426684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B3E593-F07F-458E-95E1-367B76FC0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74BA44-68B0-4F44-BE0A-5A3D94DB7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24A26-17A5-4D57-99B2-B6605B23F4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40405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BE14D5-5260-4611-B3EF-CB312EA1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054D2D-C0D5-4F9C-8A52-59E199E05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804ED0-E7A3-4DAC-9F95-32837E8914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E72FE6-3759-4682-B571-3F4C6ED7E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B2B298C-D04F-41A7-931E-3162F511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110F12-7602-4B17-8C50-0CB9AB6F4A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EFE964-652B-4DAA-B2E4-0F4A145000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1587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2BAD5-A228-4D64-8A48-2023E0350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1407C6-BFBF-4625-903D-6FEE3BE12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D1ED10-5CE8-48D2-BB53-DBA77A8A02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29D3904-2B22-4451-A6BC-F31093D16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D0DFA4-AF99-453F-B427-CFC89763D2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A074B50-6463-4609-8999-45915346D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38CC6E6-20A6-4670-AB4E-B517728A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41541C7-24E5-44C6-8E8C-465EC9F55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928-65FC-4784-B38D-9A0FAC2418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7419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E8997C-5BF9-407E-AAA7-445BD9816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CEEDF99-B8B5-4863-B2F5-0AFFFA3D3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F9BEBFA-8136-4577-A88B-D50FFCD00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1E3837C-B90B-42A6-970A-800F01E04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7ADA5A-7EB9-4F94-8704-2EF7A72A02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140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D6ED21-6BF7-4767-95A5-E70BAC91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73A3CF8-32A3-43F6-8C8E-DA0C66A09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7898C5-17F8-49D7-B299-29EFBC5E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D9964-4B3F-4CEC-A065-40C7B2A1B6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64567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E87E7F-F2FD-4C2A-8BC6-8EB2C694C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B26056-35C0-4FA8-BF88-6AAF4C3F9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209D804-0D9A-43DA-BD6A-9892B0B9B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5392DE-EBBD-440E-B098-C0DFC2EDF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0E4D2D-B643-471B-8C47-ABEB27C21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5FDBC4-C5D5-4BC1-A8D0-9B12DDB46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EF0B5-F2C0-4B7A-B156-504B13079B6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527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00C16C-7FAE-44C2-A313-13B9A7269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5410464-F00F-4127-B950-343309FAED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E20E50-E61F-4687-A07B-3EA0425FF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C6DC37-0560-4D93-8EF1-4CBF9E2021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0B1AC1-DC0E-4DEB-B89F-281167673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1705D0-6FFD-4536-B5F6-C4807820F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FA73B4-C051-49D2-A699-6897D2A3E5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78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250419D-5180-49FC-85FD-992407644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5302FC4-1056-4D85-8818-92919FA424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031F345-AD83-402E-8106-EA9E2BD33AD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F731DD6-7CAC-44E5-B3EE-31FF3901796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125C688-49C3-4CBC-B320-35314ABCE08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9292ECC-3D61-40AD-B876-28A99F08CB2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0.png"/><Relationship Id="rId4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78A0649B-D8C7-4CA4-BF68-BE602FA604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6700" y="1124744"/>
            <a:ext cx="8610600" cy="2120280"/>
          </a:xfrm>
        </p:spPr>
        <p:txBody>
          <a:bodyPr/>
          <a:lstStyle/>
          <a:p>
            <a:r>
              <a:rPr lang="en-US" altLang="ru-RU" dirty="0">
                <a:solidFill>
                  <a:srgbClr val="FF3300"/>
                </a:solidFill>
              </a:rPr>
              <a:t>26</a:t>
            </a:r>
            <a:r>
              <a:rPr lang="ru-RU" altLang="ru-RU">
                <a:solidFill>
                  <a:srgbClr val="FF3300"/>
                </a:solidFill>
              </a:rPr>
              <a:t>*</a:t>
            </a:r>
            <a:r>
              <a:rPr lang="en-US" altLang="ru-RU">
                <a:solidFill>
                  <a:srgbClr val="FF3300"/>
                </a:solidFill>
              </a:rPr>
              <a:t>. </a:t>
            </a:r>
            <a:r>
              <a:rPr lang="ru-RU" altLang="ru-RU" dirty="0">
                <a:solidFill>
                  <a:srgbClr val="FF3300"/>
                </a:solidFill>
              </a:rPr>
              <a:t>Аналитическое задание пространственных фигур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E113153-DBAB-4812-A319-3AA1918B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000" dirty="0">
                <a:solidFill>
                  <a:schemeClr val="accent1"/>
                </a:solidFill>
              </a:rPr>
              <a:t>         </a:t>
            </a:r>
            <a:r>
              <a:rPr lang="ru-RU" dirty="0"/>
              <a:t>Найдите неравенства, задающие треугольную пирамиду </a:t>
            </a:r>
            <a:r>
              <a:rPr lang="en-US" i="1" dirty="0"/>
              <a:t>SOBC</a:t>
            </a:r>
            <a:r>
              <a:rPr lang="ru-RU" dirty="0"/>
              <a:t>, вершины которой имеют координаты: </a:t>
            </a:r>
            <a:r>
              <a:rPr lang="en-US" i="1" dirty="0"/>
              <a:t>O</a:t>
            </a:r>
            <a:r>
              <a:rPr lang="ru-RU" dirty="0"/>
              <a:t>(0, 0, 0), </a:t>
            </a:r>
            <a:r>
              <a:rPr lang="en-US" i="1" dirty="0"/>
              <a:t>B</a:t>
            </a:r>
            <a:r>
              <a:rPr lang="ru-RU" dirty="0"/>
              <a:t>(0, 2, 0), </a:t>
            </a:r>
            <a:r>
              <a:rPr lang="en-US" i="1" dirty="0"/>
              <a:t>C</a:t>
            </a:r>
            <a:r>
              <a:rPr lang="ru-RU" dirty="0"/>
              <a:t>(2, 0, 0), </a:t>
            </a:r>
            <a:r>
              <a:rPr lang="en-US" i="1" dirty="0"/>
              <a:t>S</a:t>
            </a:r>
            <a:r>
              <a:rPr lang="ru-RU" dirty="0"/>
              <a:t>(0, 0, 2).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994" y="4941168"/>
                <a:ext cx="8675688" cy="1757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≥0,</m:t>
                            </m:r>
                          </m:e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≤2.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994" y="4941168"/>
                <a:ext cx="8675688" cy="1757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194C44A0-354A-47E6-BEA0-2CA26F72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C571C7-8919-40EF-A605-82ABAC4B50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7366" y="2181051"/>
            <a:ext cx="2629267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96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:a16="http://schemas.microsoft.com/office/drawing/2014/main" id="{7E113153-DBAB-4812-A319-3AA1918B5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14400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Найдите неравенства, задающие правильную четырёхугольную пирамиду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SABCD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вершины которой имеют координаты: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(-2, 0,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2,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(2, 0,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-2, 0), </a:t>
            </a:r>
            <a:r>
              <a:rPr lang="en-US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(0, 0, 2).</a:t>
            </a:r>
            <a:endParaRPr lang="ru-RU" alt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97" y="5430419"/>
                <a:ext cx="8675688" cy="91614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	Ответ: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400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≥0,</m:t>
                            </m:r>
                          </m:e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sz="24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sz="24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≤2.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4342" name="Text Box 6">
                <a:extLst>
                  <a:ext uri="{FF2B5EF4-FFF2-40B4-BE49-F238E27FC236}">
                    <a16:creationId xmlns:a16="http://schemas.microsoft.com/office/drawing/2014/main" id="{34CD6BA2-98FA-4144-8773-3E6E5A6888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7" y="5430419"/>
                <a:ext cx="8675688" cy="916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2">
            <a:extLst>
              <a:ext uri="{FF2B5EF4-FFF2-40B4-BE49-F238E27FC236}">
                <a16:creationId xmlns:a16="http://schemas.microsoft.com/office/drawing/2014/main" id="{194C44A0-354A-47E6-BEA0-2CA26F72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32A79F-C4A2-4758-933C-1211AB3230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2524" y="2492896"/>
            <a:ext cx="3238952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1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>
            <a:extLst>
              <a:ext uri="{FF2B5EF4-FFF2-40B4-BE49-F238E27FC236}">
                <a16:creationId xmlns:a16="http://schemas.microsoft.com/office/drawing/2014/main" id="{ED372692-1E7B-4F4D-B172-31D7F3AFC5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24789"/>
            <a:ext cx="9144000" cy="8318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>
                <a:solidFill>
                  <a:schemeClr val="accent1"/>
                </a:solidFill>
              </a:rPr>
              <a:t>         </a:t>
            </a:r>
            <a:r>
              <a:rPr lang="ru-RU" altLang="ru-RU" dirty="0"/>
              <a:t>Какие неравенства, задают правильный тетраэдр, вершины которого имеют координаты: (1,</a:t>
            </a:r>
            <a:r>
              <a:rPr lang="en-US" altLang="ru-RU" dirty="0"/>
              <a:t> </a:t>
            </a:r>
            <a:r>
              <a:rPr lang="ru-RU" altLang="ru-RU" dirty="0"/>
              <a:t>1,</a:t>
            </a:r>
            <a:r>
              <a:rPr lang="en-US" altLang="ru-RU" dirty="0"/>
              <a:t> </a:t>
            </a:r>
            <a:r>
              <a:rPr lang="ru-RU" altLang="ru-RU" dirty="0"/>
              <a:t>-1), (1,</a:t>
            </a:r>
            <a:r>
              <a:rPr lang="en-US" altLang="ru-RU" dirty="0"/>
              <a:t> </a:t>
            </a:r>
            <a:r>
              <a:rPr lang="ru-RU" altLang="ru-RU" dirty="0"/>
              <a:t>-1,</a:t>
            </a:r>
            <a:r>
              <a:rPr lang="en-US" altLang="ru-RU" dirty="0"/>
              <a:t> </a:t>
            </a:r>
            <a:r>
              <a:rPr lang="ru-RU" altLang="ru-RU" dirty="0"/>
              <a:t>1), </a:t>
            </a:r>
            <a:r>
              <a:rPr lang="en-US" altLang="ru-RU" dirty="0"/>
              <a:t> </a:t>
            </a:r>
            <a:r>
              <a:rPr lang="ru-RU" altLang="ru-RU" dirty="0"/>
              <a:t>(-1,</a:t>
            </a:r>
            <a:r>
              <a:rPr lang="en-US" altLang="ru-RU" dirty="0"/>
              <a:t> </a:t>
            </a:r>
            <a:r>
              <a:rPr lang="ru-RU" altLang="ru-RU" dirty="0"/>
              <a:t>1,</a:t>
            </a:r>
            <a:r>
              <a:rPr lang="en-US" altLang="ru-RU" dirty="0"/>
              <a:t> </a:t>
            </a:r>
            <a:r>
              <a:rPr lang="ru-RU" altLang="ru-RU" dirty="0"/>
              <a:t>1), (-1,</a:t>
            </a:r>
            <a:r>
              <a:rPr lang="en-US" altLang="ru-RU" dirty="0"/>
              <a:t> </a:t>
            </a:r>
            <a:r>
              <a:rPr lang="ru-RU" altLang="ru-RU" dirty="0"/>
              <a:t>-1,-1).</a:t>
            </a:r>
          </a:p>
        </p:txBody>
      </p:sp>
      <p:sp>
        <p:nvSpPr>
          <p:cNvPr id="44041" name="Text Box 9">
            <a:extLst>
              <a:ext uri="{FF2B5EF4-FFF2-40B4-BE49-F238E27FC236}">
                <a16:creationId xmlns:a16="http://schemas.microsoft.com/office/drawing/2014/main" id="{AD681074-17DE-4366-B9F3-C4F0DE15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3325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|</a:t>
            </a:r>
            <a:r>
              <a:rPr lang="ru-RU" altLang="ru-RU" i="1" dirty="0" err="1"/>
              <a:t>x+y</a:t>
            </a:r>
            <a:r>
              <a:rPr lang="ru-RU" altLang="ru-RU" dirty="0"/>
              <a:t>|+</a:t>
            </a:r>
            <a:r>
              <a:rPr lang="ru-RU" altLang="ru-RU" i="1" dirty="0"/>
              <a:t>z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1, |</a:t>
            </a:r>
            <a:r>
              <a:rPr lang="ru-RU" altLang="ru-RU" i="1" dirty="0"/>
              <a:t>x-y</a:t>
            </a:r>
            <a:r>
              <a:rPr lang="ru-RU" altLang="ru-RU" dirty="0"/>
              <a:t>|-</a:t>
            </a:r>
            <a:r>
              <a:rPr lang="ru-RU" altLang="ru-RU" i="1" dirty="0"/>
              <a:t>z</a:t>
            </a:r>
            <a:r>
              <a:rPr lang="ru-RU" altLang="ru-RU" dirty="0">
                <a:sym typeface="Symbol" panose="05050102010706020507" pitchFamily="18" charset="2"/>
              </a:rPr>
              <a:t></a:t>
            </a:r>
            <a:r>
              <a:rPr lang="ru-RU" altLang="ru-RU" dirty="0"/>
              <a:t>1. </a:t>
            </a: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0480C9DE-230A-48D8-8D6E-B4F859F0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85F6DD-D461-4E63-ACEF-470D29359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4864" y="1916832"/>
            <a:ext cx="4734272" cy="3335827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49719E15-610D-4BAF-9685-404F0FAB8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7</a:t>
            </a:r>
          </a:p>
        </p:txBody>
      </p:sp>
    </p:spTree>
    <p:extLst>
      <p:ext uri="{BB962C8B-B14F-4D97-AF65-F5344CB8AC3E}">
        <p14:creationId xmlns:p14="http://schemas.microsoft.com/office/powerpoint/2010/main" val="102708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377CE536-4830-4DAA-80B2-40D1CEE8D45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14400"/>
                <a:ext cx="9144000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Какой многогранник задается неравенством 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|+|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|≤1?</m:t>
                    </m:r>
                  </m:oMath>
                </a14:m>
                <a:r>
                  <a:rPr lang="ru-RU" altLang="ru-RU" dirty="0"/>
                  <a:t> </a:t>
                </a:r>
              </a:p>
            </p:txBody>
          </p:sp>
        </mc:Choice>
        <mc:Fallback xmlns="">
          <p:sp>
            <p:nvSpPr>
              <p:cNvPr id="15363" name="Text Box 3">
                <a:extLst>
                  <a:ext uri="{FF2B5EF4-FFF2-40B4-BE49-F238E27FC236}">
                    <a16:creationId xmlns:a16="http://schemas.microsoft.com/office/drawing/2014/main" id="{377CE536-4830-4DAA-80B2-40D1CEE8D4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14400"/>
                <a:ext cx="9144000" cy="1015663"/>
              </a:xfrm>
              <a:prstGeom prst="rect">
                <a:avLst/>
              </a:prstGeom>
              <a:blipFill>
                <a:blip r:embed="rId3"/>
                <a:stretch>
                  <a:fillRect t="-4790" b="-77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70" name="Group 10">
            <a:extLst>
              <a:ext uri="{FF2B5EF4-FFF2-40B4-BE49-F238E27FC236}">
                <a16:creationId xmlns:a16="http://schemas.microsoft.com/office/drawing/2014/main" id="{36811FC4-7643-4FEA-8239-83BA2C022AD2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027238"/>
            <a:ext cx="7848600" cy="3732213"/>
            <a:chOff x="528" y="1277"/>
            <a:chExt cx="4944" cy="2351"/>
          </a:xfrm>
        </p:grpSpPr>
        <p:sp>
          <p:nvSpPr>
            <p:cNvPr id="15366" name="Text Box 6">
              <a:extLst>
                <a:ext uri="{FF2B5EF4-FFF2-40B4-BE49-F238E27FC236}">
                  <a16:creationId xmlns:a16="http://schemas.microsoft.com/office/drawing/2014/main" id="{67ADEF44-0217-4FC1-909A-3599863BEE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216"/>
              <a:ext cx="49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>
                  <a:solidFill>
                    <a:srgbClr val="FF3300"/>
                  </a:solidFill>
                </a:rPr>
                <a:t>Ответ: </a:t>
              </a:r>
              <a:r>
                <a:rPr lang="ru-RU" altLang="ru-RU"/>
                <a:t>Октаэдр.</a:t>
              </a:r>
            </a:p>
          </p:txBody>
        </p:sp>
        <p:pic>
          <p:nvPicPr>
            <p:cNvPr id="15369" name="Picture 9">
              <a:extLst>
                <a:ext uri="{FF2B5EF4-FFF2-40B4-BE49-F238E27FC236}">
                  <a16:creationId xmlns:a16="http://schemas.microsoft.com/office/drawing/2014/main" id="{521506E3-1B8A-4A41-A57B-F80039F049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6" y="1277"/>
              <a:ext cx="2257" cy="23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9915047D-501C-4174-AE26-A8B19FFF06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8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8675" name="Text Box 3">
                <a:extLst>
                  <a:ext uri="{FF2B5EF4-FFF2-40B4-BE49-F238E27FC236}">
                    <a16:creationId xmlns:a16="http://schemas.microsoft.com/office/drawing/2014/main" id="{07429DE0-CA20-4EA6-BD8F-7524CCCF0B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7504" y="762000"/>
                <a:ext cx="9036496" cy="16548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7200" algn="just"/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Какой из полуправильных многогранников задается системой неравенств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≤1,|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|≤</m:t>
                              </m:r>
                              <m:r>
                                <a:rPr lang="ru-RU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1,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≤2?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675" name="Text Box 3">
                <a:extLst>
                  <a:ext uri="{FF2B5EF4-FFF2-40B4-BE49-F238E27FC236}">
                    <a16:creationId xmlns:a16="http://schemas.microsoft.com/office/drawing/2014/main" id="{07429DE0-CA20-4EA6-BD8F-7524CCCF0B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7504" y="762000"/>
                <a:ext cx="9036496" cy="1654812"/>
              </a:xfrm>
              <a:prstGeom prst="rect">
                <a:avLst/>
              </a:prstGeom>
              <a:blipFill>
                <a:blip r:embed="rId3"/>
                <a:stretch>
                  <a:fillRect l="-1080" t="-2952" r="-101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685" name="Group 13">
            <a:extLst>
              <a:ext uri="{FF2B5EF4-FFF2-40B4-BE49-F238E27FC236}">
                <a16:creationId xmlns:a16="http://schemas.microsoft.com/office/drawing/2014/main" id="{7DD6B42C-C59F-41A3-992D-D476744018CD}"/>
              </a:ext>
            </a:extLst>
          </p:cNvPr>
          <p:cNvGrpSpPr>
            <a:grpSpLocks/>
          </p:cNvGrpSpPr>
          <p:nvPr/>
        </p:nvGrpSpPr>
        <p:grpSpPr bwMode="auto">
          <a:xfrm>
            <a:off x="899592" y="2445008"/>
            <a:ext cx="6120893" cy="3750039"/>
            <a:chOff x="-432" y="1588"/>
            <a:chExt cx="4944" cy="3029"/>
          </a:xfrm>
        </p:grpSpPr>
        <p:sp>
          <p:nvSpPr>
            <p:cNvPr id="28678" name="Text Box 6">
              <a:extLst>
                <a:ext uri="{FF2B5EF4-FFF2-40B4-BE49-F238E27FC236}">
                  <a16:creationId xmlns:a16="http://schemas.microsoft.com/office/drawing/2014/main" id="{4A3E4581-034E-4D34-961A-48AC666F39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432" y="4199"/>
              <a:ext cx="4944" cy="4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dirty="0" err="1"/>
                <a:t>Кубооктаэдр</a:t>
              </a:r>
              <a:r>
                <a:rPr lang="ru-RU" altLang="ru-RU" dirty="0"/>
                <a:t>.</a:t>
              </a:r>
            </a:p>
          </p:txBody>
        </p:sp>
        <p:pic>
          <p:nvPicPr>
            <p:cNvPr id="28682" name="Picture 10">
              <a:extLst>
                <a:ext uri="{FF2B5EF4-FFF2-40B4-BE49-F238E27FC236}">
                  <a16:creationId xmlns:a16="http://schemas.microsoft.com/office/drawing/2014/main" id="{CD977FE6-CD89-4F6C-8307-46DB0B87B3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1588"/>
              <a:ext cx="2671" cy="25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Rectangle 2">
            <a:extLst>
              <a:ext uri="{FF2B5EF4-FFF2-40B4-BE49-F238E27FC236}">
                <a16:creationId xmlns:a16="http://schemas.microsoft.com/office/drawing/2014/main" id="{39A32D02-F740-49AD-A7F2-DC9929252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9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24789"/>
                <a:ext cx="9144000" cy="1200329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Какой из полуправильных многогранников задается системой неравенств</a:t>
                </a:r>
              </a:p>
              <a:p>
                <a:pPr algn="ctr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 +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 +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3;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2,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2, |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|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≤2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24789"/>
                <a:ext cx="9144000" cy="1200329"/>
              </a:xfrm>
              <a:prstGeom prst="rect">
                <a:avLst/>
              </a:prstGeom>
              <a:blipFill>
                <a:blip r:embed="rId3"/>
                <a:stretch>
                  <a:fillRect l="-932" t="-3518" r="-932" b="-10050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1" name="Text Box 9">
            <a:extLst>
              <a:ext uri="{FF2B5EF4-FFF2-40B4-BE49-F238E27FC236}">
                <a16:creationId xmlns:a16="http://schemas.microsoft.com/office/drawing/2014/main" id="{AD681074-17DE-4366-B9F3-C4F0DE15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3325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/>
              <a:t>Усечённый октаэдр. 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719E15-610D-4BAF-9685-404F0FAB8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10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87A32E-3D87-4D43-98AC-0F7E7F554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9792" y="1988840"/>
            <a:ext cx="3411550" cy="3427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28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24789"/>
                <a:ext cx="9144000" cy="128548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R="111760" indent="450215"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Какая фигура в пространстве задаётся системой неравенств </a:t>
                </a:r>
              </a:p>
              <a:p>
                <a:pPr marR="111760" indent="45021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 1,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≥0?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036" name="Text Box 4">
                <a:extLst>
                  <a:ext uri="{FF2B5EF4-FFF2-40B4-BE49-F238E27FC236}">
                    <a16:creationId xmlns:a16="http://schemas.microsoft.com/office/drawing/2014/main" id="{ED372692-1E7B-4F4D-B172-31D7F3AFC5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24789"/>
                <a:ext cx="9144000" cy="1285480"/>
              </a:xfrm>
              <a:prstGeom prst="rect">
                <a:avLst/>
              </a:prstGeom>
              <a:blipFill>
                <a:blip r:embed="rId3"/>
                <a:stretch>
                  <a:fillRect t="-3286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041" name="Text Box 9">
            <a:extLst>
              <a:ext uri="{FF2B5EF4-FFF2-40B4-BE49-F238E27FC236}">
                <a16:creationId xmlns:a16="http://schemas.microsoft.com/office/drawing/2014/main" id="{AD681074-17DE-4366-B9F3-C4F0DE159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733256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dirty="0">
                <a:solidFill>
                  <a:srgbClr val="FF3300"/>
                </a:solidFill>
              </a:rPr>
              <a:t>Ответ: </a:t>
            </a:r>
            <a:r>
              <a:rPr lang="ru-RU" altLang="ru-RU" dirty="0" err="1"/>
              <a:t>Полушар</a:t>
            </a:r>
            <a:r>
              <a:rPr lang="ru-RU" altLang="ru-RU" dirty="0"/>
              <a:t>.</a:t>
            </a:r>
          </a:p>
        </p:txBody>
      </p:sp>
      <p:sp>
        <p:nvSpPr>
          <p:cNvPr id="44044" name="Rectangle 12">
            <a:extLst>
              <a:ext uri="{FF2B5EF4-FFF2-40B4-BE49-F238E27FC236}">
                <a16:creationId xmlns:a16="http://schemas.microsoft.com/office/drawing/2014/main" id="{0480C9DE-230A-48D8-8D6E-B4F859F0C4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9719E15-610D-4BAF-9685-404F0FAB81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11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4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1196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2000" dirty="0">
                <a:solidFill>
                  <a:schemeClr val="accent1"/>
                </a:solidFill>
              </a:rPr>
              <a:t>         </a:t>
            </a:r>
            <a:r>
              <a:rPr lang="ru-RU" altLang="ru-RU" dirty="0"/>
              <a:t>Напишите неравенства, определяющие конус с вершиной в точке </a:t>
            </a:r>
            <a:r>
              <a:rPr lang="en-US" altLang="ru-RU" i="1" dirty="0"/>
              <a:t>S</a:t>
            </a:r>
            <a:r>
              <a:rPr lang="ru-RU" altLang="ru-RU" dirty="0"/>
              <a:t>(0,0,</a:t>
            </a:r>
            <a:r>
              <a:rPr lang="en-US" altLang="ru-RU" i="1" dirty="0"/>
              <a:t>h</a:t>
            </a:r>
            <a:r>
              <a:rPr lang="ru-RU" altLang="ru-RU" dirty="0"/>
              <a:t>) и основание которого - круг радиуса </a:t>
            </a:r>
            <a:r>
              <a:rPr lang="en-US" altLang="ru-RU" i="1" dirty="0"/>
              <a:t>R</a:t>
            </a:r>
            <a:r>
              <a:rPr lang="ru-RU" altLang="ru-RU" dirty="0"/>
              <a:t>, лежащий в плоскости </a:t>
            </a:r>
            <a:r>
              <a:rPr lang="en-US" altLang="ru-RU" i="1" dirty="0"/>
              <a:t>Oxy</a:t>
            </a:r>
            <a:r>
              <a:rPr lang="ru-RU" altLang="ru-RU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≤(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num>
                      <m:den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, 0≤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blipFill>
                <a:blip r:embed="rId3"/>
                <a:stretch>
                  <a:fillRect l="-1165" b="-88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FEFB7FB-136F-4268-8815-18B91E76B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2225798"/>
            <a:ext cx="3645077" cy="3249570"/>
          </a:xfrm>
          <a:prstGeom prst="rect">
            <a:avLst/>
          </a:prstGeom>
        </p:spPr>
      </p:pic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12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точки </a:t>
            </a:r>
            <a:r>
              <a:rPr lang="en-US" altLang="ru-RU" i="1" dirty="0"/>
              <a:t>F</a:t>
            </a:r>
            <a:r>
              <a:rPr lang="en-US" altLang="ru-RU" dirty="0"/>
              <a:t>(0, 0, 1) </a:t>
            </a:r>
            <a:r>
              <a:rPr lang="ru-RU" altLang="ru-RU" dirty="0"/>
              <a:t>и оси </a:t>
            </a:r>
            <a:r>
              <a:rPr lang="en-US" altLang="ru-RU" i="1" dirty="0"/>
              <a:t>Oy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13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FBA224-A010-3A14-E85F-46B4D53FDCD4}"/>
              </a:ext>
            </a:extLst>
          </p:cNvPr>
          <p:cNvGrpSpPr/>
          <p:nvPr/>
        </p:nvGrpSpPr>
        <p:grpSpPr>
          <a:xfrm>
            <a:off x="762000" y="2007484"/>
            <a:ext cx="7848600" cy="4407989"/>
            <a:chOff x="762000" y="2007484"/>
            <a:chExt cx="7848600" cy="440798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1165" b="-78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317C6A8-B1C6-02CE-565F-10C7E46C2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4680" y="2007484"/>
              <a:ext cx="4934639" cy="33913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20745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точки </a:t>
            </a:r>
            <a:r>
              <a:rPr lang="en-US" altLang="ru-RU" i="1" dirty="0"/>
              <a:t>F</a:t>
            </a:r>
            <a:r>
              <a:rPr lang="en-US" altLang="ru-RU" dirty="0"/>
              <a:t>(0, 0, 1) </a:t>
            </a:r>
            <a:r>
              <a:rPr lang="ru-RU" altLang="ru-RU" dirty="0"/>
              <a:t>и плоскости </a:t>
            </a:r>
            <a:r>
              <a:rPr lang="en-US" altLang="ru-RU" i="1" dirty="0"/>
              <a:t>Oxy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>
                <a:solidFill>
                  <a:srgbClr val="FF3300"/>
                </a:solidFill>
              </a:rPr>
              <a:t>14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ru-RU" altLang="ru-RU" dirty="0">
                    <a:solidFill>
                      <a:srgbClr val="FF3300"/>
                    </a:solidFill>
                  </a:rPr>
                  <a:t>Ответ: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z</m:t>
                    </m:r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)+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altLang="ru-RU" dirty="0">
                  <a:solidFill>
                    <a:schemeClr val="accent1"/>
                  </a:solidFill>
                </a:endParaRPr>
              </a:p>
            </p:txBody>
          </p:sp>
        </mc:Choice>
        <mc:Fallback xmlns="">
          <p:sp>
            <p:nvSpPr>
              <p:cNvPr id="46084" name="Text Box 4">
                <a:extLst>
                  <a:ext uri="{FF2B5EF4-FFF2-40B4-BE49-F238E27FC236}">
                    <a16:creationId xmlns:a16="http://schemas.microsoft.com/office/drawing/2014/main" id="{226056B6-F148-49F7-9EA1-42F018F346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5791200"/>
                <a:ext cx="7848600" cy="624273"/>
              </a:xfrm>
              <a:prstGeom prst="rect">
                <a:avLst/>
              </a:prstGeom>
              <a:blipFill>
                <a:blip r:embed="rId3"/>
                <a:stretch>
                  <a:fillRect l="-1165" b="-78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16F9C56-68BE-E9A9-A451-F0DB15C9E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1365" y="1844824"/>
            <a:ext cx="4801270" cy="349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0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1544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sz="22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Теорема. 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Полупространства, на которые плоскость разбивает пространство, задаются неравенствами </a:t>
                </a:r>
              </a:p>
              <a:p>
                <a:pPr algn="ctr"/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cz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ax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by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cz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</a:t>
                </a:r>
                <a:endParaRPr lang="ru-RU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just"/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где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- действительные числа, из которых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en-US" sz="22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</a:t>
                </a:r>
                <a:r>
                  <a:rPr lang="ru-RU" sz="22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одновременно не равны  нулю и составляют координаты вектора нормали к плоскости, ограничивающей это полупространство. </a:t>
                </a:r>
                <a:endParaRPr lang="ru-RU" altLang="ru-RU" sz="2200" dirty="0"/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154436"/>
              </a:xfrm>
              <a:prstGeom prst="rect">
                <a:avLst/>
              </a:prstGeom>
              <a:blipFill>
                <a:blip r:embed="rId3"/>
                <a:stretch>
                  <a:fillRect l="-870" t="-850" r="-870" b="-48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916350"/>
                <a:ext cx="9108504" cy="19389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Расписывая скалярное произведение через координаты данных векторов, получим неравенство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x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)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y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y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)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c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z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z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0.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Обозначая  –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ax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–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by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– </a:t>
                </a:r>
                <a:r>
                  <a:rPr lang="en-US" sz="2000" i="1" dirty="0" err="1">
                    <a:effectLst/>
                    <a:ea typeface="Times New Roman" panose="02020603050405020304" pitchFamily="18" charset="0"/>
                  </a:rPr>
                  <a:t>cz</a:t>
                </a:r>
                <a:r>
                  <a:rPr lang="ru-RU" sz="2000" baseline="-25000" dirty="0">
                    <a:effectLst/>
                    <a:ea typeface="Times New Roman" panose="02020603050405020304" pitchFamily="18" charset="0"/>
                  </a:rPr>
                  <a:t>0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=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d 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и преобразуя это уравнение, получим требуемое неравенство</a:t>
                </a:r>
              </a:p>
              <a:p>
                <a:pPr indent="450215" algn="ctr"/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ax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by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 err="1">
                    <a:effectLst/>
                    <a:ea typeface="Times New Roman" panose="02020603050405020304" pitchFamily="18" charset="0"/>
                  </a:rPr>
                  <a:t>cz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0.</a:t>
                </a:r>
              </a:p>
              <a:p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Полупространство, лежащее от данной плоскости по другую сторону, задаётся неравенством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ax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by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 err="1">
                    <a:effectLst/>
                    <a:ea typeface="Times New Roman" panose="02020603050405020304" pitchFamily="18" charset="0"/>
                  </a:rPr>
                  <a:t>cz</a:t>
                </a:r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+ </a:t>
                </a:r>
                <a:r>
                  <a:rPr lang="en-US" sz="2000" i="1" dirty="0">
                    <a:effectLst/>
                    <a:ea typeface="Times New Roman" panose="02020603050405020304" pitchFamily="18" charset="0"/>
                  </a:rPr>
                  <a:t>d</a:t>
                </a:r>
                <a:r>
                  <a:rPr lang="en-US" sz="20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sz="2000" dirty="0">
                    <a:effectLst/>
                    <a:ea typeface="Times New Roman" panose="02020603050405020304" pitchFamily="18" charset="0"/>
                  </a:rPr>
                  <a:t> 0. 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916350"/>
                <a:ext cx="9108504" cy="1938992"/>
              </a:xfrm>
              <a:prstGeom prst="rect">
                <a:avLst/>
              </a:prstGeom>
              <a:blipFill>
                <a:blip r:embed="rId4"/>
                <a:stretch>
                  <a:fillRect l="-669" t="-1567" r="-669" b="-43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D021AF70-23BD-414B-9C22-FD79788BFBE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1880" y="2009548"/>
                <a:ext cx="5680434" cy="29410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ru-RU" sz="2000" dirty="0">
                    <a:solidFill>
                      <a:srgbClr val="FF0000"/>
                    </a:solidFill>
                    <a:ea typeface="Times New Roman" panose="02020603050405020304" pitchFamily="18" charset="0"/>
                  </a:rPr>
                  <a:t>Доказательство.</a:t>
                </a:r>
                <a:r>
                  <a:rPr lang="ru-RU" sz="2000" dirty="0">
                    <a:ea typeface="Times New Roman" panose="02020603050405020304" pitchFamily="18" charset="0"/>
                  </a:rPr>
                  <a:t> Рассмотрим плоскость, проходящую через точку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x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y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z</a:t>
                </a:r>
                <a:r>
                  <a:rPr lang="ru-RU" sz="2000" baseline="-25000" dirty="0">
                    <a:ea typeface="Times New Roman" panose="02020603050405020304" pitchFamily="18" charset="0"/>
                  </a:rPr>
                  <a:t>0</a:t>
                </a:r>
                <a:r>
                  <a:rPr lang="ru-RU" sz="2000" dirty="0">
                    <a:ea typeface="Times New Roman" panose="02020603050405020304" pitchFamily="18" charset="0"/>
                  </a:rPr>
                  <a:t>) и имеющую вектор нормали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b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c</a:t>
                </a:r>
                <a:r>
                  <a:rPr lang="ru-RU" sz="2000" dirty="0">
                    <a:ea typeface="Times New Roman" panose="02020603050405020304" pitchFamily="18" charset="0"/>
                  </a:rPr>
                  <a:t>).Точка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A</a:t>
                </a:r>
                <a:r>
                  <a:rPr lang="ru-RU" sz="2000" dirty="0">
                    <a:ea typeface="Times New Roman" panose="02020603050405020304" pitchFamily="18" charset="0"/>
                  </a:rPr>
                  <a:t>(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x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y</a:t>
                </a:r>
                <a:r>
                  <a:rPr lang="ru-RU" sz="2000" dirty="0">
                    <a:ea typeface="Times New Roman" panose="02020603050405020304" pitchFamily="18" charset="0"/>
                  </a:rPr>
                  <a:t>, </a:t>
                </a:r>
                <a:r>
                  <a:rPr lang="en-US" sz="2000" i="1" dirty="0">
                    <a:ea typeface="Times New Roman" panose="02020603050405020304" pitchFamily="18" charset="0"/>
                  </a:rPr>
                  <a:t>z</a:t>
                </a:r>
                <a:r>
                  <a:rPr lang="ru-RU" sz="2000" dirty="0">
                    <a:ea typeface="Times New Roman" panose="02020603050405020304" pitchFamily="18" charset="0"/>
                  </a:rPr>
                  <a:t>) принадлежит полупространству, ограниченному этой плоскостью и содержащему вектор нормали, тогда и только тогда, когда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𝑦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−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 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𝑧</m:t>
                        </m:r>
                      </m:e>
                      <m: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) образует острый или прямой угол с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, т. е. когда скаляр­ное произведение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𝑛</m:t>
                        </m:r>
                      </m:e>
                    </m:acc>
                    <m:r>
                      <a:rPr lang="ru-RU" sz="20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⃗"/>
                        <m:ctrlP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ru-RU" sz="2000" dirty="0">
                    <a:ea typeface="Times New Roman" panose="02020603050405020304" pitchFamily="18" charset="0"/>
                  </a:rPr>
                  <a:t> больше или равно нулю.</a:t>
                </a:r>
                <a:endParaRPr lang="ru-RU" altLang="ru-RU" sz="2000" dirty="0"/>
              </a:p>
            </p:txBody>
          </p:sp>
        </mc:Choice>
        <mc:Fallback xmlns="">
          <p:sp>
            <p:nvSpPr>
              <p:cNvPr id="10" name="Text Box 4">
                <a:extLst>
                  <a:ext uri="{FF2B5EF4-FFF2-40B4-BE49-F238E27FC236}">
                    <a16:creationId xmlns:a16="http://schemas.microsoft.com/office/drawing/2014/main" id="{D021AF70-23BD-414B-9C22-FD79788BF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1880" y="2009548"/>
                <a:ext cx="5680434" cy="2941062"/>
              </a:xfrm>
              <a:prstGeom prst="rect">
                <a:avLst/>
              </a:prstGeom>
              <a:blipFill>
                <a:blip r:embed="rId5"/>
                <a:stretch>
                  <a:fillRect l="-1180" t="-1245" r="-1073" b="-29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F4FB3A-57E5-4A18-8C3C-9DF8767D3F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6" y="2154436"/>
            <a:ext cx="2874886" cy="2769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99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120032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оси </a:t>
            </a:r>
            <a:r>
              <a:rPr lang="en-US" altLang="ru-RU" i="1" dirty="0"/>
              <a:t>Ox </a:t>
            </a:r>
            <a:r>
              <a:rPr lang="ru-RU" altLang="ru-RU" dirty="0"/>
              <a:t>и прямой, проходящей через точку </a:t>
            </a:r>
            <a:r>
              <a:rPr lang="en-US" altLang="ru-RU" i="1" dirty="0"/>
              <a:t>F</a:t>
            </a:r>
            <a:r>
              <a:rPr lang="en-US" altLang="ru-RU" dirty="0"/>
              <a:t>(0, 0, 1)</a:t>
            </a:r>
            <a:r>
              <a:rPr lang="ru-RU" altLang="ru-RU" dirty="0"/>
              <a:t>,</a:t>
            </a:r>
            <a:r>
              <a:rPr lang="en-US" altLang="ru-RU" dirty="0"/>
              <a:t> </a:t>
            </a:r>
            <a:r>
              <a:rPr lang="ru-RU" altLang="ru-RU" dirty="0"/>
              <a:t>и параллельную оси </a:t>
            </a:r>
            <a:r>
              <a:rPr lang="en-US" altLang="ru-RU" i="1" dirty="0"/>
              <a:t>Oy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BC0A48C-2F0C-C16F-D9E5-7B1A7CDBE0FE}"/>
              </a:ext>
            </a:extLst>
          </p:cNvPr>
          <p:cNvGrpSpPr/>
          <p:nvPr/>
        </p:nvGrpSpPr>
        <p:grpSpPr>
          <a:xfrm>
            <a:off x="762000" y="2057356"/>
            <a:ext cx="7848600" cy="4358117"/>
            <a:chOff x="762000" y="2057356"/>
            <a:chExt cx="7848600" cy="435811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z</m:t>
                      </m:r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f>
                        <m:f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5791200"/>
                  <a:ext cx="7848600" cy="624273"/>
                </a:xfrm>
                <a:prstGeom prst="rect">
                  <a:avLst/>
                </a:prstGeom>
                <a:blipFill>
                  <a:blip r:embed="rId3"/>
                  <a:stretch>
                    <a:fillRect l="-1165" b="-784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50B1AE12-33B6-768E-ABA8-568F88CF4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09444" y="2057356"/>
              <a:ext cx="4478780" cy="35778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6284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 Box 3">
            <a:extLst>
              <a:ext uri="{FF2B5EF4-FFF2-40B4-BE49-F238E27FC236}">
                <a16:creationId xmlns:a16="http://schemas.microsoft.com/office/drawing/2014/main" id="{17B7E691-9476-467F-9B21-E2E4D85ACA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84144"/>
            <a:ext cx="8893175" cy="83099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dirty="0"/>
              <a:t>         </a:t>
            </a:r>
            <a:r>
              <a:rPr lang="ru-RU" altLang="ru-RU" dirty="0"/>
              <a:t>Найдите геометрическое место точек, равноудалённых от оси </a:t>
            </a:r>
            <a:r>
              <a:rPr lang="en-US" altLang="ru-RU" i="1" dirty="0"/>
              <a:t>Oz </a:t>
            </a:r>
            <a:r>
              <a:rPr lang="ru-RU" altLang="ru-RU" dirty="0"/>
              <a:t>и плоскости </a:t>
            </a:r>
            <a:r>
              <a:rPr lang="en-US" altLang="ru-RU" i="1" dirty="0"/>
              <a:t>Oxy</a:t>
            </a:r>
            <a:r>
              <a:rPr lang="en-US" altLang="ru-RU" dirty="0"/>
              <a:t>. </a:t>
            </a:r>
            <a:r>
              <a:rPr lang="ru-RU" altLang="ru-RU" dirty="0"/>
              <a:t>Напишите его уравнение. 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23418760-4B21-D6C0-85BE-3BD4B278FDAC}"/>
              </a:ext>
            </a:extLst>
          </p:cNvPr>
          <p:cNvGrpSpPr/>
          <p:nvPr/>
        </p:nvGrpSpPr>
        <p:grpSpPr>
          <a:xfrm>
            <a:off x="762000" y="1826483"/>
            <a:ext cx="7848600" cy="4426382"/>
            <a:chOff x="762000" y="1826483"/>
            <a:chExt cx="7848600" cy="44263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62000" y="5791200"/>
                  <a:ext cx="7848600" cy="4616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ru-RU" altLang="ru-RU" dirty="0">
                      <a:solidFill>
                        <a:srgbClr val="FF3300"/>
                      </a:solidFill>
                    </a:rPr>
                    <a:t>Ответ:</a:t>
                  </a:r>
                  <a14:m>
                    <m:oMath xmlns:m="http://schemas.openxmlformats.org/officeDocument/2006/math">
                      <m:r>
                        <a:rPr lang="en-US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a14:m>
                  <a:endParaRPr lang="ru-RU" altLang="ru-RU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46084" name="Text Box 4">
                  <a:extLst>
                    <a:ext uri="{FF2B5EF4-FFF2-40B4-BE49-F238E27FC236}">
                      <a16:creationId xmlns:a16="http://schemas.microsoft.com/office/drawing/2014/main" id="{226056B6-F148-49F7-9EA1-42F018F3466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62000" y="5791200"/>
                  <a:ext cx="7848600" cy="461665"/>
                </a:xfrm>
                <a:prstGeom prst="rect">
                  <a:avLst/>
                </a:prstGeom>
                <a:blipFill>
                  <a:blip r:embed="rId3"/>
                  <a:stretch>
                    <a:fillRect l="-1165" t="-10526" b="-28947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7E649025-E5C0-F509-C809-136CBC229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85823" y="1826483"/>
              <a:ext cx="3600953" cy="37533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20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784144"/>
                <a:ext cx="8893175" cy="1015663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en-US" altLang="ru-RU" dirty="0"/>
                  <a:t>         </a:t>
                </a:r>
                <a:r>
                  <a:rPr lang="ru-RU" altLang="ru-RU" dirty="0"/>
                  <a:t>Какая фигура в пространстве задаётся уравнением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ru-RU" dirty="0"/>
                  <a:t> </a:t>
                </a:r>
                <a:r>
                  <a:rPr lang="ru-RU" altLang="ru-RU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altLang="ru-RU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ru-RU" altLang="ru-RU" dirty="0"/>
                  <a:t>?</a:t>
                </a:r>
              </a:p>
            </p:txBody>
          </p:sp>
        </mc:Choice>
        <mc:Fallback xmlns=""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784144"/>
                <a:ext cx="8893175" cy="1015663"/>
              </a:xfrm>
              <a:prstGeom prst="rect">
                <a:avLst/>
              </a:prstGeom>
              <a:blipFill>
                <a:blip r:embed="rId3"/>
                <a:stretch>
                  <a:fillRect t="-4167" b="-12500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17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ED0141D-0FC5-6857-7850-29DA341C0005}"/>
              </a:ext>
            </a:extLst>
          </p:cNvPr>
          <p:cNvGrpSpPr/>
          <p:nvPr/>
        </p:nvGrpSpPr>
        <p:grpSpPr>
          <a:xfrm>
            <a:off x="0" y="2017770"/>
            <a:ext cx="9144000" cy="4235095"/>
            <a:chOff x="0" y="2017770"/>
            <a:chExt cx="9144000" cy="4235095"/>
          </a:xfrm>
        </p:grpSpPr>
        <p:sp>
          <p:nvSpPr>
            <p:cNvPr id="46084" name="Text Box 4">
              <a:extLst>
                <a:ext uri="{FF2B5EF4-FFF2-40B4-BE49-F238E27FC236}">
                  <a16:creationId xmlns:a16="http://schemas.microsoft.com/office/drawing/2014/main" id="{226056B6-F148-49F7-9EA1-42F018F346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91200"/>
              <a:ext cx="91440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dirty="0"/>
                <a:t>искомая фигура получена в программе «Математика».</a:t>
              </a:r>
              <a:endParaRPr lang="ru-RU" altLang="ru-RU" dirty="0">
                <a:solidFill>
                  <a:schemeClr val="accent1"/>
                </a:solidFill>
              </a:endParaRPr>
            </a:p>
          </p:txBody>
        </p:sp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82CFBFC7-9BC3-5733-2625-E392740ADA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22348" y="2017770"/>
              <a:ext cx="3248478" cy="35437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319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34403"/>
                <a:ext cx="9144000" cy="3179845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2000" dirty="0"/>
                  <a:t>         </a:t>
                </a:r>
                <a:r>
                  <a:rPr lang="ru-RU" altLang="ru-RU" sz="2000" dirty="0"/>
                  <a:t>Рассмотрим кривую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ru-RU" altLang="ru-RU" sz="2000" dirty="0"/>
                  <a:t> в плоскости </a:t>
                </a:r>
                <a:r>
                  <a:rPr lang="en-US" altLang="ru-RU" sz="2000" i="1" dirty="0" err="1"/>
                  <a:t>Oxz</a:t>
                </a:r>
                <a:r>
                  <a:rPr lang="ru-RU" altLang="ru-RU" sz="2000" dirty="0"/>
                  <a:t>, задаваемую уравнением </a:t>
                </a:r>
                <a:r>
                  <a:rPr lang="en-US" altLang="ru-RU" sz="2000" i="1" dirty="0"/>
                  <a:t>f</a:t>
                </a:r>
                <a:r>
                  <a:rPr lang="en-US" altLang="ru-RU" sz="2000" dirty="0"/>
                  <a:t>(</a:t>
                </a:r>
                <a:r>
                  <a:rPr lang="en-US" altLang="ru-RU" sz="2000" i="1" dirty="0"/>
                  <a:t>x</a:t>
                </a:r>
                <a:r>
                  <a:rPr lang="en-US" altLang="ru-RU" sz="2000" dirty="0"/>
                  <a:t>, </a:t>
                </a:r>
                <a:r>
                  <a:rPr lang="en-US" altLang="ru-RU" sz="2000" i="1" dirty="0"/>
                  <a:t>z</a:t>
                </a:r>
                <a:r>
                  <a:rPr lang="en-US" altLang="ru-RU" sz="2000" dirty="0"/>
                  <a:t>) = 0</a:t>
                </a:r>
                <a:r>
                  <a:rPr lang="ru-RU" altLang="ru-RU" sz="2000" dirty="0"/>
                  <a:t>, расположенную в полуплоскости </a:t>
                </a:r>
                <a14:m>
                  <m:oMath xmlns:m="http://schemas.openxmlformats.org/officeDocument/2006/math"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≥0.</m:t>
                    </m:r>
                  </m:oMath>
                </a14:m>
                <a:r>
                  <a:rPr lang="en-US" altLang="ru-RU" sz="2000" dirty="0"/>
                  <a:t> </a:t>
                </a:r>
                <a:r>
                  <a:rPr lang="ru-RU" altLang="ru-RU" sz="2000" dirty="0"/>
                  <a:t>Тогда поверхность вращения этой кривой вокруг оси </a:t>
                </a:r>
                <a:r>
                  <a:rPr lang="en-US" altLang="ru-RU" sz="2000" i="1" dirty="0"/>
                  <a:t>Oz</a:t>
                </a:r>
                <a:r>
                  <a:rPr lang="ru-RU" altLang="ru-RU" sz="2000" dirty="0"/>
                  <a:t> будет задаваться уравнением</a:t>
                </a:r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ru-R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=0.</m:t>
                      </m:r>
                    </m:oMath>
                  </m:oMathPara>
                </a14:m>
                <a:endParaRPr lang="en-US" altLang="ru-RU" sz="2000" dirty="0"/>
              </a:p>
              <a:p>
                <a:pPr algn="just">
                  <a:spcBef>
                    <a:spcPct val="50000"/>
                  </a:spcBef>
                </a:pPr>
                <a:r>
                  <a:rPr lang="en-US" altLang="ru-RU" sz="2000" dirty="0"/>
                  <a:t>	</a:t>
                </a:r>
                <a:r>
                  <a:rPr lang="ru-RU" altLang="ru-RU" sz="2000" dirty="0"/>
                  <a:t>На рисунке показана окружность, задаваемая в плоскости </a:t>
                </a:r>
                <a:r>
                  <a:rPr lang="en-US" altLang="ru-RU" sz="2000" i="1" dirty="0" err="1"/>
                  <a:t>Oxz</a:t>
                </a:r>
                <a:r>
                  <a:rPr lang="en-US" altLang="ru-RU" sz="2000" i="1" dirty="0"/>
                  <a:t> </a:t>
                </a:r>
                <a:r>
                  <a:rPr lang="ru-RU" altLang="ru-RU" sz="2000" dirty="0"/>
                  <a:t>уравнением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alt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altLang="ru-RU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−2)</m:t>
                        </m:r>
                      </m:e>
                      <m: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alt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r>
                  <a:rPr lang="en-US" altLang="ru-RU" sz="2000" dirty="0"/>
                  <a:t> </a:t>
                </a:r>
                <a:r>
                  <a:rPr lang="ru-RU" altLang="ru-RU" sz="2000" dirty="0"/>
                  <a:t>Её поверхностью вращения вокруг оси </a:t>
                </a:r>
                <a:r>
                  <a:rPr lang="en-US" altLang="ru-RU" sz="2000" i="1" dirty="0"/>
                  <a:t>Oz </a:t>
                </a:r>
                <a:r>
                  <a:rPr lang="ru-RU" altLang="ru-RU" sz="2000" dirty="0"/>
                  <a:t>будет тор. Он задаётся уравнением</a:t>
                </a:r>
                <a:endParaRPr lang="en-US" altLang="ru-RU" sz="2000" dirty="0"/>
              </a:p>
              <a:p>
                <a:pPr algn="ctr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ru-RU" sz="2000" b="0" i="1" smtClean="0">
                          <a:latin typeface="Cambria Math" panose="02040503050406030204" pitchFamily="18" charset="0"/>
                        </a:rPr>
                        <m:t>=±</m:t>
                      </m:r>
                      <m:rad>
                        <m:radPr>
                          <m:degHide m:val="on"/>
                          <m:ctrlPr>
                            <a:rPr lang="en-US" alt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alt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en-US" alt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alt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sSup>
                                    <m:sSupPr>
                                      <m:ctrlP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ru-RU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US" altLang="ru-RU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rad>
                              <m:r>
                                <a:rPr lang="en-US" alt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−2)</m:t>
                              </m:r>
                            </m:e>
                            <m:sup>
                              <m:r>
                                <a:rPr lang="en-US" alt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alt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altLang="ru-RU" sz="2000" dirty="0"/>
              </a:p>
            </p:txBody>
          </p:sp>
        </mc:Choice>
        <mc:Fallback xmlns=""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34403"/>
                <a:ext cx="9144000" cy="3179845"/>
              </a:xfrm>
              <a:prstGeom prst="rect">
                <a:avLst/>
              </a:prstGeom>
              <a:blipFill>
                <a:blip r:embed="rId3"/>
                <a:stretch>
                  <a:fillRect l="-599" t="-763" r="-59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>
            <a:extLst>
              <a:ext uri="{FF2B5EF4-FFF2-40B4-BE49-F238E27FC236}">
                <a16:creationId xmlns:a16="http://schemas.microsoft.com/office/drawing/2014/main" id="{CFAA2010-E765-41B5-A9F4-BDADAD76E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10600" cy="463550"/>
          </a:xfrm>
        </p:spPr>
        <p:txBody>
          <a:bodyPr/>
          <a:lstStyle/>
          <a:p>
            <a:r>
              <a:rPr lang="ru-RU" altLang="ru-RU" sz="3600" dirty="0">
                <a:solidFill>
                  <a:srgbClr val="FF3300"/>
                </a:solidFill>
              </a:rPr>
              <a:t>Поверхности вращения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13617-1A79-EDA0-D109-BB26BE1F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3728078"/>
            <a:ext cx="3705742" cy="299126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9F2BD3-6883-EB81-9F7A-6F88F95BE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3439" y="3728078"/>
            <a:ext cx="4330561" cy="3180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76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44000" cy="4203202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0"/>
                  </a:spcBef>
                </a:pPr>
                <a:r>
                  <a:rPr lang="en-US" altLang="ru-RU" sz="2000" dirty="0"/>
                  <a:t>         </a:t>
                </a:r>
                <a:r>
                  <a:rPr lang="ru-RU" altLang="ru-RU" sz="2000" dirty="0"/>
                  <a:t>Если кривая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altLang="ru-RU" sz="200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ru-RU" altLang="ru-RU" sz="2000" dirty="0"/>
                  <a:t> в плоскости </a:t>
                </a:r>
                <a:r>
                  <a:rPr lang="en-US" altLang="ru-RU" sz="2000" i="1" dirty="0" err="1"/>
                  <a:t>Oxz</a:t>
                </a:r>
                <a:r>
                  <a:rPr lang="ru-RU" altLang="ru-RU" sz="2000" dirty="0"/>
                  <a:t> задаётся параметрическими уравнениями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alt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altLang="ru-RU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altLang="ru-RU" sz="2000" dirty="0"/>
                  <a:t> то поверхность вращения этой кривой вокруг оси </a:t>
                </a:r>
                <a:r>
                  <a:rPr lang="en-US" altLang="ru-RU" sz="2000" i="1" dirty="0"/>
                  <a:t>Oz</a:t>
                </a:r>
                <a:r>
                  <a:rPr lang="ru-RU" altLang="ru-RU" sz="2000" dirty="0"/>
                  <a:t> будет задаваться параметрическими уравнениями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alt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altLang="ru-R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alt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ru-R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ru-RU" sz="20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ru-RU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func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altLang="ru-RU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d>
                                <m:func>
                                  <m:funcPr>
                                    <m:ctrlPr>
                                      <a:rPr lang="en-US" altLang="ru-RU" sz="2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ru-RU" sz="20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ru-RU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func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eqArr>
                          </m:e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eqArr>
                      </m:e>
                    </m:d>
                    <m:r>
                      <a:rPr lang="en-US" altLang="ru-RU" sz="20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000" dirty="0"/>
                  <a:t> На рисунке показана окружность, задаваемая в плоскости </a:t>
                </a:r>
                <a:r>
                  <a:rPr lang="en-US" altLang="ru-RU" sz="2000" i="1" dirty="0" err="1"/>
                  <a:t>Oxz</a:t>
                </a:r>
                <a:r>
                  <a:rPr lang="en-US" altLang="ru-RU" sz="2000" i="1" dirty="0"/>
                  <a:t> </a:t>
                </a:r>
                <a:r>
                  <a:rPr lang="ru-RU" altLang="ru-RU" sz="2000" dirty="0"/>
                  <a:t>параметрическими уравнениями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altLang="ru-RU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altLang="ru-RU" sz="20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=2+</m:t>
                            </m:r>
                            <m:func>
                              <m:funcPr>
                                <m:ctrlP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000" b="0" i="0" smtClean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func>
                          </m:e>
                          <m:e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func>
                            <m:r>
                              <a:rPr lang="en-US" altLang="ru-RU" sz="2000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altLang="ru-RU" sz="2000" dirty="0"/>
                  <a:t> </a:t>
                </a:r>
                <a:r>
                  <a:rPr lang="ru-RU" altLang="ru-RU" sz="2000" dirty="0"/>
                  <a:t>Её поверхностью вращения вокруг оси </a:t>
                </a:r>
                <a:r>
                  <a:rPr lang="en-US" altLang="ru-RU" sz="2000" i="1" dirty="0"/>
                  <a:t>Oz </a:t>
                </a:r>
                <a:r>
                  <a:rPr lang="ru-RU" altLang="ru-RU" sz="2000" dirty="0"/>
                  <a:t>будет тор. Он задаётся параметрическими уравнениями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altLang="ru-R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altLang="ru-RU" sz="20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eqArr>
                              <m:eqArrPr>
                                <m:ctrlPr>
                                  <a:rPr lang="ru-RU" altLang="ru-RU" sz="2000" i="1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=(2+</m:t>
                                </m:r>
                                <m:func>
                                  <m:funcPr>
                                    <m:ctrlP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ru-RU" sz="2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altLang="ru-RU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ru-RU" sz="20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  <m:r>
                                  <a:rPr lang="ru-RU" altLang="ru-RU" sz="20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unc>
                                  <m:funcPr>
                                    <m:ctrlP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ru-RU" sz="2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func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  <m:e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=(2+</m:t>
                                </m:r>
                                <m:func>
                                  <m:funcPr>
                                    <m:ctrlP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ru-RU" sz="200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ru-RU" altLang="ru-RU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func>
                                <m:r>
                                  <a:rPr lang="ru-RU" altLang="ru-RU" sz="20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  <m:func>
                                  <m:funcPr>
                                    <m:ctrlP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altLang="ru-RU" sz="20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n-US" altLang="ru-RU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e>
                                </m:func>
                                <m:r>
                                  <a:rPr lang="en-US" altLang="ru-RU" sz="2000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</m:e>
                            </m:eqArr>
                          </m:e>
                          <m:e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altLang="ru-RU" sz="20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altLang="ru-RU" sz="2000" b="0" i="0" smtClean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altLang="ru-RU" sz="20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func>
                          </m:e>
                        </m:eqArr>
                      </m:e>
                    </m:d>
                    <m:r>
                      <a:rPr lang="en-US" altLang="ru-RU" sz="20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altLang="ru-RU" sz="2000" dirty="0"/>
                  <a:t> </a:t>
                </a:r>
                <a:endParaRPr lang="en-US" altLang="ru-RU" sz="2000" dirty="0"/>
              </a:p>
            </p:txBody>
          </p:sp>
        </mc:Choice>
        <mc:Fallback>
          <p:sp>
            <p:nvSpPr>
              <p:cNvPr id="46083" name="Text Box 3">
                <a:extLst>
                  <a:ext uri="{FF2B5EF4-FFF2-40B4-BE49-F238E27FC236}">
                    <a16:creationId xmlns:a16="http://schemas.microsoft.com/office/drawing/2014/main" id="{17B7E691-9476-467F-9B21-E2E4D85ACA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44000" cy="4203202"/>
              </a:xfrm>
              <a:prstGeom prst="rect">
                <a:avLst/>
              </a:prstGeom>
              <a:blipFill>
                <a:blip r:embed="rId3"/>
                <a:stretch>
                  <a:fillRect l="-599" t="-578" r="-599"/>
                </a:stretch>
              </a:blip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7513617-1A79-EDA0-D109-BB26BE1F00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182289"/>
            <a:ext cx="3314815" cy="267571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9F2BD3-6883-EB81-9F7A-6F88F95BE0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4203203"/>
            <a:ext cx="3642746" cy="267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02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13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уравнение поверхности вращения параболы, заданной в плоскости </a:t>
            </a:r>
            <a:r>
              <a:rPr lang="en-US" altLang="ru-RU" i="1" dirty="0" err="1">
                <a:cs typeface="Times New Roman" panose="02020603050405020304" pitchFamily="18" charset="0"/>
              </a:rPr>
              <a:t>Oxz</a:t>
            </a:r>
            <a:r>
              <a:rPr lang="en-US" altLang="ru-RU" i="1" dirty="0">
                <a:cs typeface="Times New Roman" panose="02020603050405020304" pitchFamily="18" charset="0"/>
              </a:rPr>
              <a:t> </a:t>
            </a:r>
            <a:r>
              <a:rPr lang="ru-RU" altLang="ru-RU" dirty="0">
                <a:cs typeface="Times New Roman" panose="02020603050405020304" pitchFamily="18" charset="0"/>
              </a:rPr>
              <a:t>уравнением </a:t>
            </a:r>
            <a:r>
              <a:rPr lang="en-US" altLang="ru-RU" i="1" dirty="0">
                <a:cs typeface="Times New Roman" panose="02020603050405020304" pitchFamily="18" charset="0"/>
              </a:rPr>
              <a:t>z = x</a:t>
            </a:r>
            <a:r>
              <a:rPr lang="en-US" altLang="ru-RU" baseline="30000" dirty="0">
                <a:cs typeface="Times New Roman" panose="02020603050405020304" pitchFamily="18" charset="0"/>
              </a:rPr>
              <a:t>2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Получите её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18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89807C48-AE3E-E3C6-0095-A5B6CA716BF5}"/>
              </a:ext>
            </a:extLst>
          </p:cNvPr>
          <p:cNvGrpSpPr/>
          <p:nvPr/>
        </p:nvGrpSpPr>
        <p:grpSpPr>
          <a:xfrm>
            <a:off x="0" y="2285790"/>
            <a:ext cx="9144000" cy="3919979"/>
            <a:chOff x="0" y="2285790"/>
            <a:chExt cx="9144000" cy="3919979"/>
          </a:xfrm>
        </p:grpSpPr>
        <p:sp>
          <p:nvSpPr>
            <p:cNvPr id="2" name="Text Box 7">
              <a:extLst>
                <a:ext uri="{FF2B5EF4-FFF2-40B4-BE49-F238E27FC236}">
                  <a16:creationId xmlns:a16="http://schemas.microsoft.com/office/drawing/2014/main" id="{61332848-A576-18DF-7384-AEDBC93DC3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5715570"/>
              <a:ext cx="9144000" cy="490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indent="447675" algn="just">
                <a:lnSpc>
                  <a:spcPct val="115000"/>
                </a:lnSpc>
                <a:spcAft>
                  <a:spcPts val="1000"/>
                </a:spcAft>
              </a:pPr>
              <a:r>
                <a:rPr lang="ru-RU" altLang="ru-RU" dirty="0"/>
                <a:t>	</a:t>
              </a:r>
              <a:r>
                <a:rPr lang="ru-RU" altLang="ru-RU" dirty="0">
                  <a:solidFill>
                    <a:srgbClr val="FF0000"/>
                  </a:solidFill>
                </a:rPr>
                <a:t>Ответ. </a:t>
              </a:r>
              <a:r>
                <a:rPr lang="en-US" altLang="ru-RU" i="1" dirty="0">
                  <a:cs typeface="Times New Roman" panose="02020603050405020304" pitchFamily="18" charset="0"/>
                </a:rPr>
                <a:t>z = x</a:t>
              </a:r>
              <a:r>
                <a:rPr lang="en-US" altLang="ru-RU" baseline="30000" dirty="0">
                  <a:cs typeface="Times New Roman" panose="02020603050405020304" pitchFamily="18" charset="0"/>
                </a:rPr>
                <a:t>2</a:t>
              </a:r>
              <a:r>
                <a:rPr lang="ru-RU" altLang="ru-RU" baseline="30000" dirty="0">
                  <a:cs typeface="Times New Roman" panose="02020603050405020304" pitchFamily="18" charset="0"/>
                </a:rPr>
                <a:t> </a:t>
              </a:r>
              <a:r>
                <a:rPr lang="ru-RU" altLang="ru-RU" dirty="0">
                  <a:cs typeface="Times New Roman" panose="02020603050405020304" pitchFamily="18" charset="0"/>
                </a:rPr>
                <a:t>+ </a:t>
              </a:r>
              <a:r>
                <a:rPr lang="en-US" altLang="ru-RU" i="1" dirty="0">
                  <a:cs typeface="Times New Roman" panose="02020603050405020304" pitchFamily="18" charset="0"/>
                </a:rPr>
                <a:t>y</a:t>
              </a:r>
              <a:r>
                <a:rPr lang="en-US" altLang="ru-RU" baseline="30000" dirty="0">
                  <a:cs typeface="Times New Roman" panose="02020603050405020304" pitchFamily="18" charset="0"/>
                </a:rPr>
                <a:t>2</a:t>
              </a:r>
              <a:r>
                <a:rPr lang="en-US" altLang="ru-RU" dirty="0">
                  <a:cs typeface="Times New Roman" panose="02020603050405020304" pitchFamily="18" charset="0"/>
                </a:rPr>
                <a:t>.</a:t>
              </a:r>
              <a:endParaRPr lang="ru-RU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D89937A7-3150-3CAD-9083-CBE74B78D3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57255" y="2285790"/>
              <a:ext cx="3505689" cy="3000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114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52231"/>
                <a:ext cx="9144000" cy="15531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Найдите уравнение поверхности вращения параболы, заданной в плоскости </a:t>
                </a:r>
                <a:r>
                  <a:rPr lang="en-US" altLang="ru-RU" i="1" dirty="0" err="1">
                    <a:cs typeface="Times New Roman" panose="02020603050405020304" pitchFamily="18" charset="0"/>
                  </a:rPr>
                  <a:t>Oxz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уравнением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z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Получите её в компьютерной программе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GeoGebra.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52231"/>
                <a:ext cx="9144000" cy="1553182"/>
              </a:xfrm>
              <a:prstGeom prst="rect">
                <a:avLst/>
              </a:prstGeom>
              <a:blipFill>
                <a:blip r:embed="rId3"/>
                <a:stretch>
                  <a:fillRect l="-1000" t="-1569" r="-1000" b="-5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19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B09032AC-6C57-883E-61F7-30B3BAACC50A}"/>
              </a:ext>
            </a:extLst>
          </p:cNvPr>
          <p:cNvGrpSpPr/>
          <p:nvPr/>
        </p:nvGrpSpPr>
        <p:grpSpPr>
          <a:xfrm>
            <a:off x="0" y="2376290"/>
            <a:ext cx="9144000" cy="4379886"/>
            <a:chOff x="0" y="2376290"/>
            <a:chExt cx="9144000" cy="437988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7">
                  <a:extLst>
                    <a:ext uri="{FF2B5EF4-FFF2-40B4-BE49-F238E27FC236}">
                      <a16:creationId xmlns:a16="http://schemas.microsoft.com/office/drawing/2014/main" id="{61332848-A576-18DF-7384-AEDBC93DC3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715570"/>
                  <a:ext cx="9144000" cy="104060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indent="447675"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dirty="0"/>
                    <a:t>	</a:t>
                  </a:r>
                  <a:r>
                    <a:rPr lang="ru-RU" altLang="ru-RU" dirty="0">
                      <a:solidFill>
                        <a:srgbClr val="FF0000"/>
                      </a:solidFill>
                    </a:rPr>
                    <a:t>Ответ.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z =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alt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altLang="ru-RU" i="1" dirty="0"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ru-RU" baseline="30000" dirty="0"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altLang="ru-RU" baseline="30000" dirty="0"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altLang="ru-RU" dirty="0"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altLang="ru-RU" i="1" dirty="0"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altLang="ru-RU" baseline="30000" dirty="0"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</a:t>
                  </a:r>
                  <a:endPara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 Box 7">
                  <a:extLst>
                    <a:ext uri="{FF2B5EF4-FFF2-40B4-BE49-F238E27FC236}">
                      <a16:creationId xmlns:a16="http://schemas.microsoft.com/office/drawing/2014/main" id="{61332848-A576-18DF-7384-AEDBC93DC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715570"/>
                  <a:ext cx="9144000" cy="104060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29588131-A170-2A86-9117-3C72B4AA9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690550" y="2376290"/>
              <a:ext cx="3762900" cy="281979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439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52231"/>
                <a:ext cx="9144000" cy="13396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Найдите уравнение поверхности вращения параболы, заданной в плоскости </a:t>
                </a:r>
                <a:r>
                  <a:rPr lang="en-US" altLang="ru-RU" i="1" dirty="0" err="1">
                    <a:cs typeface="Times New Roman" panose="02020603050405020304" pitchFamily="18" charset="0"/>
                  </a:rPr>
                  <a:t>Oxz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уравнением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z =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ru-RU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Получите её в компьютерной программе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GeoGebra.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52231"/>
                <a:ext cx="9144000" cy="1339662"/>
              </a:xfrm>
              <a:prstGeom prst="rect">
                <a:avLst/>
              </a:prstGeom>
              <a:blipFill>
                <a:blip r:embed="rId3"/>
                <a:stretch>
                  <a:fillRect l="-1000" t="-1818" r="-1000" b="-909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20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3D059F7B-0F37-A96C-B542-B8757951FDCE}"/>
              </a:ext>
            </a:extLst>
          </p:cNvPr>
          <p:cNvGrpSpPr/>
          <p:nvPr/>
        </p:nvGrpSpPr>
        <p:grpSpPr>
          <a:xfrm>
            <a:off x="0" y="2400106"/>
            <a:ext cx="9144000" cy="3805663"/>
            <a:chOff x="0" y="2400106"/>
            <a:chExt cx="9144000" cy="3805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7">
                  <a:extLst>
                    <a:ext uri="{FF2B5EF4-FFF2-40B4-BE49-F238E27FC236}">
                      <a16:creationId xmlns:a16="http://schemas.microsoft.com/office/drawing/2014/main" id="{61332848-A576-18DF-7384-AEDBC93DC3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715570"/>
                  <a:ext cx="9144000" cy="49019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indent="447675"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dirty="0"/>
                    <a:t>	</a:t>
                  </a:r>
                  <a:r>
                    <a:rPr lang="ru-RU" altLang="ru-RU" dirty="0">
                      <a:solidFill>
                        <a:srgbClr val="FF0000"/>
                      </a:solidFill>
                    </a:rPr>
                    <a:t>Ответ.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z =</a:t>
                  </a:r>
                  <a14:m>
                    <m:oMath xmlns:m="http://schemas.openxmlformats.org/officeDocument/2006/math">
                      <m:func>
                        <m:funcPr>
                          <m:ctrlPr>
                            <a:rPr lang="en-US" altLang="ru-RU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ru-RU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ad>
                            <m:radPr>
                              <m:degHide m:val="on"/>
                              <m:ctrlP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m:rPr>
                                  <m:nor/>
                                </m:rPr>
                                <a:rPr lang="en-US" altLang="ru-RU" i="1" dirty="0">
                                  <a:cs typeface="Times New Roman" panose="02020603050405020304" pitchFamily="18" charset="0"/>
                                </a:rPr>
                                <m:t>x</m:t>
                              </m:r>
                              <m:r>
                                <m:rPr>
                                  <m:nor/>
                                </m:rPr>
                                <a:rPr lang="en-US" altLang="ru-RU" baseline="30000" dirty="0"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  <m:r>
                                <m:rPr>
                                  <m:nor/>
                                </m:rPr>
                                <a:rPr lang="ru-RU" altLang="ru-RU" baseline="30000" dirty="0"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ru-RU" altLang="ru-RU" dirty="0">
                                  <a:cs typeface="Times New Roman" panose="02020603050405020304" pitchFamily="18" charset="0"/>
                                </a:rPr>
                                <m:t>+ </m:t>
                              </m:r>
                              <m:r>
                                <m:rPr>
                                  <m:nor/>
                                </m:rPr>
                                <a:rPr lang="en-US" altLang="ru-RU" i="1" dirty="0">
                                  <a:cs typeface="Times New Roman" panose="02020603050405020304" pitchFamily="18" charset="0"/>
                                </a:rPr>
                                <m:t>y</m:t>
                              </m:r>
                              <m:r>
                                <m:rPr>
                                  <m:nor/>
                                </m:rPr>
                                <a:rPr lang="en-US" altLang="ru-RU" baseline="30000" dirty="0"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e>
                      </m:func>
                    </m:oMath>
                  </a14:m>
                  <a:r>
                    <a:rPr lang="en-US" altLang="ru-RU" dirty="0">
                      <a:cs typeface="Times New Roman" panose="02020603050405020304" pitchFamily="18" charset="0"/>
                    </a:rPr>
                    <a:t>.</a:t>
                  </a:r>
                  <a:endPara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 Box 7">
                  <a:extLst>
                    <a:ext uri="{FF2B5EF4-FFF2-40B4-BE49-F238E27FC236}">
                      <a16:creationId xmlns:a16="http://schemas.microsoft.com/office/drawing/2014/main" id="{61332848-A576-18DF-7384-AEDBC93DC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715570"/>
                  <a:ext cx="9144000" cy="490199"/>
                </a:xfrm>
                <a:prstGeom prst="rect">
                  <a:avLst/>
                </a:prstGeom>
                <a:blipFill>
                  <a:blip r:embed="rId4"/>
                  <a:stretch>
                    <a:fillRect t="-5000" b="-27500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C4F6B5B5-B13F-F7D1-CA2C-41489917F2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6469" y="2400106"/>
              <a:ext cx="5811061" cy="27721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2408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652231"/>
                <a:ext cx="9144000" cy="13760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Найдите уравнение поверхности вращения кривой, заданной в плоскости </a:t>
                </a:r>
                <a:r>
                  <a:rPr lang="en-US" altLang="ru-RU" i="1" dirty="0" err="1">
                    <a:cs typeface="Times New Roman" panose="02020603050405020304" pitchFamily="18" charset="0"/>
                  </a:rPr>
                  <a:t>Oxz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уравнением </a:t>
                </a:r>
                <a:r>
                  <a:rPr lang="en-US" altLang="ru-RU" i="1" dirty="0">
                    <a:cs typeface="Times New Roman" panose="02020603050405020304" pitchFamily="18" charset="0"/>
                  </a:rPr>
                  <a:t>z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altLang="ru-R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altLang="ru-RU" dirty="0">
                    <a:cs typeface="Times New Roman" panose="02020603050405020304" pitchFamily="18" charset="0"/>
                  </a:rPr>
                  <a:t>. </a:t>
                </a:r>
                <a:r>
                  <a:rPr lang="ru-RU" altLang="ru-RU" dirty="0">
                    <a:cs typeface="Times New Roman" panose="02020603050405020304" pitchFamily="18" charset="0"/>
                  </a:rPr>
                  <a:t>Получите её в компьютерной программе </a:t>
                </a:r>
                <a:r>
                  <a:rPr lang="en-US" altLang="ru-RU" dirty="0">
                    <a:cs typeface="Times New Roman" panose="02020603050405020304" pitchFamily="18" charset="0"/>
                  </a:rPr>
                  <a:t>GeoGebra.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652231"/>
                <a:ext cx="9144000" cy="1376018"/>
              </a:xfrm>
              <a:prstGeom prst="rect">
                <a:avLst/>
              </a:prstGeom>
              <a:blipFill>
                <a:blip r:embed="rId3"/>
                <a:stretch>
                  <a:fillRect l="-1000" t="-1770" r="-1000" b="-619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21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CC397B4C-7B60-0702-23B9-FD3A025908F0}"/>
              </a:ext>
            </a:extLst>
          </p:cNvPr>
          <p:cNvGrpSpPr/>
          <p:nvPr/>
        </p:nvGrpSpPr>
        <p:grpSpPr>
          <a:xfrm>
            <a:off x="0" y="2028249"/>
            <a:ext cx="9144000" cy="4257734"/>
            <a:chOff x="0" y="2028249"/>
            <a:chExt cx="9144000" cy="425773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7">
                  <a:extLst>
                    <a:ext uri="{FF2B5EF4-FFF2-40B4-BE49-F238E27FC236}">
                      <a16:creationId xmlns:a16="http://schemas.microsoft.com/office/drawing/2014/main" id="{61332848-A576-18DF-7384-AEDBC93DC3E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0" y="5715570"/>
                  <a:ext cx="9144000" cy="5704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indent="447675" algn="just">
                    <a:lnSpc>
                      <a:spcPct val="115000"/>
                    </a:lnSpc>
                    <a:spcAft>
                      <a:spcPts val="1000"/>
                    </a:spcAft>
                  </a:pPr>
                  <a:r>
                    <a:rPr lang="ru-RU" altLang="ru-RU" dirty="0"/>
                    <a:t>	</a:t>
                  </a:r>
                  <a:r>
                    <a:rPr lang="ru-RU" altLang="ru-RU" dirty="0">
                      <a:solidFill>
                        <a:srgbClr val="FF0000"/>
                      </a:solidFill>
                    </a:rPr>
                    <a:t>Ответ. </a:t>
                  </a:r>
                  <a:r>
                    <a:rPr lang="en-US" altLang="ru-RU" i="1" dirty="0">
                      <a:cs typeface="Times New Roman" panose="02020603050405020304" pitchFamily="18" charset="0"/>
                    </a:rPr>
                    <a:t>z =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alt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ru-RU" altLang="ru-RU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ru-RU" altLang="ru-R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ru-RU" alt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US" altLang="ru-RU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ru-RU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ru-RU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ru-RU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altLang="ru-RU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ru-RU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ru-RU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sup>
                      </m:sSup>
                      <m:r>
                        <a:rPr lang="en-US" altLang="ru-RU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 </m:t>
                      </m:r>
                    </m:oMath>
                  </a14:m>
                  <a:endParaRPr lang="ru-RU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" name="Text Box 7">
                  <a:extLst>
                    <a:ext uri="{FF2B5EF4-FFF2-40B4-BE49-F238E27FC236}">
                      <a16:creationId xmlns:a16="http://schemas.microsoft.com/office/drawing/2014/main" id="{61332848-A576-18DF-7384-AEDBC93DC3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0" y="5715570"/>
                  <a:ext cx="9144000" cy="570413"/>
                </a:xfrm>
                <a:prstGeom prst="rect">
                  <a:avLst/>
                </a:prstGeom>
                <a:blipFill>
                  <a:blip r:embed="rId4"/>
                  <a:stretch>
                    <a:fillRect b="-23656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59CA1092-022C-3D3C-4519-E09A05F17E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19872" y="2028249"/>
              <a:ext cx="3478795" cy="3527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106EAB7C-5420-4165-86AE-6F453169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9208B42-E735-4134-B252-A6CF98F2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DB0A5D29-8AF7-4ED3-9A26-9D595DE6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A7ACB8CC-44D4-4FB1-98FC-7940DC69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7" name="Text Box 9">
                <a:extLst>
                  <a:ext uri="{FF2B5EF4-FFF2-40B4-BE49-F238E27FC236}">
                    <a16:creationId xmlns:a16="http://schemas.microsoft.com/office/drawing/2014/main" id="{769F9CEF-CC13-4B54-ABE1-288C847ED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787"/>
                <a:ext cx="9144000" cy="33065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5021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Кривую в пространстве можно задавать параметрическими уравнениями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d>
                                <m:d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spcAft>
                    <a:spcPts val="0"/>
                  </a:spcAft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	Переменная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называется параметром, а кривая в пространстве, задаваемая этими уравнениями, называется </a:t>
                </a:r>
                <a:r>
                  <a:rPr lang="ru-RU" i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параметрически заданной кривой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пространстве.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57" name="Text Box 9">
                <a:extLst>
                  <a:ext uri="{FF2B5EF4-FFF2-40B4-BE49-F238E27FC236}">
                    <a16:creationId xmlns:a16="http://schemas.microsoft.com/office/drawing/2014/main" id="{769F9CEF-CC13-4B54-ABE1-288C847ED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787"/>
                <a:ext cx="9144000" cy="3306546"/>
              </a:xfrm>
              <a:prstGeom prst="rect">
                <a:avLst/>
              </a:prstGeom>
              <a:blipFill>
                <a:blip r:embed="rId3"/>
                <a:stretch>
                  <a:fillRect l="-1000" t="-1476" r="-1000" b="-313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63" name="Rectangle 15">
            <a:extLst>
              <a:ext uri="{FF2B5EF4-FFF2-40B4-BE49-F238E27FC236}">
                <a16:creationId xmlns:a16="http://schemas.microsoft.com/office/drawing/2014/main" id="{2054AF62-A9AB-4764-8612-2F31DA1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E617890-41CF-1387-5C29-376CF365D02C}"/>
              </a:ext>
            </a:extLst>
          </p:cNvPr>
          <p:cNvSpPr txBox="1"/>
          <p:nvPr/>
        </p:nvSpPr>
        <p:spPr>
          <a:xfrm>
            <a:off x="0" y="3324333"/>
            <a:ext cx="89626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/>
              <a:t>Для получения кривой в пространстве, заданной параметрическими уравнениями, в программе </a:t>
            </a:r>
            <a:r>
              <a:rPr lang="en-US" dirty="0"/>
              <a:t>GeoGebra</a:t>
            </a:r>
            <a:r>
              <a:rPr lang="ru-RU" dirty="0"/>
              <a:t> в строке «Ввод» нужно набрать</a:t>
            </a:r>
          </a:p>
          <a:p>
            <a:pPr algn="ctr"/>
            <a:r>
              <a:rPr lang="ru-RU" dirty="0"/>
              <a:t>Кривая</a:t>
            </a:r>
            <a:r>
              <a:rPr lang="en-US" dirty="0"/>
              <a:t>(x(t),y(t),z(t),</a:t>
            </a:r>
            <a:r>
              <a:rPr lang="en-US" dirty="0" err="1"/>
              <a:t>t,a,b</a:t>
            </a:r>
            <a:r>
              <a:rPr lang="en-US" dirty="0"/>
              <a:t>)</a:t>
            </a:r>
            <a:endParaRPr lang="ru-RU" dirty="0"/>
          </a:p>
          <a:p>
            <a:r>
              <a:rPr lang="ru-RU" dirty="0"/>
              <a:t>и нажать “</a:t>
            </a:r>
            <a:r>
              <a:rPr lang="en-US" dirty="0"/>
              <a:t>Enter</a:t>
            </a:r>
            <a:r>
              <a:rPr lang="ru-RU" dirty="0"/>
              <a:t>”. В результате на экране появится искомая кривая.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010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Теорема.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Выпуклый многогранник задаётся системой неравенств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………………………. 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010102"/>
              </a:xfrm>
              <a:prstGeom prst="rect">
                <a:avLst/>
              </a:prstGeom>
              <a:blipFill>
                <a:blip r:embed="rId3"/>
                <a:stretch>
                  <a:fillRect l="-1004" t="-2424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2010102"/>
                <a:ext cx="9108504" cy="422609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b="1" dirty="0"/>
                  <a:t>	</a:t>
                </a:r>
                <a:r>
                  <a:rPr lang="ru-RU" dirty="0">
                    <a:solidFill>
                      <a:srgbClr val="FF0000"/>
                    </a:solidFill>
                  </a:rPr>
                  <a:t>Доказательство. </a:t>
                </a:r>
                <a:r>
                  <a:rPr lang="ru-RU" dirty="0"/>
                  <a:t>Воспользуемся тем, что выпуклый многогранник является пересечением полупространств, ограниченных плоскостями, содержащими грани многогранника. Если эти плоскости задаются уравнениями</a:t>
                </a:r>
              </a:p>
              <a:p>
                <a:pPr algn="ctr"/>
                <a:r>
                  <a:rPr lang="en-US" i="1" dirty="0"/>
                  <a:t>a</a:t>
                </a:r>
                <a:r>
                  <a:rPr lang="ru-RU" baseline="-25000" dirty="0"/>
                  <a:t>1</a:t>
                </a:r>
                <a:r>
                  <a:rPr lang="en-US" i="1" dirty="0"/>
                  <a:t>x</a:t>
                </a:r>
                <a:r>
                  <a:rPr lang="ru-RU" dirty="0"/>
                  <a:t> + </a:t>
                </a:r>
                <a:r>
                  <a:rPr lang="en-US" i="1" dirty="0"/>
                  <a:t>b</a:t>
                </a:r>
                <a:r>
                  <a:rPr lang="ru-RU" baseline="-25000" dirty="0"/>
                  <a:t>1</a:t>
                </a:r>
                <a:r>
                  <a:rPr lang="en-US" i="1" dirty="0"/>
                  <a:t>y</a:t>
                </a:r>
                <a:r>
                  <a:rPr lang="ru-RU" dirty="0"/>
                  <a:t> + </a:t>
                </a:r>
                <a:r>
                  <a:rPr lang="en-US" i="1" dirty="0"/>
                  <a:t>c</a:t>
                </a:r>
                <a:r>
                  <a:rPr lang="ru-RU" baseline="-25000" dirty="0"/>
                  <a:t>1</a:t>
                </a:r>
                <a:r>
                  <a:rPr lang="en-US" i="1" dirty="0"/>
                  <a:t>z</a:t>
                </a:r>
                <a:r>
                  <a:rPr lang="ru-RU" dirty="0"/>
                  <a:t> + </a:t>
                </a:r>
                <a:r>
                  <a:rPr lang="en-US" i="1" dirty="0"/>
                  <a:t>d</a:t>
                </a:r>
                <a:r>
                  <a:rPr lang="ru-RU" baseline="-25000" dirty="0"/>
                  <a:t>1</a:t>
                </a:r>
                <a:r>
                  <a:rPr lang="ru-RU" dirty="0"/>
                  <a:t> = 0,</a:t>
                </a:r>
              </a:p>
              <a:p>
                <a:pPr algn="ctr"/>
                <a:r>
                  <a:rPr lang="ru-RU" dirty="0"/>
                  <a:t>........................,</a:t>
                </a:r>
              </a:p>
              <a:p>
                <a:pPr algn="ctr"/>
                <a:r>
                  <a:rPr lang="en-US" i="1" dirty="0" err="1"/>
                  <a:t>a</a:t>
                </a:r>
                <a:r>
                  <a:rPr lang="en-US" i="1" baseline="-25000" dirty="0" err="1"/>
                  <a:t>n</a:t>
                </a:r>
                <a:r>
                  <a:rPr lang="en-US" i="1" dirty="0" err="1"/>
                  <a:t>x</a:t>
                </a:r>
                <a:r>
                  <a:rPr lang="ru-RU" dirty="0"/>
                  <a:t> + </a:t>
                </a:r>
                <a:r>
                  <a:rPr lang="en-US" i="1" dirty="0" err="1"/>
                  <a:t>b</a:t>
                </a:r>
                <a:r>
                  <a:rPr lang="en-US" i="1" baseline="-25000" dirty="0" err="1"/>
                  <a:t>n</a:t>
                </a:r>
                <a:r>
                  <a:rPr lang="en-US" i="1" dirty="0" err="1"/>
                  <a:t>y</a:t>
                </a:r>
                <a:r>
                  <a:rPr lang="ru-RU" dirty="0"/>
                  <a:t> + </a:t>
                </a:r>
                <a:r>
                  <a:rPr lang="en-US" i="1" dirty="0" err="1"/>
                  <a:t>c</a:t>
                </a:r>
                <a:r>
                  <a:rPr lang="en-US" i="1" baseline="-25000" dirty="0" err="1"/>
                  <a:t>n</a:t>
                </a:r>
                <a:r>
                  <a:rPr lang="en-US" i="1" dirty="0" err="1"/>
                  <a:t>z</a:t>
                </a:r>
                <a:r>
                  <a:rPr lang="ru-RU" dirty="0"/>
                  <a:t> + </a:t>
                </a:r>
                <a:r>
                  <a:rPr lang="en-US" i="1" dirty="0" err="1"/>
                  <a:t>d</a:t>
                </a:r>
                <a:r>
                  <a:rPr lang="en-US" i="1" baseline="-25000" dirty="0" err="1"/>
                  <a:t>n</a:t>
                </a:r>
                <a:r>
                  <a:rPr lang="ru-RU" dirty="0"/>
                  <a:t> = 0,</a:t>
                </a:r>
              </a:p>
              <a:p>
                <a:r>
                  <a:rPr lang="ru-RU" dirty="0"/>
                  <a:t>то сам многогранник будет задаваться системой неравенств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≥0,</m:t>
                              </m:r>
                            </m:e>
                            <m:e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………………………. ,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≥0.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altLang="ru-RU" sz="2000" dirty="0"/>
              </a:p>
            </p:txBody>
          </p:sp>
        </mc:Choice>
        <mc:Fallback xmlns="">
          <p:sp>
            <p:nvSpPr>
              <p:cNvPr id="9" name="Text Box 4">
                <a:extLst>
                  <a:ext uri="{FF2B5EF4-FFF2-40B4-BE49-F238E27FC236}">
                    <a16:creationId xmlns:a16="http://schemas.microsoft.com/office/drawing/2014/main" id="{8A043CC6-F619-4B59-8A22-899D5266CB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2010102"/>
                <a:ext cx="9108504" cy="4226093"/>
              </a:xfrm>
              <a:prstGeom prst="rect">
                <a:avLst/>
              </a:prstGeom>
              <a:blipFill>
                <a:blip r:embed="rId4"/>
                <a:stretch>
                  <a:fillRect l="-1004" t="-1154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65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106EAB7C-5420-4165-86AE-6F453169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9208B42-E735-4134-B252-A6CF98F2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DB0A5D29-8AF7-4ED3-9A26-9D595DE6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A7ACB8CC-44D4-4FB1-98FC-7940DC69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id="{2054AF62-A9AB-4764-8612-2F31DA1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D8FD9B-56BE-4DED-A74B-75D50E2E4186}"/>
                  </a:ext>
                </a:extLst>
              </p:cNvPr>
              <p:cNvSpPr txBox="1"/>
              <p:nvPr/>
            </p:nvSpPr>
            <p:spPr>
              <a:xfrm>
                <a:off x="0" y="375435"/>
                <a:ext cx="8962642" cy="237943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</a:t>
                </a:r>
                <a:r>
                  <a:rPr lang="ru-RU" dirty="0">
                    <a:ea typeface="Times New Roman" panose="02020603050405020304" pitchFamily="18" charset="0"/>
                  </a:rPr>
                  <a:t>Частным случаем такого задания является задание прямой</a:t>
                </a:r>
                <a:r>
                  <a:rPr lang="ru-RU" dirty="0"/>
                  <a:t>,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𝑘𝑡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𝑙𝑡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ru-R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ru-RU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𝑚𝑡</m:t>
                              </m:r>
                              <m:r>
                                <a:rPr lang="ru-RU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/>
              </a:p>
              <a:p>
                <a:r>
                  <a:rPr lang="ru-RU" dirty="0"/>
                  <a:t>проходящей через точку </a:t>
                </a:r>
                <a:r>
                  <a:rPr lang="en-US" i="1" dirty="0"/>
                  <a:t>A</a:t>
                </a:r>
                <a:r>
                  <a:rPr lang="ru-RU" baseline="-25000" dirty="0"/>
                  <a:t>0</a:t>
                </a:r>
                <a:r>
                  <a:rPr lang="ru-RU" dirty="0"/>
                  <a:t>(</a:t>
                </a:r>
                <a:r>
                  <a:rPr lang="en-US" i="1" dirty="0"/>
                  <a:t>x</a:t>
                </a:r>
                <a:r>
                  <a:rPr lang="ru-RU" baseline="-25000" dirty="0"/>
                  <a:t>0</a:t>
                </a:r>
                <a:r>
                  <a:rPr lang="ru-RU" dirty="0"/>
                  <a:t>, </a:t>
                </a:r>
                <a:r>
                  <a:rPr lang="en-US" i="1" dirty="0"/>
                  <a:t>y</a:t>
                </a:r>
                <a:r>
                  <a:rPr lang="ru-RU" baseline="-25000" dirty="0"/>
                  <a:t>0</a:t>
                </a:r>
                <a:r>
                  <a:rPr lang="ru-RU" dirty="0"/>
                  <a:t>, </a:t>
                </a:r>
                <a:r>
                  <a:rPr lang="en-US" i="1" dirty="0"/>
                  <a:t>z</a:t>
                </a:r>
                <a:r>
                  <a:rPr lang="ru-RU" baseline="-25000" dirty="0"/>
                  <a:t>0</a:t>
                </a:r>
                <a:r>
                  <a:rPr lang="ru-RU" dirty="0"/>
                  <a:t>), с 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направляющим вектором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e>
                    </m:acc>
                  </m:oMath>
                </a14:m>
                <a:r>
                  <a:rPr lang="ru-RU" dirty="0">
                    <a:effectLst/>
                    <a:ea typeface="Times New Roman" panose="02020603050405020304" pitchFamily="18" charset="0"/>
                  </a:rPr>
                  <a:t>(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k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l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i="1" dirty="0">
                    <a:effectLst/>
                    <a:ea typeface="Times New Roman" panose="02020603050405020304" pitchFamily="18" charset="0"/>
                  </a:rPr>
                  <a:t>m</a:t>
                </a:r>
                <a:r>
                  <a:rPr lang="ru-RU" dirty="0">
                    <a:effectLst/>
                    <a:ea typeface="Times New Roman" panose="02020603050405020304" pitchFamily="18" charset="0"/>
                  </a:rPr>
                  <a:t>), </a:t>
                </a:r>
                <a:r>
                  <a:rPr lang="ru-RU" dirty="0"/>
                  <a:t>которое мы рассмотрели ранее.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0D8FD9B-56BE-4DED-A74B-75D50E2E41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75435"/>
                <a:ext cx="8962642" cy="2379434"/>
              </a:xfrm>
              <a:prstGeom prst="rect">
                <a:avLst/>
              </a:prstGeom>
              <a:blipFill>
                <a:blip r:embed="rId3"/>
                <a:stretch>
                  <a:fillRect l="-1020" t="-2051" b="-51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1D1C7B-C5EA-4124-957C-E9920BC2E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4832" y="3176588"/>
            <a:ext cx="3052977" cy="290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159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680"/>
            <a:ext cx="9144000" cy="1556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примера параметрического задания кривой в пространстве рассмотрим </a:t>
            </a:r>
            <a:r>
              <a:rPr lang="ru-RU" sz="2000" b="1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винтовую линию</a:t>
            </a:r>
            <a:r>
              <a:rPr lang="ru-RU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траекторию движения точки, которая вращается с постоянной угловой скоростью вокруг неподвижной оси и одновременно перемещается вдоль этой оси с постоянной скоростью.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15E406-F28B-D74E-3AFE-A57BB51CE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7784" y="1516122"/>
            <a:ext cx="3312368" cy="313976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7">
                <a:extLst>
                  <a:ext uri="{FF2B5EF4-FFF2-40B4-BE49-F238E27FC236}">
                    <a16:creationId xmlns:a16="http://schemas.microsoft.com/office/drawing/2014/main" id="{F9985BFF-CD86-1230-C62B-8AD034BC9BA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509120"/>
                <a:ext cx="9144000" cy="20597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Параметрические уравнения винтовой линии имеют вид</a:t>
                </a:r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just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𝑅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func>
                                <m:funcPr>
                                  <m:ctrlPr>
                                    <a:rPr lang="ru-RU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r>
                                <a:rPr lang="en-US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ru-RU" sz="20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just">
                  <a:spcAft>
                    <a:spcPts val="0"/>
                  </a:spcAft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Первые два уравнения описывают движение точки вокруг оси </a:t>
                </a:r>
                <a:r>
                  <a:rPr lang="en-US" sz="20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Oz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Третье уравнение задаёт движение точки вдоль этой оси.</a:t>
                </a:r>
                <a:endParaRPr lang="ru-RU" sz="2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 Box 7">
                <a:extLst>
                  <a:ext uri="{FF2B5EF4-FFF2-40B4-BE49-F238E27FC236}">
                    <a16:creationId xmlns:a16="http://schemas.microsoft.com/office/drawing/2014/main" id="{F9985BFF-CD86-1230-C62B-8AD034BC9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509120"/>
                <a:ext cx="9144000" cy="2059795"/>
              </a:xfrm>
              <a:prstGeom prst="rect">
                <a:avLst/>
              </a:prstGeom>
              <a:blipFill>
                <a:blip r:embed="rId4"/>
                <a:stretch>
                  <a:fillRect l="-667" r="-667" b="-414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1340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1339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параметрические уравнения линии пересечения двух плоскостей, заданных уравнениями </a:t>
            </a:r>
            <a:r>
              <a:rPr lang="en-US" altLang="ru-RU" i="1" dirty="0">
                <a:cs typeface="Times New Roman" panose="02020603050405020304" pitchFamily="18" charset="0"/>
              </a:rPr>
              <a:t>z = </a:t>
            </a:r>
            <a:r>
              <a:rPr lang="en-US" altLang="ru-RU" dirty="0">
                <a:cs typeface="Times New Roman" panose="02020603050405020304" pitchFamily="18" charset="0"/>
              </a:rPr>
              <a:t>2</a:t>
            </a:r>
            <a:r>
              <a:rPr lang="en-US" altLang="ru-RU" i="1" dirty="0">
                <a:cs typeface="Times New Roman" panose="02020603050405020304" pitchFamily="18" charset="0"/>
              </a:rPr>
              <a:t>x</a:t>
            </a:r>
            <a:r>
              <a:rPr lang="en-US" altLang="ru-RU" dirty="0">
                <a:cs typeface="Times New Roman" panose="02020603050405020304" pitchFamily="18" charset="0"/>
              </a:rPr>
              <a:t>, </a:t>
            </a:r>
            <a:r>
              <a:rPr lang="en-US" altLang="ru-RU" i="1" dirty="0">
                <a:cs typeface="Times New Roman" panose="02020603050405020304" pitchFamily="18" charset="0"/>
              </a:rPr>
              <a:t>z = </a:t>
            </a:r>
            <a:r>
              <a:rPr lang="en-US" altLang="ru-RU" dirty="0">
                <a:cs typeface="Times New Roman" panose="02020603050405020304" pitchFamily="18" charset="0"/>
              </a:rPr>
              <a:t>3</a:t>
            </a:r>
            <a:r>
              <a:rPr lang="en-US" altLang="ru-RU" i="1" dirty="0">
                <a:cs typeface="Times New Roman" panose="02020603050405020304" pitchFamily="18" charset="0"/>
              </a:rPr>
              <a:t>y</a:t>
            </a:r>
            <a:r>
              <a:rPr lang="en-US" altLang="ru-RU" dirty="0">
                <a:cs typeface="Times New Roman" panose="02020603050405020304" pitchFamily="18" charset="0"/>
              </a:rPr>
              <a:t>. </a:t>
            </a:r>
            <a:r>
              <a:rPr lang="ru-RU" altLang="ru-RU" dirty="0">
                <a:cs typeface="Times New Roman" panose="02020603050405020304" pitchFamily="18" charset="0"/>
              </a:rPr>
              <a:t>Получите её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22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E2CC30-85BB-372C-5FB4-A5F98CEBD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415524"/>
            <a:ext cx="3820058" cy="346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1004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680"/>
                <a:ext cx="9144000" cy="2748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уравнении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положим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Тогда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Следовательно,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Искомые параметрические уравнения прямой имеют вид</a:t>
                </a:r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=3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=6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just">
                  <a:spcAft>
                    <a:spcPts val="0"/>
                  </a:spcAft>
                </a:pPr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680"/>
                <a:ext cx="9144000" cy="2748766"/>
              </a:xfrm>
              <a:prstGeom prst="rect">
                <a:avLst/>
              </a:prstGeom>
              <a:blipFill>
                <a:blip r:embed="rId3"/>
                <a:stretch>
                  <a:fillRect l="-1000" t="-177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DA8FED3-216B-DEA9-BA6E-99B49D7044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3768" y="2492896"/>
            <a:ext cx="4086795" cy="35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32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17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параметрические уравнения линии пересечения цилиндрической поверхности радиусом 1, осью которой является ось </a:t>
            </a:r>
            <a:r>
              <a:rPr lang="en-US" altLang="ru-RU" i="1" dirty="0">
                <a:cs typeface="Times New Roman" panose="02020603050405020304" pitchFamily="18" charset="0"/>
              </a:rPr>
              <a:t>Oz</a:t>
            </a:r>
            <a:r>
              <a:rPr lang="ru-RU" altLang="ru-RU" dirty="0">
                <a:cs typeface="Times New Roman" panose="02020603050405020304" pitchFamily="18" charset="0"/>
              </a:rPr>
              <a:t>, и плоскости, проходящей через ось </a:t>
            </a:r>
            <a:r>
              <a:rPr lang="en-US" altLang="ru-RU" i="1" dirty="0">
                <a:cs typeface="Times New Roman" panose="02020603050405020304" pitchFamily="18" charset="0"/>
              </a:rPr>
              <a:t>Ox</a:t>
            </a:r>
            <a:r>
              <a:rPr lang="ru-RU" altLang="ru-RU" dirty="0">
                <a:cs typeface="Times New Roman" panose="02020603050405020304" pitchFamily="18" charset="0"/>
              </a:rPr>
              <a:t>, под углом 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ru-RU" altLang="ru-RU" dirty="0">
                <a:cs typeface="Times New Roman" panose="02020603050405020304" pitchFamily="18" charset="0"/>
              </a:rPr>
              <a:t> к плоскости </a:t>
            </a:r>
            <a:r>
              <a:rPr lang="en-US" altLang="ru-RU" i="1" dirty="0">
                <a:cs typeface="Times New Roman" panose="02020603050405020304" pitchFamily="18" charset="0"/>
              </a:rPr>
              <a:t>Oxy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Получите её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23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49A761-4958-07DD-F7D9-45E845F7C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2636912"/>
            <a:ext cx="4181930" cy="367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39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680"/>
                <a:ext cx="9144000" cy="2748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Цилиндрическая поверхность задаётся уравнением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Плоскость задаётся уравнением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 = 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Искомые параметрические уравнения их линии пересечения имеют вид</a:t>
                </a:r>
              </a:p>
              <a:p>
                <a:pPr indent="44767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just">
                  <a:spcAft>
                    <a:spcPts val="0"/>
                  </a:spcAft>
                </a:pPr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680"/>
                <a:ext cx="9144000" cy="2748766"/>
              </a:xfrm>
              <a:prstGeom prst="rect">
                <a:avLst/>
              </a:prstGeom>
              <a:blipFill>
                <a:blip r:embed="rId3"/>
                <a:stretch>
                  <a:fillRect l="-1000" t="-1774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8BAB9F-23E5-A9DA-6E94-1171E272C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588" y="2420888"/>
            <a:ext cx="4552824" cy="39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141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218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параметрические уравнения линии пересечения цилиндрической поверхности радиусом 1, осью которой является ось </a:t>
            </a:r>
            <a:r>
              <a:rPr lang="en-US" altLang="ru-RU" i="1" dirty="0">
                <a:cs typeface="Times New Roman" panose="02020603050405020304" pitchFamily="18" charset="0"/>
              </a:rPr>
              <a:t>Oz</a:t>
            </a:r>
            <a:r>
              <a:rPr lang="ru-RU" altLang="ru-RU" dirty="0">
                <a:cs typeface="Times New Roman" panose="02020603050405020304" pitchFamily="18" charset="0"/>
              </a:rPr>
              <a:t>, и конической поверхности с вершиной в точке </a:t>
            </a:r>
            <a:r>
              <a:rPr lang="en-US" altLang="ru-RU" dirty="0">
                <a:cs typeface="Times New Roman" panose="02020603050405020304" pitchFamily="18" charset="0"/>
              </a:rPr>
              <a:t>(1, 0, 0) </a:t>
            </a:r>
            <a:r>
              <a:rPr lang="ru-RU" altLang="ru-RU" dirty="0">
                <a:cs typeface="Times New Roman" panose="02020603050405020304" pitchFamily="18" charset="0"/>
              </a:rPr>
              <a:t>и углом между осью и образующей 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Получите её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24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5033E7-CF49-CA5D-3C73-172B7F628F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2822008"/>
            <a:ext cx="4822898" cy="355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274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680"/>
                <a:ext cx="9144000" cy="31180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Цилиндрическая поверхность задаётся уравнением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Коническая поверхность задаётся уравнением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Искомые параметрические уравнения их линии пересечения имеют вид</a:t>
                </a:r>
              </a:p>
              <a:p>
                <a:pPr indent="44767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just">
                  <a:spcAft>
                    <a:spcPts val="0"/>
                  </a:spcAft>
                </a:pPr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680"/>
                <a:ext cx="9144000" cy="3118098"/>
              </a:xfrm>
              <a:prstGeom prst="rect">
                <a:avLst/>
              </a:prstGeom>
              <a:blipFill>
                <a:blip r:embed="rId3"/>
                <a:stretch>
                  <a:fillRect l="-1000" t="-1563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F6D46C1-C990-A85A-6D4E-6C7022EBC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71800" y="2780928"/>
            <a:ext cx="4355763" cy="3235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630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2613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параметрические уравнения кривой </a:t>
            </a:r>
            <a:r>
              <a:rPr lang="ru-RU" altLang="ru-RU" dirty="0" err="1">
                <a:cs typeface="Times New Roman" panose="02020603050405020304" pitchFamily="18" charset="0"/>
              </a:rPr>
              <a:t>Вивиани</a:t>
            </a:r>
            <a:r>
              <a:rPr lang="ru-RU" altLang="ru-RU" dirty="0">
                <a:cs typeface="Times New Roman" panose="02020603050405020304" pitchFamily="18" charset="0"/>
              </a:rPr>
              <a:t>, которая является пересечением сферы с центром в начале координат и радиусом 2 и цилиндрической поверхности радиусом 1, осью которой является прямая, проходящая через точку(1,0,0) и параллельная оси </a:t>
            </a:r>
            <a:r>
              <a:rPr lang="en-US" altLang="ru-RU" i="1" dirty="0">
                <a:cs typeface="Times New Roman" panose="02020603050405020304" pitchFamily="18" charset="0"/>
              </a:rPr>
              <a:t>Oz</a:t>
            </a:r>
            <a:r>
              <a:rPr lang="ru-RU" altLang="ru-RU" dirty="0">
                <a:cs typeface="Times New Roman" panose="02020603050405020304" pitchFamily="18" charset="0"/>
              </a:rPr>
              <a:t>. Получите её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589C54-FDD4-1B22-9B9E-84ABE9F3D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1800" y="2852937"/>
            <a:ext cx="4014475" cy="3776463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25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1126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680"/>
                <a:ext cx="9144000" cy="38708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Сфера задаётся уравнением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Цилиндрическая поверхность задаётся уравнением </a:t>
                </a:r>
                <a:endParaRPr lang="en-US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ctr">
                  <a:spcAft>
                    <a:spcPts val="0"/>
                  </a:spcAft>
                </a:pP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x-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= 4.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just">
                  <a:spcAft>
                    <a:spcPts val="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Проекцией кривой </a:t>
                </a:r>
                <a:r>
                  <a:rPr lang="ru-RU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Вивиани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на плоскость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Oxy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является окружность с центром в точке </a:t>
                </a:r>
                <a:r>
                  <a:rPr lang="en-US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(1, 0, 0)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радиусом 1. В этой плоскости она задаётся параметрическими уравнениями</a:t>
                </a:r>
                <a:endParaRPr lang="ru-RU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indent="44767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=1+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cs typeface="Times New Roman" panose="02020603050405020304" pitchFamily="18" charset="0"/>
                </a:endParaRPr>
              </a:p>
              <a:p>
                <a:pPr indent="447675" algn="just">
                  <a:spcAft>
                    <a:spcPts val="0"/>
                  </a:spcAft>
                </a:pP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Подставляя эти выражения для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ru-RU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уравнение сферы, получим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</m:fName>
                      <m:e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).</m:t>
                        </m:r>
                      </m:e>
                    </m:func>
                  </m:oMath>
                </a14:m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680"/>
                <a:ext cx="9144000" cy="3870803"/>
              </a:xfrm>
              <a:prstGeom prst="rect">
                <a:avLst/>
              </a:prstGeom>
              <a:blipFill>
                <a:blip r:embed="rId3"/>
                <a:stretch>
                  <a:fillRect l="-1000" t="-1260" r="-1000" b="-2220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E3F32BA-079E-E875-63A4-124663445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519487"/>
            <a:ext cx="3312368" cy="31159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0E94B9CD-060E-C061-2A39-5EA686667E2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4143324"/>
                <a:ext cx="5292080" cy="20101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4767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Искомые параметрические уравнения кривой </a:t>
                </a:r>
                <a:r>
                  <a:rPr lang="ru-RU" dirty="0" err="1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Вивиани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имеют вид</a:t>
                </a:r>
              </a:p>
              <a:p>
                <a:pPr indent="44767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=1+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=2</m:t>
                              </m:r>
                              <m:func>
                                <m:func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</m:fName>
                                <m:e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).</m:t>
                                  </m:r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 Box 7">
                <a:extLst>
                  <a:ext uri="{FF2B5EF4-FFF2-40B4-BE49-F238E27FC236}">
                    <a16:creationId xmlns:a16="http://schemas.microsoft.com/office/drawing/2014/main" id="{0E94B9CD-060E-C061-2A39-5EA686667E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4143324"/>
                <a:ext cx="5292080" cy="2010102"/>
              </a:xfrm>
              <a:prstGeom prst="rect">
                <a:avLst/>
              </a:prstGeom>
              <a:blipFill>
                <a:blip r:embed="rId5"/>
                <a:stretch>
                  <a:fillRect l="-1728" t="-2432" r="-17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6870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7487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>
                  <a:tabLst>
                    <a:tab pos="2711450" algn="l"/>
                  </a:tabLst>
                </a:pPr>
                <a:r>
                  <a:rPr lang="en-US" altLang="ru-RU" dirty="0">
                    <a:solidFill>
                      <a:srgbClr val="FF0000"/>
                    </a:solidFill>
                  </a:rPr>
                  <a:t> </a:t>
                </a:r>
                <a:r>
                  <a:rPr lang="ru-RU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Пример 1.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</a:rPr>
                  <a:t>Н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еравенства </a:t>
                </a:r>
              </a:p>
              <a:p>
                <a:pPr indent="450215" algn="ctr">
                  <a:tabLst>
                    <a:tab pos="2711450" algn="l"/>
                  </a:tabLst>
                </a:pP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0,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x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1,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y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1,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z </a:t>
                </a:r>
                <a14:m>
                  <m:oMath xmlns:m="http://schemas.openxmlformats.org/officeDocument/2006/math">
                    <m:r>
                      <a:rPr lang="ru-RU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1,</a:t>
                </a: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которые можно переписать в виде системы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≤1,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≤1,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определяют единичный куб в пространстве.</a:t>
                </a:r>
                <a:endParaRPr lang="ru-RU" altLang="ru-RU" dirty="0"/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748766"/>
              </a:xfrm>
              <a:prstGeom prst="rect">
                <a:avLst/>
              </a:prstGeom>
              <a:blipFill>
                <a:blip r:embed="rId3"/>
                <a:stretch>
                  <a:fillRect l="-1004" t="-1774" b="-421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706D49A-0D3C-40E7-99AB-2F525DA307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1325" y="2924944"/>
            <a:ext cx="3061349" cy="287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091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17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параметрические уравнения линии пересечения сферы с центром в начале координат и радиусом 1 и конической поверхности с вершиной в точке </a:t>
            </a:r>
            <a:r>
              <a:rPr lang="en-US" altLang="ru-RU" dirty="0">
                <a:cs typeface="Times New Roman" panose="02020603050405020304" pitchFamily="18" charset="0"/>
              </a:rPr>
              <a:t>(1, 0, 0) </a:t>
            </a:r>
            <a:r>
              <a:rPr lang="ru-RU" altLang="ru-RU" dirty="0">
                <a:cs typeface="Times New Roman" panose="02020603050405020304" pitchFamily="18" charset="0"/>
              </a:rPr>
              <a:t>и углом между осью и образующей 45</a:t>
            </a:r>
            <a:r>
              <a:rPr lang="ru-RU" altLang="ru-RU" baseline="30000" dirty="0">
                <a:cs typeface="Times New Roman" panose="02020603050405020304" pitchFamily="18" charset="0"/>
              </a:rPr>
              <a:t>о</a:t>
            </a:r>
            <a:r>
              <a:rPr lang="en-US" altLang="ru-RU" dirty="0">
                <a:cs typeface="Times New Roman" panose="02020603050405020304" pitchFamily="18" charset="0"/>
              </a:rPr>
              <a:t>.</a:t>
            </a:r>
            <a:r>
              <a:rPr lang="ru-RU" altLang="ru-RU" dirty="0">
                <a:cs typeface="Times New Roman" panose="02020603050405020304" pitchFamily="18" charset="0"/>
              </a:rPr>
              <a:t> Получите её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26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CF7381-AC27-7CE7-F6BA-6A1AAA65C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8701" y="2492897"/>
            <a:ext cx="4983540" cy="378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07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-5680"/>
                <a:ext cx="9144000" cy="50116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7675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Решение.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Сфера задаётся уравнением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Коническая поверхность задаётся уравнением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ru-RU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sz="2400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Подставляя выражение для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</a:t>
                </a:r>
                <a:r>
                  <a:rPr lang="en-US" baseline="30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из первого уравнения во второе, получим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Положим </a:t>
                </a:r>
                <a14:m>
                  <m:oMath xmlns:m="http://schemas.openxmlformats.org/officeDocument/2006/math"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𝑦</m:t>
                    </m:r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func>
                      <m:funcPr>
                        <m:ctrlP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  <m:r>
                      <a:rPr lang="en-US" b="0" i="1" smtClean="0"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Подставляя эти выражения для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:r>
                  <a:rPr lang="en-US" i="1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уравнение конической поверхности, получим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Искомые параметрические уравнения их линии пересечения имеют вид</a:t>
                </a:r>
              </a:p>
              <a:p>
                <a:pPr indent="447675"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ru-RU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i="1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f>
                                    <m:f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func>
                                    <m:func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b="0" i="0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</m:func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,</m:t>
                                  </m:r>
                                </m:e>
                              </m:eqAr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(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num>
                                    <m:den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591" name="Text Box 7">
                <a:extLst>
                  <a:ext uri="{FF2B5EF4-FFF2-40B4-BE49-F238E27FC236}">
                    <a16:creationId xmlns:a16="http://schemas.microsoft.com/office/drawing/2014/main" id="{1991E6F6-655C-4706-A19C-66CDCA6D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-5680"/>
                <a:ext cx="9144000" cy="5011628"/>
              </a:xfrm>
              <a:prstGeom prst="rect">
                <a:avLst/>
              </a:prstGeom>
              <a:blipFill>
                <a:blip r:embed="rId3"/>
                <a:stretch>
                  <a:fillRect l="-1000" t="-973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BC4E7C-8A18-0133-7475-59E8706772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3192363"/>
            <a:ext cx="3600400" cy="2913122"/>
          </a:xfrm>
          <a:prstGeom prst="rect">
            <a:avLst/>
          </a:prstGeom>
        </p:spPr>
      </p:pic>
      <p:sp>
        <p:nvSpPr>
          <p:cNvPr id="2" name="Text Box 7">
            <a:extLst>
              <a:ext uri="{FF2B5EF4-FFF2-40B4-BE49-F238E27FC236}">
                <a16:creationId xmlns:a16="http://schemas.microsoft.com/office/drawing/2014/main" id="{F013FD4B-8D72-0F21-97DF-213FE1CC81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006535"/>
            <a:ext cx="9144000" cy="49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Таким образом, эта линия является частью кривой </a:t>
            </a:r>
            <a:r>
              <a:rPr lang="ru-RU" altLang="ru-RU" dirty="0" err="1">
                <a:cs typeface="Times New Roman" panose="02020603050405020304" pitchFamily="18" charset="0"/>
              </a:rPr>
              <a:t>Вивиани</a:t>
            </a:r>
            <a:r>
              <a:rPr lang="ru-RU" altLang="ru-RU" dirty="0"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011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106EAB7C-5420-4165-86AE-6F453169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9208B42-E735-4134-B252-A6CF98F2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DB0A5D29-8AF7-4ED3-9A26-9D595DE6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A7ACB8CC-44D4-4FB1-98FC-7940DC69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257" name="Text Box 9">
                <a:extLst>
                  <a:ext uri="{FF2B5EF4-FFF2-40B4-BE49-F238E27FC236}">
                    <a16:creationId xmlns:a16="http://schemas.microsoft.com/office/drawing/2014/main" id="{769F9CEF-CC13-4B54-ABE1-288C847EDD8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17787"/>
                <a:ext cx="9144000" cy="21985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Поверхность в пространстве можно задавать параметрическими уравнениями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</m:e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  <m:d>
                              <m:dPr>
                                <m:ctrlP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𝑢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, </m:t>
                                </m:r>
                                <m:r>
                                  <a:rPr lang="ru-RU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 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257" name="Text Box 9">
                <a:extLst>
                  <a:ext uri="{FF2B5EF4-FFF2-40B4-BE49-F238E27FC236}">
                    <a16:creationId xmlns:a16="http://schemas.microsoft.com/office/drawing/2014/main" id="{769F9CEF-CC13-4B54-ABE1-288C847EDD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7787"/>
                <a:ext cx="9144000" cy="2198551"/>
              </a:xfrm>
              <a:prstGeom prst="rect">
                <a:avLst/>
              </a:prstGeom>
              <a:blipFill>
                <a:blip r:embed="rId3"/>
                <a:stretch>
                  <a:fillRect l="-1000" t="-2216" r="-10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263" name="Rectangle 15">
            <a:extLst>
              <a:ext uri="{FF2B5EF4-FFF2-40B4-BE49-F238E27FC236}">
                <a16:creationId xmlns:a16="http://schemas.microsoft.com/office/drawing/2014/main" id="{2054AF62-A9AB-4764-8612-2F31DA1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1DA3F2-7187-5075-E44B-FDC87E4D66E2}"/>
              </a:ext>
            </a:extLst>
          </p:cNvPr>
          <p:cNvSpPr txBox="1"/>
          <p:nvPr/>
        </p:nvSpPr>
        <p:spPr>
          <a:xfrm>
            <a:off x="90679" y="2369017"/>
            <a:ext cx="896264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ru-RU" dirty="0"/>
              <a:t>Для получения поверхности в пространстве, заданной параметрическими уравнениями, в программе </a:t>
            </a:r>
            <a:r>
              <a:rPr lang="en-US" dirty="0"/>
              <a:t>GeoGebra</a:t>
            </a:r>
            <a:r>
              <a:rPr lang="ru-RU" dirty="0"/>
              <a:t> в строке «Ввод» нужно набрать</a:t>
            </a:r>
          </a:p>
          <a:p>
            <a:pPr algn="ctr"/>
            <a:r>
              <a:rPr lang="ru-RU" dirty="0"/>
              <a:t>Поверхность</a:t>
            </a:r>
            <a:r>
              <a:rPr lang="en-US" dirty="0"/>
              <a:t>(x(</a:t>
            </a:r>
            <a:r>
              <a:rPr lang="en-US" dirty="0" err="1"/>
              <a:t>u,v</a:t>
            </a:r>
            <a:r>
              <a:rPr lang="en-US" dirty="0"/>
              <a:t>),y(</a:t>
            </a:r>
            <a:r>
              <a:rPr lang="en-US" dirty="0" err="1"/>
              <a:t>u,v</a:t>
            </a:r>
            <a:r>
              <a:rPr lang="en-US" dirty="0"/>
              <a:t>),z(</a:t>
            </a:r>
            <a:r>
              <a:rPr lang="en-US" dirty="0" err="1"/>
              <a:t>u,v</a:t>
            </a:r>
            <a:r>
              <a:rPr lang="en-US" dirty="0"/>
              <a:t>),</a:t>
            </a:r>
            <a:r>
              <a:rPr lang="en-US" dirty="0" err="1"/>
              <a:t>u,a,b,v,c,d</a:t>
            </a:r>
            <a:r>
              <a:rPr lang="en-US" dirty="0"/>
              <a:t>)</a:t>
            </a:r>
            <a:endParaRPr lang="ru-RU" dirty="0"/>
          </a:p>
          <a:p>
            <a:pPr algn="just"/>
            <a:r>
              <a:rPr lang="ru-RU" dirty="0"/>
              <a:t>и нажать “</a:t>
            </a:r>
            <a:r>
              <a:rPr lang="en-US" dirty="0"/>
              <a:t>Enter</a:t>
            </a:r>
            <a:r>
              <a:rPr lang="ru-RU" dirty="0"/>
              <a:t>”. В результате на экране появится искомая поверхность.</a:t>
            </a:r>
          </a:p>
        </p:txBody>
      </p:sp>
    </p:spTree>
    <p:extLst>
      <p:ext uri="{BB962C8B-B14F-4D97-AF65-F5344CB8AC3E}">
        <p14:creationId xmlns:p14="http://schemas.microsoft.com/office/powerpoint/2010/main" val="5771847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4">
            <a:extLst>
              <a:ext uri="{FF2B5EF4-FFF2-40B4-BE49-F238E27FC236}">
                <a16:creationId xmlns:a16="http://schemas.microsoft.com/office/drawing/2014/main" id="{106EAB7C-5420-4165-86AE-6F453169BE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3" name="Rectangle 5">
            <a:extLst>
              <a:ext uri="{FF2B5EF4-FFF2-40B4-BE49-F238E27FC236}">
                <a16:creationId xmlns:a16="http://schemas.microsoft.com/office/drawing/2014/main" id="{29208B42-E735-4134-B252-A6CF98F2A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5" name="Rectangle 7">
            <a:extLst>
              <a:ext uri="{FF2B5EF4-FFF2-40B4-BE49-F238E27FC236}">
                <a16:creationId xmlns:a16="http://schemas.microsoft.com/office/drawing/2014/main" id="{DB0A5D29-8AF7-4ED3-9A26-9D595DE6B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56" name="Rectangle 8">
            <a:extLst>
              <a:ext uri="{FF2B5EF4-FFF2-40B4-BE49-F238E27FC236}">
                <a16:creationId xmlns:a16="http://schemas.microsoft.com/office/drawing/2014/main" id="{A7ACB8CC-44D4-4FB1-98FC-7940DC6985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3263" name="Rectangle 15">
            <a:extLst>
              <a:ext uri="{FF2B5EF4-FFF2-40B4-BE49-F238E27FC236}">
                <a16:creationId xmlns:a16="http://schemas.microsoft.com/office/drawing/2014/main" id="{2054AF62-A9AB-4764-8612-2F31DA106F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EFFF7A-31BC-E60E-09EF-454F79A5D1EE}"/>
              </a:ext>
            </a:extLst>
          </p:cNvPr>
          <p:cNvSpPr txBox="1"/>
          <p:nvPr/>
        </p:nvSpPr>
        <p:spPr>
          <a:xfrm>
            <a:off x="0" y="110938"/>
            <a:ext cx="9108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качестве примера такой поверхности рассмотрим </a:t>
            </a:r>
            <a:r>
              <a:rPr lang="ru-RU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геликоид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поверхность, описываемую отрезком, перпендикулярным оси вращения,</a:t>
            </a:r>
            <a:r>
              <a:rPr lang="ru-RU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который вращается с постоянной угловой скоростью вокруг этой оси и одновременно перемещается вдоль неё с постоянной скоростью.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EFB5DA-A53C-FB27-6FC5-71F4860438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2204864"/>
            <a:ext cx="3191764" cy="36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43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9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параметрические уравнения геликоида. Получите его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27</a:t>
            </a:r>
            <a:endParaRPr lang="ru-RU" altLang="ru-RU" sz="2800" dirty="0">
              <a:solidFill>
                <a:srgbClr val="FF33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6B6A8-47F4-A0CF-61AF-1D62424D1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95728"/>
            <a:ext cx="2448272" cy="2761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id="{7BEC40AC-0D8D-00F1-EC80-87BA5B7FE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0242" y="4941168"/>
                <a:ext cx="9144000" cy="1640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Параметрические уравнения геликоида имеют вид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𝑎𝑣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.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id="{7BEC40AC-0D8D-00F1-EC80-87BA5B7F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0242" y="4941168"/>
                <a:ext cx="9144000" cy="1640770"/>
              </a:xfrm>
              <a:prstGeom prst="rect">
                <a:avLst/>
              </a:prstGeom>
              <a:blipFill>
                <a:blip r:embed="rId4"/>
                <a:stretch>
                  <a:fillRect t="-3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36386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>
            <a:extLst>
              <a:ext uri="{FF2B5EF4-FFF2-40B4-BE49-F238E27FC236}">
                <a16:creationId xmlns:a16="http://schemas.microsoft.com/office/drawing/2014/main" id="{8A56253F-79C9-4EAA-8033-1E9A7B1169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BB24BFA6-6808-4E0A-B765-C0889CF9A8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05E947D3-8D36-4BA3-89EB-05F9D782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38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7587D65A-F5E9-449C-8CAB-1A24351ED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991E6F6-655C-4706-A19C-66CDCA6D9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52231"/>
            <a:ext cx="9144000" cy="914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indent="447675" algn="just">
              <a:lnSpc>
                <a:spcPct val="115000"/>
              </a:lnSpc>
              <a:spcAft>
                <a:spcPts val="1000"/>
              </a:spcAft>
            </a:pPr>
            <a:r>
              <a:rPr lang="ru-RU" altLang="ru-RU" dirty="0"/>
              <a:t>	</a:t>
            </a:r>
            <a:r>
              <a:rPr lang="ru-RU" altLang="ru-RU" dirty="0">
                <a:cs typeface="Times New Roman" panose="02020603050405020304" pitchFamily="18" charset="0"/>
              </a:rPr>
              <a:t>Найдите параметрические уравнения тора. Получите его в компьютерной программе </a:t>
            </a:r>
            <a:r>
              <a:rPr lang="en-US" altLang="ru-RU" dirty="0">
                <a:cs typeface="Times New Roman" panose="02020603050405020304" pitchFamily="18" charset="0"/>
              </a:rPr>
              <a:t>GeoGebra.</a:t>
            </a:r>
            <a:endParaRPr lang="ru-RU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596" name="Rectangle 12">
            <a:extLst>
              <a:ext uri="{FF2B5EF4-FFF2-40B4-BE49-F238E27FC236}">
                <a16:creationId xmlns:a16="http://schemas.microsoft.com/office/drawing/2014/main" id="{4438D85C-C0F5-4861-A21A-C29AF2DCC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B140DE3-A451-319D-B366-800246743E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</a:t>
            </a:r>
            <a:r>
              <a:rPr lang="en-US" altLang="ru-RU" sz="2800" dirty="0">
                <a:solidFill>
                  <a:srgbClr val="FF3300"/>
                </a:solidFill>
              </a:rPr>
              <a:t>2</a:t>
            </a:r>
            <a:r>
              <a:rPr lang="ru-RU" altLang="ru-RU" sz="2800" dirty="0">
                <a:solidFill>
                  <a:srgbClr val="FF3300"/>
                </a:solidFill>
              </a:rPr>
              <a:t>3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5E6B6A8-47F4-A0CF-61AF-1D62424D1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795728"/>
            <a:ext cx="2448272" cy="27617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id="{7BEC40AC-0D8D-00F1-EC80-87BA5B7FE10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-50242" y="4941168"/>
                <a:ext cx="9144000" cy="1640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indent="449580" algn="just">
                  <a:spcAft>
                    <a:spcPts val="0"/>
                  </a:spcAft>
                </a:pPr>
                <a:r>
                  <a:rPr lang="ru-RU" altLang="ru-RU" dirty="0"/>
                  <a:t>	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Ответ.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Параметрические уравнения геликоида имеют вид</a:t>
                </a:r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b="1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𝑢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𝑦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func>
                                <m:func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𝑢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ru-RU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</m:e>
                              </m:func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𝑎𝑣</m:t>
                              </m:r>
                              <m: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.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 Box 7">
                <a:extLst>
                  <a:ext uri="{FF2B5EF4-FFF2-40B4-BE49-F238E27FC236}">
                    <a16:creationId xmlns:a16="http://schemas.microsoft.com/office/drawing/2014/main" id="{7BEC40AC-0D8D-00F1-EC80-87BA5B7FE1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-50242" y="4941168"/>
                <a:ext cx="9144000" cy="1640770"/>
              </a:xfrm>
              <a:prstGeom prst="rect">
                <a:avLst/>
              </a:prstGeom>
              <a:blipFill>
                <a:blip r:embed="rId4"/>
                <a:stretch>
                  <a:fillRect t="-33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403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108504" cy="23934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indent="450215" algn="just"/>
                <a:r>
                  <a:rPr lang="en-US" altLang="ru-RU" dirty="0">
                    <a:solidFill>
                      <a:schemeClr val="accent1"/>
                    </a:solidFill>
                  </a:rPr>
                  <a:t> </a:t>
                </a:r>
                <a:r>
                  <a:rPr lang="ru-RU" altLang="ru-RU" dirty="0">
                    <a:solidFill>
                      <a:srgbClr val="FF0000"/>
                    </a:solidFill>
                  </a:rPr>
                  <a:t>Пример 2.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С помощью уравнений и неравенств можно задавать и другие пространственные фигуры. </a:t>
                </a:r>
              </a:p>
              <a:p>
                <a:pPr indent="450215" algn="just"/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Например, цилиндр с радиусом осно­вания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высотой </a:t>
                </a:r>
                <a:r>
                  <a:rPr lang="en-US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можно задать неравенствами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sSup>
                                <m:sSupPr>
                                  <m:ctrlPr>
                                    <a:rPr lang="ru-RU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0≤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𝑧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≤</m:t>
                              </m:r>
                              <m:r>
                                <a:rPr lang="en-US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h</m:t>
                              </m:r>
                              <m:r>
                                <a:rPr lang="en-US" b="0" i="1" smtClean="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292" name="Text Box 4">
                <a:extLst>
                  <a:ext uri="{FF2B5EF4-FFF2-40B4-BE49-F238E27FC236}">
                    <a16:creationId xmlns:a16="http://schemas.microsoft.com/office/drawing/2014/main" id="{F72F06F8-B17D-47FF-9F36-E40BA1F6C5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0"/>
                <a:ext cx="9108504" cy="2393476"/>
              </a:xfrm>
              <a:prstGeom prst="rect">
                <a:avLst/>
              </a:prstGeom>
              <a:blipFill>
                <a:blip r:embed="rId3"/>
                <a:stretch>
                  <a:fillRect l="-1004" t="-2036" r="-100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2F28675-7B4E-468D-8266-C87B985128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708920"/>
            <a:ext cx="3149987" cy="331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01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88788904-AE21-4D1D-9F4D-245CB693DA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939" name="Text Box 3">
                <a:extLst>
                  <a:ext uri="{FF2B5EF4-FFF2-40B4-BE49-F238E27FC236}">
                    <a16:creationId xmlns:a16="http://schemas.microsoft.com/office/drawing/2014/main" id="{8228AE31-C00A-4520-B9A3-44F4985274B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4800" y="692150"/>
                <a:ext cx="8785671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Два полупространства задаются неравенствами</a:t>
                </a:r>
                <a:endParaRPr lang="en-US" altLang="ru-RU" i="1" dirty="0"/>
              </a:p>
              <a:p>
                <a:pPr algn="just"/>
                <a:r>
                  <a:rPr lang="en-US" altLang="ru-RU" i="1" dirty="0"/>
                  <a:t>a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x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y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1</a:t>
                </a:r>
                <a:r>
                  <a:rPr lang="en-US" altLang="ru-RU" i="1" dirty="0"/>
                  <a:t>z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1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ru-RU" dirty="0"/>
                  <a:t> 0, </a:t>
                </a:r>
                <a:r>
                  <a:rPr lang="en-US" altLang="ru-RU" i="1" dirty="0"/>
                  <a:t>a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x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b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y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c</a:t>
                </a:r>
                <a:r>
                  <a:rPr lang="en-US" altLang="ru-RU" baseline="-25000" dirty="0"/>
                  <a:t>2</a:t>
                </a:r>
                <a:r>
                  <a:rPr lang="en-US" altLang="ru-RU" i="1" dirty="0"/>
                  <a:t>z</a:t>
                </a:r>
                <a:r>
                  <a:rPr lang="en-US" altLang="ru-RU" dirty="0"/>
                  <a:t> + </a:t>
                </a:r>
                <a:r>
                  <a:rPr lang="en-US" altLang="ru-RU" i="1" dirty="0"/>
                  <a:t>d</a:t>
                </a:r>
                <a:r>
                  <a:rPr lang="en-US" altLang="ru-RU" baseline="-25000" dirty="0"/>
                  <a:t>2</a:t>
                </a:r>
                <a:r>
                  <a:rPr lang="en-US" altLang="ru-RU" dirty="0"/>
                  <a:t> </a:t>
                </a:r>
                <a14:m>
                  <m:oMath xmlns:m="http://schemas.openxmlformats.org/officeDocument/2006/math">
                    <m:r>
                      <a:rPr lang="en-US" altLang="ru-RU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altLang="ru-RU" dirty="0"/>
                  <a:t> 0.</a:t>
                </a:r>
                <a:r>
                  <a:rPr lang="ru-RU" altLang="ru-RU" dirty="0"/>
                  <a:t> 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Как будет задаваться пересечение этих полупространств?</a:t>
                </a:r>
              </a:p>
            </p:txBody>
          </p:sp>
        </mc:Choice>
        <mc:Fallback xmlns="">
          <p:sp>
            <p:nvSpPr>
              <p:cNvPr id="39939" name="Text Box 3">
                <a:extLst>
                  <a:ext uri="{FF2B5EF4-FFF2-40B4-BE49-F238E27FC236}">
                    <a16:creationId xmlns:a16="http://schemas.microsoft.com/office/drawing/2014/main" id="{8228AE31-C00A-4520-B9A3-44F4985274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04800" y="692150"/>
                <a:ext cx="8785671" cy="1200329"/>
              </a:xfrm>
              <a:prstGeom prst="rect">
                <a:avLst/>
              </a:prstGeom>
              <a:blipFill>
                <a:blip r:embed="rId3"/>
                <a:stretch>
                  <a:fillRect l="-1041" t="-4082" r="-1041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942" name="Text Box 6">
            <a:extLst>
              <a:ext uri="{FF2B5EF4-FFF2-40B4-BE49-F238E27FC236}">
                <a16:creationId xmlns:a16="http://schemas.microsoft.com/office/drawing/2014/main" id="{5A0BD52B-0AEB-4DAC-B2C7-FF8AEAF7D6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847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Системой этих неравенств.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7107" name="Text Box 3">
                <a:extLst>
                  <a:ext uri="{FF2B5EF4-FFF2-40B4-BE49-F238E27FC236}">
                    <a16:creationId xmlns:a16="http://schemas.microsoft.com/office/drawing/2014/main" id="{F25EC4B2-8230-4C7B-BE8C-B27CE9576F9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825" y="765175"/>
                <a:ext cx="8642350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Определите, какому полупространству 5</a:t>
                </a:r>
                <a:r>
                  <a:rPr lang="en-US" altLang="ru-RU" i="1" dirty="0"/>
                  <a:t>x</a:t>
                </a:r>
                <a:r>
                  <a:rPr lang="ru-RU" altLang="ru-RU" dirty="0"/>
                  <a:t> + 3</a:t>
                </a:r>
                <a:r>
                  <a:rPr lang="en-US" altLang="ru-RU" i="1" dirty="0"/>
                  <a:t>y</a:t>
                </a:r>
                <a:r>
                  <a:rPr lang="ru-RU" altLang="ru-RU" dirty="0"/>
                  <a:t> - </a:t>
                </a:r>
                <a:r>
                  <a:rPr lang="en-US" altLang="ru-RU" i="1" dirty="0"/>
                  <a:t>z</a:t>
                </a:r>
                <a:r>
                  <a:rPr lang="ru-RU" altLang="ru-RU" dirty="0"/>
                  <a:t> - 2 </a:t>
                </a:r>
                <a14:m>
                  <m:oMath xmlns:m="http://schemas.openxmlformats.org/officeDocument/2006/math">
                    <m:r>
                      <a:rPr lang="en-US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ru-RU" altLang="ru-RU" dirty="0"/>
                  <a:t> 0 или 5</a:t>
                </a:r>
                <a:r>
                  <a:rPr lang="en-US" altLang="ru-RU" i="1" dirty="0"/>
                  <a:t>x</a:t>
                </a:r>
                <a:r>
                  <a:rPr lang="ru-RU" altLang="ru-RU" dirty="0"/>
                  <a:t> + 3</a:t>
                </a:r>
                <a:r>
                  <a:rPr lang="en-US" altLang="ru-RU" i="1" dirty="0"/>
                  <a:t>y</a:t>
                </a:r>
                <a:r>
                  <a:rPr lang="ru-RU" altLang="ru-RU" dirty="0"/>
                  <a:t> - </a:t>
                </a:r>
                <a:r>
                  <a:rPr lang="en-US" altLang="ru-RU" i="1" dirty="0"/>
                  <a:t>z</a:t>
                </a:r>
                <a:r>
                  <a:rPr lang="ru-RU" altLang="ru-RU" dirty="0"/>
                  <a:t> - 2 </a:t>
                </a:r>
                <a14:m>
                  <m:oMath xmlns:m="http://schemas.openxmlformats.org/officeDocument/2006/math">
                    <m:r>
                      <a:rPr lang="ru-RU" alt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ru-RU" altLang="ru-RU" dirty="0"/>
                  <a:t> 0 принадлежит точка: а) </a:t>
                </a:r>
                <a:r>
                  <a:rPr lang="ru-RU" altLang="ru-RU" i="1" dirty="0"/>
                  <a:t>А</a:t>
                </a:r>
                <a:r>
                  <a:rPr lang="ru-RU" altLang="ru-RU" dirty="0"/>
                  <a:t>(1,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0); б) </a:t>
                </a:r>
                <a:r>
                  <a:rPr lang="en-US" altLang="ru-RU" i="1" dirty="0"/>
                  <a:t>B</a:t>
                </a:r>
                <a:r>
                  <a:rPr lang="ru-RU" altLang="ru-RU" dirty="0"/>
                  <a:t>(0,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1,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0); в) </a:t>
                </a:r>
                <a:r>
                  <a:rPr lang="en-US" altLang="ru-RU" i="1" dirty="0"/>
                  <a:t>C</a:t>
                </a:r>
                <a:r>
                  <a:rPr lang="ru-RU" altLang="ru-RU" dirty="0"/>
                  <a:t>(0,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0,</a:t>
                </a:r>
                <a:r>
                  <a:rPr lang="en-US" altLang="ru-RU" dirty="0"/>
                  <a:t> </a:t>
                </a:r>
                <a:r>
                  <a:rPr lang="ru-RU" altLang="ru-RU" dirty="0"/>
                  <a:t>1).</a:t>
                </a:r>
              </a:p>
            </p:txBody>
          </p:sp>
        </mc:Choice>
        <mc:Fallback xmlns="">
          <p:sp>
            <p:nvSpPr>
              <p:cNvPr id="47107" name="Text Box 3">
                <a:extLst>
                  <a:ext uri="{FF2B5EF4-FFF2-40B4-BE49-F238E27FC236}">
                    <a16:creationId xmlns:a16="http://schemas.microsoft.com/office/drawing/2014/main" id="{F25EC4B2-8230-4C7B-BE8C-B27CE9576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825" y="765175"/>
                <a:ext cx="8642350" cy="1200329"/>
              </a:xfrm>
              <a:prstGeom prst="rect">
                <a:avLst/>
              </a:prstGeom>
              <a:blipFill>
                <a:blip r:embed="rId3"/>
                <a:stretch>
                  <a:fillRect l="-1058" t="-4082" b="-112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108" name="Text Box 4">
            <a:extLst>
              <a:ext uri="{FF2B5EF4-FFF2-40B4-BE49-F238E27FC236}">
                <a16:creationId xmlns:a16="http://schemas.microsoft.com/office/drawing/2014/main" id="{B717DBD3-5255-446A-9691-C0374AE15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084763"/>
            <a:ext cx="2819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 </a:t>
            </a:r>
            <a:r>
              <a:rPr lang="ru-RU" altLang="ru-RU"/>
              <a:t>а) Первому; </a:t>
            </a:r>
          </a:p>
        </p:txBody>
      </p:sp>
      <p:sp>
        <p:nvSpPr>
          <p:cNvPr id="47111" name="Text Box 7">
            <a:extLst>
              <a:ext uri="{FF2B5EF4-FFF2-40B4-BE49-F238E27FC236}">
                <a16:creationId xmlns:a16="http://schemas.microsoft.com/office/drawing/2014/main" id="{00D94363-ADD6-4CAA-9BDB-6E3C61A127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3575" y="50847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б) первому; </a:t>
            </a:r>
          </a:p>
        </p:txBody>
      </p:sp>
      <p:sp>
        <p:nvSpPr>
          <p:cNvPr id="47112" name="Text Box 8">
            <a:extLst>
              <a:ext uri="{FF2B5EF4-FFF2-40B4-BE49-F238E27FC236}">
                <a16:creationId xmlns:a16="http://schemas.microsoft.com/office/drawing/2014/main" id="{4F5CD4E1-FBE4-46F8-A4B1-D1D534FFB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5084763"/>
            <a:ext cx="18002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/>
              <a:t>в) второму.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EDA638B-AC4E-4E0A-8155-639F12365C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11" grpId="0"/>
      <p:bldP spid="471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8371" name="Text Box 3">
                <a:extLst>
                  <a:ext uri="{FF2B5EF4-FFF2-40B4-BE49-F238E27FC236}">
                    <a16:creationId xmlns:a16="http://schemas.microsoft.com/office/drawing/2014/main" id="{9AFB5CEA-2235-42C1-AF94-68FAC853C18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850" y="914400"/>
                <a:ext cx="8496300" cy="164077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Какую фигуру в пространстве задает следующая система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≤3,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≤5,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≤4?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58371" name="Text Box 3">
                <a:extLst>
                  <a:ext uri="{FF2B5EF4-FFF2-40B4-BE49-F238E27FC236}">
                    <a16:creationId xmlns:a16="http://schemas.microsoft.com/office/drawing/2014/main" id="{9AFB5CEA-2235-42C1-AF94-68FAC853C1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914400"/>
                <a:ext cx="8496300" cy="1640770"/>
              </a:xfrm>
              <a:prstGeom prst="rect">
                <a:avLst/>
              </a:prstGeom>
              <a:blipFill>
                <a:blip r:embed="rId3"/>
                <a:stretch>
                  <a:fillRect l="-1076" t="-297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372" name="Text Box 4">
            <a:extLst>
              <a:ext uri="{FF2B5EF4-FFF2-40B4-BE49-F238E27FC236}">
                <a16:creationId xmlns:a16="http://schemas.microsoft.com/office/drawing/2014/main" id="{5AC08CAF-3EA2-4B06-9893-1E646DEF3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105400"/>
            <a:ext cx="784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FF3300"/>
                </a:solidFill>
              </a:rPr>
              <a:t>Ответ:</a:t>
            </a:r>
            <a:r>
              <a:rPr lang="ru-RU" altLang="ru-RU">
                <a:solidFill>
                  <a:schemeClr val="accent1"/>
                </a:solidFill>
              </a:rPr>
              <a:t> </a:t>
            </a:r>
            <a:r>
              <a:rPr lang="ru-RU" altLang="ru-RU"/>
              <a:t>Прямоугольный параллелепипед. </a:t>
            </a:r>
          </a:p>
        </p:txBody>
      </p:sp>
      <p:sp>
        <p:nvSpPr>
          <p:cNvPr id="58373" name="Rectangle 5">
            <a:extLst>
              <a:ext uri="{FF2B5EF4-FFF2-40B4-BE49-F238E27FC236}">
                <a16:creationId xmlns:a16="http://schemas.microsoft.com/office/drawing/2014/main" id="{194170C5-D4FD-49FB-9C43-EDDE4C0B8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71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45C3E72-9B79-448F-93B4-94614CBA1C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339" name="Text Box 3">
                <a:extLst>
                  <a:ext uri="{FF2B5EF4-FFF2-40B4-BE49-F238E27FC236}">
                    <a16:creationId xmlns:a16="http://schemas.microsoft.com/office/drawing/2014/main" id="{7E113153-DBAB-4812-A319-3AA1918B510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0" y="914400"/>
                <a:ext cx="9144000" cy="2126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ru-RU" sz="2000" dirty="0">
                    <a:solidFill>
                      <a:schemeClr val="accent1"/>
                    </a:solidFill>
                  </a:rPr>
                  <a:t>         </a:t>
                </a:r>
                <a:r>
                  <a:rPr lang="ru-RU" altLang="ru-RU" dirty="0"/>
                  <a:t>Изобразите многогранник, задаваемой системой неравенств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&amp;0≤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≤1,</m:t>
                            </m:r>
                          </m:e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≤2?</m:t>
                            </m:r>
                          </m:e>
                        </m:eqArr>
                      </m:e>
                    </m:d>
                  </m:oMath>
                </a14:m>
                <a:endParaRPr lang="ru-RU" altLang="ru-RU" dirty="0"/>
              </a:p>
            </p:txBody>
          </p:sp>
        </mc:Choice>
        <mc:Fallback xmlns="">
          <p:sp>
            <p:nvSpPr>
              <p:cNvPr id="14339" name="Text Box 3">
                <a:extLst>
                  <a:ext uri="{FF2B5EF4-FFF2-40B4-BE49-F238E27FC236}">
                    <a16:creationId xmlns:a16="http://schemas.microsoft.com/office/drawing/2014/main" id="{7E113153-DBAB-4812-A319-3AA1918B5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914400"/>
                <a:ext cx="9144000" cy="2126480"/>
              </a:xfrm>
              <a:prstGeom prst="rect">
                <a:avLst/>
              </a:prstGeom>
              <a:blipFill>
                <a:blip r:embed="rId3"/>
                <a:stretch>
                  <a:fillRect t="-229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345" name="Group 9">
            <a:extLst>
              <a:ext uri="{FF2B5EF4-FFF2-40B4-BE49-F238E27FC236}">
                <a16:creationId xmlns:a16="http://schemas.microsoft.com/office/drawing/2014/main" id="{4DDF68FC-4F52-4C3B-A577-D9487B53B7EB}"/>
              </a:ext>
            </a:extLst>
          </p:cNvPr>
          <p:cNvGrpSpPr>
            <a:grpSpLocks/>
          </p:cNvGrpSpPr>
          <p:nvPr/>
        </p:nvGrpSpPr>
        <p:grpSpPr bwMode="auto">
          <a:xfrm>
            <a:off x="497" y="2395116"/>
            <a:ext cx="8675688" cy="3865563"/>
            <a:chOff x="7" y="1304"/>
            <a:chExt cx="5465" cy="2435"/>
          </a:xfrm>
        </p:grpSpPr>
        <p:sp>
          <p:nvSpPr>
            <p:cNvPr id="14342" name="Text Box 6">
              <a:extLst>
                <a:ext uri="{FF2B5EF4-FFF2-40B4-BE49-F238E27FC236}">
                  <a16:creationId xmlns:a16="http://schemas.microsoft.com/office/drawing/2014/main" id="{34CD6BA2-98FA-4144-8773-3E6E5A6888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" y="3216"/>
              <a:ext cx="5465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dirty="0">
                  <a:solidFill>
                    <a:srgbClr val="FF3300"/>
                  </a:solidFill>
                </a:rPr>
                <a:t>	Ответ: </a:t>
              </a:r>
              <a:r>
                <a:rPr lang="ru-RU" altLang="ru-RU" dirty="0"/>
                <a:t>Многогранник, получающийся из куба отсечением пирамиды.</a:t>
              </a:r>
            </a:p>
          </p:txBody>
        </p:sp>
        <p:pic>
          <p:nvPicPr>
            <p:cNvPr id="14344" name="Picture 8">
              <a:extLst>
                <a:ext uri="{FF2B5EF4-FFF2-40B4-BE49-F238E27FC236}">
                  <a16:creationId xmlns:a16="http://schemas.microsoft.com/office/drawing/2014/main" id="{23F6E001-484C-4037-8274-E6634FACCC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7" y="1304"/>
              <a:ext cx="1920" cy="17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194C44A0-354A-47E6-BEA0-2CA26F72D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463550"/>
          </a:xfrm>
        </p:spPr>
        <p:txBody>
          <a:bodyPr/>
          <a:lstStyle/>
          <a:p>
            <a:r>
              <a:rPr lang="ru-RU" altLang="ru-RU" sz="2800" dirty="0">
                <a:solidFill>
                  <a:srgbClr val="FF3300"/>
                </a:solidFill>
              </a:rPr>
              <a:t>Упражнение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2644</Words>
  <Application>Microsoft Office PowerPoint</Application>
  <PresentationFormat>Экран (4:3)</PresentationFormat>
  <Paragraphs>244</Paragraphs>
  <Slides>45</Slides>
  <Notes>45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Times New Roman</vt:lpstr>
      <vt:lpstr>Оформление по умолчанию</vt:lpstr>
      <vt:lpstr>26*. Аналитическое задание пространственных фигур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Упражнение 7</vt:lpstr>
      <vt:lpstr>Упражнение 8</vt:lpstr>
      <vt:lpstr>Упражнение 9</vt:lpstr>
      <vt:lpstr>Упражнение 10</vt:lpstr>
      <vt:lpstr>Упражнение 11</vt:lpstr>
      <vt:lpstr>Упражнение 12</vt:lpstr>
      <vt:lpstr>Упражнение 13</vt:lpstr>
      <vt:lpstr>Упражнение 14</vt:lpstr>
      <vt:lpstr>Упражнение 15</vt:lpstr>
      <vt:lpstr>Упражнение 16</vt:lpstr>
      <vt:lpstr>Упражнение 17</vt:lpstr>
      <vt:lpstr>Поверхности вращения</vt:lpstr>
      <vt:lpstr>Презентация PowerPoint</vt:lpstr>
      <vt:lpstr>Упражнение 18</vt:lpstr>
      <vt:lpstr>Упражнение 19</vt:lpstr>
      <vt:lpstr>Упражнение 20</vt:lpstr>
      <vt:lpstr>Упражнение 21</vt:lpstr>
      <vt:lpstr>Презентация PowerPoint</vt:lpstr>
      <vt:lpstr>Презентация PowerPoint</vt:lpstr>
      <vt:lpstr>Презентация PowerPoint</vt:lpstr>
      <vt:lpstr>Упражнение 22</vt:lpstr>
      <vt:lpstr>Презентация PowerPoint</vt:lpstr>
      <vt:lpstr>Упражнение 23</vt:lpstr>
      <vt:lpstr>Презентация PowerPoint</vt:lpstr>
      <vt:lpstr>Упражнение 24</vt:lpstr>
      <vt:lpstr>Презентация PowerPoint</vt:lpstr>
      <vt:lpstr>Упражнение 25</vt:lpstr>
      <vt:lpstr>Презентация PowerPoint</vt:lpstr>
      <vt:lpstr>Упражнение 26</vt:lpstr>
      <vt:lpstr>Презентация PowerPoint</vt:lpstr>
      <vt:lpstr>Презентация PowerPoint</vt:lpstr>
      <vt:lpstr>Презентация PowerPoint</vt:lpstr>
      <vt:lpstr>Упражнение 27</vt:lpstr>
      <vt:lpstr>Упражнение 23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Расстояние между двумя точками</dc:title>
  <dc:creator>*</dc:creator>
  <cp:lastModifiedBy>Смирнов Владимир Алексеевич</cp:lastModifiedBy>
  <cp:revision>36</cp:revision>
  <dcterms:created xsi:type="dcterms:W3CDTF">2007-11-30T12:19:38Z</dcterms:created>
  <dcterms:modified xsi:type="dcterms:W3CDTF">2025-08-08T14:35:58Z</dcterms:modified>
</cp:coreProperties>
</file>