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6" r:id="rId2"/>
    <p:sldId id="299" r:id="rId3"/>
    <p:sldId id="287" r:id="rId4"/>
    <p:sldId id="288" r:id="rId5"/>
    <p:sldId id="289" r:id="rId6"/>
    <p:sldId id="290" r:id="rId7"/>
    <p:sldId id="291" r:id="rId8"/>
    <p:sldId id="280" r:id="rId9"/>
    <p:sldId id="292" r:id="rId10"/>
    <p:sldId id="293" r:id="rId11"/>
    <p:sldId id="294" r:id="rId12"/>
    <p:sldId id="295" r:id="rId13"/>
    <p:sldId id="296" r:id="rId14"/>
    <p:sldId id="297" r:id="rId15"/>
    <p:sldId id="298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53" autoAdjust="0"/>
    <p:restoredTop sz="90970" autoAdjust="0"/>
  </p:normalViewPr>
  <p:slideViewPr>
    <p:cSldViewPr>
      <p:cViewPr varScale="1">
        <p:scale>
          <a:sx n="97" d="100"/>
          <a:sy n="97" d="100"/>
        </p:scale>
        <p:origin x="18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055E523-9F33-45F9-891B-20043BE9BD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42F681B-65F8-4B0A-B504-2AD240BF0BC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F63C1DFA-0010-4E4B-AEF4-C25FD447648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A284A3FE-CDAA-4D68-9E01-4F782475B0D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BB6B1A6B-1E71-4743-86D8-6AA06ECC19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5A54738A-4C0F-4F5E-9513-DC2490C819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F628A8-F650-40F2-8274-CE7A930E669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CE28EF-565B-4A02-AB13-5FC0674F17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1B57C4-4F7C-4568-ADFE-FC5E7D18F5D3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65CFB2B5-FDC7-4D3D-BBAD-F69013855B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BCEAC5B-443B-43EC-B9B0-F1B73762D0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CE28EF-565B-4A02-AB13-5FC0674F17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1B57C4-4F7C-4568-ADFE-FC5E7D18F5D3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65CFB2B5-FDC7-4D3D-BBAD-F69013855B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BCEAC5B-443B-43EC-B9B0-F1B73762D0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58638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8BB2E1-A377-4301-8EEF-C88588BF20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D5DF20-5B5A-4D1F-AAF6-84D792FC2527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F2D351C6-877E-49F5-ABBC-46D30E3AF2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59FBDA61-22E9-41F8-AB4F-4C5372C58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21E430B-214C-4994-9E5F-38914A164F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3C92E3-28D9-430A-851A-0AFF575EFD7B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99207A07-6282-4445-A2FE-FE1A36F24A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FC41E250-AE4C-4C16-BECF-819DE497CB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3AFF744-9684-41AD-87BB-1CAF7E7129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7E3A3A-C4B3-45D0-9D6C-DFD44DAFDDE1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4F420845-528D-4DE5-88B1-10CE25B62A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9F5182E0-E2F2-4E69-B423-3489CFF60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3F07ED-1AA5-48FF-BEDD-CD399137C9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F0EBDB-1503-4754-B392-BE1A1EF76671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36DE2F54-43A8-4619-8E74-15737A8986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69A7562A-9D91-4671-B866-A4CE514054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8CC3C2-C770-4359-8962-6EB7772580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D10E35-3F27-4727-BD47-C422BAFB89F2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0E50B15A-BA30-43CB-BAB2-A3CE94988A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9F0B2991-49BF-4FDF-9960-8BB27EA87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905EBD-FEDC-4212-8E06-F43327279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63BDAD1-5347-4776-A969-08EF4F80C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CB15BA-87E8-4CA9-96F4-1B9FEBE16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FF738E-12F5-4A5E-8E0B-B8BAA2347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41E19A-359C-49BB-8BF5-935FEC448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63F78-DB98-4ECA-966C-817737606A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261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711AE1-ED85-4BC5-B022-0A9948ECB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590DADD-0B75-4031-8FD5-9829DA294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DC00BC-D852-4CA0-8DD8-29B8D2F1D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85C1FA-CC04-41B1-9CB9-0E57139AF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19C6B3-8EE0-4D53-A02A-A58BA68AC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1C5EF-1AD4-4E62-90F0-C79760BB23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7208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428CBEF-2BCE-4FDA-A454-E7DDE7A2F3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FA0ECD4-A7A3-450B-AB5B-929D5D0C4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9FD841-79D2-4634-B6F8-4605C2772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D564F1-F55A-42B6-9C95-B533CA97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D34106-D8E9-4E3E-9631-CE481010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2F57E-BD35-440B-9E2F-F693F23302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3583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7FA399-9A7A-4BA4-8515-C0EA9E229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>
            <a:extLst>
              <a:ext uri="{FF2B5EF4-FFF2-40B4-BE49-F238E27FC236}">
                <a16:creationId xmlns:a16="http://schemas.microsoft.com/office/drawing/2014/main" id="{DFCB4B8D-288B-41B6-BC59-A6EB7C0F0572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660E63-EA45-4F38-BC37-133CAFD76A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FFFF5E-65FB-4127-B829-0830D04B3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626952-4FCE-4763-8D29-804E4040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A75DC7E-2592-4B69-862C-58F9153CFB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1186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F1DF05-DA0D-4DDE-B823-CE7E23946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6B3C1B-55C8-46D6-B979-4B6DEFD17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ECBF98-170C-406E-9BAD-DF291D0C6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190A3F-1BED-4B3F-ACA5-829C18580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BA56D3-4645-4A24-AEE3-4B4B4AAE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3040E-F7DD-4E0E-AD14-A2F8E29E1D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968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67546F-86EF-4FBB-91F9-58CBD4284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87E9DF-ED6B-40C0-88C3-F0BDE0B45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FA769B-1F18-47EC-A77B-283DC723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110D2C-2E1A-48B6-A426-69D2B7BC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FC8054-A6A1-43B0-9484-79082E6A6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4F6D7-2549-4A63-B0A3-F9ED55395F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802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B95F77-B33F-40D9-8591-3429CC2E4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2AF7DE-A2A0-4767-B77A-F45823FC16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14595C4-CAA0-4996-99BD-4D6F94F0A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C3A24A-D999-4B41-8864-E9933260B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7154FB-97FF-43DE-87EE-2847B5EE8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D1A86A-8581-40F6-A526-8C9A45CAC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A1C7E-FDA5-4C9A-8386-619C4D0C13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4306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783594-C65C-4879-B9B0-27A386F8E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9C9FEB-28A6-4C70-A9F4-AB98921B3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FA423A-A26B-45B6-A40D-1B6AFA978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4CEA09A-CDD2-418F-B095-D86487C72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FC2D83D-9D36-4882-B08C-56255F3726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800079D-A949-4DB1-B17C-4E50E3D93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2ABC238-690E-4229-90F4-BC1F91920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5DA6C41-14A6-41E3-93CE-67689B24A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94BC1-B8B1-4446-9C9D-97C3044E79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8609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A2881D-6651-4FD7-9638-9CD61DD7F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600148B-4525-49CA-B5DF-004D9BF2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D74B409-1F11-4F20-86D6-A99DC441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5F03EA-6DFD-462C-8540-215F45097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AEA14-7FB8-4003-97DB-C075D45B1B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599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5877466-901E-4E6E-A6C5-D2E837192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8317D71-0DB0-4AC0-882B-2EF0D8CC4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126A1D-9F07-4FF2-A689-CE45E36BF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A6B28-FF05-4FCF-AABA-2EC883DB79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898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D5D866-D87C-4007-BECC-DBAD65C1A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EEE71F-A729-4D63-ADD2-FDDB65308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3BE925-DD7A-497C-810F-EDCDD24B3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611F73-5E33-4EEF-A806-A1148674E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27E64E-6E52-4CF8-90A2-C40753F9B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46EA53B-3E18-42E6-9C16-31513D34C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A654D-785A-4DBC-94EA-0910AEF70B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3517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CEA736-BC41-44E6-BCF6-5F9619FAF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F41EAC4-E41F-45A2-98E9-E778C6D018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066D571-5A15-41E6-9114-A12619F90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9F81B14-ED7C-47B8-AB72-6E349215C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4E71BA-E850-478E-A675-7D46DD5B2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DACD90-CF1C-4284-BBB2-A9C6734B9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ECA17-945E-4DBC-A6F4-67A80D5392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0994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8DA36EE-8E9D-4CD6-A79F-75E555C60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EAC74FA-7F60-45AA-82C2-40C71A3BB9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1105381-603D-445F-AD17-6D50E8E1DB8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8469CC7-EB6B-4EB8-A4EC-4D16057CA37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B0426C-5EEB-48E8-8705-D397AC688E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A95891-DBEF-454D-B4E7-8B5FBB2886F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F721F3E-DB17-42C2-A895-387F18F768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1844824"/>
            <a:ext cx="8610600" cy="2304256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27. Многогранники в задачах оптимизации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95F8C420-6203-4F5A-89B7-394236A5C2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BB055D3-73A6-4BDE-8B89-19FF82169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86423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sz="2000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Как расположен график линейной функции </a:t>
            </a:r>
            <a:r>
              <a:rPr lang="en-US" altLang="ru-RU" i="1" dirty="0"/>
              <a:t>z</a:t>
            </a:r>
            <a:r>
              <a:rPr lang="ru-RU" altLang="ru-RU" i="1" dirty="0"/>
              <a:t> = </a:t>
            </a:r>
            <a:r>
              <a:rPr lang="en-US" altLang="ru-RU" i="1" dirty="0"/>
              <a:t>ax</a:t>
            </a:r>
            <a:r>
              <a:rPr lang="ru-RU" altLang="ru-RU" i="1" dirty="0"/>
              <a:t> + </a:t>
            </a:r>
            <a:r>
              <a:rPr lang="en-US" altLang="ru-RU" i="1" dirty="0"/>
              <a:t>by</a:t>
            </a:r>
            <a:r>
              <a:rPr lang="ru-RU" altLang="ru-RU" dirty="0"/>
              <a:t> по отношению к началу координат?</a:t>
            </a:r>
          </a:p>
        </p:txBody>
      </p:sp>
      <p:sp>
        <p:nvSpPr>
          <p:cNvPr id="70660" name="Text Box 4">
            <a:extLst>
              <a:ext uri="{FF2B5EF4-FFF2-40B4-BE49-F238E27FC236}">
                <a16:creationId xmlns:a16="http://schemas.microsoft.com/office/drawing/2014/main" id="{14C7A388-4455-4A03-AE77-EFDAA436D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084763"/>
            <a:ext cx="7488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Проходит через начало координат.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/>
      <p:bldP spid="7066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9A847A41-606D-45F9-AFD5-1196D35415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71683" name="Text Box 3">
            <a:extLst>
              <a:ext uri="{FF2B5EF4-FFF2-40B4-BE49-F238E27FC236}">
                <a16:creationId xmlns:a16="http://schemas.microsoft.com/office/drawing/2014/main" id="{902106E2-0C3C-42BE-9BD1-BDDB9626C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8642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000">
                <a:solidFill>
                  <a:schemeClr val="accent1"/>
                </a:solidFill>
              </a:rPr>
              <a:t>         </a:t>
            </a:r>
            <a:r>
              <a:rPr lang="ru-RU" altLang="ru-RU"/>
              <a:t>Что произойдет с графиком линейной функции </a:t>
            </a:r>
            <a:r>
              <a:rPr lang="en-US" altLang="ru-RU" i="1"/>
              <a:t>z</a:t>
            </a:r>
            <a:r>
              <a:rPr lang="ru-RU" altLang="ru-RU" i="1"/>
              <a:t> = </a:t>
            </a:r>
            <a:r>
              <a:rPr lang="en-US" altLang="ru-RU" i="1"/>
              <a:t>ax</a:t>
            </a:r>
            <a:r>
              <a:rPr lang="ru-RU" altLang="ru-RU" i="1"/>
              <a:t> + </a:t>
            </a:r>
            <a:r>
              <a:rPr lang="en-US" altLang="ru-RU" i="1"/>
              <a:t>by</a:t>
            </a:r>
            <a:r>
              <a:rPr lang="ru-RU" altLang="ru-RU" i="1"/>
              <a:t> + </a:t>
            </a:r>
            <a:r>
              <a:rPr lang="en-US" altLang="ru-RU" i="1"/>
              <a:t>c</a:t>
            </a:r>
            <a:r>
              <a:rPr lang="ru-RU" altLang="ru-RU"/>
              <a:t>, если </a:t>
            </a:r>
            <a:r>
              <a:rPr lang="en-US" altLang="ru-RU" i="1"/>
              <a:t>c</a:t>
            </a:r>
            <a:r>
              <a:rPr lang="ru-RU" altLang="ru-RU"/>
              <a:t>: а)</a:t>
            </a:r>
            <a:r>
              <a:rPr lang="ru-RU" altLang="ru-RU" i="1"/>
              <a:t> </a:t>
            </a:r>
            <a:r>
              <a:rPr lang="ru-RU" altLang="ru-RU"/>
              <a:t>увеличить на единицу; б) уменьшить на единицу?</a:t>
            </a:r>
          </a:p>
        </p:txBody>
      </p:sp>
      <p:sp>
        <p:nvSpPr>
          <p:cNvPr id="71684" name="Text Box 4">
            <a:extLst>
              <a:ext uri="{FF2B5EF4-FFF2-40B4-BE49-F238E27FC236}">
                <a16:creationId xmlns:a16="http://schemas.microsoft.com/office/drawing/2014/main" id="{60FD89E8-9327-487F-9A89-392FD3232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084763"/>
            <a:ext cx="475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Поднимется на единицу; </a:t>
            </a:r>
          </a:p>
        </p:txBody>
      </p:sp>
      <p:sp>
        <p:nvSpPr>
          <p:cNvPr id="71685" name="Text Box 5">
            <a:extLst>
              <a:ext uri="{FF2B5EF4-FFF2-40B4-BE49-F238E27FC236}">
                <a16:creationId xmlns:a16="http://schemas.microsoft.com/office/drawing/2014/main" id="{0EC1BFF6-FF9B-4172-A2C6-17E4BD387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5661025"/>
            <a:ext cx="475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опустится на единицу.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/>
      <p:bldP spid="716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32BE5FA8-8B7D-492C-BD43-13017EB1BD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72707" name="Text Box 3">
            <a:extLst>
              <a:ext uri="{FF2B5EF4-FFF2-40B4-BE49-F238E27FC236}">
                <a16:creationId xmlns:a16="http://schemas.microsoft.com/office/drawing/2014/main" id="{35797EDB-F485-4E45-9FF5-9D776F14B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5175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sz="2000">
                <a:solidFill>
                  <a:schemeClr val="accent1"/>
                </a:solidFill>
              </a:rPr>
              <a:t>         </a:t>
            </a:r>
            <a:r>
              <a:rPr lang="ru-RU" altLang="ru-RU"/>
              <a:t>Пусть математическая модель некоторой задачи представляется следующей системой ограничений </a:t>
            </a:r>
          </a:p>
        </p:txBody>
      </p:sp>
      <p:sp>
        <p:nvSpPr>
          <p:cNvPr id="72708" name="Text Box 4">
            <a:extLst>
              <a:ext uri="{FF2B5EF4-FFF2-40B4-BE49-F238E27FC236}">
                <a16:creationId xmlns:a16="http://schemas.microsoft.com/office/drawing/2014/main" id="{6117FF48-6D3E-4A2C-84BD-E273EBCBC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084763"/>
            <a:ext cx="475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-2. </a:t>
            </a:r>
          </a:p>
        </p:txBody>
      </p:sp>
      <p:sp>
        <p:nvSpPr>
          <p:cNvPr id="72711" name="Rectangle 7">
            <a:extLst>
              <a:ext uri="{FF2B5EF4-FFF2-40B4-BE49-F238E27FC236}">
                <a16:creationId xmlns:a16="http://schemas.microsoft.com/office/drawing/2014/main" id="{93EB0D46-39C3-48D5-B470-37420A895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2710" name="Object 6">
            <a:extLst>
              <a:ext uri="{FF2B5EF4-FFF2-40B4-BE49-F238E27FC236}">
                <a16:creationId xmlns:a16="http://schemas.microsoft.com/office/drawing/2014/main" id="{535EEC7D-F6BC-4F77-9362-34084D3103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1638" y="1635125"/>
          <a:ext cx="191135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904760" imgH="1777680" progId="Equation.DSMT4">
                  <p:embed/>
                </p:oleObj>
              </mc:Choice>
              <mc:Fallback>
                <p:oleObj name="Equation" r:id="rId3" imgW="1904760" imgH="17776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38" y="1635125"/>
                        <a:ext cx="1911350" cy="177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2" name="Text Box 8">
            <a:extLst>
              <a:ext uri="{FF2B5EF4-FFF2-40B4-BE49-F238E27FC236}">
                <a16:creationId xmlns:a16="http://schemas.microsoft.com/office/drawing/2014/main" id="{617CB86A-59D4-43BD-84FD-C6EA922CD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449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На множестве решений этой системы найдите наименьшее значение функции </a:t>
            </a:r>
            <a:r>
              <a:rPr lang="en-US" altLang="ru-RU" i="1"/>
              <a:t>F</a:t>
            </a:r>
            <a:r>
              <a:rPr lang="ru-RU" altLang="ru-RU"/>
              <a:t> = </a:t>
            </a:r>
            <a:r>
              <a:rPr lang="en-US" altLang="ru-RU" i="1"/>
              <a:t>y</a:t>
            </a:r>
            <a:r>
              <a:rPr lang="ru-RU" altLang="ru-RU"/>
              <a:t> - </a:t>
            </a:r>
            <a:r>
              <a:rPr lang="en-US" altLang="ru-RU" i="1"/>
              <a:t>x</a:t>
            </a:r>
            <a:r>
              <a:rPr lang="ru-RU" altLang="ru-RU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5699A441-D983-43EC-B35C-06AFCFC558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A3C8895-C4A7-4273-9881-A88F7F79B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5175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sz="2000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На трех складах хранится сырье одинакового вида в количествах соответственно 10 т, 20 т, 30 т. На завод нужно завезти 35 т сырья. Найдите наиболее выгодный вариант перевозок, если расстояния от складов до завода равны 7 км, 5 км, 8 км.</a:t>
            </a:r>
          </a:p>
        </p:txBody>
      </p:sp>
      <p:sp>
        <p:nvSpPr>
          <p:cNvPr id="73732" name="Text Box 4">
            <a:extLst>
              <a:ext uri="{FF2B5EF4-FFF2-40B4-BE49-F238E27FC236}">
                <a16:creationId xmlns:a16="http://schemas.microsoft.com/office/drawing/2014/main" id="{4831B82B-840B-40B8-8C2A-871B500EF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084763"/>
            <a:ext cx="8353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С 1-го склада – 10 т, со 2-го – 20 т, с 3-го – 5 т. </a:t>
            </a:r>
          </a:p>
        </p:txBody>
      </p:sp>
      <p:sp>
        <p:nvSpPr>
          <p:cNvPr id="73733" name="Rectangle 5">
            <a:extLst>
              <a:ext uri="{FF2B5EF4-FFF2-40B4-BE49-F238E27FC236}">
                <a16:creationId xmlns:a16="http://schemas.microsoft.com/office/drawing/2014/main" id="{0B41D3CD-7305-4869-9017-72769F427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85F0B802-73EE-4218-BEE9-A015E4437C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B95D0C70-EBB6-452A-A984-8474DC187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5175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000">
                <a:solidFill>
                  <a:schemeClr val="accent1"/>
                </a:solidFill>
              </a:rPr>
              <a:t>         </a:t>
            </a:r>
            <a:r>
              <a:rPr lang="ru-RU" altLang="ru-RU"/>
              <a:t>Решите предыдущую задачу при дополнительном требовании: со второго склада вывозится сырья не больше, чем с третьего.</a:t>
            </a:r>
          </a:p>
        </p:txBody>
      </p:sp>
      <p:sp>
        <p:nvSpPr>
          <p:cNvPr id="74756" name="Text Box 4">
            <a:extLst>
              <a:ext uri="{FF2B5EF4-FFF2-40B4-BE49-F238E27FC236}">
                <a16:creationId xmlns:a16="http://schemas.microsoft.com/office/drawing/2014/main" id="{431A2B0C-0475-4176-AC12-8E4F52089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084763"/>
            <a:ext cx="8353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С 1-го склада – 0 т, со 2-го и 3-го – 17,5 т. </a:t>
            </a:r>
          </a:p>
        </p:txBody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13A739F8-B783-490B-9431-D38889735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3533BCB2-0E72-4E9E-805F-79946151A5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75779" name="Text Box 3">
            <a:extLst>
              <a:ext uri="{FF2B5EF4-FFF2-40B4-BE49-F238E27FC236}">
                <a16:creationId xmlns:a16="http://schemas.microsoft.com/office/drawing/2014/main" id="{670FB244-F102-40EF-B05F-DD62F12F8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5175"/>
            <a:ext cx="9144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sz="2000">
                <a:solidFill>
                  <a:schemeClr val="accent1"/>
                </a:solidFill>
              </a:rPr>
              <a:t>         </a:t>
            </a:r>
            <a:r>
              <a:rPr lang="ru-RU" altLang="ru-RU"/>
              <a:t>Установка собирается из трех различных деталей А, Б, В. На одном станке можно за смену изготовить либо 12 деталей типа А, 18 типа Б и 30 типа В (первый режим), либо 20 деталей типа А, 15 типа Б и 9 типа В (второй режим). Хватит ли ста станков, чтобы изготовить за смену детали для 720 установок? Какое наименьшее число станков (и с какими режимами работы) нужно для выполнения заказа?</a:t>
            </a:r>
          </a:p>
        </p:txBody>
      </p:sp>
      <p:sp>
        <p:nvSpPr>
          <p:cNvPr id="75780" name="Text Box 4">
            <a:extLst>
              <a:ext uri="{FF2B5EF4-FFF2-40B4-BE49-F238E27FC236}">
                <a16:creationId xmlns:a16="http://schemas.microsoft.com/office/drawing/2014/main" id="{0D178747-DB0A-4DF9-9408-5F90282D8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084763"/>
            <a:ext cx="8353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Хватит. Наименьшее число станков равно 44, из них 20 должны работать в первом режиме. </a:t>
            </a:r>
          </a:p>
        </p:txBody>
      </p:sp>
      <p:sp>
        <p:nvSpPr>
          <p:cNvPr id="75781" name="Rectangle 5">
            <a:extLst>
              <a:ext uri="{FF2B5EF4-FFF2-40B4-BE49-F238E27FC236}">
                <a16:creationId xmlns:a16="http://schemas.microsoft.com/office/drawing/2014/main" id="{498D5A45-128A-4A50-8D2C-E2969DC0E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>
            <a:extLst>
              <a:ext uri="{FF2B5EF4-FFF2-40B4-BE49-F238E27FC236}">
                <a16:creationId xmlns:a16="http://schemas.microsoft.com/office/drawing/2014/main" id="{2D9E2245-3F83-4206-9E22-0471E2202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250"/>
            <a:ext cx="9144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sz="2000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Среди прикладных задач, решаемых с помощью математики, выделяются, так называемые,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задачи оптимизации.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Среди них:</a:t>
            </a:r>
          </a:p>
          <a:p>
            <a:pPr algn="just"/>
            <a:r>
              <a:rPr lang="ru-RU" altLang="ru-RU" dirty="0"/>
              <a:t>	транспортная задача о составлении оптимального способа перевозок грузов;</a:t>
            </a:r>
          </a:p>
          <a:p>
            <a:pPr algn="just"/>
            <a:r>
              <a:rPr lang="ru-RU" altLang="ru-RU" dirty="0"/>
              <a:t>	задача о диете, т.е. о составлении наиболее экономного рациона питания, удовлетворяющего определенным медицинским требованиям;</a:t>
            </a:r>
          </a:p>
          <a:p>
            <a:pPr algn="just"/>
            <a:r>
              <a:rPr lang="ru-RU" altLang="ru-RU" dirty="0"/>
              <a:t>	задача составления оптимального плана производства;</a:t>
            </a:r>
          </a:p>
          <a:p>
            <a:r>
              <a:rPr lang="ru-RU" altLang="ru-RU" dirty="0"/>
              <a:t>	задача рационального использования посевных площадей и т.д.</a:t>
            </a: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4A4E52A7-D358-4FD8-BAD1-6AB3E9D9E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05263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>
                <a:solidFill>
                  <a:schemeClr val="accent1"/>
                </a:solidFill>
              </a:rPr>
              <a:t>	</a:t>
            </a:r>
            <a:r>
              <a:rPr lang="ru-RU" altLang="ru-RU" dirty="0"/>
              <a:t>Несмотря на различные содержательные ситуации в этих задачах, математические модели, их описывающие, имеют много общего, и все они решаются одним и тем же методом, разработанным отечественным математиком Л.В. Канторовичем (1912-1986).</a:t>
            </a:r>
          </a:p>
          <a:p>
            <a:pPr algn="just"/>
            <a:r>
              <a:rPr lang="en-US" altLang="ru-RU" dirty="0"/>
              <a:t>	</a:t>
            </a:r>
            <a:r>
              <a:rPr lang="ru-RU" altLang="ru-RU" dirty="0"/>
              <a:t>В качестве примера задачи оптимизации рассмотрим упрощенный вариант транспортной задачи.</a:t>
            </a:r>
          </a:p>
        </p:txBody>
      </p:sp>
    </p:spTree>
    <p:extLst>
      <p:ext uri="{BB962C8B-B14F-4D97-AF65-F5344CB8AC3E}">
        <p14:creationId xmlns:p14="http://schemas.microsoft.com/office/powerpoint/2010/main" val="3015638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E3DC3BB0-6D3B-4705-A85F-B4B38B8D7A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07375" cy="4429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</a:t>
            </a:r>
          </a:p>
        </p:txBody>
      </p:sp>
      <p:graphicFrame>
        <p:nvGraphicFramePr>
          <p:cNvPr id="48615" name="Group 487">
            <a:extLst>
              <a:ext uri="{FF2B5EF4-FFF2-40B4-BE49-F238E27FC236}">
                <a16:creationId xmlns:a16="http://schemas.microsoft.com/office/drawing/2014/main" id="{69784A99-7348-4922-9C8D-A8F09D4FCE67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11188" y="3213100"/>
          <a:ext cx="7777162" cy="1208405"/>
        </p:xfrm>
        <a:graphic>
          <a:graphicData uri="http://schemas.openxmlformats.org/drawingml/2006/table">
            <a:tbl>
              <a:tblPr/>
              <a:tblGrid>
                <a:gridCol w="1687512">
                  <a:extLst>
                    <a:ext uri="{9D8B030D-6E8A-4147-A177-3AD203B41FA5}">
                      <a16:colId xmlns:a16="http://schemas.microsoft.com/office/drawing/2014/main" val="1317260217"/>
                    </a:ext>
                  </a:extLst>
                </a:gridCol>
                <a:gridCol w="1895475">
                  <a:extLst>
                    <a:ext uri="{9D8B030D-6E8A-4147-A177-3AD203B41FA5}">
                      <a16:colId xmlns:a16="http://schemas.microsoft.com/office/drawing/2014/main" val="1377763827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798736311"/>
                    </a:ext>
                  </a:extLst>
                </a:gridCol>
                <a:gridCol w="1214438">
                  <a:extLst>
                    <a:ext uri="{9D8B030D-6E8A-4147-A177-3AD203B41FA5}">
                      <a16:colId xmlns:a16="http://schemas.microsoft.com/office/drawing/2014/main" val="2167876131"/>
                    </a:ext>
                  </a:extLst>
                </a:gridCol>
                <a:gridCol w="1036637">
                  <a:extLst>
                    <a:ext uri="{9D8B030D-6E8A-4147-A177-3AD203B41FA5}">
                      <a16:colId xmlns:a16="http://schemas.microsoft.com/office/drawing/2014/main" val="1333846654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410599816"/>
                    </a:ext>
                  </a:extLst>
                </a:gridCol>
              </a:tblGrid>
              <a:tr h="415925"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сырья, (в т) на складе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Потребность в сырье, (в т) на заводе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537145"/>
                  </a:ext>
                </a:extLst>
              </a:tr>
              <a:tr h="360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З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З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З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З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3234932"/>
                  </a:ext>
                </a:extLst>
              </a:tr>
              <a:tr h="341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   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8   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10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12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15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984237"/>
                  </a:ext>
                </a:extLst>
              </a:tr>
            </a:tbl>
          </a:graphicData>
        </a:graphic>
      </p:graphicFrame>
      <p:sp>
        <p:nvSpPr>
          <p:cNvPr id="48131" name="Text Box 3">
            <a:extLst>
              <a:ext uri="{FF2B5EF4-FFF2-40B4-BE49-F238E27FC236}">
                <a16:creationId xmlns:a16="http://schemas.microsoft.com/office/drawing/2014/main" id="{61EDC8DE-09FF-42E5-ABA4-4C8163D38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4813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sz="2000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Пусть на четыре завода З</a:t>
            </a:r>
            <a:r>
              <a:rPr lang="ru-RU" altLang="ru-RU" baseline="-25000" dirty="0"/>
              <a:t>1</a:t>
            </a:r>
            <a:r>
              <a:rPr lang="ru-RU" altLang="ru-RU" dirty="0"/>
              <a:t>, З</a:t>
            </a:r>
            <a:r>
              <a:rPr lang="ru-RU" altLang="ru-RU" baseline="-25000" dirty="0"/>
              <a:t>2</a:t>
            </a:r>
            <a:r>
              <a:rPr lang="ru-RU" altLang="ru-RU" dirty="0"/>
              <a:t>, З</a:t>
            </a:r>
            <a:r>
              <a:rPr lang="ru-RU" altLang="ru-RU" baseline="-25000" dirty="0"/>
              <a:t>3</a:t>
            </a:r>
            <a:r>
              <a:rPr lang="ru-RU" altLang="ru-RU" dirty="0"/>
              <a:t>, З</a:t>
            </a:r>
            <a:r>
              <a:rPr lang="ru-RU" altLang="ru-RU" baseline="-25000" dirty="0"/>
              <a:t>4</a:t>
            </a:r>
            <a:r>
              <a:rPr lang="ru-RU" altLang="ru-RU" dirty="0"/>
              <a:t> требуется завезти сырье одинакового вида, которое хранится на двух складах С</a:t>
            </a:r>
            <a:r>
              <a:rPr lang="ru-RU" altLang="ru-RU" baseline="-25000" dirty="0"/>
              <a:t>1</a:t>
            </a:r>
            <a:r>
              <a:rPr lang="ru-RU" altLang="ru-RU" dirty="0"/>
              <a:t>, С</a:t>
            </a:r>
            <a:r>
              <a:rPr lang="ru-RU" altLang="ru-RU" baseline="-25000" dirty="0"/>
              <a:t>2</a:t>
            </a:r>
            <a:r>
              <a:rPr lang="ru-RU" altLang="ru-RU" dirty="0"/>
              <a:t>. Потребность данных заводов в сырье каждого вида указана в таблице 1, а расстояние от склада до завода - в таблице 2. Требуется найти наиболее выгодный вариант перевозок, т. е. такой, при котором общее число тонно-километров наименьшее.</a:t>
            </a:r>
          </a:p>
        </p:txBody>
      </p:sp>
      <p:graphicFrame>
        <p:nvGraphicFramePr>
          <p:cNvPr id="48617" name="Group 489">
            <a:extLst>
              <a:ext uri="{FF2B5EF4-FFF2-40B4-BE49-F238E27FC236}">
                <a16:creationId xmlns:a16="http://schemas.microsoft.com/office/drawing/2014/main" id="{F26AD6A7-230A-4E1E-946C-6E488CF909A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1188" y="4941888"/>
          <a:ext cx="7775575" cy="1634808"/>
        </p:xfrm>
        <a:graphic>
          <a:graphicData uri="http://schemas.openxmlformats.org/drawingml/2006/table">
            <a:tbl>
              <a:tblPr/>
              <a:tblGrid>
                <a:gridCol w="1714500">
                  <a:extLst>
                    <a:ext uri="{9D8B030D-6E8A-4147-A177-3AD203B41FA5}">
                      <a16:colId xmlns:a16="http://schemas.microsoft.com/office/drawing/2014/main" val="2568367466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613031554"/>
                    </a:ext>
                  </a:extLst>
                </a:gridCol>
                <a:gridCol w="1446212">
                  <a:extLst>
                    <a:ext uri="{9D8B030D-6E8A-4147-A177-3AD203B41FA5}">
                      <a16:colId xmlns:a16="http://schemas.microsoft.com/office/drawing/2014/main" val="1357050032"/>
                    </a:ext>
                  </a:extLst>
                </a:gridCol>
                <a:gridCol w="1541463">
                  <a:extLst>
                    <a:ext uri="{9D8B030D-6E8A-4147-A177-3AD203B41FA5}">
                      <a16:colId xmlns:a16="http://schemas.microsoft.com/office/drawing/2014/main" val="1201485442"/>
                    </a:ext>
                  </a:extLst>
                </a:gridCol>
                <a:gridCol w="1666875">
                  <a:extLst>
                    <a:ext uri="{9D8B030D-6E8A-4147-A177-3AD203B41FA5}">
                      <a16:colId xmlns:a16="http://schemas.microsoft.com/office/drawing/2014/main" val="969704128"/>
                    </a:ext>
                  </a:extLst>
                </a:gridCol>
              </a:tblGrid>
              <a:tr h="44608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Расстояние (в км) от склада до завода 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483725"/>
                  </a:ext>
                </a:extLst>
              </a:tr>
              <a:tr h="3254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З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З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З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3164077"/>
                  </a:ext>
                </a:extLst>
              </a:tr>
              <a:tr h="361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5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6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4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10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5822951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3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7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3 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7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4565624"/>
                  </a:ext>
                </a:extLst>
              </a:tr>
            </a:tbl>
          </a:graphicData>
        </a:graphic>
      </p:graphicFrame>
      <p:sp>
        <p:nvSpPr>
          <p:cNvPr id="48613" name="Text Box 485">
            <a:extLst>
              <a:ext uri="{FF2B5EF4-FFF2-40B4-BE49-F238E27FC236}">
                <a16:creationId xmlns:a16="http://schemas.microsoft.com/office/drawing/2014/main" id="{185B63D4-EA6D-44E5-B3D5-CEC98B6CC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708275"/>
            <a:ext cx="252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Таблица 1</a:t>
            </a:r>
          </a:p>
        </p:txBody>
      </p:sp>
      <p:sp>
        <p:nvSpPr>
          <p:cNvPr id="48614" name="Text Box 486">
            <a:extLst>
              <a:ext uri="{FF2B5EF4-FFF2-40B4-BE49-F238E27FC236}">
                <a16:creationId xmlns:a16="http://schemas.microsoft.com/office/drawing/2014/main" id="{93ACA25D-8F93-4D33-B7E3-B38521E9E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508500"/>
            <a:ext cx="252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Таблица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B66179E2-E249-43B2-9ECE-46669B96CE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58200" cy="4429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Решение</a:t>
            </a:r>
          </a:p>
        </p:txBody>
      </p:sp>
      <p:sp>
        <p:nvSpPr>
          <p:cNvPr id="58397" name="Text Box 29">
            <a:extLst>
              <a:ext uri="{FF2B5EF4-FFF2-40B4-BE49-F238E27FC236}">
                <a16:creationId xmlns:a16="http://schemas.microsoft.com/office/drawing/2014/main" id="{CE25921B-5C4A-4487-8F70-AFF8F209A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4813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sz="2000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Для решения этой задачи, в первую очередь, проанализируем ее условие и переведем его на язык математики, т. е. составим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математическую модель.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Для этого количество сырья, которое нужно перевезти со склада С</a:t>
            </a:r>
            <a:r>
              <a:rPr lang="ru-RU" altLang="ru-RU" baseline="-25000" dirty="0"/>
              <a:t>1</a:t>
            </a:r>
            <a:r>
              <a:rPr lang="ru-RU" altLang="ru-RU" dirty="0"/>
              <a:t> на заводы З</a:t>
            </a:r>
            <a:r>
              <a:rPr lang="ru-RU" altLang="ru-RU" baseline="-25000" dirty="0"/>
              <a:t>1</a:t>
            </a:r>
            <a:r>
              <a:rPr lang="ru-RU" altLang="ru-RU" dirty="0"/>
              <a:t>, З</a:t>
            </a:r>
            <a:r>
              <a:rPr lang="ru-RU" altLang="ru-RU" baseline="-25000" dirty="0"/>
              <a:t>2</a:t>
            </a:r>
            <a:r>
              <a:rPr lang="ru-RU" altLang="ru-RU" dirty="0"/>
              <a:t>, З</a:t>
            </a:r>
            <a:r>
              <a:rPr lang="ru-RU" altLang="ru-RU" baseline="-25000" dirty="0"/>
              <a:t>3</a:t>
            </a:r>
            <a:r>
              <a:rPr lang="ru-RU" altLang="ru-RU" dirty="0"/>
              <a:t>, обозначим через </a:t>
            </a:r>
            <a:r>
              <a:rPr lang="en-US" altLang="ru-RU" i="1" dirty="0"/>
              <a:t>x</a:t>
            </a:r>
            <a:r>
              <a:rPr lang="ru-RU" altLang="ru-RU" dirty="0"/>
              <a:t>, </a:t>
            </a:r>
            <a:r>
              <a:rPr lang="en-US" altLang="ru-RU" i="1" dirty="0"/>
              <a:t>y</a:t>
            </a:r>
            <a:r>
              <a:rPr lang="ru-RU" altLang="ru-RU" dirty="0"/>
              <a:t> и </a:t>
            </a:r>
            <a:r>
              <a:rPr lang="en-US" altLang="ru-RU" i="1" dirty="0"/>
              <a:t>z</a:t>
            </a:r>
            <a:r>
              <a:rPr lang="ru-RU" altLang="ru-RU" dirty="0"/>
              <a:t> соответственно. Тогда на четвертый завод с этого склада нужно будет перевезти 20 - </a:t>
            </a:r>
            <a:r>
              <a:rPr lang="en-US" altLang="ru-RU" i="1" dirty="0"/>
              <a:t>x</a:t>
            </a:r>
            <a:r>
              <a:rPr lang="ru-RU" altLang="ru-RU" dirty="0"/>
              <a:t> – </a:t>
            </a:r>
            <a:r>
              <a:rPr lang="en-US" altLang="ru-RU" i="1" dirty="0"/>
              <a:t>y </a:t>
            </a:r>
            <a:r>
              <a:rPr lang="ru-RU" altLang="ru-RU" dirty="0"/>
              <a:t>- </a:t>
            </a:r>
            <a:r>
              <a:rPr lang="en-US" altLang="ru-RU" i="1" dirty="0"/>
              <a:t>z</a:t>
            </a:r>
            <a:r>
              <a:rPr lang="ru-RU" altLang="ru-RU" dirty="0"/>
              <a:t> сырья в тоннах, а со второго склада нужно будет перевезти соответственно 8 - </a:t>
            </a:r>
            <a:r>
              <a:rPr lang="en-US" altLang="ru-RU" i="1" dirty="0"/>
              <a:t>x</a:t>
            </a:r>
            <a:r>
              <a:rPr lang="ru-RU" altLang="ru-RU" dirty="0"/>
              <a:t>, 10 - </a:t>
            </a:r>
            <a:r>
              <a:rPr lang="en-US" altLang="ru-RU" i="1" dirty="0"/>
              <a:t>y</a:t>
            </a:r>
            <a:r>
              <a:rPr lang="ru-RU" altLang="ru-RU" dirty="0"/>
              <a:t>, 12 - </a:t>
            </a:r>
            <a:r>
              <a:rPr lang="en-US" altLang="ru-RU" i="1" dirty="0"/>
              <a:t>z</a:t>
            </a:r>
            <a:r>
              <a:rPr lang="ru-RU" altLang="ru-RU" dirty="0"/>
              <a:t>, </a:t>
            </a:r>
            <a:r>
              <a:rPr lang="en-US" altLang="ru-RU" i="1" dirty="0"/>
              <a:t>x</a:t>
            </a:r>
            <a:r>
              <a:rPr lang="ru-RU" altLang="ru-RU" dirty="0"/>
              <a:t> + </a:t>
            </a:r>
            <a:r>
              <a:rPr lang="en-US" altLang="ru-RU" i="1" dirty="0"/>
              <a:t>y</a:t>
            </a:r>
            <a:r>
              <a:rPr lang="ru-RU" altLang="ru-RU" dirty="0"/>
              <a:t> + </a:t>
            </a:r>
            <a:r>
              <a:rPr lang="en-US" altLang="ru-RU" i="1" dirty="0"/>
              <a:t>z</a:t>
            </a:r>
            <a:r>
              <a:rPr lang="ru-RU" altLang="ru-RU" dirty="0"/>
              <a:t> - 5 сырья в тоннах. </a:t>
            </a:r>
            <a:r>
              <a:rPr lang="en-US" altLang="ru-RU" dirty="0" err="1"/>
              <a:t>Запишем</a:t>
            </a:r>
            <a:r>
              <a:rPr lang="en-US" altLang="ru-RU" dirty="0"/>
              <a:t> </a:t>
            </a:r>
            <a:r>
              <a:rPr lang="en-US" altLang="ru-RU" dirty="0" err="1"/>
              <a:t>эти</a:t>
            </a:r>
            <a:r>
              <a:rPr lang="en-US" altLang="ru-RU" dirty="0"/>
              <a:t> </a:t>
            </a:r>
            <a:r>
              <a:rPr lang="en-US" altLang="ru-RU" dirty="0" err="1"/>
              <a:t>данные</a:t>
            </a:r>
            <a:r>
              <a:rPr lang="en-US" altLang="ru-RU" dirty="0"/>
              <a:t> в </a:t>
            </a:r>
            <a:r>
              <a:rPr lang="en-US" altLang="ru-RU" dirty="0" err="1"/>
              <a:t>таблицу</a:t>
            </a:r>
            <a:r>
              <a:rPr lang="en-US" altLang="ru-RU" dirty="0"/>
              <a:t> 3.</a:t>
            </a:r>
            <a:endParaRPr lang="ru-RU" altLang="ru-RU" dirty="0"/>
          </a:p>
        </p:txBody>
      </p:sp>
      <p:graphicFrame>
        <p:nvGraphicFramePr>
          <p:cNvPr id="58584" name="Group 216">
            <a:extLst>
              <a:ext uri="{FF2B5EF4-FFF2-40B4-BE49-F238E27FC236}">
                <a16:creationId xmlns:a16="http://schemas.microsoft.com/office/drawing/2014/main" id="{3274ACDD-985E-40CA-9A2D-8DC844012B9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8313" y="3933825"/>
          <a:ext cx="7772400" cy="2235200"/>
        </p:xfrm>
        <a:graphic>
          <a:graphicData uri="http://schemas.openxmlformats.org/drawingml/2006/table">
            <a:tbl>
              <a:tblPr/>
              <a:tblGrid>
                <a:gridCol w="1435100">
                  <a:extLst>
                    <a:ext uri="{9D8B030D-6E8A-4147-A177-3AD203B41FA5}">
                      <a16:colId xmlns:a16="http://schemas.microsoft.com/office/drawing/2014/main" val="1521716332"/>
                    </a:ext>
                  </a:extLst>
                </a:gridCol>
                <a:gridCol w="1420812">
                  <a:extLst>
                    <a:ext uri="{9D8B030D-6E8A-4147-A177-3AD203B41FA5}">
                      <a16:colId xmlns:a16="http://schemas.microsoft.com/office/drawing/2014/main" val="751041534"/>
                    </a:ext>
                  </a:extLst>
                </a:gridCol>
                <a:gridCol w="1465263">
                  <a:extLst>
                    <a:ext uri="{9D8B030D-6E8A-4147-A177-3AD203B41FA5}">
                      <a16:colId xmlns:a16="http://schemas.microsoft.com/office/drawing/2014/main" val="3044446752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136364614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4012942071"/>
                    </a:ext>
                  </a:extLst>
                </a:gridCol>
              </a:tblGrid>
              <a:tr h="4508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сырья (в т), перевезенное на заводы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758627"/>
                  </a:ext>
                </a:extLst>
              </a:tr>
              <a:tr h="596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kumimoji="0" lang="ru-RU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З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7608017"/>
                  </a:ext>
                </a:extLst>
              </a:tr>
              <a:tr h="5937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С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y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z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– </a:t>
                      </a: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– y - z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3795364"/>
                  </a:ext>
                </a:extLst>
              </a:tr>
              <a:tr h="5937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С</a:t>
                      </a:r>
                      <a:r>
                        <a:rPr kumimoji="0" lang="en-US" altLang="ru-RU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8 - </a:t>
                      </a: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10 - </a:t>
                      </a: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12 - </a:t>
                      </a: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+ y + z - </a:t>
                      </a: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366012"/>
                  </a:ext>
                </a:extLst>
              </a:tr>
            </a:tbl>
          </a:graphicData>
        </a:graphic>
      </p:graphicFrame>
      <p:sp>
        <p:nvSpPr>
          <p:cNvPr id="58551" name="Text Box 183">
            <a:extLst>
              <a:ext uri="{FF2B5EF4-FFF2-40B4-BE49-F238E27FC236}">
                <a16:creationId xmlns:a16="http://schemas.microsoft.com/office/drawing/2014/main" id="{DABCB3C5-E229-4662-931C-7861AB851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500438"/>
            <a:ext cx="252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Таблица 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8DDA551B-DC3F-443B-8271-C7918A8B4D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69325" cy="515938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Решение (продолжеие)</a:t>
            </a:r>
          </a:p>
        </p:txBody>
      </p:sp>
      <p:sp>
        <p:nvSpPr>
          <p:cNvPr id="61443" name="Text Box 3">
            <a:extLst>
              <a:ext uri="{FF2B5EF4-FFF2-40B4-BE49-F238E27FC236}">
                <a16:creationId xmlns:a16="http://schemas.microsoft.com/office/drawing/2014/main" id="{5481552A-F954-4E15-8D4A-74586146C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4813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000">
                <a:solidFill>
                  <a:schemeClr val="accent1"/>
                </a:solidFill>
              </a:rPr>
              <a:t>         </a:t>
            </a:r>
            <a:r>
              <a:rPr lang="ru-RU" altLang="ru-RU"/>
              <a:t>Поскольку все величины, входящие в эту таблицу, должны быть неотрицательными, получим следующую систему неравенств</a:t>
            </a:r>
          </a:p>
        </p:txBody>
      </p:sp>
      <p:sp>
        <p:nvSpPr>
          <p:cNvPr id="61476" name="Rectangle 36">
            <a:extLst>
              <a:ext uri="{FF2B5EF4-FFF2-40B4-BE49-F238E27FC236}">
                <a16:creationId xmlns:a16="http://schemas.microsoft.com/office/drawing/2014/main" id="{FE37E2E5-B957-406E-A23C-42C617C61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75" name="Object 35">
            <a:extLst>
              <a:ext uri="{FF2B5EF4-FFF2-40B4-BE49-F238E27FC236}">
                <a16:creationId xmlns:a16="http://schemas.microsoft.com/office/drawing/2014/main" id="{B0698AB2-4F7A-43D4-96D2-4BB818CE1D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3525" y="2211388"/>
          <a:ext cx="3967163" cy="178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3962160" imgH="1777680" progId="Equation.DSMT4">
                  <p:embed/>
                </p:oleObj>
              </mc:Choice>
              <mc:Fallback>
                <p:oleObj name="Equation" r:id="rId4" imgW="3962160" imgH="177768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" y="2211388"/>
                        <a:ext cx="3967163" cy="178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7" name="Text Box 37">
            <a:extLst>
              <a:ext uri="{FF2B5EF4-FFF2-40B4-BE49-F238E27FC236}">
                <a16:creationId xmlns:a16="http://schemas.microsoft.com/office/drawing/2014/main" id="{0ABA417A-056F-4B51-B19A-99923E22C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13325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Эта система неравенств определяет многогранник </a:t>
            </a:r>
            <a:r>
              <a:rPr lang="en-US" altLang="ru-RU" i="1" dirty="0"/>
              <a:t>M</a:t>
            </a:r>
            <a:r>
              <a:rPr lang="ru-RU" altLang="ru-RU" baseline="-25000" dirty="0"/>
              <a:t>1</a:t>
            </a:r>
            <a:r>
              <a:rPr lang="en-US" altLang="ru-RU" i="1" dirty="0"/>
              <a:t>M</a:t>
            </a:r>
            <a:r>
              <a:rPr lang="ru-RU" altLang="ru-RU" baseline="-25000" dirty="0"/>
              <a:t>2</a:t>
            </a:r>
            <a:r>
              <a:rPr lang="en-US" altLang="ru-RU" i="1" dirty="0"/>
              <a:t>M</a:t>
            </a:r>
            <a:r>
              <a:rPr lang="ru-RU" altLang="ru-RU" baseline="-25000" dirty="0"/>
              <a:t>3</a:t>
            </a:r>
            <a:r>
              <a:rPr lang="en-US" altLang="ru-RU" i="1" dirty="0"/>
              <a:t>C</a:t>
            </a:r>
            <a:r>
              <a:rPr lang="ru-RU" altLang="ru-RU" baseline="-25000" dirty="0"/>
              <a:t>1</a:t>
            </a:r>
            <a:r>
              <a:rPr lang="en-US" altLang="ru-RU" i="1" dirty="0"/>
              <a:t>CBAE</a:t>
            </a:r>
            <a:r>
              <a:rPr lang="ru-RU" altLang="ru-RU" baseline="-25000" dirty="0"/>
              <a:t>1</a:t>
            </a:r>
            <a:r>
              <a:rPr lang="en-US" altLang="ru-RU" i="1" dirty="0"/>
              <a:t>E</a:t>
            </a:r>
            <a:r>
              <a:rPr lang="ru-RU" altLang="ru-RU" baseline="-25000" dirty="0"/>
              <a:t>2</a:t>
            </a:r>
            <a:r>
              <a:rPr lang="en-US" altLang="ru-RU" i="1" dirty="0"/>
              <a:t>E</a:t>
            </a:r>
            <a:r>
              <a:rPr lang="ru-RU" altLang="ru-RU" baseline="-25000" dirty="0"/>
              <a:t>3</a:t>
            </a:r>
            <a:r>
              <a:rPr lang="en-US" altLang="ru-RU" i="1" dirty="0"/>
              <a:t>O</a:t>
            </a:r>
            <a:r>
              <a:rPr lang="ru-RU" altLang="ru-RU" baseline="-25000" dirty="0"/>
              <a:t>1</a:t>
            </a:r>
            <a:r>
              <a:rPr lang="ru-RU" altLang="ru-RU" dirty="0"/>
              <a:t>, где </a:t>
            </a:r>
            <a:r>
              <a:rPr lang="en-US" altLang="ru-RU" i="1" dirty="0"/>
              <a:t>M</a:t>
            </a:r>
            <a:r>
              <a:rPr lang="ru-RU" altLang="ru-RU" baseline="-25000" dirty="0"/>
              <a:t>1</a:t>
            </a:r>
            <a:r>
              <a:rPr lang="ru-RU" altLang="ru-RU" dirty="0"/>
              <a:t>(8,10,2), </a:t>
            </a:r>
            <a:r>
              <a:rPr lang="en-US" altLang="ru-RU" i="1" dirty="0"/>
              <a:t>M</a:t>
            </a:r>
            <a:r>
              <a:rPr lang="ru-RU" altLang="ru-RU" baseline="-25000" dirty="0"/>
              <a:t>2</a:t>
            </a:r>
            <a:r>
              <a:rPr lang="ru-RU" altLang="ru-RU" dirty="0"/>
              <a:t>(0,10,10), </a:t>
            </a:r>
            <a:r>
              <a:rPr lang="en-US" altLang="ru-RU" i="1" dirty="0"/>
              <a:t>M</a:t>
            </a:r>
            <a:r>
              <a:rPr lang="ru-RU" altLang="ru-RU" baseline="-25000" dirty="0"/>
              <a:t>3</a:t>
            </a:r>
            <a:r>
              <a:rPr lang="ru-RU" altLang="ru-RU" dirty="0"/>
              <a:t>(0,8,12), </a:t>
            </a:r>
            <a:r>
              <a:rPr lang="en-US" altLang="ru-RU" i="1" dirty="0"/>
              <a:t>C</a:t>
            </a:r>
            <a:r>
              <a:rPr lang="ru-RU" altLang="ru-RU" baseline="-25000" dirty="0"/>
              <a:t>1</a:t>
            </a:r>
            <a:r>
              <a:rPr lang="ru-RU" altLang="ru-RU" dirty="0"/>
              <a:t>(8,0,12), </a:t>
            </a:r>
            <a:r>
              <a:rPr lang="en-US" altLang="ru-RU" i="1" dirty="0"/>
              <a:t>C</a:t>
            </a:r>
            <a:r>
              <a:rPr lang="ru-RU" altLang="ru-RU" dirty="0"/>
              <a:t>(8,0,0), </a:t>
            </a:r>
            <a:r>
              <a:rPr lang="en-US" altLang="ru-RU" i="1" dirty="0"/>
              <a:t>B</a:t>
            </a:r>
            <a:r>
              <a:rPr lang="ru-RU" altLang="ru-RU" dirty="0"/>
              <a:t>(8,10,0), </a:t>
            </a:r>
            <a:r>
              <a:rPr lang="en-US" altLang="ru-RU" i="1" dirty="0"/>
              <a:t>A</a:t>
            </a:r>
            <a:r>
              <a:rPr lang="ru-RU" altLang="ru-RU" dirty="0"/>
              <a:t>(0,10,0), </a:t>
            </a:r>
            <a:r>
              <a:rPr lang="en-US" altLang="ru-RU" i="1" dirty="0"/>
              <a:t>E</a:t>
            </a:r>
            <a:r>
              <a:rPr lang="ru-RU" altLang="ru-RU" baseline="-25000" dirty="0"/>
              <a:t>1</a:t>
            </a:r>
            <a:r>
              <a:rPr lang="ru-RU" altLang="ru-RU" dirty="0"/>
              <a:t>(5,0,0), </a:t>
            </a:r>
            <a:r>
              <a:rPr lang="en-US" altLang="ru-RU" i="1" dirty="0"/>
              <a:t>E</a:t>
            </a:r>
            <a:r>
              <a:rPr lang="ru-RU" altLang="ru-RU" baseline="-25000" dirty="0"/>
              <a:t>2</a:t>
            </a:r>
            <a:r>
              <a:rPr lang="ru-RU" altLang="ru-RU" dirty="0"/>
              <a:t>(0,5,0), </a:t>
            </a:r>
            <a:r>
              <a:rPr lang="en-US" altLang="ru-RU" i="1" dirty="0"/>
              <a:t>E</a:t>
            </a:r>
            <a:r>
              <a:rPr lang="ru-RU" altLang="ru-RU" baseline="-25000" dirty="0"/>
              <a:t>3</a:t>
            </a:r>
            <a:r>
              <a:rPr lang="ru-RU" altLang="ru-RU" dirty="0"/>
              <a:t>(0,0,5), </a:t>
            </a:r>
            <a:r>
              <a:rPr lang="en-US" altLang="ru-RU" i="1" dirty="0"/>
              <a:t>O</a:t>
            </a:r>
            <a:r>
              <a:rPr lang="ru-RU" altLang="ru-RU" baseline="-25000" dirty="0"/>
              <a:t>1</a:t>
            </a:r>
            <a:r>
              <a:rPr lang="ru-RU" altLang="ru-RU" dirty="0"/>
              <a:t>(0,0,12).  </a:t>
            </a:r>
          </a:p>
        </p:txBody>
      </p:sp>
      <p:pic>
        <p:nvPicPr>
          <p:cNvPr id="61478" name="Picture 38">
            <a:extLst>
              <a:ext uri="{FF2B5EF4-FFF2-40B4-BE49-F238E27FC236}">
                <a16:creationId xmlns:a16="http://schemas.microsoft.com/office/drawing/2014/main" id="{8481ACEC-6CDA-49AA-A2ED-587C6CC49D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825" y="1125538"/>
            <a:ext cx="3557588" cy="3716337"/>
          </a:xfrm>
          <a:noFill/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AED13A92-C28B-4D51-BF4D-FCCA2E4B08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69325" cy="515938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Решение (продолжение)</a:t>
            </a:r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id="{FE9F25AB-7A2F-4B80-9AE0-9B8B1CA71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4813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dirty="0">
                <a:solidFill>
                  <a:schemeClr val="accent1"/>
                </a:solidFill>
              </a:rPr>
              <a:t>	</a:t>
            </a:r>
            <a:r>
              <a:rPr lang="ru-RU" altLang="ru-RU" dirty="0"/>
              <a:t>Общее число тонно-километров выражается формулой: 5</a:t>
            </a:r>
            <a:r>
              <a:rPr lang="en-US" altLang="ru-RU" i="1" dirty="0"/>
              <a:t>x</a:t>
            </a:r>
            <a:r>
              <a:rPr lang="ru-RU" altLang="ru-RU" dirty="0"/>
              <a:t> + 6</a:t>
            </a:r>
            <a:r>
              <a:rPr lang="en-US" altLang="ru-RU" i="1" dirty="0"/>
              <a:t>y</a:t>
            </a:r>
            <a:r>
              <a:rPr lang="ru-RU" altLang="ru-RU" dirty="0"/>
              <a:t> + 4</a:t>
            </a:r>
            <a:r>
              <a:rPr lang="en-US" altLang="ru-RU" i="1" dirty="0"/>
              <a:t>z</a:t>
            </a:r>
            <a:r>
              <a:rPr lang="ru-RU" altLang="ru-RU" dirty="0"/>
              <a:t> + 10(20 - </a:t>
            </a:r>
            <a:r>
              <a:rPr lang="en-US" altLang="ru-RU" i="1" dirty="0"/>
              <a:t>x</a:t>
            </a:r>
            <a:r>
              <a:rPr lang="ru-RU" altLang="ru-RU" dirty="0"/>
              <a:t> - </a:t>
            </a:r>
            <a:r>
              <a:rPr lang="en-US" altLang="ru-RU" i="1" dirty="0"/>
              <a:t>y</a:t>
            </a:r>
            <a:r>
              <a:rPr lang="ru-RU" altLang="ru-RU" dirty="0"/>
              <a:t> - </a:t>
            </a:r>
            <a:r>
              <a:rPr lang="en-US" altLang="ru-RU" i="1" dirty="0"/>
              <a:t>z</a:t>
            </a:r>
            <a:r>
              <a:rPr lang="ru-RU" altLang="ru-RU" dirty="0"/>
              <a:t>) + 3(8 - </a:t>
            </a:r>
            <a:r>
              <a:rPr lang="en-US" altLang="ru-RU" i="1" dirty="0"/>
              <a:t>x</a:t>
            </a:r>
            <a:r>
              <a:rPr lang="ru-RU" altLang="ru-RU" dirty="0"/>
              <a:t>) + 7(10 - </a:t>
            </a:r>
            <a:r>
              <a:rPr lang="en-US" altLang="ru-RU" i="1" dirty="0"/>
              <a:t>y</a:t>
            </a:r>
            <a:r>
              <a:rPr lang="ru-RU" altLang="ru-RU" dirty="0"/>
              <a:t>) + 3(12 - </a:t>
            </a:r>
            <a:r>
              <a:rPr lang="en-US" altLang="ru-RU" i="1" dirty="0"/>
              <a:t>z</a:t>
            </a:r>
            <a:r>
              <a:rPr lang="ru-RU" altLang="ru-RU" dirty="0"/>
              <a:t>) + 7(</a:t>
            </a:r>
            <a:r>
              <a:rPr lang="en-US" altLang="ru-RU" i="1" dirty="0"/>
              <a:t>x</a:t>
            </a:r>
            <a:r>
              <a:rPr lang="ru-RU" altLang="ru-RU" dirty="0"/>
              <a:t> + </a:t>
            </a:r>
            <a:r>
              <a:rPr lang="en-US" altLang="ru-RU" i="1" dirty="0"/>
              <a:t>y</a:t>
            </a:r>
            <a:r>
              <a:rPr lang="ru-RU" altLang="ru-RU" dirty="0"/>
              <a:t> + </a:t>
            </a:r>
            <a:r>
              <a:rPr lang="en-US" altLang="ru-RU" i="1" dirty="0"/>
              <a:t>z</a:t>
            </a:r>
            <a:r>
              <a:rPr lang="ru-RU" altLang="ru-RU" dirty="0"/>
              <a:t> - 5) = 295 - </a:t>
            </a:r>
            <a:r>
              <a:rPr lang="en-US" altLang="ru-RU" i="1" dirty="0"/>
              <a:t>x</a:t>
            </a:r>
            <a:r>
              <a:rPr lang="ru-RU" altLang="ru-RU" dirty="0"/>
              <a:t> - 4</a:t>
            </a:r>
            <a:r>
              <a:rPr lang="en-US" altLang="ru-RU" i="1" dirty="0"/>
              <a:t>y</a:t>
            </a:r>
            <a:r>
              <a:rPr lang="ru-RU" altLang="ru-RU" dirty="0"/>
              <a:t> - 2</a:t>
            </a:r>
            <a:r>
              <a:rPr lang="en-US" altLang="ru-RU" i="1" dirty="0"/>
              <a:t>z</a:t>
            </a:r>
            <a:r>
              <a:rPr lang="ru-RU" altLang="ru-RU" dirty="0"/>
              <a:t>.</a:t>
            </a:r>
          </a:p>
          <a:p>
            <a:pPr algn="just"/>
            <a:r>
              <a:rPr lang="ru-RU" altLang="ru-RU" dirty="0"/>
              <a:t>	Таким образом, задача сводится к отысканию наименьшего значения функции </a:t>
            </a:r>
            <a:r>
              <a:rPr lang="en-US" altLang="ru-RU" i="1" dirty="0"/>
              <a:t>F</a:t>
            </a:r>
            <a:r>
              <a:rPr lang="ru-RU" altLang="ru-RU" dirty="0"/>
              <a:t> = 295 - </a:t>
            </a:r>
            <a:r>
              <a:rPr lang="en-US" altLang="ru-RU" i="1" dirty="0"/>
              <a:t>x</a:t>
            </a:r>
            <a:r>
              <a:rPr lang="ru-RU" altLang="ru-RU" dirty="0"/>
              <a:t> - 4</a:t>
            </a:r>
            <a:r>
              <a:rPr lang="en-US" altLang="ru-RU" i="1" dirty="0"/>
              <a:t>y</a:t>
            </a:r>
            <a:r>
              <a:rPr lang="ru-RU" altLang="ru-RU" dirty="0"/>
              <a:t> - 2</a:t>
            </a:r>
            <a:r>
              <a:rPr lang="en-US" altLang="ru-RU" i="1" dirty="0"/>
              <a:t>z</a:t>
            </a:r>
            <a:r>
              <a:rPr lang="ru-RU" altLang="ru-RU" dirty="0"/>
              <a:t> на многограннике ограничений. Для этого достаточно найти наибольшее значение функции </a:t>
            </a:r>
            <a:r>
              <a:rPr lang="en-US" altLang="ru-RU" i="1" dirty="0"/>
              <a:t>f</a:t>
            </a:r>
            <a:r>
              <a:rPr lang="ru-RU" altLang="ru-RU" dirty="0"/>
              <a:t> = </a:t>
            </a:r>
            <a:r>
              <a:rPr lang="en-US" altLang="ru-RU" i="1" dirty="0"/>
              <a:t>x</a:t>
            </a:r>
            <a:r>
              <a:rPr lang="ru-RU" altLang="ru-RU" dirty="0"/>
              <a:t> + 4</a:t>
            </a:r>
            <a:r>
              <a:rPr lang="en-US" altLang="ru-RU" i="1" dirty="0"/>
              <a:t>y</a:t>
            </a:r>
            <a:r>
              <a:rPr lang="ru-RU" altLang="ru-RU" dirty="0"/>
              <a:t> + 2</a:t>
            </a:r>
            <a:r>
              <a:rPr lang="en-US" altLang="ru-RU" i="1" dirty="0"/>
              <a:t>z</a:t>
            </a:r>
            <a:r>
              <a:rPr lang="ru-RU" altLang="ru-RU" dirty="0"/>
              <a:t>. Тогда </a:t>
            </a:r>
            <a:r>
              <a:rPr lang="en-US" altLang="ru-RU" i="1" dirty="0" err="1"/>
              <a:t>Fmin</a:t>
            </a:r>
            <a:r>
              <a:rPr lang="ru-RU" altLang="ru-RU" dirty="0"/>
              <a:t> = 295 - </a:t>
            </a:r>
            <a:r>
              <a:rPr lang="en-US" altLang="ru-RU" i="1" dirty="0"/>
              <a:t>fmax</a:t>
            </a:r>
            <a:r>
              <a:rPr lang="ru-RU" altLang="ru-RU" dirty="0"/>
              <a:t>.</a:t>
            </a:r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D5F4681B-3186-428A-BFB7-136BC3C40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4518" name="Text Box 6">
            <a:extLst>
              <a:ext uri="{FF2B5EF4-FFF2-40B4-BE49-F238E27FC236}">
                <a16:creationId xmlns:a16="http://schemas.microsoft.com/office/drawing/2014/main" id="{30DA452C-50FB-4CE6-86FB-B854C0CF6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68638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	</a:t>
            </a:r>
            <a:r>
              <a:rPr lang="ru-RU" altLang="ru-RU" dirty="0"/>
              <a:t>Для нахождения наибольшего значения линейной функции на многограннике, достаточно вычислить значения функции в вершинах многогранника и выбрать из них наибольшее. Вычислим значение функции </a:t>
            </a:r>
            <a:r>
              <a:rPr lang="en-US" altLang="ru-RU" i="1" dirty="0"/>
              <a:t>f</a:t>
            </a:r>
            <a:r>
              <a:rPr lang="ru-RU" altLang="ru-RU" dirty="0"/>
              <a:t> = </a:t>
            </a:r>
            <a:r>
              <a:rPr lang="en-US" altLang="ru-RU" i="1" dirty="0"/>
              <a:t>x</a:t>
            </a:r>
            <a:r>
              <a:rPr lang="ru-RU" altLang="ru-RU" dirty="0"/>
              <a:t> + 4</a:t>
            </a:r>
            <a:r>
              <a:rPr lang="en-US" altLang="ru-RU" i="1" dirty="0"/>
              <a:t>y</a:t>
            </a:r>
            <a:r>
              <a:rPr lang="ru-RU" altLang="ru-RU" dirty="0"/>
              <a:t> + 2</a:t>
            </a:r>
            <a:r>
              <a:rPr lang="en-US" altLang="ru-RU" i="1" dirty="0"/>
              <a:t>z</a:t>
            </a:r>
            <a:r>
              <a:rPr lang="ru-RU" altLang="ru-RU" dirty="0"/>
              <a:t> в вершинах многогранника ограниче­ний: </a:t>
            </a:r>
            <a:r>
              <a:rPr lang="en-US" altLang="ru-RU" i="1" dirty="0"/>
              <a:t>f</a:t>
            </a:r>
            <a:r>
              <a:rPr lang="ru-RU" altLang="ru-RU" dirty="0"/>
              <a:t>(</a:t>
            </a:r>
            <a:r>
              <a:rPr lang="en-US" altLang="ru-RU" i="1" dirty="0"/>
              <a:t>M</a:t>
            </a:r>
            <a:r>
              <a:rPr lang="ru-RU" altLang="ru-RU" dirty="0"/>
              <a:t>1) = 52, </a:t>
            </a:r>
            <a:r>
              <a:rPr lang="en-US" altLang="ru-RU" i="1" dirty="0"/>
              <a:t>f</a:t>
            </a:r>
            <a:r>
              <a:rPr lang="ru-RU" altLang="ru-RU" dirty="0"/>
              <a:t>(</a:t>
            </a:r>
            <a:r>
              <a:rPr lang="en-US" altLang="ru-RU" i="1" dirty="0"/>
              <a:t>M</a:t>
            </a:r>
            <a:r>
              <a:rPr lang="ru-RU" altLang="ru-RU" dirty="0"/>
              <a:t>2) = 60, </a:t>
            </a:r>
            <a:r>
              <a:rPr lang="en-US" altLang="ru-RU" i="1" dirty="0"/>
              <a:t>f</a:t>
            </a:r>
            <a:r>
              <a:rPr lang="ru-RU" altLang="ru-RU" dirty="0"/>
              <a:t>(</a:t>
            </a:r>
            <a:r>
              <a:rPr lang="en-US" altLang="ru-RU" i="1" dirty="0"/>
              <a:t>M</a:t>
            </a:r>
            <a:r>
              <a:rPr lang="ru-RU" altLang="ru-RU" dirty="0"/>
              <a:t>3) = 56, </a:t>
            </a:r>
            <a:r>
              <a:rPr lang="en-US" altLang="ru-RU" i="1" dirty="0"/>
              <a:t>f</a:t>
            </a:r>
            <a:r>
              <a:rPr lang="ru-RU" altLang="ru-RU" dirty="0"/>
              <a:t>(</a:t>
            </a:r>
            <a:r>
              <a:rPr lang="en-US" altLang="ru-RU" i="1" dirty="0"/>
              <a:t>C</a:t>
            </a:r>
            <a:r>
              <a:rPr lang="ru-RU" altLang="ru-RU" dirty="0"/>
              <a:t>1) = 32, </a:t>
            </a:r>
            <a:r>
              <a:rPr lang="en-US" altLang="ru-RU" i="1" dirty="0"/>
              <a:t>f</a:t>
            </a:r>
            <a:r>
              <a:rPr lang="ru-RU" altLang="ru-RU" dirty="0"/>
              <a:t>(</a:t>
            </a:r>
            <a:r>
              <a:rPr lang="en-US" altLang="ru-RU" i="1" dirty="0"/>
              <a:t>C</a:t>
            </a:r>
            <a:r>
              <a:rPr lang="ru-RU" altLang="ru-RU" dirty="0"/>
              <a:t>) = 8, </a:t>
            </a:r>
            <a:r>
              <a:rPr lang="en-US" altLang="ru-RU" i="1" dirty="0"/>
              <a:t>f</a:t>
            </a:r>
            <a:r>
              <a:rPr lang="ru-RU" altLang="ru-RU" dirty="0"/>
              <a:t>(</a:t>
            </a:r>
            <a:r>
              <a:rPr lang="en-US" altLang="ru-RU" i="1" dirty="0"/>
              <a:t>B</a:t>
            </a:r>
            <a:r>
              <a:rPr lang="ru-RU" altLang="ru-RU" dirty="0"/>
              <a:t>) = 48, </a:t>
            </a:r>
            <a:r>
              <a:rPr lang="en-US" altLang="ru-RU" i="1" dirty="0"/>
              <a:t>f</a:t>
            </a:r>
            <a:r>
              <a:rPr lang="ru-RU" altLang="ru-RU" dirty="0"/>
              <a:t>(</a:t>
            </a:r>
            <a:r>
              <a:rPr lang="en-US" altLang="ru-RU" i="1" dirty="0"/>
              <a:t>A</a:t>
            </a:r>
            <a:r>
              <a:rPr lang="ru-RU" altLang="ru-RU" dirty="0"/>
              <a:t>) = 40, </a:t>
            </a:r>
            <a:r>
              <a:rPr lang="en-US" altLang="ru-RU" i="1" dirty="0"/>
              <a:t>f</a:t>
            </a:r>
            <a:r>
              <a:rPr lang="ru-RU" altLang="ru-RU" dirty="0"/>
              <a:t>(</a:t>
            </a:r>
            <a:r>
              <a:rPr lang="en-US" altLang="ru-RU" i="1" dirty="0"/>
              <a:t>E</a:t>
            </a:r>
            <a:r>
              <a:rPr lang="ru-RU" altLang="ru-RU" dirty="0"/>
              <a:t>1) = 5, </a:t>
            </a:r>
            <a:r>
              <a:rPr lang="en-US" altLang="ru-RU" i="1" dirty="0"/>
              <a:t>f</a:t>
            </a:r>
            <a:r>
              <a:rPr lang="ru-RU" altLang="ru-RU" dirty="0"/>
              <a:t>(</a:t>
            </a:r>
            <a:r>
              <a:rPr lang="en-US" altLang="ru-RU" i="1" dirty="0"/>
              <a:t>E</a:t>
            </a:r>
            <a:r>
              <a:rPr lang="ru-RU" altLang="ru-RU" dirty="0"/>
              <a:t>2) = 20, </a:t>
            </a:r>
            <a:r>
              <a:rPr lang="en-US" altLang="ru-RU" i="1" dirty="0"/>
              <a:t>f</a:t>
            </a:r>
            <a:r>
              <a:rPr lang="ru-RU" altLang="ru-RU" dirty="0"/>
              <a:t>(</a:t>
            </a:r>
            <a:r>
              <a:rPr lang="en-US" altLang="ru-RU" i="1" dirty="0"/>
              <a:t>E</a:t>
            </a:r>
            <a:r>
              <a:rPr lang="ru-RU" altLang="ru-RU" dirty="0"/>
              <a:t>3) = 10, </a:t>
            </a:r>
            <a:r>
              <a:rPr lang="en-US" altLang="ru-RU" i="1" dirty="0"/>
              <a:t>f</a:t>
            </a:r>
            <a:r>
              <a:rPr lang="ru-RU" altLang="ru-RU" dirty="0"/>
              <a:t>(</a:t>
            </a:r>
            <a:r>
              <a:rPr lang="en-US" altLang="ru-RU" i="1" dirty="0"/>
              <a:t>O</a:t>
            </a:r>
            <a:r>
              <a:rPr lang="ru-RU" altLang="ru-RU" dirty="0"/>
              <a:t>1) = 24. Легко видеть, что максимальное значение функции </a:t>
            </a:r>
            <a:r>
              <a:rPr lang="en-US" altLang="ru-RU" i="1" dirty="0"/>
              <a:t>f</a:t>
            </a:r>
            <a:r>
              <a:rPr lang="ru-RU" altLang="ru-RU" dirty="0"/>
              <a:t> равно 60. Тогда </a:t>
            </a:r>
            <a:r>
              <a:rPr lang="en-US" altLang="ru-RU" i="1" dirty="0" err="1"/>
              <a:t>Fmin</a:t>
            </a:r>
            <a:r>
              <a:rPr lang="en-US" altLang="ru-RU" dirty="0"/>
              <a:t> </a:t>
            </a:r>
            <a:r>
              <a:rPr lang="ru-RU" altLang="ru-RU" dirty="0"/>
              <a:t>= 295 - 60 = 235. Это значение функция </a:t>
            </a:r>
            <a:r>
              <a:rPr lang="en-US" altLang="ru-RU" i="1" dirty="0"/>
              <a:t>F</a:t>
            </a:r>
            <a:r>
              <a:rPr lang="ru-RU" altLang="ru-RU" dirty="0"/>
              <a:t> принимает в точке </a:t>
            </a:r>
            <a:r>
              <a:rPr lang="en-US" altLang="ru-RU" i="1" dirty="0"/>
              <a:t>M</a:t>
            </a:r>
            <a:r>
              <a:rPr lang="ru-RU" altLang="ru-RU" dirty="0"/>
              <a:t>2(0,10,10).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>
            <a:extLst>
              <a:ext uri="{FF2B5EF4-FFF2-40B4-BE49-F238E27FC236}">
                <a16:creationId xmlns:a16="http://schemas.microsoft.com/office/drawing/2014/main" id="{1DC162D2-57D9-41A1-BC38-07788843CA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58200" cy="4429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66563" name="Text Box 1027">
            <a:extLst>
              <a:ext uri="{FF2B5EF4-FFF2-40B4-BE49-F238E27FC236}">
                <a16:creationId xmlns:a16="http://schemas.microsoft.com/office/drawing/2014/main" id="{E3781F94-A8AC-4E48-A9C5-64CD5C835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4813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>
                <a:solidFill>
                  <a:schemeClr val="accent1"/>
                </a:solidFill>
              </a:rPr>
              <a:t>	</a:t>
            </a:r>
            <a:r>
              <a:rPr lang="ru-RU" altLang="ru-RU" dirty="0"/>
              <a:t>Таким образом, наиболее выгодный вариант перевозок задается таблицей 4.</a:t>
            </a:r>
            <a:endParaRPr lang="en-US" altLang="ru-RU" dirty="0"/>
          </a:p>
          <a:p>
            <a:r>
              <a:rPr lang="ru-RU" altLang="ru-RU" dirty="0"/>
              <a:t>	</a:t>
            </a:r>
            <a:r>
              <a:rPr lang="en-US" altLang="ru-RU" dirty="0" err="1"/>
              <a:t>Таблица</a:t>
            </a:r>
            <a:r>
              <a:rPr lang="en-US" altLang="ru-RU" dirty="0"/>
              <a:t> 4</a:t>
            </a:r>
            <a:endParaRPr lang="ru-RU" altLang="ru-RU" dirty="0"/>
          </a:p>
        </p:txBody>
      </p:sp>
      <p:sp>
        <p:nvSpPr>
          <p:cNvPr id="66564" name="Rectangle 1028">
            <a:extLst>
              <a:ext uri="{FF2B5EF4-FFF2-40B4-BE49-F238E27FC236}">
                <a16:creationId xmlns:a16="http://schemas.microsoft.com/office/drawing/2014/main" id="{2D5418A6-B419-4B13-A7D3-DB4ECDBCE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22" name="Group 1186">
            <a:extLst>
              <a:ext uri="{FF2B5EF4-FFF2-40B4-BE49-F238E27FC236}">
                <a16:creationId xmlns:a16="http://schemas.microsoft.com/office/drawing/2014/main" id="{C4300767-7614-4826-9796-00E1D05D64F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55650" y="1557338"/>
          <a:ext cx="7772400" cy="1993901"/>
        </p:xfrm>
        <a:graphic>
          <a:graphicData uri="http://schemas.openxmlformats.org/drawingml/2006/table">
            <a:tbl>
              <a:tblPr/>
              <a:tblGrid>
                <a:gridCol w="1436688">
                  <a:extLst>
                    <a:ext uri="{9D8B030D-6E8A-4147-A177-3AD203B41FA5}">
                      <a16:colId xmlns:a16="http://schemas.microsoft.com/office/drawing/2014/main" val="2424813993"/>
                    </a:ext>
                  </a:extLst>
                </a:gridCol>
                <a:gridCol w="1449387">
                  <a:extLst>
                    <a:ext uri="{9D8B030D-6E8A-4147-A177-3AD203B41FA5}">
                      <a16:colId xmlns:a16="http://schemas.microsoft.com/office/drawing/2014/main" val="4208377721"/>
                    </a:ext>
                  </a:extLst>
                </a:gridCol>
                <a:gridCol w="1490663">
                  <a:extLst>
                    <a:ext uri="{9D8B030D-6E8A-4147-A177-3AD203B41FA5}">
                      <a16:colId xmlns:a16="http://schemas.microsoft.com/office/drawing/2014/main" val="1489542468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3785916312"/>
                    </a:ext>
                  </a:extLst>
                </a:gridCol>
                <a:gridCol w="1766887">
                  <a:extLst>
                    <a:ext uri="{9D8B030D-6E8A-4147-A177-3AD203B41FA5}">
                      <a16:colId xmlns:a16="http://schemas.microsoft.com/office/drawing/2014/main" val="4258078399"/>
                    </a:ext>
                  </a:extLst>
                </a:gridCol>
              </a:tblGrid>
              <a:tr h="5540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сырья (в т), перевезенное на заводы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87544"/>
                  </a:ext>
                </a:extLst>
              </a:tr>
              <a:tr h="525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kumimoji="0" lang="en-US" altLang="ru-RU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kumimoji="0" lang="en-US" altLang="ru-RU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kumimoji="0" lang="en-US" altLang="ru-RU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kumimoji="0" lang="en-US" altLang="ru-RU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121567"/>
                  </a:ext>
                </a:extLst>
              </a:tr>
              <a:tr h="4318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С</a:t>
                      </a:r>
                      <a:r>
                        <a:rPr kumimoji="0" lang="en-US" altLang="ru-RU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0</a:t>
                      </a:r>
                      <a:r>
                        <a:rPr kumimoji="0" lang="en-US" altLang="ru-RU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276583"/>
                  </a:ext>
                </a:extLst>
              </a:tr>
              <a:tr h="4095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С</a:t>
                      </a:r>
                      <a:r>
                        <a:rPr kumimoji="0" lang="en-US" altLang="ru-RU" sz="24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8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0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2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15</a:t>
                      </a:r>
                      <a:endParaRPr kumimoji="0" lang="en-US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470285"/>
                  </a:ext>
                </a:extLst>
              </a:tr>
            </a:tbl>
          </a:graphicData>
        </a:graphic>
      </p:graphicFrame>
      <p:sp>
        <p:nvSpPr>
          <p:cNvPr id="66723" name="Text Box 1187">
            <a:extLst>
              <a:ext uri="{FF2B5EF4-FFF2-40B4-BE49-F238E27FC236}">
                <a16:creationId xmlns:a16="http://schemas.microsoft.com/office/drawing/2014/main" id="{2AC9E1F1-51D5-4E61-AC8F-166166DC1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79800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	</a:t>
            </a:r>
            <a:r>
              <a:rPr lang="ru-RU" altLang="ru-RU" dirty="0"/>
              <a:t>Заметим, что число независимых переменных в этой задаче было равно трем и поэтому в процессе ее решения получился многогранник. Если бы число независимых переменных равнялось двум, то получился бы многоугольник. В реальных задачах число независимых переменных значительно больше трех, и для получения геометрической интерпретации этих задач требуется рассмотрение </a:t>
            </a:r>
            <a:r>
              <a:rPr lang="en-US" altLang="ru-RU" i="1" dirty="0"/>
              <a:t>n</a:t>
            </a:r>
            <a:r>
              <a:rPr lang="ru-RU" altLang="ru-RU" dirty="0"/>
              <a:t>-мерного пространства и </a:t>
            </a:r>
            <a:r>
              <a:rPr lang="en-US" altLang="ru-RU" i="1" dirty="0"/>
              <a:t>n</a:t>
            </a:r>
            <a:r>
              <a:rPr lang="ru-RU" altLang="ru-RU" dirty="0"/>
              <a:t>-мерных многогранников с очень большим </a:t>
            </a:r>
            <a:r>
              <a:rPr lang="en-US" altLang="ru-RU" i="1" dirty="0"/>
              <a:t>n</a:t>
            </a:r>
            <a:r>
              <a:rPr lang="ru-RU" altLang="ru-RU" dirty="0"/>
              <a:t>. При решении таких задач используются электронно-вычислительные машины.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17F25924-105B-4AA3-B2DD-B440F4ADA8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75B05C24-AE1F-47A7-B102-EBCFA7E62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86423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sz="2000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Какая фигура является графиком линейной функции</a:t>
            </a:r>
            <a:r>
              <a:rPr lang="ru-RU" altLang="ru-RU" i="1" dirty="0"/>
              <a:t> </a:t>
            </a:r>
            <a:r>
              <a:rPr lang="en-US" altLang="ru-RU" i="1" dirty="0"/>
              <a:t>z</a:t>
            </a:r>
            <a:r>
              <a:rPr lang="ru-RU" altLang="ru-RU" i="1" dirty="0"/>
              <a:t> = </a:t>
            </a:r>
            <a:r>
              <a:rPr lang="en-US" altLang="ru-RU" i="1" dirty="0"/>
              <a:t>ax</a:t>
            </a:r>
            <a:r>
              <a:rPr lang="ru-RU" altLang="ru-RU" i="1" dirty="0"/>
              <a:t> + </a:t>
            </a:r>
            <a:r>
              <a:rPr lang="en-US" altLang="ru-RU" i="1" dirty="0"/>
              <a:t>by</a:t>
            </a:r>
            <a:r>
              <a:rPr lang="ru-RU" altLang="ru-RU" i="1" dirty="0"/>
              <a:t> + </a:t>
            </a:r>
            <a:r>
              <a:rPr lang="en-US" altLang="ru-RU" i="1" dirty="0"/>
              <a:t>c</a:t>
            </a:r>
            <a:r>
              <a:rPr lang="ru-RU" altLang="ru-RU" dirty="0"/>
              <a:t>?</a:t>
            </a:r>
          </a:p>
        </p:txBody>
      </p:sp>
      <p:sp>
        <p:nvSpPr>
          <p:cNvPr id="39942" name="Text Box 6">
            <a:extLst>
              <a:ext uri="{FF2B5EF4-FFF2-40B4-BE49-F238E27FC236}">
                <a16:creationId xmlns:a16="http://schemas.microsoft.com/office/drawing/2014/main" id="{C20BEB9E-6BDA-45F7-9B52-E42E95A82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084763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Плоскость.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1"/>
      <p:bldP spid="39942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7301E676-4445-48FB-B0D1-E3A201E2DC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69635" name="Text Box 3">
            <a:extLst>
              <a:ext uri="{FF2B5EF4-FFF2-40B4-BE49-F238E27FC236}">
                <a16:creationId xmlns:a16="http://schemas.microsoft.com/office/drawing/2014/main" id="{AA0BBEE2-0A9E-4CD8-9843-3BEACD6EE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86423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sz="2000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Как расположен график линейной функции </a:t>
            </a:r>
            <a:r>
              <a:rPr lang="en-US" altLang="ru-RU" i="1" dirty="0"/>
              <a:t>z</a:t>
            </a:r>
            <a:r>
              <a:rPr lang="ru-RU" altLang="ru-RU" i="1" dirty="0"/>
              <a:t> = </a:t>
            </a:r>
            <a:r>
              <a:rPr lang="en-US" altLang="ru-RU" i="1" dirty="0"/>
              <a:t>ax</a:t>
            </a:r>
            <a:r>
              <a:rPr lang="ru-RU" altLang="ru-RU" i="1" dirty="0"/>
              <a:t> + </a:t>
            </a:r>
            <a:r>
              <a:rPr lang="en-US" altLang="ru-RU" i="1" dirty="0"/>
              <a:t>c</a:t>
            </a:r>
            <a:r>
              <a:rPr lang="ru-RU" altLang="ru-RU" dirty="0"/>
              <a:t> по отношению к оси </a:t>
            </a:r>
            <a:r>
              <a:rPr lang="en-US" altLang="ru-RU" i="1" dirty="0"/>
              <a:t>Oy</a:t>
            </a:r>
            <a:r>
              <a:rPr lang="ru-RU" altLang="ru-RU" dirty="0"/>
              <a:t>?</a:t>
            </a:r>
          </a:p>
        </p:txBody>
      </p:sp>
      <p:sp>
        <p:nvSpPr>
          <p:cNvPr id="69636" name="Text Box 4">
            <a:extLst>
              <a:ext uri="{FF2B5EF4-FFF2-40B4-BE49-F238E27FC236}">
                <a16:creationId xmlns:a16="http://schemas.microsoft.com/office/drawing/2014/main" id="{13394727-0068-40E8-A908-EBEACB444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084763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Параллелен.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69636" grpId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1375</Words>
  <Application>Microsoft Office PowerPoint</Application>
  <PresentationFormat>Экран (4:3)</PresentationFormat>
  <Paragraphs>128</Paragraphs>
  <Slides>15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Оформление по умолчанию</vt:lpstr>
      <vt:lpstr>Equation</vt:lpstr>
      <vt:lpstr>27. Многогранники в задачах оптимизации</vt:lpstr>
      <vt:lpstr>Презентация PowerPoint</vt:lpstr>
      <vt:lpstr>Задача</vt:lpstr>
      <vt:lpstr>Решение</vt:lpstr>
      <vt:lpstr>Решение (продолжеие)</vt:lpstr>
      <vt:lpstr>Решение (продолжение)</vt:lpstr>
      <vt:lpstr>Ответ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Расстояние между двумя точками</dc:title>
  <dc:creator>*</dc:creator>
  <cp:lastModifiedBy>Vladimir Smirnov</cp:lastModifiedBy>
  <cp:revision>27</cp:revision>
  <dcterms:created xsi:type="dcterms:W3CDTF">2007-11-30T12:19:38Z</dcterms:created>
  <dcterms:modified xsi:type="dcterms:W3CDTF">2022-04-12T04:24:28Z</dcterms:modified>
</cp:coreProperties>
</file>