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6" r:id="rId2"/>
    <p:sldId id="293" r:id="rId3"/>
    <p:sldId id="277" r:id="rId4"/>
    <p:sldId id="278" r:id="rId5"/>
    <p:sldId id="279" r:id="rId6"/>
    <p:sldId id="280" r:id="rId7"/>
    <p:sldId id="281" r:id="rId8"/>
    <p:sldId id="270" r:id="rId9"/>
    <p:sldId id="283" r:id="rId10"/>
    <p:sldId id="284" r:id="rId11"/>
    <p:sldId id="285" r:id="rId12"/>
    <p:sldId id="286" r:id="rId13"/>
    <p:sldId id="287" r:id="rId14"/>
    <p:sldId id="282" r:id="rId15"/>
    <p:sldId id="288" r:id="rId16"/>
    <p:sldId id="289" r:id="rId17"/>
    <p:sldId id="290" r:id="rId18"/>
    <p:sldId id="291" r:id="rId19"/>
    <p:sldId id="292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66" autoAdjust="0"/>
    <p:restoredTop sz="90970" autoAdjust="0"/>
  </p:normalViewPr>
  <p:slideViewPr>
    <p:cSldViewPr>
      <p:cViewPr varScale="1">
        <p:scale>
          <a:sx n="97" d="100"/>
          <a:sy n="97" d="100"/>
        </p:scale>
        <p:origin x="15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000DA7B8-7ED0-43A9-BE3B-D33F7242E4B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64A464D1-4DDB-4439-93B0-302E2A90EEB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57348" name="Rectangle 4">
            <a:extLst>
              <a:ext uri="{FF2B5EF4-FFF2-40B4-BE49-F238E27FC236}">
                <a16:creationId xmlns:a16="http://schemas.microsoft.com/office/drawing/2014/main" id="{A1A1B764-6F24-4002-8A39-79462851F7F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7349" name="Rectangle 5">
            <a:extLst>
              <a:ext uri="{FF2B5EF4-FFF2-40B4-BE49-F238E27FC236}">
                <a16:creationId xmlns:a16="http://schemas.microsoft.com/office/drawing/2014/main" id="{3002670E-C6A3-46DE-84FD-513CA8F1F22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57350" name="Rectangle 6">
            <a:extLst>
              <a:ext uri="{FF2B5EF4-FFF2-40B4-BE49-F238E27FC236}">
                <a16:creationId xmlns:a16="http://schemas.microsoft.com/office/drawing/2014/main" id="{58C424F6-32CC-48A8-9A55-5979C603D1E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57351" name="Rectangle 7">
            <a:extLst>
              <a:ext uri="{FF2B5EF4-FFF2-40B4-BE49-F238E27FC236}">
                <a16:creationId xmlns:a16="http://schemas.microsoft.com/office/drawing/2014/main" id="{417E8557-959B-496F-8A13-2F43ECB046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F887603-3C3A-4810-9E4A-F0F0AEBDCB3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68EC0C4-DBA2-4427-9F50-B8CFC3266C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AC58B2-176D-4033-B566-45500F41F8DD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58370" name="Rectangle 2">
            <a:extLst>
              <a:ext uri="{FF2B5EF4-FFF2-40B4-BE49-F238E27FC236}">
                <a16:creationId xmlns:a16="http://schemas.microsoft.com/office/drawing/2014/main" id="{04F0725E-C917-469F-9D12-97E884EA15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27E16681-B7CF-4FDA-8A4C-C41DA01DA2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B6E81A1-AB8D-4683-87B1-1E92598273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B08BCE-247D-4A8E-989D-534CEB035A01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67586" name="Rectangle 2">
            <a:extLst>
              <a:ext uri="{FF2B5EF4-FFF2-40B4-BE49-F238E27FC236}">
                <a16:creationId xmlns:a16="http://schemas.microsoft.com/office/drawing/2014/main" id="{ED4D2E58-804F-4204-B4E5-192B076B07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F6CC3DEE-A542-4CC6-934A-BE6987C079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4817B31-7712-4B05-9403-94C5A5AE2D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081F45-C3F4-4D37-B21D-BBDCB7859642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B65B20A6-B7EE-4252-8B25-F8DDAD9B1E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35E942F3-4994-4DFE-AAB3-A845E6E5B5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07110C5-A97C-4EF6-AD82-8FAF04F7D7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8694A3-B6C2-45E7-B5B7-A11FE9080E8E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69634" name="Rectangle 2">
            <a:extLst>
              <a:ext uri="{FF2B5EF4-FFF2-40B4-BE49-F238E27FC236}">
                <a16:creationId xmlns:a16="http://schemas.microsoft.com/office/drawing/2014/main" id="{0136A77A-0FCB-4B4D-A1BA-D24EA220A1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1B245E32-1E4F-4129-B1D2-7376AD4717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B51411E-7D33-495E-82F2-6DC94CF7ED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BE7AB0-1494-4553-8E87-4082E1C26042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53A52725-125B-483B-B2F9-796CDE75CA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37F5656F-323B-4558-B7BC-2F147A5947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F5836A0-0882-432B-9B1D-735D2320F0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F9A725-8D62-40F8-8802-DDC51313699D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4F0CF6F3-632C-4DA5-BFD3-7E29103727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B6C78111-321A-440D-9F8D-C43A9C373F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3BEC2D9-5952-4E18-A128-F1817EBCC4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C11A96-9D59-4CEA-B6C7-CDC0BAA0943F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61442" name="Rectangle 2">
            <a:extLst>
              <a:ext uri="{FF2B5EF4-FFF2-40B4-BE49-F238E27FC236}">
                <a16:creationId xmlns:a16="http://schemas.microsoft.com/office/drawing/2014/main" id="{4E40E7EA-8F99-498A-A29F-4643EA4B40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21AA7E9F-D086-48F9-BFC2-E8C6FD19C7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431F530-F597-4DC8-948B-4B26F9938D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457A09-82E4-4E12-84D0-200EC2CB7DDD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62466" name="Rectangle 2">
            <a:extLst>
              <a:ext uri="{FF2B5EF4-FFF2-40B4-BE49-F238E27FC236}">
                <a16:creationId xmlns:a16="http://schemas.microsoft.com/office/drawing/2014/main" id="{5E24BBDC-9B0F-4FC4-8C7B-0E15EC3B7D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DF2C2CCE-11AB-4531-BA4D-4CC8FA0A86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A21CD01-33AB-4A13-A45B-944AC2F7EF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59644C-5EE4-4FB5-A221-5A1AC2F4499F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63490" name="Rectangle 2">
            <a:extLst>
              <a:ext uri="{FF2B5EF4-FFF2-40B4-BE49-F238E27FC236}">
                <a16:creationId xmlns:a16="http://schemas.microsoft.com/office/drawing/2014/main" id="{22899A2E-6C84-4A14-B6EB-4EEC2C45DF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9484AB89-11A4-45E8-85CB-0D9A8930EA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E9326B8-4DFE-4CD5-B923-E3CE79D9E4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ED38D0-CCEA-4D94-BAFE-E3A7A8DA677A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64514" name="Rectangle 2">
            <a:extLst>
              <a:ext uri="{FF2B5EF4-FFF2-40B4-BE49-F238E27FC236}">
                <a16:creationId xmlns:a16="http://schemas.microsoft.com/office/drawing/2014/main" id="{B16A2B6C-8175-4E93-84E3-BD5787C23A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90AD372B-E862-40D6-A342-00656DE26B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DFE3D21-0FA7-4EDC-935A-18A9748766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214ED6-0D51-41D5-9744-A4478439834B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9249BF6A-7A7E-4109-A195-76FB950FAB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09865B2D-DCF6-4299-AA87-1408C36504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AABA85B-E8B8-4554-954B-E8081CEE12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FA7077-7DE0-4B9C-9934-7C04CA4DDC7C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A32F5A62-49B8-41B8-9DA1-CA05426A66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D0A0B122-BD39-4ED7-B50B-810128504D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74216A-ACED-4100-AA70-57A282CB5E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62DA4B0-7A8D-42E4-ABEF-38ABAFC799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D0A1D29-374F-4EB2-B38F-5F0F5B296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6E6A4D1-6203-48C0-A22D-9F26BC5DD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E78A619-45A0-43D7-A65B-81E6F4A84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2C4B75-5612-494E-B076-841FB40430F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46812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4AEFDF-D3F9-4D34-AA63-DBE89F49C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06EDE95-F1E1-4217-9FAF-8B427D9E77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8FAE719-F1C8-4F0C-A1DF-DD98C33C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2E5424-954D-413F-8900-D2415FAC6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6822C5-B8A0-4DC4-A2D4-98B97FD13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CDAD9B-31D1-4DF3-9425-62AB5A0C696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7892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D9AF421-9395-4982-BC9B-3757C96CF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E1B1D04-850D-44DC-969E-AB40E9E8EA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74DF12-B5D6-4BEA-BFE3-FDC6E7940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937CB2C-8F28-428F-8084-6791196B0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01B8F94-5A07-4546-990F-0E2A5F6AB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1BA97C-9891-4D98-B146-74EC9F13E3C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45698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F90538-BE57-4EED-9572-6009F50AF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0745F5-9CCA-437B-B322-A9AF2AF0A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4635D06-4B20-4094-A9FD-0270E20F5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49195ED-0F44-47D8-AF87-AA252791C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0C743F-513D-4DFD-846C-C2703628D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871AEF-73F6-4B68-9340-A5E21B3E0E0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277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C11A74-E0CB-4F34-8670-B60B443A0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D7B123D-B795-4A49-9484-DA04A019EC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90527E3-B60D-48E1-8B7D-FC043A79D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F9802F-67C0-46A5-B2CE-67BF0FF53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9E975FC-4E70-4C0C-BFD0-554515A0D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A21006-A1AF-4144-AB52-0C2E1020229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23051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D43700-08C6-4B8A-B6F3-A891CAFD8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3282BC-69D3-4C92-80F3-6DDA185E49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1E31FDF-B11B-4FE0-8A99-988693058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8CA7A1F-CA73-44AB-A413-E28F0B2AA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0798F9D-26DA-4C73-898A-E8C041AE8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36CE634-C3FE-4213-AFBD-70233BB84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3246CD-FE76-44B1-8438-33E854315CF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7213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378760-9894-4593-B489-2CB77E455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979843B-1524-4072-96A6-A443F3B90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FD04F89-92B5-41A7-A00E-9261DF89B2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C7EDCE5-44C0-4511-82FE-BB3E01BDEF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835942B-7BBC-42DE-9668-952862AC8C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20563AB-AD3C-4C12-BCFB-5035EEE7B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BA01830-C734-4808-AB96-45D292CDB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5856387-FD25-451D-9CBE-72530A19D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14D78B-D7A6-4D1B-862D-5E3631256FC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16913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B47BC2-ACF0-476A-90C3-71DD76DB9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0F57BE0-6CB7-4C89-9621-63B3A89FE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F87FD9E-79BA-4043-A5FD-7960F7F4C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78C7254-F906-454D-9449-94CF844A4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475AE2-E068-4170-90A0-74E44F19DA1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3618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952F221-B356-4350-8556-D3EF820F6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6828D3A-C699-4FA0-AB18-B2BF65A12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39755B5-8925-4F7A-B74F-F2A8F8957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D1A05-9184-4078-924C-43C27297470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6099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297D3B-DB22-4C04-8308-4F21E2C83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647ADA-7BAA-4C72-A977-36B40D68B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D5FB3D7-B84C-4828-88D6-70B41E2070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373AEA2-876A-4382-A769-E6C32F2E3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E23986-3EDB-4E43-BA62-FAEB1FE2F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F4D01E1-21BC-4C63-A748-0363007B4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C9269F-2199-4F97-9412-846C98E45AB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5270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E4629D-2481-448B-9726-1A364991B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C4471FB-45CC-4DB9-9723-2DC5D96700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FD800CA-DFE2-445F-A4B6-60ADD2F4CB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7DA7559-8695-4EC1-AC67-391FD71C2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B6D49F-94B6-4823-BBDD-F19F639C7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5438CC4-ABBF-4640-A14C-DD1D93814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78421D-CD1A-4895-B1DD-CE93DAB5335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43408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8BB1076-7665-40BD-9978-3440BE1506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1B9A58A-D789-4DE7-BD80-0D753EA8BB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B90B5F1-EC29-458D-AD04-81EE8339B94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1C0A9E5-6437-4D5E-A526-46D63335938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8838D93-B871-4839-84FD-BB892634E9F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0B3CB8A-F494-4EB3-8114-7B597ECF36E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0.png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2.png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4.png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6.png"/><Relationship Id="rId5" Type="http://schemas.openxmlformats.org/officeDocument/2006/relationships/image" Target="../media/image25.wmf"/><Relationship Id="rId4" Type="http://schemas.openxmlformats.org/officeDocument/2006/relationships/oleObject" Target="../embeddings/oleObject14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8.png"/><Relationship Id="rId5" Type="http://schemas.openxmlformats.org/officeDocument/2006/relationships/image" Target="../media/image27.wmf"/><Relationship Id="rId4" Type="http://schemas.openxmlformats.org/officeDocument/2006/relationships/oleObject" Target="../embeddings/oleObject15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image" Target="../media/image6.png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3E577163-7321-49AD-AF65-F2D9DF5FC7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2420888"/>
            <a:ext cx="7772400" cy="576262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28. Полярные координаты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>
            <a:extLst>
              <a:ext uri="{FF2B5EF4-FFF2-40B4-BE49-F238E27FC236}">
                <a16:creationId xmlns:a16="http://schemas.microsoft.com/office/drawing/2014/main" id="{82BFD4F6-B45B-4A6B-813F-11742CF5A8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765175"/>
            <a:ext cx="86423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ru-RU" altLang="ru-RU" dirty="0"/>
              <a:t>	Могут ли разным полярным координатам соответствовать одинаковые точки на плоскости?</a:t>
            </a:r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C1251B8A-47E8-402D-8D8B-8E1F5A414D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8919" name="Text Box 7">
            <a:extLst>
              <a:ext uri="{FF2B5EF4-FFF2-40B4-BE49-F238E27FC236}">
                <a16:creationId xmlns:a16="http://schemas.microsoft.com/office/drawing/2014/main" id="{7EA4C137-422D-4216-B1BE-20AEA82763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157788"/>
            <a:ext cx="8424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Да.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9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3">
            <a:extLst>
              <a:ext uri="{FF2B5EF4-FFF2-40B4-BE49-F238E27FC236}">
                <a16:creationId xmlns:a16="http://schemas.microsoft.com/office/drawing/2014/main" id="{8A209437-6A08-40C6-8C3C-F2525FFA3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765175"/>
            <a:ext cx="864235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ru-RU" altLang="ru-RU" dirty="0"/>
              <a:t>	Найдите геометрическое место точек на плоскости, для  которых:</a:t>
            </a:r>
          </a:p>
          <a:p>
            <a:r>
              <a:rPr lang="ru-RU" altLang="ru-RU" dirty="0"/>
              <a:t>	а) полярный радиус </a:t>
            </a:r>
            <a:r>
              <a:rPr lang="en-US" altLang="ru-RU" i="1" dirty="0"/>
              <a:t>r</a:t>
            </a:r>
            <a:r>
              <a:rPr lang="ru-RU" altLang="ru-RU" dirty="0"/>
              <a:t> постоянен и равен </a:t>
            </a:r>
            <a:r>
              <a:rPr lang="en-US" altLang="ru-RU" i="1" dirty="0"/>
              <a:t>r</a:t>
            </a:r>
            <a:r>
              <a:rPr lang="ru-RU" altLang="ru-RU" baseline="-25000" dirty="0"/>
              <a:t>0</a:t>
            </a:r>
            <a:r>
              <a:rPr lang="ru-RU" altLang="ru-RU" dirty="0"/>
              <a:t>;</a:t>
            </a:r>
          </a:p>
          <a:p>
            <a:r>
              <a:rPr lang="ru-RU" altLang="ru-RU" dirty="0"/>
              <a:t>	б) полярный угол </a:t>
            </a:r>
            <a:r>
              <a:rPr lang="en-US" altLang="ru-RU" dirty="0"/>
              <a:t>φ</a:t>
            </a:r>
            <a:r>
              <a:rPr lang="ru-RU" altLang="ru-RU" dirty="0"/>
              <a:t> постоянен и равен </a:t>
            </a:r>
            <a:r>
              <a:rPr lang="en-US" altLang="ru-RU" dirty="0"/>
              <a:t>φ</a:t>
            </a:r>
            <a:r>
              <a:rPr lang="ru-RU" altLang="ru-RU" baseline="-25000" dirty="0"/>
              <a:t>0</a:t>
            </a:r>
            <a:r>
              <a:rPr lang="ru-RU" altLang="ru-RU" dirty="0"/>
              <a:t>.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E1E5A401-B0E0-4303-BC88-8A884F4690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9941" name="Text Box 5">
            <a:extLst>
              <a:ext uri="{FF2B5EF4-FFF2-40B4-BE49-F238E27FC236}">
                <a16:creationId xmlns:a16="http://schemas.microsoft.com/office/drawing/2014/main" id="{FA0496AA-2394-4FB6-8E77-5D54657E9B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157788"/>
            <a:ext cx="8424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а) Окружность; </a:t>
            </a:r>
          </a:p>
        </p:txBody>
      </p:sp>
      <p:sp>
        <p:nvSpPr>
          <p:cNvPr id="39942" name="Text Box 6">
            <a:extLst>
              <a:ext uri="{FF2B5EF4-FFF2-40B4-BE49-F238E27FC236}">
                <a16:creationId xmlns:a16="http://schemas.microsoft.com/office/drawing/2014/main" id="{65D690F3-2256-4C57-B4BA-6C6043A0E3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5734050"/>
            <a:ext cx="7488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б) луч.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/>
      <p:bldP spid="3994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Text Box 3">
            <a:extLst>
              <a:ext uri="{FF2B5EF4-FFF2-40B4-BE49-F238E27FC236}">
                <a16:creationId xmlns:a16="http://schemas.microsoft.com/office/drawing/2014/main" id="{0B3B1D71-2D0A-4297-9256-8666948CD9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765175"/>
            <a:ext cx="864235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ru-RU" altLang="ru-RU" dirty="0"/>
              <a:t>	Центром правильного шестиугольника является начало координат. Одна из его вершин имеет полярные координаты (1,</a:t>
            </a:r>
            <a:r>
              <a:rPr lang="en-US" altLang="ru-RU" dirty="0"/>
              <a:t> </a:t>
            </a:r>
            <a:r>
              <a:rPr lang="ru-RU" altLang="ru-RU" dirty="0"/>
              <a:t>0). Найдите полярные координаты остальных вершин. </a:t>
            </a:r>
          </a:p>
        </p:txBody>
      </p:sp>
      <p:sp>
        <p:nvSpPr>
          <p:cNvPr id="40964" name="Rectangle 4">
            <a:extLst>
              <a:ext uri="{FF2B5EF4-FFF2-40B4-BE49-F238E27FC236}">
                <a16:creationId xmlns:a16="http://schemas.microsoft.com/office/drawing/2014/main" id="{448DAE5E-542B-4F29-8AD2-07B974402F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0965" name="Text Box 5">
            <a:extLst>
              <a:ext uri="{FF2B5EF4-FFF2-40B4-BE49-F238E27FC236}">
                <a16:creationId xmlns:a16="http://schemas.microsoft.com/office/drawing/2014/main" id="{BA3E7E03-6CC2-4325-AB50-4B679D7C4C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157788"/>
            <a:ext cx="8424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(1, 60</a:t>
            </a:r>
            <a:r>
              <a:rPr lang="ru-RU" altLang="ru-RU" baseline="30000"/>
              <a:t>о</a:t>
            </a:r>
            <a:r>
              <a:rPr lang="ru-RU" altLang="ru-RU"/>
              <a:t>), (1, 120</a:t>
            </a:r>
            <a:r>
              <a:rPr lang="ru-RU" altLang="ru-RU" baseline="30000"/>
              <a:t>о</a:t>
            </a:r>
            <a:r>
              <a:rPr lang="ru-RU" altLang="ru-RU"/>
              <a:t>), (1, 180</a:t>
            </a:r>
            <a:r>
              <a:rPr lang="ru-RU" altLang="ru-RU" baseline="30000"/>
              <a:t>о</a:t>
            </a:r>
            <a:r>
              <a:rPr lang="ru-RU" altLang="ru-RU"/>
              <a:t>), (1, 240</a:t>
            </a:r>
            <a:r>
              <a:rPr lang="ru-RU" altLang="ru-RU" baseline="30000"/>
              <a:t>о</a:t>
            </a:r>
            <a:r>
              <a:rPr lang="ru-RU" altLang="ru-RU"/>
              <a:t>), (1, 300</a:t>
            </a:r>
            <a:r>
              <a:rPr lang="ru-RU" altLang="ru-RU" baseline="30000"/>
              <a:t>о</a:t>
            </a:r>
            <a:r>
              <a:rPr lang="ru-RU" altLang="ru-RU"/>
              <a:t>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Text Box 3">
            <a:extLst>
              <a:ext uri="{FF2B5EF4-FFF2-40B4-BE49-F238E27FC236}">
                <a16:creationId xmlns:a16="http://schemas.microsoft.com/office/drawing/2014/main" id="{7AE7A910-319F-4240-9F30-820DE8E594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765175"/>
            <a:ext cx="8642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ru-RU" altLang="ru-RU"/>
              <a:t>Нарисуйте спираль Архимеда, заданную уравнением </a:t>
            </a:r>
            <a:r>
              <a:rPr lang="en-US" altLang="ru-RU" i="1"/>
              <a:t>r</a:t>
            </a:r>
            <a:r>
              <a:rPr lang="ru-RU" altLang="ru-RU"/>
              <a:t> = -</a:t>
            </a:r>
            <a:r>
              <a:rPr lang="en-US" altLang="ru-RU"/>
              <a:t>φ</a:t>
            </a:r>
            <a:r>
              <a:rPr lang="ru-RU" altLang="ru-RU"/>
              <a:t>.</a:t>
            </a:r>
          </a:p>
        </p:txBody>
      </p:sp>
      <p:sp>
        <p:nvSpPr>
          <p:cNvPr id="41988" name="Rectangle 4">
            <a:extLst>
              <a:ext uri="{FF2B5EF4-FFF2-40B4-BE49-F238E27FC236}">
                <a16:creationId xmlns:a16="http://schemas.microsoft.com/office/drawing/2014/main" id="{8E14BEFA-E250-4320-BC53-5B47C5F062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41995" name="Group 11">
            <a:extLst>
              <a:ext uri="{FF2B5EF4-FFF2-40B4-BE49-F238E27FC236}">
                <a16:creationId xmlns:a16="http://schemas.microsoft.com/office/drawing/2014/main" id="{457E3041-59DF-43BD-9F01-2D58C28E09E6}"/>
              </a:ext>
            </a:extLst>
          </p:cNvPr>
          <p:cNvGrpSpPr>
            <a:grpSpLocks/>
          </p:cNvGrpSpPr>
          <p:nvPr/>
        </p:nvGrpSpPr>
        <p:grpSpPr bwMode="auto">
          <a:xfrm>
            <a:off x="827088" y="1844675"/>
            <a:ext cx="6026150" cy="4016375"/>
            <a:chOff x="521" y="1162"/>
            <a:chExt cx="3796" cy="2530"/>
          </a:xfrm>
        </p:grpSpPr>
        <p:sp>
          <p:nvSpPr>
            <p:cNvPr id="41989" name="Text Box 5">
              <a:extLst>
                <a:ext uri="{FF2B5EF4-FFF2-40B4-BE49-F238E27FC236}">
                  <a16:creationId xmlns:a16="http://schemas.microsoft.com/office/drawing/2014/main" id="{0A51255A-17AD-4088-9240-AAA0A6E13D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1" y="3249"/>
              <a:ext cx="99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  <a:endParaRPr lang="ru-RU" altLang="ru-RU">
                <a:solidFill>
                  <a:schemeClr val="accent1"/>
                </a:solidFill>
              </a:endParaRPr>
            </a:p>
          </p:txBody>
        </p:sp>
        <p:pic>
          <p:nvPicPr>
            <p:cNvPr id="41993" name="Picture 9">
              <a:extLst>
                <a:ext uri="{FF2B5EF4-FFF2-40B4-BE49-F238E27FC236}">
                  <a16:creationId xmlns:a16="http://schemas.microsoft.com/office/drawing/2014/main" id="{F7E53BDF-8393-4383-B26D-A5AF1026F01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0" y="1162"/>
              <a:ext cx="2707" cy="25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Text Box 5">
            <a:extLst>
              <a:ext uri="{FF2B5EF4-FFF2-40B4-BE49-F238E27FC236}">
                <a16:creationId xmlns:a16="http://schemas.microsoft.com/office/drawing/2014/main" id="{9C5366FD-69F3-4D94-8035-3E1A1FF9F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864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Нарисуйте пятилепестковую розу - кривую, задаваемую уравнением </a:t>
            </a:r>
            <a:r>
              <a:rPr lang="en-US" altLang="ru-RU" i="1" dirty="0"/>
              <a:t>r</a:t>
            </a:r>
            <a:r>
              <a:rPr lang="ru-RU" altLang="ru-RU" dirty="0"/>
              <a:t> = </a:t>
            </a:r>
            <a:r>
              <a:rPr lang="en-US" altLang="ru-RU" dirty="0"/>
              <a:t>sin</a:t>
            </a:r>
            <a:r>
              <a:rPr lang="ru-RU" altLang="ru-RU" dirty="0"/>
              <a:t> 5</a:t>
            </a:r>
            <a:r>
              <a:rPr lang="en-US" altLang="ru-RU" dirty="0"/>
              <a:t>φ</a:t>
            </a:r>
            <a:r>
              <a:rPr lang="en-US" altLang="ru-RU" i="1" dirty="0"/>
              <a:t> </a:t>
            </a:r>
            <a:r>
              <a:rPr lang="ru-RU" altLang="ru-RU" dirty="0"/>
              <a:t>.</a:t>
            </a:r>
          </a:p>
        </p:txBody>
      </p:sp>
      <p:grpSp>
        <p:nvGrpSpPr>
          <p:cNvPr id="36871" name="Group 7">
            <a:extLst>
              <a:ext uri="{FF2B5EF4-FFF2-40B4-BE49-F238E27FC236}">
                <a16:creationId xmlns:a16="http://schemas.microsoft.com/office/drawing/2014/main" id="{C14C43E9-C5BB-471F-AFD6-4515EAA6E9C2}"/>
              </a:ext>
            </a:extLst>
          </p:cNvPr>
          <p:cNvGrpSpPr>
            <a:grpSpLocks/>
          </p:cNvGrpSpPr>
          <p:nvPr/>
        </p:nvGrpSpPr>
        <p:grpSpPr bwMode="auto">
          <a:xfrm>
            <a:off x="250825" y="1524000"/>
            <a:ext cx="6911975" cy="4872038"/>
            <a:chOff x="158" y="960"/>
            <a:chExt cx="4354" cy="3069"/>
          </a:xfrm>
        </p:grpSpPr>
        <p:pic>
          <p:nvPicPr>
            <p:cNvPr id="36868" name="Picture 4">
              <a:extLst>
                <a:ext uri="{FF2B5EF4-FFF2-40B4-BE49-F238E27FC236}">
                  <a16:creationId xmlns:a16="http://schemas.microsoft.com/office/drawing/2014/main" id="{A2D3C198-AB7D-424A-9113-CCF8EA8B9E7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960"/>
              <a:ext cx="3216" cy="30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6870" name="Text Box 6">
              <a:extLst>
                <a:ext uri="{FF2B5EF4-FFF2-40B4-BE49-F238E27FC236}">
                  <a16:creationId xmlns:a16="http://schemas.microsoft.com/office/drawing/2014/main" id="{5608287C-967F-452D-B07F-AB23F4696E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" y="3612"/>
              <a:ext cx="14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039" name="Object 7">
            <a:extLst>
              <a:ext uri="{FF2B5EF4-FFF2-40B4-BE49-F238E27FC236}">
                <a16:creationId xmlns:a16="http://schemas.microsoft.com/office/drawing/2014/main" id="{C9430686-ABF2-42C8-ACB4-7E868D55B383}"/>
              </a:ext>
            </a:extLst>
          </p:cNvPr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83038745"/>
              </p:ext>
            </p:extLst>
          </p:nvPr>
        </p:nvGraphicFramePr>
        <p:xfrm>
          <a:off x="1768475" y="741012"/>
          <a:ext cx="7874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4" imgW="787320" imgH="787320" progId="Equation.DSMT4">
                  <p:embed/>
                </p:oleObj>
              </mc:Choice>
              <mc:Fallback>
                <p:oleObj name="Equation" r:id="rId4" imgW="787320" imgH="78732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8475" y="741012"/>
                        <a:ext cx="7874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5" name="Text Box 3">
            <a:extLst>
              <a:ext uri="{FF2B5EF4-FFF2-40B4-BE49-F238E27FC236}">
                <a16:creationId xmlns:a16="http://schemas.microsoft.com/office/drawing/2014/main" id="{B994091A-74EC-49B7-B93E-36C76A5D4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605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/>
              <a:t>	Нарисуйте гиперболическую спираль - кривую, задаваемую уравнением</a:t>
            </a:r>
          </a:p>
        </p:txBody>
      </p:sp>
      <p:grpSp>
        <p:nvGrpSpPr>
          <p:cNvPr id="44046" name="Group 14">
            <a:extLst>
              <a:ext uri="{FF2B5EF4-FFF2-40B4-BE49-F238E27FC236}">
                <a16:creationId xmlns:a16="http://schemas.microsoft.com/office/drawing/2014/main" id="{FCAEBECF-3B7F-4A91-9BC1-192544207181}"/>
              </a:ext>
            </a:extLst>
          </p:cNvPr>
          <p:cNvGrpSpPr>
            <a:grpSpLocks/>
          </p:cNvGrpSpPr>
          <p:nvPr/>
        </p:nvGrpSpPr>
        <p:grpSpPr bwMode="auto">
          <a:xfrm>
            <a:off x="250825" y="3179763"/>
            <a:ext cx="8207375" cy="3246437"/>
            <a:chOff x="158" y="2003"/>
            <a:chExt cx="5170" cy="2045"/>
          </a:xfrm>
        </p:grpSpPr>
        <p:sp>
          <p:nvSpPr>
            <p:cNvPr id="44038" name="Text Box 6">
              <a:extLst>
                <a:ext uri="{FF2B5EF4-FFF2-40B4-BE49-F238E27FC236}">
                  <a16:creationId xmlns:a16="http://schemas.microsoft.com/office/drawing/2014/main" id="{F1223B31-102F-4072-9150-C47FECB9CB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" y="3612"/>
              <a:ext cx="14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</a:p>
          </p:txBody>
        </p:sp>
        <p:pic>
          <p:nvPicPr>
            <p:cNvPr id="44044" name="Picture 12">
              <a:extLst>
                <a:ext uri="{FF2B5EF4-FFF2-40B4-BE49-F238E27FC236}">
                  <a16:creationId xmlns:a16="http://schemas.microsoft.com/office/drawing/2014/main" id="{F0F961F3-99F1-4087-86D5-BBBBF55F76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3" y="2003"/>
              <a:ext cx="4535" cy="20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113" name="Object 9">
            <a:extLst>
              <a:ext uri="{FF2B5EF4-FFF2-40B4-BE49-F238E27FC236}">
                <a16:creationId xmlns:a16="http://schemas.microsoft.com/office/drawing/2014/main" id="{2C3376B6-E632-4B16-B6CF-FC97F4E7AFAF}"/>
              </a:ext>
            </a:extLst>
          </p:cNvPr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29215613"/>
              </p:ext>
            </p:extLst>
          </p:nvPr>
        </p:nvGraphicFramePr>
        <p:xfrm>
          <a:off x="1835697" y="793691"/>
          <a:ext cx="1440160" cy="4597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4" imgW="1231560" imgH="393480" progId="Equation.DSMT4">
                  <p:embed/>
                </p:oleObj>
              </mc:Choice>
              <mc:Fallback>
                <p:oleObj name="Equation" r:id="rId4" imgW="1231560" imgH="3934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7" y="793691"/>
                        <a:ext cx="1440160" cy="4597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08" name="Text Box 4">
            <a:extLst>
              <a:ext uri="{FF2B5EF4-FFF2-40B4-BE49-F238E27FC236}">
                <a16:creationId xmlns:a16="http://schemas.microsoft.com/office/drawing/2014/main" id="{05B98625-1915-4EE1-893B-FB963006B2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0798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Нарисуйте спираль </a:t>
            </a:r>
            <a:r>
              <a:rPr lang="ru-RU" altLang="ru-RU" dirty="0" err="1"/>
              <a:t>Гилилея</a:t>
            </a:r>
            <a:r>
              <a:rPr lang="ru-RU" altLang="ru-RU" dirty="0"/>
              <a:t> - кривую, задаваемую уравнением</a:t>
            </a:r>
          </a:p>
        </p:txBody>
      </p:sp>
      <p:grpSp>
        <p:nvGrpSpPr>
          <p:cNvPr id="47118" name="Group 14">
            <a:extLst>
              <a:ext uri="{FF2B5EF4-FFF2-40B4-BE49-F238E27FC236}">
                <a16:creationId xmlns:a16="http://schemas.microsoft.com/office/drawing/2014/main" id="{D2EE556D-C92D-4B74-AB71-4FF3BEBDA734}"/>
              </a:ext>
            </a:extLst>
          </p:cNvPr>
          <p:cNvGrpSpPr>
            <a:grpSpLocks/>
          </p:cNvGrpSpPr>
          <p:nvPr/>
        </p:nvGrpSpPr>
        <p:grpSpPr bwMode="auto">
          <a:xfrm>
            <a:off x="250825" y="1844675"/>
            <a:ext cx="6743700" cy="4605338"/>
            <a:chOff x="158" y="1162"/>
            <a:chExt cx="4248" cy="2901"/>
          </a:xfrm>
        </p:grpSpPr>
        <p:sp>
          <p:nvSpPr>
            <p:cNvPr id="47110" name="Text Box 6">
              <a:extLst>
                <a:ext uri="{FF2B5EF4-FFF2-40B4-BE49-F238E27FC236}">
                  <a16:creationId xmlns:a16="http://schemas.microsoft.com/office/drawing/2014/main" id="{B0D2616D-8091-434C-8B76-7705904765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" y="3612"/>
              <a:ext cx="14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</a:p>
          </p:txBody>
        </p:sp>
        <p:pic>
          <p:nvPicPr>
            <p:cNvPr id="47116" name="Picture 12">
              <a:extLst>
                <a:ext uri="{FF2B5EF4-FFF2-40B4-BE49-F238E27FC236}">
                  <a16:creationId xmlns:a16="http://schemas.microsoft.com/office/drawing/2014/main" id="{B3CC9E6D-0D97-4F99-9A35-154A1C8755B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74" y="1162"/>
              <a:ext cx="2932" cy="29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140" name="Object 12">
            <a:extLst>
              <a:ext uri="{FF2B5EF4-FFF2-40B4-BE49-F238E27FC236}">
                <a16:creationId xmlns:a16="http://schemas.microsoft.com/office/drawing/2014/main" id="{FBE7C612-653B-446D-BAEF-E3CEFB802CE1}"/>
              </a:ext>
            </a:extLst>
          </p:cNvPr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46664178"/>
              </p:ext>
            </p:extLst>
          </p:nvPr>
        </p:nvGraphicFramePr>
        <p:xfrm>
          <a:off x="7812360" y="622040"/>
          <a:ext cx="10160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4" imgW="1015920" imgH="838080" progId="Equation.DSMT4">
                  <p:embed/>
                </p:oleObj>
              </mc:Choice>
              <mc:Fallback>
                <p:oleObj name="Equation" r:id="rId4" imgW="1015920" imgH="8380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2360" y="622040"/>
                        <a:ext cx="10160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2" name="Text Box 4">
            <a:extLst>
              <a:ext uri="{FF2B5EF4-FFF2-40B4-BE49-F238E27FC236}">
                <a16:creationId xmlns:a16="http://schemas.microsoft.com/office/drawing/2014/main" id="{3B3A47C9-6634-4D69-B7F5-DA85B18E07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51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Нарисуйте Жезл - кривую, задаваемую уравнением</a:t>
            </a:r>
          </a:p>
        </p:txBody>
      </p:sp>
      <p:grpSp>
        <p:nvGrpSpPr>
          <p:cNvPr id="48146" name="Group 18">
            <a:extLst>
              <a:ext uri="{FF2B5EF4-FFF2-40B4-BE49-F238E27FC236}">
                <a16:creationId xmlns:a16="http://schemas.microsoft.com/office/drawing/2014/main" id="{5450F18A-385E-49F7-ADE7-E369F5E349AA}"/>
              </a:ext>
            </a:extLst>
          </p:cNvPr>
          <p:cNvGrpSpPr>
            <a:grpSpLocks/>
          </p:cNvGrpSpPr>
          <p:nvPr/>
        </p:nvGrpSpPr>
        <p:grpSpPr bwMode="auto">
          <a:xfrm>
            <a:off x="250825" y="3716338"/>
            <a:ext cx="8496300" cy="2552700"/>
            <a:chOff x="158" y="2341"/>
            <a:chExt cx="5352" cy="1608"/>
          </a:xfrm>
        </p:grpSpPr>
        <p:sp>
          <p:nvSpPr>
            <p:cNvPr id="48134" name="Text Box 6">
              <a:extLst>
                <a:ext uri="{FF2B5EF4-FFF2-40B4-BE49-F238E27FC236}">
                  <a16:creationId xmlns:a16="http://schemas.microsoft.com/office/drawing/2014/main" id="{3928956C-E7AA-47DC-93E0-FCE0D8FFC2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" y="3612"/>
              <a:ext cx="14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</a:p>
          </p:txBody>
        </p:sp>
        <p:pic>
          <p:nvPicPr>
            <p:cNvPr id="48144" name="Picture 16">
              <a:extLst>
                <a:ext uri="{FF2B5EF4-FFF2-40B4-BE49-F238E27FC236}">
                  <a16:creationId xmlns:a16="http://schemas.microsoft.com/office/drawing/2014/main" id="{5AB7F25B-B6BC-4B6D-BD65-10DF16860D6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5" y="2341"/>
              <a:ext cx="4535" cy="16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258" name="Object 10">
            <a:extLst>
              <a:ext uri="{FF2B5EF4-FFF2-40B4-BE49-F238E27FC236}">
                <a16:creationId xmlns:a16="http://schemas.microsoft.com/office/drawing/2014/main" id="{32506ACE-EA7B-478E-9C45-E523B692E243}"/>
              </a:ext>
            </a:extLst>
          </p:cNvPr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03800037"/>
              </p:ext>
            </p:extLst>
          </p:nvPr>
        </p:nvGraphicFramePr>
        <p:xfrm>
          <a:off x="1951720" y="599501"/>
          <a:ext cx="3025775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4" imgW="2082600" imgH="317160" progId="Equation.DSMT4">
                  <p:embed/>
                </p:oleObj>
              </mc:Choice>
              <mc:Fallback>
                <p:oleObj name="Equation" r:id="rId4" imgW="2082600" imgH="31716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1720" y="599501"/>
                        <a:ext cx="3025775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2" name="Text Box 4">
            <a:extLst>
              <a:ext uri="{FF2B5EF4-FFF2-40B4-BE49-F238E27FC236}">
                <a16:creationId xmlns:a16="http://schemas.microsoft.com/office/drawing/2014/main" id="{FD5DA509-25A0-43BA-9D04-863E370C2A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9655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/>
              <a:t>	Нарисуйте «заячью капусту»- кривую, задаваемую уравнением</a:t>
            </a:r>
          </a:p>
        </p:txBody>
      </p:sp>
      <p:grpSp>
        <p:nvGrpSpPr>
          <p:cNvPr id="53262" name="Group 14">
            <a:extLst>
              <a:ext uri="{FF2B5EF4-FFF2-40B4-BE49-F238E27FC236}">
                <a16:creationId xmlns:a16="http://schemas.microsoft.com/office/drawing/2014/main" id="{73A0A465-3EC6-40E2-AB3F-7521964C2146}"/>
              </a:ext>
            </a:extLst>
          </p:cNvPr>
          <p:cNvGrpSpPr>
            <a:grpSpLocks/>
          </p:cNvGrpSpPr>
          <p:nvPr/>
        </p:nvGrpSpPr>
        <p:grpSpPr bwMode="auto">
          <a:xfrm>
            <a:off x="827088" y="1557338"/>
            <a:ext cx="6419850" cy="5068887"/>
            <a:chOff x="521" y="981"/>
            <a:chExt cx="4044" cy="3193"/>
          </a:xfrm>
        </p:grpSpPr>
        <p:sp>
          <p:nvSpPr>
            <p:cNvPr id="53254" name="Text Box 6">
              <a:extLst>
                <a:ext uri="{FF2B5EF4-FFF2-40B4-BE49-F238E27FC236}">
                  <a16:creationId xmlns:a16="http://schemas.microsoft.com/office/drawing/2014/main" id="{981DA27D-12CD-48F2-A055-B23365A1BA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1" y="3158"/>
              <a:ext cx="14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</a:p>
          </p:txBody>
        </p:sp>
        <p:pic>
          <p:nvPicPr>
            <p:cNvPr id="53260" name="Picture 12">
              <a:extLst>
                <a:ext uri="{FF2B5EF4-FFF2-40B4-BE49-F238E27FC236}">
                  <a16:creationId xmlns:a16="http://schemas.microsoft.com/office/drawing/2014/main" id="{C59397C2-0F37-4338-8279-D331541012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46" y="981"/>
              <a:ext cx="2819" cy="3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Text Box 4">
            <a:extLst>
              <a:ext uri="{FF2B5EF4-FFF2-40B4-BE49-F238E27FC236}">
                <a16:creationId xmlns:a16="http://schemas.microsoft.com/office/drawing/2014/main" id="{94EEB379-8307-4F82-8DC5-1462CD7F9C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57687"/>
            <a:ext cx="8675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/>
              <a:t>Нарисуйте кривую, задаваемую уравнением</a:t>
            </a:r>
          </a:p>
        </p:txBody>
      </p:sp>
      <p:graphicFrame>
        <p:nvGraphicFramePr>
          <p:cNvPr id="56330" name="Object 10">
            <a:extLst>
              <a:ext uri="{FF2B5EF4-FFF2-40B4-BE49-F238E27FC236}">
                <a16:creationId xmlns:a16="http://schemas.microsoft.com/office/drawing/2014/main" id="{BD3C9600-06D4-4384-849E-0E120580031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3848849"/>
              </p:ext>
            </p:extLst>
          </p:nvPr>
        </p:nvGraphicFramePr>
        <p:xfrm>
          <a:off x="549275" y="760925"/>
          <a:ext cx="3508375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4" imgW="2133360" imgH="228600" progId="Equation.DSMT4">
                  <p:embed/>
                </p:oleObj>
              </mc:Choice>
              <mc:Fallback>
                <p:oleObj name="Equation" r:id="rId4" imgW="2133360" imgH="2286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760925"/>
                        <a:ext cx="3508375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6332" name="Group 12">
            <a:extLst>
              <a:ext uri="{FF2B5EF4-FFF2-40B4-BE49-F238E27FC236}">
                <a16:creationId xmlns:a16="http://schemas.microsoft.com/office/drawing/2014/main" id="{0DF1451E-D3C9-40C2-9C81-920AE8A7A777}"/>
              </a:ext>
            </a:extLst>
          </p:cNvPr>
          <p:cNvGrpSpPr>
            <a:grpSpLocks/>
          </p:cNvGrpSpPr>
          <p:nvPr/>
        </p:nvGrpSpPr>
        <p:grpSpPr bwMode="auto">
          <a:xfrm>
            <a:off x="827088" y="1628775"/>
            <a:ext cx="6130925" cy="4953000"/>
            <a:chOff x="521" y="1026"/>
            <a:chExt cx="3862" cy="3120"/>
          </a:xfrm>
        </p:grpSpPr>
        <p:sp>
          <p:nvSpPr>
            <p:cNvPr id="56326" name="Text Box 6">
              <a:extLst>
                <a:ext uri="{FF2B5EF4-FFF2-40B4-BE49-F238E27FC236}">
                  <a16:creationId xmlns:a16="http://schemas.microsoft.com/office/drawing/2014/main" id="{66D6F7FB-A4DF-4FDC-9854-3CA1A97D41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1" y="3158"/>
              <a:ext cx="14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</a:p>
          </p:txBody>
        </p:sp>
        <p:pic>
          <p:nvPicPr>
            <p:cNvPr id="56331" name="Picture 11">
              <a:extLst>
                <a:ext uri="{FF2B5EF4-FFF2-40B4-BE49-F238E27FC236}">
                  <a16:creationId xmlns:a16="http://schemas.microsoft.com/office/drawing/2014/main" id="{1F445C99-879D-404D-AA0C-CC18163A98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8" y="1026"/>
              <a:ext cx="3045" cy="31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Text Box 4">
            <a:extLst>
              <a:ext uri="{FF2B5EF4-FFF2-40B4-BE49-F238E27FC236}">
                <a16:creationId xmlns:a16="http://schemas.microsoft.com/office/drawing/2014/main" id="{356D44B5-1500-4552-8AEA-D829B6792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92150"/>
            <a:ext cx="91440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Пусть на плоскости задана координатная прямая с началом координат </a:t>
            </a:r>
            <a:r>
              <a:rPr lang="ru-RU" altLang="ru-RU" i="1" dirty="0"/>
              <a:t>О</a:t>
            </a:r>
            <a:r>
              <a:rPr lang="ru-RU" altLang="ru-RU" dirty="0"/>
              <a:t> и направляющим вектором. Эта прямая в данном случае будет называться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>
                <a:solidFill>
                  <a:srgbClr val="FF3300"/>
                </a:solidFill>
              </a:rPr>
              <a:t>полярной осью. Полярными координатами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точки </a:t>
            </a:r>
            <a:r>
              <a:rPr lang="ru-RU" altLang="ru-RU" i="1" dirty="0"/>
              <a:t>А</a:t>
            </a:r>
            <a:r>
              <a:rPr lang="ru-RU" altLang="ru-RU" dirty="0"/>
              <a:t> на плоскости с заданной полярной осью называется пара (</a:t>
            </a:r>
            <a:r>
              <a:rPr lang="en-US" altLang="ru-RU" i="1" dirty="0"/>
              <a:t>r</a:t>
            </a:r>
            <a:r>
              <a:rPr lang="ru-RU" altLang="ru-RU" dirty="0"/>
              <a:t>,</a:t>
            </a:r>
            <a:r>
              <a:rPr lang="en-US" altLang="ru-RU" dirty="0"/>
              <a:t>φ</a:t>
            </a:r>
            <a:r>
              <a:rPr lang="ru-RU" altLang="ru-RU" dirty="0"/>
              <a:t>), где </a:t>
            </a:r>
            <a:r>
              <a:rPr lang="en-US" altLang="ru-RU" i="1" dirty="0"/>
              <a:t>r</a:t>
            </a:r>
            <a:r>
              <a:rPr lang="ru-RU" altLang="ru-RU" dirty="0"/>
              <a:t> - расстояние от точки </a:t>
            </a:r>
            <a:r>
              <a:rPr lang="ru-RU" altLang="ru-RU" i="1" dirty="0"/>
              <a:t>А</a:t>
            </a:r>
            <a:r>
              <a:rPr lang="ru-RU" altLang="ru-RU" dirty="0"/>
              <a:t> до точки </a:t>
            </a:r>
            <a:r>
              <a:rPr lang="ru-RU" altLang="ru-RU" i="1" dirty="0"/>
              <a:t>О</a:t>
            </a:r>
            <a:r>
              <a:rPr lang="ru-RU" altLang="ru-RU" dirty="0"/>
              <a:t>, </a:t>
            </a:r>
            <a:r>
              <a:rPr lang="en-US" altLang="ru-RU" dirty="0"/>
              <a:t>φ</a:t>
            </a:r>
            <a:r>
              <a:rPr lang="en-US" altLang="ru-RU" i="1" dirty="0"/>
              <a:t> </a:t>
            </a:r>
            <a:r>
              <a:rPr lang="ru-RU" altLang="ru-RU" dirty="0"/>
              <a:t> - угол между полярной осью и вектором , отсчитываемый в направлении против часовой стрелки. При этом первая координата </a:t>
            </a:r>
            <a:r>
              <a:rPr lang="en-US" altLang="ru-RU" i="1" dirty="0"/>
              <a:t>r</a:t>
            </a:r>
            <a:r>
              <a:rPr lang="ru-RU" altLang="ru-RU" dirty="0"/>
              <a:t> называется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>
                <a:solidFill>
                  <a:srgbClr val="FF3300"/>
                </a:solidFill>
              </a:rPr>
              <a:t>полярным радиусом</a:t>
            </a:r>
            <a:r>
              <a:rPr lang="ru-RU" altLang="ru-RU" dirty="0"/>
              <a:t>, а вторая </a:t>
            </a:r>
            <a:r>
              <a:rPr lang="en-US" altLang="ru-RU" dirty="0"/>
              <a:t>φ</a:t>
            </a:r>
            <a:r>
              <a:rPr lang="en-US" altLang="ru-RU" i="1" dirty="0"/>
              <a:t> </a:t>
            </a:r>
            <a:r>
              <a:rPr lang="ru-RU" altLang="ru-RU" dirty="0"/>
              <a:t> -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>
                <a:solidFill>
                  <a:srgbClr val="FF3300"/>
                </a:solidFill>
              </a:rPr>
              <a:t>полярным углом.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Полярный угол </a:t>
            </a:r>
            <a:r>
              <a:rPr lang="en-US" altLang="ru-RU" dirty="0"/>
              <a:t>φ</a:t>
            </a:r>
            <a:r>
              <a:rPr lang="en-US" altLang="ru-RU" i="1" dirty="0"/>
              <a:t> </a:t>
            </a:r>
            <a:r>
              <a:rPr lang="ru-RU" altLang="ru-RU" dirty="0"/>
              <a:t> можно задавать в градусах или радианах.</a:t>
            </a:r>
          </a:p>
        </p:txBody>
      </p:sp>
      <p:pic>
        <p:nvPicPr>
          <p:cNvPr id="26632" name="Picture 8">
            <a:extLst>
              <a:ext uri="{FF2B5EF4-FFF2-40B4-BE49-F238E27FC236}">
                <a16:creationId xmlns:a16="http://schemas.microsoft.com/office/drawing/2014/main" id="{9F3BE83F-30E7-4BA1-AF11-89B17298D80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59113" y="4365625"/>
            <a:ext cx="3375025" cy="2125663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2212248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Text Box 3">
            <a:extLst>
              <a:ext uri="{FF2B5EF4-FFF2-40B4-BE49-F238E27FC236}">
                <a16:creationId xmlns:a16="http://schemas.microsoft.com/office/drawing/2014/main" id="{694367D9-96B2-4B05-9164-1B62D5CBE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9215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chemeClr val="accent1"/>
                </a:solidFill>
              </a:rPr>
              <a:t>	</a:t>
            </a:r>
            <a:r>
              <a:rPr lang="ru-RU" altLang="ru-RU" dirty="0"/>
              <a:t>Если на плоскости задана декартова система координат, то обычно за полярную ось принимается ось </a:t>
            </a:r>
            <a:r>
              <a:rPr lang="en-US" altLang="ru-RU" i="1" dirty="0"/>
              <a:t>Ox</a:t>
            </a:r>
            <a:r>
              <a:rPr lang="ru-RU" altLang="ru-RU" dirty="0"/>
              <a:t>. В этом случае каждой точке плос­кости с декартовыми координатами (</a:t>
            </a:r>
            <a:r>
              <a:rPr lang="en-US" altLang="ru-RU" i="1" dirty="0"/>
              <a:t>x</a:t>
            </a:r>
            <a:r>
              <a:rPr lang="ru-RU" altLang="ru-RU" dirty="0"/>
              <a:t>,</a:t>
            </a:r>
            <a:r>
              <a:rPr lang="en-US" altLang="ru-RU" i="1" dirty="0"/>
              <a:t>y</a:t>
            </a:r>
            <a:r>
              <a:rPr lang="ru-RU" altLang="ru-RU" dirty="0"/>
              <a:t>) можно сопоставить полярные координаты (</a:t>
            </a:r>
            <a:r>
              <a:rPr lang="en-US" altLang="ru-RU" i="1" dirty="0"/>
              <a:t>r</a:t>
            </a:r>
            <a:r>
              <a:rPr lang="ru-RU" altLang="ru-RU" dirty="0"/>
              <a:t>,</a:t>
            </a:r>
            <a:r>
              <a:rPr lang="en-US" altLang="ru-RU" dirty="0"/>
              <a:t>φ</a:t>
            </a:r>
            <a:r>
              <a:rPr lang="ru-RU" altLang="ru-RU" dirty="0"/>
              <a:t>). </a:t>
            </a:r>
            <a:r>
              <a:rPr lang="en-US" altLang="ru-RU" dirty="0" err="1"/>
              <a:t>При</a:t>
            </a:r>
            <a:r>
              <a:rPr lang="en-US" altLang="ru-RU" dirty="0"/>
              <a:t> </a:t>
            </a:r>
            <a:r>
              <a:rPr lang="en-US" altLang="ru-RU" dirty="0" err="1"/>
              <a:t>этом</a:t>
            </a:r>
            <a:r>
              <a:rPr lang="en-US" altLang="ru-RU" dirty="0"/>
              <a:t> </a:t>
            </a:r>
            <a:r>
              <a:rPr lang="en-US" altLang="ru-RU" dirty="0" err="1"/>
              <a:t>декартовы</a:t>
            </a:r>
            <a:r>
              <a:rPr lang="en-US" altLang="ru-RU" dirty="0"/>
              <a:t> </a:t>
            </a:r>
            <a:r>
              <a:rPr lang="en-US" altLang="ru-RU" dirty="0" err="1"/>
              <a:t>координаты</a:t>
            </a:r>
            <a:r>
              <a:rPr lang="en-US" altLang="ru-RU" dirty="0"/>
              <a:t> </a:t>
            </a:r>
            <a:r>
              <a:rPr lang="en-US" altLang="ru-RU" dirty="0" err="1"/>
              <a:t>выражаются</a:t>
            </a:r>
            <a:r>
              <a:rPr lang="en-US" altLang="ru-RU" dirty="0"/>
              <a:t> </a:t>
            </a:r>
            <a:r>
              <a:rPr lang="en-US" altLang="ru-RU" dirty="0" err="1"/>
              <a:t>через</a:t>
            </a:r>
            <a:r>
              <a:rPr lang="en-US" altLang="ru-RU" dirty="0"/>
              <a:t> </a:t>
            </a:r>
            <a:r>
              <a:rPr lang="en-US" altLang="ru-RU" dirty="0" err="1"/>
              <a:t>полярные</a:t>
            </a:r>
            <a:r>
              <a:rPr lang="en-US" altLang="ru-RU" dirty="0"/>
              <a:t> </a:t>
            </a:r>
            <a:r>
              <a:rPr lang="en-US" altLang="ru-RU" dirty="0" err="1"/>
              <a:t>по</a:t>
            </a:r>
            <a:r>
              <a:rPr lang="en-US" altLang="ru-RU" dirty="0"/>
              <a:t> </a:t>
            </a:r>
            <a:r>
              <a:rPr lang="en-US" altLang="ru-RU" dirty="0" err="1"/>
              <a:t>формулам</a:t>
            </a:r>
            <a:r>
              <a:rPr lang="en-US" altLang="ru-RU" dirty="0"/>
              <a:t> </a:t>
            </a:r>
            <a:endParaRPr lang="ru-RU" altLang="ru-RU" dirty="0"/>
          </a:p>
        </p:txBody>
      </p:sp>
      <p:sp>
        <p:nvSpPr>
          <p:cNvPr id="29703" name="Rectangle 7">
            <a:extLst>
              <a:ext uri="{FF2B5EF4-FFF2-40B4-BE49-F238E27FC236}">
                <a16:creationId xmlns:a16="http://schemas.microsoft.com/office/drawing/2014/main" id="{3B71E106-8A07-454A-A17F-CB51C0562E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9702" name="Object 6">
            <a:extLst>
              <a:ext uri="{FF2B5EF4-FFF2-40B4-BE49-F238E27FC236}">
                <a16:creationId xmlns:a16="http://schemas.microsoft.com/office/drawing/2014/main" id="{740E336C-AB77-4AC8-8DCE-E97DB47D5AF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12813" y="2643188"/>
          <a:ext cx="15049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1511280" imgH="863280" progId="Equation.DSMT4">
                  <p:embed/>
                </p:oleObj>
              </mc:Choice>
              <mc:Fallback>
                <p:oleObj name="Equation" r:id="rId3" imgW="1511280" imgH="8632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2813" y="2643188"/>
                        <a:ext cx="150495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4" name="Text Box 8">
            <a:extLst>
              <a:ext uri="{FF2B5EF4-FFF2-40B4-BE49-F238E27FC236}">
                <a16:creationId xmlns:a16="http://schemas.microsoft.com/office/drawing/2014/main" id="{CF4F8EF5-165E-486A-BB91-CBE0E7F4DF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357563"/>
            <a:ext cx="529272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И, наоборот, полярные координаты выражаются через декартовы по формулам</a:t>
            </a:r>
          </a:p>
        </p:txBody>
      </p:sp>
      <p:sp>
        <p:nvSpPr>
          <p:cNvPr id="29706" name="Rectangle 10">
            <a:extLst>
              <a:ext uri="{FF2B5EF4-FFF2-40B4-BE49-F238E27FC236}">
                <a16:creationId xmlns:a16="http://schemas.microsoft.com/office/drawing/2014/main" id="{5B54953A-B23B-4772-B7F3-F00C173EE7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9705" name="Object 9">
            <a:extLst>
              <a:ext uri="{FF2B5EF4-FFF2-40B4-BE49-F238E27FC236}">
                <a16:creationId xmlns:a16="http://schemas.microsoft.com/office/drawing/2014/main" id="{A3754A36-58AE-4E66-A119-7B2B61F5D92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54613" y="4652963"/>
          <a:ext cx="165735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1650960" imgH="495000" progId="Equation.DSMT4">
                  <p:embed/>
                </p:oleObj>
              </mc:Choice>
              <mc:Fallback>
                <p:oleObj name="Equation" r:id="rId5" imgW="1650960" imgH="4950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4613" y="4652963"/>
                        <a:ext cx="1657350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8" name="Rectangle 12">
            <a:extLst>
              <a:ext uri="{FF2B5EF4-FFF2-40B4-BE49-F238E27FC236}">
                <a16:creationId xmlns:a16="http://schemas.microsoft.com/office/drawing/2014/main" id="{ADFB00CA-6409-485A-AA05-B58CCDF20D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9707" name="Object 11">
            <a:extLst>
              <a:ext uri="{FF2B5EF4-FFF2-40B4-BE49-F238E27FC236}">
                <a16:creationId xmlns:a16="http://schemas.microsoft.com/office/drawing/2014/main" id="{4EF9E54F-53A9-4872-BCDE-FBEB4F9AB3B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63975" y="5373688"/>
          <a:ext cx="2206625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7" imgW="2197080" imgH="876240" progId="Equation.DSMT4">
                  <p:embed/>
                </p:oleObj>
              </mc:Choice>
              <mc:Fallback>
                <p:oleObj name="Equation" r:id="rId7" imgW="2197080" imgH="87624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3975" y="5373688"/>
                        <a:ext cx="2206625" cy="86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9" name="Object 13">
            <a:extLst>
              <a:ext uri="{FF2B5EF4-FFF2-40B4-BE49-F238E27FC236}">
                <a16:creationId xmlns:a16="http://schemas.microsoft.com/office/drawing/2014/main" id="{887AA501-69F5-46C5-AC3E-F7E2F66E1E2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84925" y="5300663"/>
          <a:ext cx="2143125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9" imgW="2133360" imgH="876240" progId="Equation.DSMT4">
                  <p:embed/>
                </p:oleObj>
              </mc:Choice>
              <mc:Fallback>
                <p:oleObj name="Equation" r:id="rId9" imgW="2133360" imgH="87624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4925" y="5300663"/>
                        <a:ext cx="2143125" cy="86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9713" name="Picture 17">
            <a:extLst>
              <a:ext uri="{FF2B5EF4-FFF2-40B4-BE49-F238E27FC236}">
                <a16:creationId xmlns:a16="http://schemas.microsoft.com/office/drawing/2014/main" id="{6BE9DF3D-B1DC-4DCC-AA09-903D67B40BA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3519488"/>
            <a:ext cx="3635375" cy="3338512"/>
          </a:xfrm>
          <a:noFill/>
          <a:ln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F7A3401C-94EE-4E3E-BD7D-66EEBC21D8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772400" cy="515937"/>
          </a:xfrm>
        </p:spPr>
        <p:txBody>
          <a:bodyPr/>
          <a:lstStyle/>
          <a:p>
            <a:r>
              <a:rPr lang="ru-RU" altLang="ru-RU" sz="4000">
                <a:solidFill>
                  <a:srgbClr val="FF3300"/>
                </a:solidFill>
              </a:rPr>
              <a:t>Окружность</a:t>
            </a:r>
          </a:p>
        </p:txBody>
      </p:sp>
      <p:sp>
        <p:nvSpPr>
          <p:cNvPr id="31748" name="Text Box 4">
            <a:extLst>
              <a:ext uri="{FF2B5EF4-FFF2-40B4-BE49-F238E27FC236}">
                <a16:creationId xmlns:a16="http://schemas.microsoft.com/office/drawing/2014/main" id="{AFE9D8BD-68C9-4AD6-9C49-60D55E74F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" y="692150"/>
            <a:ext cx="87852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Окружность </a:t>
            </a:r>
            <a:r>
              <a:rPr lang="ru-RU" altLang="ru-RU"/>
              <a:t>радиуса </a:t>
            </a:r>
            <a:r>
              <a:rPr lang="en-US" altLang="ru-RU" i="1"/>
              <a:t>R</a:t>
            </a:r>
            <a:r>
              <a:rPr lang="ru-RU" altLang="ru-RU"/>
              <a:t> и центром в точке О задается уравнением </a:t>
            </a:r>
            <a:r>
              <a:rPr lang="en-US" altLang="ru-RU" i="1"/>
              <a:t>r</a:t>
            </a:r>
            <a:r>
              <a:rPr lang="ru-RU" altLang="ru-RU"/>
              <a:t> = </a:t>
            </a:r>
            <a:r>
              <a:rPr lang="en-US" altLang="ru-RU" i="1"/>
              <a:t>R</a:t>
            </a:r>
            <a:r>
              <a:rPr lang="en-US" altLang="ru-RU"/>
              <a:t>. </a:t>
            </a:r>
            <a:endParaRPr lang="ru-RU" altLang="ru-RU"/>
          </a:p>
        </p:txBody>
      </p:sp>
      <p:pic>
        <p:nvPicPr>
          <p:cNvPr id="31752" name="Picture 8">
            <a:extLst>
              <a:ext uri="{FF2B5EF4-FFF2-40B4-BE49-F238E27FC236}">
                <a16:creationId xmlns:a16="http://schemas.microsoft.com/office/drawing/2014/main" id="{32D1AD37-FC0C-446B-BE88-B370A5615EE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71775" y="1844675"/>
            <a:ext cx="4486275" cy="4114800"/>
          </a:xfrm>
          <a:noFill/>
          <a:ln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11CEFF1B-9EB1-4C28-A1CD-79E0C24610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772400" cy="515937"/>
          </a:xfrm>
        </p:spPr>
        <p:txBody>
          <a:bodyPr/>
          <a:lstStyle/>
          <a:p>
            <a:r>
              <a:rPr lang="ru-RU" altLang="ru-RU" sz="4000">
                <a:solidFill>
                  <a:srgbClr val="FF3300"/>
                </a:solidFill>
              </a:rPr>
              <a:t>Спираль Архимеда</a:t>
            </a:r>
          </a:p>
        </p:txBody>
      </p:sp>
      <p:sp>
        <p:nvSpPr>
          <p:cNvPr id="33795" name="Text Box 3">
            <a:extLst>
              <a:ext uri="{FF2B5EF4-FFF2-40B4-BE49-F238E27FC236}">
                <a16:creationId xmlns:a16="http://schemas.microsoft.com/office/drawing/2014/main" id="{9D0FDF19-DA90-4FAB-AB36-8062E24E95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" y="692150"/>
            <a:ext cx="87852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Спираль Архимеда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- кривая, задаваемая уравнением </a:t>
            </a:r>
            <a:r>
              <a:rPr lang="en-US" altLang="ru-RU" i="1"/>
              <a:t>r</a:t>
            </a:r>
            <a:r>
              <a:rPr lang="ru-RU" altLang="ru-RU"/>
              <a:t> = </a:t>
            </a:r>
            <a:r>
              <a:rPr lang="en-US" altLang="ru-RU" i="1"/>
              <a:t>a</a:t>
            </a:r>
            <a:r>
              <a:rPr lang="en-US" altLang="ru-RU"/>
              <a:t>φ</a:t>
            </a:r>
            <a:r>
              <a:rPr lang="en-US" altLang="ru-RU" i="1"/>
              <a:t> </a:t>
            </a:r>
            <a:r>
              <a:rPr lang="ru-RU" altLang="ru-RU"/>
              <a:t>, где </a:t>
            </a:r>
            <a:r>
              <a:rPr lang="en-US" altLang="ru-RU" i="1"/>
              <a:t>a </a:t>
            </a:r>
            <a:r>
              <a:rPr lang="ru-RU" altLang="ru-RU"/>
              <a:t>- некоторое  фиксированное число. </a:t>
            </a:r>
          </a:p>
        </p:txBody>
      </p:sp>
      <p:pic>
        <p:nvPicPr>
          <p:cNvPr id="33798" name="Picture 6">
            <a:extLst>
              <a:ext uri="{FF2B5EF4-FFF2-40B4-BE49-F238E27FC236}">
                <a16:creationId xmlns:a16="http://schemas.microsoft.com/office/drawing/2014/main" id="{115086EB-FA2A-404E-BF1E-C44D5D42844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1773238"/>
            <a:ext cx="4410075" cy="4114800"/>
          </a:xfrm>
          <a:noFill/>
          <a:ln/>
        </p:spPr>
      </p:pic>
      <p:sp>
        <p:nvSpPr>
          <p:cNvPr id="33800" name="Text Box 8">
            <a:extLst>
              <a:ext uri="{FF2B5EF4-FFF2-40B4-BE49-F238E27FC236}">
                <a16:creationId xmlns:a16="http://schemas.microsoft.com/office/drawing/2014/main" id="{15B0C7A5-004F-4A1D-A476-7A60B4E67F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800" y="1412875"/>
            <a:ext cx="41402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Геометрическим свойством, характеризующим спираль Архимеда, является постоянство расстояний между соседними витками. Каждое из них равно 2</a:t>
            </a:r>
            <a:r>
              <a:rPr lang="en-US" altLang="ru-RU" dirty="0"/>
              <a:t>π</a:t>
            </a:r>
            <a:r>
              <a:rPr lang="en-US" altLang="ru-RU" i="1" dirty="0"/>
              <a:t>a</a:t>
            </a:r>
            <a:r>
              <a:rPr lang="ru-RU" altLang="ru-RU" dirty="0"/>
              <a:t>. Действительно, если угол </a:t>
            </a:r>
            <a:r>
              <a:rPr lang="en-US" altLang="ru-RU" dirty="0"/>
              <a:t>φ</a:t>
            </a:r>
            <a:r>
              <a:rPr lang="ru-RU" altLang="ru-RU" dirty="0"/>
              <a:t> увеличивается на 2</a:t>
            </a:r>
            <a:r>
              <a:rPr lang="en-US" altLang="ru-RU" dirty="0"/>
              <a:t>π</a:t>
            </a:r>
            <a:r>
              <a:rPr lang="ru-RU" altLang="ru-RU" dirty="0"/>
              <a:t>, т.е. точка делает один оборот против часовой стрелки, то радиус увеличивается на 2</a:t>
            </a:r>
            <a:r>
              <a:rPr lang="en-US" altLang="ru-RU" dirty="0"/>
              <a:t>π</a:t>
            </a:r>
            <a:r>
              <a:rPr lang="en-US" altLang="ru-RU" i="1" dirty="0"/>
              <a:t>a</a:t>
            </a:r>
            <a:r>
              <a:rPr lang="ru-RU" altLang="ru-RU" dirty="0"/>
              <a:t>, что и составляет расстояние между соседними витками.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604D7BE4-8351-49DF-91C9-6F6773C776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772400" cy="515937"/>
          </a:xfrm>
        </p:spPr>
        <p:txBody>
          <a:bodyPr/>
          <a:lstStyle/>
          <a:p>
            <a:r>
              <a:rPr lang="ru-RU" altLang="ru-RU" sz="4000">
                <a:solidFill>
                  <a:srgbClr val="FF3300"/>
                </a:solidFill>
              </a:rPr>
              <a:t>Логарифмическая спираль</a:t>
            </a:r>
          </a:p>
        </p:txBody>
      </p:sp>
      <p:sp>
        <p:nvSpPr>
          <p:cNvPr id="34819" name="Text Box 3">
            <a:extLst>
              <a:ext uri="{FF2B5EF4-FFF2-40B4-BE49-F238E27FC236}">
                <a16:creationId xmlns:a16="http://schemas.microsoft.com/office/drawing/2014/main" id="{5B1FECFB-FADF-4DD0-8EF3-D2F8D2D72A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92150"/>
            <a:ext cx="896461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Логарифмическая спираль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задается уравнением в полярных координатах </a:t>
            </a:r>
            <a:r>
              <a:rPr lang="en-US" altLang="ru-RU" i="1" dirty="0"/>
              <a:t>r</a:t>
            </a:r>
            <a:r>
              <a:rPr lang="ru-RU" altLang="ru-RU" dirty="0"/>
              <a:t> = </a:t>
            </a:r>
            <a:r>
              <a:rPr lang="en-US" altLang="ru-RU" i="1" dirty="0" err="1"/>
              <a:t>a</a:t>
            </a:r>
            <a:r>
              <a:rPr lang="en-US" altLang="ru-RU" baseline="30000" dirty="0" err="1"/>
              <a:t>φ</a:t>
            </a:r>
            <a:r>
              <a:rPr lang="ru-RU" altLang="ru-RU" dirty="0"/>
              <a:t> , где </a:t>
            </a:r>
            <a:r>
              <a:rPr lang="en-US" altLang="ru-RU" i="1" dirty="0"/>
              <a:t>a</a:t>
            </a:r>
            <a:r>
              <a:rPr lang="ru-RU" altLang="ru-RU" dirty="0"/>
              <a:t> - некоторое фиксированное положительное число, </a:t>
            </a:r>
            <a:r>
              <a:rPr lang="en-US" altLang="ru-RU" dirty="0"/>
              <a:t>φ</a:t>
            </a:r>
            <a:r>
              <a:rPr lang="en-US" altLang="ru-RU" i="1" dirty="0"/>
              <a:t> </a:t>
            </a:r>
            <a:r>
              <a:rPr lang="ru-RU" altLang="ru-RU" dirty="0"/>
              <a:t> - угол, измеряемый в радианах.</a:t>
            </a:r>
          </a:p>
        </p:txBody>
      </p:sp>
      <p:pic>
        <p:nvPicPr>
          <p:cNvPr id="34823" name="Picture 7">
            <a:extLst>
              <a:ext uri="{FF2B5EF4-FFF2-40B4-BE49-F238E27FC236}">
                <a16:creationId xmlns:a16="http://schemas.microsoft.com/office/drawing/2014/main" id="{56E0B807-04C9-4A93-89EE-2A96EB67E85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2060575"/>
            <a:ext cx="3795713" cy="4114800"/>
          </a:xfrm>
          <a:noFill/>
          <a:ln/>
        </p:spPr>
      </p:pic>
      <p:sp>
        <p:nvSpPr>
          <p:cNvPr id="34825" name="Text Box 9">
            <a:extLst>
              <a:ext uri="{FF2B5EF4-FFF2-40B4-BE49-F238E27FC236}">
                <a16:creationId xmlns:a16="http://schemas.microsoft.com/office/drawing/2014/main" id="{E958DB88-4948-4C0C-858A-4932BD3A54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1773238"/>
            <a:ext cx="4211637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Геометрическим свойством этой спирали является то, что каждый следующий ее виток подобен предыдущему. Действительно, если угол увеличивается на 2</a:t>
            </a:r>
            <a:r>
              <a:rPr lang="en-US" altLang="ru-RU" dirty="0"/>
              <a:t>π</a:t>
            </a:r>
            <a:r>
              <a:rPr lang="ru-RU" altLang="ru-RU" dirty="0"/>
              <a:t>, т.е. точка делает один оборот против часовой стрелки, то радиус увеличивается в </a:t>
            </a:r>
            <a:r>
              <a:rPr lang="en-US" altLang="ru-RU" i="1" dirty="0"/>
              <a:t>a</a:t>
            </a:r>
            <a:r>
              <a:rPr lang="ru-RU" altLang="ru-RU" baseline="30000" dirty="0"/>
              <a:t>2</a:t>
            </a:r>
            <a:r>
              <a:rPr lang="en-US" altLang="ru-RU" baseline="30000" dirty="0"/>
              <a:t>π</a:t>
            </a:r>
            <a:r>
              <a:rPr lang="ru-RU" altLang="ru-RU" dirty="0"/>
              <a:t> раз. Это означает, что следующий виток подобен предыдущему, и коэффициент подобия равен </a:t>
            </a:r>
            <a:r>
              <a:rPr lang="en-US" altLang="ru-RU" i="1" dirty="0"/>
              <a:t>a</a:t>
            </a:r>
            <a:r>
              <a:rPr lang="ru-RU" altLang="ru-RU" baseline="30000" dirty="0"/>
              <a:t>2</a:t>
            </a:r>
            <a:r>
              <a:rPr lang="en-US" altLang="ru-RU" baseline="30000" dirty="0"/>
              <a:t>π</a:t>
            </a:r>
            <a:r>
              <a:rPr lang="ru-RU" altLang="ru-RU" dirty="0"/>
              <a:t>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38333C37-AE8E-438B-ABA5-3A07A51692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772400" cy="515937"/>
          </a:xfrm>
        </p:spPr>
        <p:txBody>
          <a:bodyPr/>
          <a:lstStyle/>
          <a:p>
            <a:r>
              <a:rPr lang="ru-RU" altLang="ru-RU" sz="4000">
                <a:solidFill>
                  <a:srgbClr val="FF3300"/>
                </a:solidFill>
              </a:rPr>
              <a:t>Трилистник</a:t>
            </a:r>
          </a:p>
        </p:txBody>
      </p:sp>
      <p:sp>
        <p:nvSpPr>
          <p:cNvPr id="35843" name="Text Box 3">
            <a:extLst>
              <a:ext uri="{FF2B5EF4-FFF2-40B4-BE49-F238E27FC236}">
                <a16:creationId xmlns:a16="http://schemas.microsoft.com/office/drawing/2014/main" id="{09257CB0-4C15-4DF8-8E8E-A4E3DDDE92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92150"/>
            <a:ext cx="8964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Трилистник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– кривая, задаваемая уравнением </a:t>
            </a:r>
            <a:r>
              <a:rPr lang="en-US" altLang="ru-RU" i="1"/>
              <a:t>r</a:t>
            </a:r>
            <a:r>
              <a:rPr lang="ru-RU" altLang="ru-RU"/>
              <a:t> = </a:t>
            </a:r>
            <a:r>
              <a:rPr lang="en-US" altLang="ru-RU"/>
              <a:t>sin</a:t>
            </a:r>
            <a:r>
              <a:rPr lang="ru-RU" altLang="ru-RU"/>
              <a:t> 3</a:t>
            </a:r>
            <a:r>
              <a:rPr lang="en-US" altLang="ru-RU"/>
              <a:t>φ</a:t>
            </a:r>
            <a:r>
              <a:rPr lang="ru-RU" altLang="ru-RU"/>
              <a:t>.</a:t>
            </a:r>
          </a:p>
        </p:txBody>
      </p:sp>
      <p:pic>
        <p:nvPicPr>
          <p:cNvPr id="35850" name="Picture 10">
            <a:extLst>
              <a:ext uri="{FF2B5EF4-FFF2-40B4-BE49-F238E27FC236}">
                <a16:creationId xmlns:a16="http://schemas.microsoft.com/office/drawing/2014/main" id="{32A259EA-7B83-4C14-BCA5-057062D4803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16238" y="1700213"/>
            <a:ext cx="3832225" cy="4114800"/>
          </a:xfrm>
          <a:noFill/>
          <a:ln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D1D8689A-A5F2-4644-B4CF-A7C3992757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6096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Упражнения</a:t>
            </a:r>
          </a:p>
        </p:txBody>
      </p:sp>
      <p:sp>
        <p:nvSpPr>
          <p:cNvPr id="16389" name="Text Box 5">
            <a:extLst>
              <a:ext uri="{FF2B5EF4-FFF2-40B4-BE49-F238E27FC236}">
                <a16:creationId xmlns:a16="http://schemas.microsoft.com/office/drawing/2014/main" id="{5850315B-A94C-4022-9F21-1C568352D5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765175"/>
            <a:ext cx="86423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Для следующих точек с заданными полярными координатами найдите их декартовы координаты:</a:t>
            </a:r>
          </a:p>
        </p:txBody>
      </p:sp>
      <p:graphicFrame>
        <p:nvGraphicFramePr>
          <p:cNvPr id="16390" name="Object 6">
            <a:extLst>
              <a:ext uri="{FF2B5EF4-FFF2-40B4-BE49-F238E27FC236}">
                <a16:creationId xmlns:a16="http://schemas.microsoft.com/office/drawing/2014/main" id="{4AA97566-7061-4E39-BCC1-6F9EBA9FD67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05400" y="1066800"/>
          <a:ext cx="984250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4" imgW="1002960" imgH="736560" progId="Equation.DSMT4">
                  <p:embed/>
                </p:oleObj>
              </mc:Choice>
              <mc:Fallback>
                <p:oleObj name="Equation" r:id="rId4" imgW="1002960" imgH="7365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1066800"/>
                        <a:ext cx="984250" cy="731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2" name="Object 8">
            <a:extLst>
              <a:ext uri="{FF2B5EF4-FFF2-40B4-BE49-F238E27FC236}">
                <a16:creationId xmlns:a16="http://schemas.microsoft.com/office/drawing/2014/main" id="{F00B96E6-106B-4145-9105-E5BBACB56CA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24600" y="1066800"/>
          <a:ext cx="1231900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6" imgW="1257120" imgH="723600" progId="Equation.DSMT4">
                  <p:embed/>
                </p:oleObj>
              </mc:Choice>
              <mc:Fallback>
                <p:oleObj name="Equation" r:id="rId6" imgW="1257120" imgH="7236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1066800"/>
                        <a:ext cx="1231900" cy="719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396" name="Group 12">
            <a:extLst>
              <a:ext uri="{FF2B5EF4-FFF2-40B4-BE49-F238E27FC236}">
                <a16:creationId xmlns:a16="http://schemas.microsoft.com/office/drawing/2014/main" id="{33AB6CF9-2E5C-41D9-85F2-DDF1FFB75DB4}"/>
              </a:ext>
            </a:extLst>
          </p:cNvPr>
          <p:cNvGrpSpPr>
            <a:grpSpLocks/>
          </p:cNvGrpSpPr>
          <p:nvPr/>
        </p:nvGrpSpPr>
        <p:grpSpPr bwMode="auto">
          <a:xfrm>
            <a:off x="250825" y="4948238"/>
            <a:ext cx="4071938" cy="782637"/>
            <a:chOff x="158" y="3117"/>
            <a:chExt cx="2565" cy="493"/>
          </a:xfrm>
        </p:grpSpPr>
        <p:sp>
          <p:nvSpPr>
            <p:cNvPr id="16393" name="Text Box 9">
              <a:extLst>
                <a:ext uri="{FF2B5EF4-FFF2-40B4-BE49-F238E27FC236}">
                  <a16:creationId xmlns:a16="http://schemas.microsoft.com/office/drawing/2014/main" id="{43FBDAC2-4238-4783-93CD-15D3325A5B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" y="3249"/>
              <a:ext cx="19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</a:p>
          </p:txBody>
        </p:sp>
        <p:graphicFrame>
          <p:nvGraphicFramePr>
            <p:cNvPr id="16394" name="Object 10">
              <a:extLst>
                <a:ext uri="{FF2B5EF4-FFF2-40B4-BE49-F238E27FC236}">
                  <a16:creationId xmlns:a16="http://schemas.microsoft.com/office/drawing/2014/main" id="{BCBC79F8-F7E2-40AC-A207-085670C7A34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793" y="3117"/>
            <a:ext cx="1930" cy="4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2" name="Equation" r:id="rId8" imgW="3124080" imgH="787320" progId="Equation.DSMT4">
                    <p:embed/>
                  </p:oleObj>
                </mc:Choice>
                <mc:Fallback>
                  <p:oleObj name="Equation" r:id="rId8" imgW="3124080" imgH="78732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3" y="3117"/>
                          <a:ext cx="1930" cy="49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Text Box 3">
            <a:extLst>
              <a:ext uri="{FF2B5EF4-FFF2-40B4-BE49-F238E27FC236}">
                <a16:creationId xmlns:a16="http://schemas.microsoft.com/office/drawing/2014/main" id="{26AF4213-F6A5-4637-A246-6514E9EE3D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765175"/>
            <a:ext cx="864235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ru-RU" altLang="ru-RU" dirty="0"/>
              <a:t>	Для следующих точек с заданными декартовыми координатами найдите их полярные координаты:</a:t>
            </a:r>
          </a:p>
          <a:p>
            <a:r>
              <a:rPr lang="ru-RU" altLang="ru-RU" dirty="0"/>
              <a:t>а)                      ;</a:t>
            </a:r>
          </a:p>
          <a:p>
            <a:r>
              <a:rPr lang="ru-RU" altLang="ru-RU" dirty="0"/>
              <a:t>б) </a:t>
            </a:r>
            <a:r>
              <a:rPr lang="en-US" altLang="ru-RU" i="1" dirty="0"/>
              <a:t>B</a:t>
            </a:r>
            <a:r>
              <a:rPr lang="en-US" altLang="ru-RU" dirty="0"/>
              <a:t>(-10,0)</a:t>
            </a:r>
            <a:r>
              <a:rPr lang="ru-RU" altLang="ru-RU" dirty="0"/>
              <a:t>       ;</a:t>
            </a:r>
          </a:p>
          <a:p>
            <a:r>
              <a:rPr lang="ru-RU" altLang="ru-RU" dirty="0"/>
              <a:t>в)                     ; </a:t>
            </a:r>
          </a:p>
          <a:p>
            <a:r>
              <a:rPr lang="ru-RU" altLang="ru-RU" dirty="0"/>
              <a:t>г)                     .    </a:t>
            </a:r>
          </a:p>
        </p:txBody>
      </p:sp>
      <p:graphicFrame>
        <p:nvGraphicFramePr>
          <p:cNvPr id="37893" name="Object 5">
            <a:extLst>
              <a:ext uri="{FF2B5EF4-FFF2-40B4-BE49-F238E27FC236}">
                <a16:creationId xmlns:a16="http://schemas.microsoft.com/office/drawing/2014/main" id="{A749694D-C03B-416A-82DB-5F14EBFE09E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5800" y="1524000"/>
          <a:ext cx="14065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4" imgW="1434960" imgH="431640" progId="Equation.DSMT4">
                  <p:embed/>
                </p:oleObj>
              </mc:Choice>
              <mc:Fallback>
                <p:oleObj name="Equation" r:id="rId4" imgW="1434960" imgH="4316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524000"/>
                        <a:ext cx="140652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4" name="Object 6">
            <a:extLst>
              <a:ext uri="{FF2B5EF4-FFF2-40B4-BE49-F238E27FC236}">
                <a16:creationId xmlns:a16="http://schemas.microsoft.com/office/drawing/2014/main" id="{EA561038-5131-41FF-A1DB-224B3CF5344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98513" y="2209800"/>
          <a:ext cx="1182687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6" imgW="1206360" imgH="431640" progId="Equation.DSMT4">
                  <p:embed/>
                </p:oleObj>
              </mc:Choice>
              <mc:Fallback>
                <p:oleObj name="Equation" r:id="rId6" imgW="1206360" imgH="4316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8513" y="2209800"/>
                        <a:ext cx="1182687" cy="430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6" name="Text Box 8">
            <a:extLst>
              <a:ext uri="{FF2B5EF4-FFF2-40B4-BE49-F238E27FC236}">
                <a16:creationId xmlns:a16="http://schemas.microsoft.com/office/drawing/2014/main" id="{2A24FC1E-377A-4DB0-B3EC-954D35B074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657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/>
              <a:t> а) </a:t>
            </a:r>
            <a:r>
              <a:rPr lang="ru-RU" altLang="ru-RU" i="1"/>
              <a:t>A</a:t>
            </a:r>
            <a:r>
              <a:rPr lang="ru-RU" altLang="ru-RU"/>
              <a:t>(2, 45</a:t>
            </a:r>
            <a:r>
              <a:rPr lang="ru-RU" altLang="ru-RU" baseline="30000"/>
              <a:t>о</a:t>
            </a:r>
            <a:r>
              <a:rPr lang="ru-RU" altLang="ru-RU"/>
              <a:t>); </a:t>
            </a:r>
          </a:p>
        </p:txBody>
      </p:sp>
      <p:graphicFrame>
        <p:nvGraphicFramePr>
          <p:cNvPr id="37898" name="Object 10">
            <a:extLst>
              <a:ext uri="{FF2B5EF4-FFF2-40B4-BE49-F238E27FC236}">
                <a16:creationId xmlns:a16="http://schemas.microsoft.com/office/drawing/2014/main" id="{83BD8855-CD8C-43AD-9AB5-8AD072305A5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9613" y="2590800"/>
          <a:ext cx="1244600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8" imgW="1269720" imgH="431640" progId="Equation.DSMT4">
                  <p:embed/>
                </p:oleObj>
              </mc:Choice>
              <mc:Fallback>
                <p:oleObj name="Equation" r:id="rId8" imgW="1269720" imgH="4316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613" y="2590800"/>
                        <a:ext cx="1244600" cy="430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9" name="Text Box 11">
            <a:extLst>
              <a:ext uri="{FF2B5EF4-FFF2-40B4-BE49-F238E27FC236}">
                <a16:creationId xmlns:a16="http://schemas.microsoft.com/office/drawing/2014/main" id="{00200A33-550A-4E7E-AB88-00100E22CF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114800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            б) </a:t>
            </a:r>
            <a:r>
              <a:rPr lang="ru-RU" altLang="ru-RU" i="1"/>
              <a:t>B</a:t>
            </a:r>
            <a:r>
              <a:rPr lang="ru-RU" altLang="ru-RU"/>
              <a:t>(10, 180</a:t>
            </a:r>
            <a:r>
              <a:rPr lang="ru-RU" altLang="ru-RU" baseline="30000"/>
              <a:t>о</a:t>
            </a:r>
            <a:r>
              <a:rPr lang="ru-RU" altLang="ru-RU"/>
              <a:t>); </a:t>
            </a:r>
          </a:p>
        </p:txBody>
      </p:sp>
      <p:sp>
        <p:nvSpPr>
          <p:cNvPr id="37900" name="Text Box 12">
            <a:extLst>
              <a:ext uri="{FF2B5EF4-FFF2-40B4-BE49-F238E27FC236}">
                <a16:creationId xmlns:a16="http://schemas.microsoft.com/office/drawing/2014/main" id="{A5F6F079-2F97-4E6B-A239-8E5F4E476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029200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            г) </a:t>
            </a:r>
            <a:r>
              <a:rPr lang="ru-RU" altLang="ru-RU" i="1"/>
              <a:t>D</a:t>
            </a:r>
            <a:r>
              <a:rPr lang="ru-RU" altLang="ru-RU"/>
              <a:t>(2, 150</a:t>
            </a:r>
            <a:r>
              <a:rPr lang="ru-RU" altLang="ru-RU" baseline="30000"/>
              <a:t>о</a:t>
            </a:r>
            <a:r>
              <a:rPr lang="ru-RU" altLang="ru-RU"/>
              <a:t>). </a:t>
            </a:r>
          </a:p>
        </p:txBody>
      </p:sp>
      <p:sp>
        <p:nvSpPr>
          <p:cNvPr id="37901" name="Text Box 13">
            <a:extLst>
              <a:ext uri="{FF2B5EF4-FFF2-40B4-BE49-F238E27FC236}">
                <a16:creationId xmlns:a16="http://schemas.microsoft.com/office/drawing/2014/main" id="{02C0D6F0-6A06-443B-A19C-0A36C9587C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572000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            в) </a:t>
            </a:r>
            <a:r>
              <a:rPr lang="ru-RU" altLang="ru-RU" i="1"/>
              <a:t>C</a:t>
            </a:r>
            <a:r>
              <a:rPr lang="ru-RU" altLang="ru-RU"/>
              <a:t>(2, -60</a:t>
            </a:r>
            <a:r>
              <a:rPr lang="ru-RU" altLang="ru-RU" baseline="30000"/>
              <a:t>о</a:t>
            </a:r>
            <a:r>
              <a:rPr lang="ru-RU" altLang="ru-RU"/>
              <a:t>);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7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6" grpId="0" autoUpdateAnimBg="0"/>
      <p:bldP spid="37899" grpId="0" autoUpdateAnimBg="0"/>
      <p:bldP spid="37900" grpId="0" autoUpdateAnimBg="0"/>
      <p:bldP spid="37901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768</Words>
  <Application>Microsoft Office PowerPoint</Application>
  <PresentationFormat>Экран (4:3)</PresentationFormat>
  <Paragraphs>73</Paragraphs>
  <Slides>19</Slides>
  <Notes>12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Times New Roman</vt:lpstr>
      <vt:lpstr>Оформление по умолчанию</vt:lpstr>
      <vt:lpstr>Equation</vt:lpstr>
      <vt:lpstr>28. Полярные координаты</vt:lpstr>
      <vt:lpstr>Презентация PowerPoint</vt:lpstr>
      <vt:lpstr>Презентация PowerPoint</vt:lpstr>
      <vt:lpstr>Окружность</vt:lpstr>
      <vt:lpstr>Спираль Архимеда</vt:lpstr>
      <vt:lpstr>Логарифмическая спираль</vt:lpstr>
      <vt:lpstr>Трилистник</vt:lpstr>
      <vt:lpstr>Упражнения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Расстояние между двумя точками</dc:title>
  <dc:creator>*</dc:creator>
  <cp:lastModifiedBy>Vladimir Smirnov</cp:lastModifiedBy>
  <cp:revision>18</cp:revision>
  <dcterms:created xsi:type="dcterms:W3CDTF">2007-11-30T12:19:38Z</dcterms:created>
  <dcterms:modified xsi:type="dcterms:W3CDTF">2022-04-12T04:25:21Z</dcterms:modified>
</cp:coreProperties>
</file>