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90" r:id="rId3"/>
    <p:sldId id="279" r:id="rId4"/>
    <p:sldId id="294" r:id="rId5"/>
    <p:sldId id="281" r:id="rId6"/>
    <p:sldId id="282" r:id="rId7"/>
    <p:sldId id="280" r:id="rId8"/>
    <p:sldId id="284" r:id="rId9"/>
    <p:sldId id="285" r:id="rId10"/>
    <p:sldId id="288" r:id="rId11"/>
    <p:sldId id="291" r:id="rId12"/>
    <p:sldId id="298" r:id="rId13"/>
    <p:sldId id="297" r:id="rId14"/>
    <p:sldId id="292" r:id="rId15"/>
    <p:sldId id="293" r:id="rId16"/>
    <p:sldId id="289" r:id="rId17"/>
    <p:sldId id="276" r:id="rId18"/>
    <p:sldId id="295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90970" autoAdjust="0"/>
  </p:normalViewPr>
  <p:slideViewPr>
    <p:cSldViewPr>
      <p:cViewPr varScale="1">
        <p:scale>
          <a:sx n="94" d="100"/>
          <a:sy n="94" d="100"/>
        </p:scale>
        <p:origin x="3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1F952D9-CCCC-43E2-943D-6CDB21D46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613F2D6-A312-414D-B28C-B9D748D8CB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345BE0AE-24F0-4D3A-9C95-3A068A8EE2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9951C3AA-3574-4CB0-BF9F-F42CA63134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D3A502A0-96AE-41F9-8A3D-47300295D1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028B391C-55F6-44FD-827B-02C07DA24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408732-543F-428D-9AB8-3A3B008BE9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E74BB-06F2-42E7-B53F-9ED9A40FC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C45D-63D6-457B-9ABA-2C66E7C0AE9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2B3FB-A596-45D5-9535-14E20F9A3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70A9FE-863A-4B41-A07B-04ABE296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417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E74BB-06F2-42E7-B53F-9ED9A40FC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C45D-63D6-457B-9ABA-2C66E7C0AE98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2B3FB-A596-45D5-9535-14E20F9A3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70A9FE-863A-4B41-A07B-04ABE296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5046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E74BB-06F2-42E7-B53F-9ED9A40FC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C45D-63D6-457B-9ABA-2C66E7C0AE98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2B3FB-A596-45D5-9535-14E20F9A3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70A9FE-863A-4B41-A07B-04ABE296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2967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E74BB-06F2-42E7-B53F-9ED9A40FC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C45D-63D6-457B-9ABA-2C66E7C0AE98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2B3FB-A596-45D5-9535-14E20F9A3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70A9FE-863A-4B41-A07B-04ABE296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В режиме слайдов ответ появляется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1281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E74BB-06F2-42E7-B53F-9ED9A40FC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C45D-63D6-457B-9ABA-2C66E7C0AE98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2B3FB-A596-45D5-9535-14E20F9A3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70A9FE-863A-4B41-A07B-04ABE296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В режиме слайдов ответ появляется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255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CEDDA3-7369-4539-9C32-782C81158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DD88-97F7-4663-A53B-F110DDD67F5B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88935C8-BB72-491F-B550-17E2D3370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634260B-8B5B-4729-A6A9-1091EADC6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4677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3C176E-552A-4BC8-9794-CB1877D15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96765-9743-405A-9F82-32566C5A1F62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C955E55-60D3-4EB6-9EF7-60181DD36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DBB0AF1-B10F-412B-920B-32D3C69EB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2908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5AE18D-705C-4E92-A8D2-F1140E12E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4987-77A8-4A53-BEB4-574692DE8C2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B25FC1CD-E558-4E7F-9E4E-5BF7B233B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51934A8-91E9-4DAB-8DE2-B4BB12DEC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6883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3BBFAF-9A05-48BD-B6EC-83F9BEAC0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3244E-7FFF-49B4-936F-E71661CB137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20699C9-EF05-4A2B-B270-E230D7EBE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CF01CEB-D9D4-43A7-BFB1-8FF0CF6E3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009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DA7FE9-FCD2-411B-BD7E-B7C00CA4C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8DB6F-6C43-4F56-9D40-82579FC7EC24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BD45BB1-1E88-42E9-BB39-B2249D835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0C7DB9D-7DD6-4402-A2BA-B0A6743E8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193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545837-53B1-41AB-80B9-09F5FFBFB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820D8-F02C-45B3-847A-1CC26E76119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E7E36D5-C8A8-4B8A-B8ED-F1EAE4CA0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097739D-F218-462F-A2E5-D2F8FD8A6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829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E74BB-06F2-42E7-B53F-9ED9A40FC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C45D-63D6-457B-9ABA-2C66E7C0AE9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2B3FB-A596-45D5-9535-14E20F9A3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70A9FE-863A-4B41-A07B-04ABE296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DE74BB-06F2-42E7-B53F-9ED9A40FC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C45D-63D6-457B-9ABA-2C66E7C0AE9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2B3FB-A596-45D5-9535-14E20F9A3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70A9FE-863A-4B41-A07B-04ABE296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4767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07510-2FE8-4532-B481-CA8986013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082D37-BAD0-4FCC-A03E-148B62067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0CDDE-6CF0-48F3-ABD1-B6889648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45196-17CC-4985-8696-AA15B32D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2AD53-7CF2-4779-A744-59B61002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C2AA-7454-450F-9931-265B98740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85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DECB8-FA5E-4BD8-8B2C-4F627778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384953-0FCC-476C-A9FA-4A648DAA2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FBFD9-A8E0-4FA3-9B0C-15BF1B3C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D2CC1-BF45-430D-A47A-2A4023B1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EAF35-E5A6-4AEC-BDD2-528EC64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429D-80FC-4CDE-A095-E6F0A2A663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02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5E7AA7-BC25-49E6-9853-345CEE6D1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439C8-ED1B-4524-803A-7B1627AE0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E1AD5-45AE-458B-86E9-2CE9F6A2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30160-5E95-4E94-9582-20086653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648DE-A918-4C30-A197-50F4459A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15E3-628A-4F01-83A1-75BF80050C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79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22B03-4E88-421C-A622-54672D57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8237A-4E1F-42BD-A78C-2B225D3BB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21146-1BB8-4528-B6B4-E2FBD4D4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8ACFB-954A-455F-B020-55878C61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7E83F-0610-4A1E-9911-DB55D99D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CDFA-48BF-4440-8752-31196388AD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4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564B-FEF4-4251-9447-E08FE7A3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9233C0-F27D-4FB9-A59B-D643572E7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ED3525-B9DD-4572-A626-C2D89EA8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9B624-619E-4A96-9847-31B528BC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E29F4-F1DE-4CC0-8227-ABC89434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BB16-6C78-4A2F-BB31-3841435960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33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88884-48FD-4FA6-BCDA-551AFE14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14B41-3F4A-4322-87D0-A0C042D2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0047DC-F0B6-4A10-A7EB-6C68D9A20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6CB85A-9849-4CDC-A686-FF8E2117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19B9DC-151A-4E88-A843-A198B2D5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4EBD38-3A5E-46A3-8A00-E8CCFD91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9F2ED-CB8C-4450-B89A-C7F313E4B0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30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3D438-F768-48BF-9B5A-D0B597C7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F912ED-F950-4E10-9842-F2B6E6FD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F2600-3246-4DD7-B5B3-880E729C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CC2E3A-0427-4A85-B127-B264A9ECE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87BC2E-E2E1-4B78-BC54-262DE5BB0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10CA87-E2EC-42D3-8FC9-EDC40C3C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73AC3-AC77-42B7-B70D-4B726F25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F3D952-6D22-4798-B232-1B9ECE4A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0179-1454-4432-BE4B-D25DDDE96B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0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0F0CF-1CE2-4125-99E8-FDE00020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246E6F-2AD6-4DBB-86B4-7D6E8B19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5F3538-80A1-488F-957F-D170244C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22C9B0-8DA2-45A0-8A66-0606B98E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76BF-133A-46DD-8A5E-EE82954BF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83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709BE0-AE44-4C1B-BDC2-89D85ACD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33A9BB-3FAC-4E39-ADF8-03965496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332775-9181-46A9-9BA6-7A3931FE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CF02-0936-4ACD-9DB8-B637DF297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50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6F368-C0F1-4AC4-AEE8-FAB8772B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83A0E-7987-442B-BE21-5E87F09A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BCB3C1-73B4-493B-9C81-B517EF8A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9A34B-D53B-43FC-8064-EDA38298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10497-4ED8-4085-87F3-E98767B3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0B96DD-47FC-4D02-8A1C-108C587A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072FD-4764-42C6-A5D8-E738DE07CC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7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54BBB-9980-4C27-ACDB-DDD3AAAF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2404F-0120-489E-80A4-6E3CF8D18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DDF11B-CC27-41EC-8CC6-FDF3627B0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D5F87E-2B25-4370-AE2D-DA80119C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CAB06-8936-4A28-826A-7087DFBD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1F47E-7124-4224-9CDB-F9709821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9576-E122-4099-B81C-4539E00A0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35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461CAA-204A-47B4-B42D-12EBED9C1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8A6DE9-19F1-4FB8-B6EB-DA0A16E65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FBA5A6-3CF8-452C-AF00-5479857B2D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DB454D-DCB7-4DB9-B9FA-E616C39C16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C58154-6E67-4A57-8CFB-C893F36625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863017-BF49-4F54-AF1E-9E6DC094F3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D6DE466-AC36-4FC5-9104-63238899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988840"/>
            <a:ext cx="7772400" cy="20162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29. Сферические координаты в пространстве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A3E14B7E-8B44-4B27-B4A7-AF5B79DB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523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5588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моделирования сферы 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строке «Ввод» наберём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(0,0,0) и нажмём 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На экране получим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заданными координатами.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 помощью инструмента «Сфера по центру и радиусу» построим сферу с центром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радиусом 1.</a:t>
            </a:r>
          </a:p>
          <a:p>
            <a:pPr marR="5588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 помощью инструмента «Пересечение» найдём точки пересечения сферы с осью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Обозначим их соответственно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Будем называть их северным и южным полюсами.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F01F4BFE-E1AB-4528-9FF5-25B5F690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040825"/>
            <a:ext cx="55081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5588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Отметим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(1, 0, 0).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</a:t>
            </a:r>
            <a:r>
              <a:rPr lang="ru-RU" dirty="0">
                <a:ea typeface="Times New Roman" panose="02020603050405020304" pitchFamily="18" charset="0"/>
              </a:rPr>
              <a:t>Окружность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по точке и оси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построим окружность, проходящую через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dirty="0">
                <a:ea typeface="Times New Roman" panose="02020603050405020304" pitchFamily="18" charset="0"/>
              </a:rPr>
              <a:t>и осью </a:t>
            </a:r>
            <a:r>
              <a:rPr lang="en-US" i="1" dirty="0">
                <a:ea typeface="Times New Roman" panose="02020603050405020304" pitchFamily="18" charset="0"/>
              </a:rPr>
              <a:t>Oz</a:t>
            </a:r>
            <a:r>
              <a:rPr lang="en-US" dirty="0">
                <a:ea typeface="Times New Roman" panose="02020603050405020304" pitchFamily="18" charset="0"/>
              </a:rPr>
              <a:t>.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Будем называть её экватором.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помощью инструмента «</a:t>
            </a:r>
            <a:r>
              <a:rPr lang="ru-RU" dirty="0">
                <a:ea typeface="Times New Roman" panose="02020603050405020304" pitchFamily="18" charset="0"/>
              </a:rPr>
              <a:t>Дуга по трём точкам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построим дугу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altLang="ru-RU" dirty="0"/>
              <a:t>Будем называть её нулевым меридианом.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56CFAA4-66BA-4C90-A6D9-D146583A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EE0FF3CE-8952-4D83-8488-0C8E50F4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247DB5B4-18B6-4FBB-B077-CAA9FF7B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0B9927-EA63-C19F-E69E-1A2D06BA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4748"/>
            <a:ext cx="3704411" cy="32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A3E14B7E-8B44-4B27-B4A7-AF5B79DB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78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800" dirty="0"/>
              <a:t>Точки на сфере,  имеющие постоянную координату </a:t>
            </a:r>
            <a:r>
              <a:rPr lang="en-US" altLang="ru-RU" sz="2800" dirty="0"/>
              <a:t>ψ</a:t>
            </a:r>
            <a:r>
              <a:rPr lang="ru-RU" altLang="ru-RU" sz="2800" dirty="0"/>
              <a:t>, образуют окружность, которая называется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параллелью.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	Для моделирования параллели, проходящей через данную точку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на сфере, можно воспользоваться инструментом «Окружность по центру и оси». В качестве оси выбираем ось </a:t>
            </a:r>
            <a:r>
              <a:rPr lang="en-US" altLang="ru-RU" sz="2800" i="1" dirty="0"/>
              <a:t>Oz</a:t>
            </a:r>
            <a:r>
              <a:rPr lang="en-US" altLang="ru-RU" sz="2800" dirty="0"/>
              <a:t>.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56CFAA4-66BA-4C90-A6D9-D146583A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EE0FF3CE-8952-4D83-8488-0C8E50F4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247DB5B4-18B6-4FBB-B077-CAA9FF7B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64357-8F0D-EC01-3293-FF3DA5181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481" y="2753441"/>
            <a:ext cx="4263038" cy="36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A3E14B7E-8B44-4B27-B4A7-AF5B79DB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78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800" dirty="0"/>
              <a:t>Точки,  имеющие постоянную координату </a:t>
            </a:r>
            <a:r>
              <a:rPr lang="en-US" altLang="ru-RU" sz="2800" dirty="0"/>
              <a:t>φ</a:t>
            </a:r>
            <a:r>
              <a:rPr lang="ru-RU" altLang="ru-RU" sz="2800" dirty="0"/>
              <a:t>, образуют полуокружность, называемую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меридианом.</a:t>
            </a:r>
            <a:endParaRPr lang="en-US" altLang="ru-RU" sz="2800" dirty="0">
              <a:solidFill>
                <a:srgbClr val="FF3300"/>
              </a:solidFill>
            </a:endParaRPr>
          </a:p>
          <a:p>
            <a:pPr algn="just"/>
            <a:r>
              <a:rPr lang="en-US" altLang="ru-RU" sz="2800" dirty="0"/>
              <a:t>	</a:t>
            </a:r>
            <a:r>
              <a:rPr lang="ru-RU" altLang="ru-RU" sz="2800" dirty="0"/>
              <a:t>Для моделирования меридиана, проходящего через данную точку </a:t>
            </a:r>
            <a:r>
              <a:rPr lang="en-US" altLang="ru-RU" sz="2800" i="1" dirty="0"/>
              <a:t>B </a:t>
            </a:r>
            <a:r>
              <a:rPr lang="ru-RU" altLang="ru-RU" sz="2800" dirty="0"/>
              <a:t>на сфере, можно воспользоваться инструментом «Дуга по трём точкам». В качестве точек выбираем точки </a:t>
            </a:r>
            <a:r>
              <a:rPr lang="en-US" altLang="ru-RU" sz="2800" i="1" dirty="0"/>
              <a:t>N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dirty="0"/>
              <a:t>, </a:t>
            </a:r>
            <a:r>
              <a:rPr lang="en-US" altLang="ru-RU" sz="2800" i="1" dirty="0"/>
              <a:t>S</a:t>
            </a:r>
            <a:r>
              <a:rPr lang="en-US" altLang="ru-RU" sz="2800" dirty="0"/>
              <a:t>.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56CFAA4-66BA-4C90-A6D9-D146583A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EE0FF3CE-8952-4D83-8488-0C8E50F4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247DB5B4-18B6-4FBB-B077-CAA9FF7B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657AAD-A898-B985-80CA-A589EAD6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53441"/>
            <a:ext cx="4200556" cy="36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>
            <a:extLst>
              <a:ext uri="{FF2B5EF4-FFF2-40B4-BE49-F238E27FC236}">
                <a16:creationId xmlns:a16="http://schemas.microsoft.com/office/drawing/2014/main" id="{F01F4BFE-E1AB-4528-9FF5-25B5F690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6"/>
            <a:ext cx="91440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200" dirty="0"/>
              <a:t>Дуга большой окружности, соединяющая две точки сферы, является кратчайшим путем на сфере между этими двумя точками. </a:t>
            </a:r>
            <a:r>
              <a:rPr lang="en-US" altLang="ru-RU" sz="2200" dirty="0"/>
              <a:t>	</a:t>
            </a:r>
            <a:r>
              <a:rPr lang="ru-RU" altLang="ru-RU" sz="2200" dirty="0"/>
              <a:t>Такую дугу будем называть сферическим отрезком. Её называют также</a:t>
            </a:r>
            <a:r>
              <a:rPr lang="ru-RU" altLang="ru-RU" sz="2200" dirty="0">
                <a:solidFill>
                  <a:schemeClr val="accent1"/>
                </a:solidFill>
              </a:rPr>
              <a:t> </a:t>
            </a:r>
            <a:r>
              <a:rPr lang="ru-RU" altLang="ru-RU" sz="2200" dirty="0">
                <a:solidFill>
                  <a:srgbClr val="FF3300"/>
                </a:solidFill>
              </a:rPr>
              <a:t>ортодромией</a:t>
            </a:r>
            <a:r>
              <a:rPr lang="ru-RU" altLang="ru-RU" sz="2200" dirty="0"/>
              <a:t>, что в переводе с греческого означает "прямой бег".</a:t>
            </a:r>
          </a:p>
          <a:p>
            <a:pPr algn="just"/>
            <a:r>
              <a:rPr lang="en-US" altLang="ru-RU" sz="2200" dirty="0"/>
              <a:t>	</a:t>
            </a:r>
            <a:r>
              <a:rPr lang="ru-RU" altLang="ru-RU" sz="2200" dirty="0"/>
              <a:t>Для моделирования сферического отрезка, соединяющего данные точки </a:t>
            </a:r>
            <a:r>
              <a:rPr lang="en-US" altLang="ru-RU" sz="2200" i="1" dirty="0"/>
              <a:t>A</a:t>
            </a:r>
            <a:r>
              <a:rPr lang="ru-RU" altLang="ru-RU" sz="2200" dirty="0"/>
              <a:t> и </a:t>
            </a:r>
            <a:r>
              <a:rPr lang="en-US" altLang="ru-RU" sz="2200" i="1" dirty="0"/>
              <a:t>B </a:t>
            </a:r>
            <a:r>
              <a:rPr lang="ru-RU" altLang="ru-RU" sz="2200" dirty="0"/>
              <a:t>на сфере, можно воспользоваться инструментом «Дуга по центру и двум точкам». В качестве </a:t>
            </a:r>
            <a:r>
              <a:rPr lang="en-US" altLang="ru-RU" sz="2200" dirty="0"/>
              <a:t> </a:t>
            </a:r>
            <a:r>
              <a:rPr lang="ru-RU" altLang="ru-RU" sz="2200" dirty="0"/>
              <a:t>центра выбираем точку </a:t>
            </a:r>
            <a:r>
              <a:rPr lang="en-US" altLang="ru-RU" sz="2200" i="1" dirty="0"/>
              <a:t>O</a:t>
            </a:r>
            <a:r>
              <a:rPr lang="en-US" altLang="ru-RU" sz="2200" dirty="0"/>
              <a:t>, </a:t>
            </a:r>
            <a:r>
              <a:rPr lang="ru-RU" altLang="ru-RU" sz="2200" dirty="0"/>
              <a:t>в качестве точек</a:t>
            </a:r>
            <a:r>
              <a:rPr lang="en-US" altLang="ru-RU" sz="2200" i="1" dirty="0"/>
              <a:t> </a:t>
            </a:r>
            <a:r>
              <a:rPr lang="ru-RU" altLang="ru-RU" sz="2200" i="1" dirty="0"/>
              <a:t>–  </a:t>
            </a:r>
            <a:r>
              <a:rPr lang="ru-RU" altLang="ru-RU" sz="2200" dirty="0"/>
              <a:t>точки </a:t>
            </a:r>
            <a:r>
              <a:rPr lang="en-US" altLang="ru-RU" sz="2200" i="1" dirty="0"/>
              <a:t>A</a:t>
            </a:r>
            <a:r>
              <a:rPr lang="ru-RU" altLang="ru-RU" sz="2200" i="1" dirty="0"/>
              <a:t> </a:t>
            </a:r>
            <a:r>
              <a:rPr lang="ru-RU" altLang="ru-RU" sz="2200" dirty="0"/>
              <a:t>и</a:t>
            </a:r>
            <a:r>
              <a:rPr lang="en-US" altLang="ru-RU" sz="2200" dirty="0"/>
              <a:t> </a:t>
            </a:r>
            <a:r>
              <a:rPr lang="en-US" altLang="ru-RU" sz="2200" i="1" dirty="0"/>
              <a:t>B</a:t>
            </a:r>
            <a:r>
              <a:rPr lang="en-US" altLang="ru-RU" sz="2200" dirty="0"/>
              <a:t>.</a:t>
            </a:r>
          </a:p>
          <a:p>
            <a:pPr algn="just"/>
            <a:r>
              <a:rPr lang="en-US" altLang="ru-RU" sz="2200" dirty="0"/>
              <a:t>	</a:t>
            </a:r>
            <a:r>
              <a:rPr lang="ru-RU" altLang="ru-RU" sz="2200" dirty="0"/>
              <a:t>Для измерения длины сферического отрезка можно воспользоваться инструментом</a:t>
            </a:r>
            <a:r>
              <a:rPr lang="en-US" altLang="ru-RU" sz="2200" dirty="0"/>
              <a:t> </a:t>
            </a:r>
            <a:r>
              <a:rPr lang="ru-RU" altLang="ru-RU" sz="2200" dirty="0"/>
              <a:t>«Расстояние или длина».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56CFAA4-66BA-4C90-A6D9-D146583A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EE0FF3CE-8952-4D83-8488-0C8E50F4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B9AC47-BE32-A6C0-6DF4-F5E79EEB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510469"/>
            <a:ext cx="3757806" cy="32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4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Text Box 4">
                <a:extLst>
                  <a:ext uri="{FF2B5EF4-FFF2-40B4-BE49-F238E27FC236}">
                    <a16:creationId xmlns:a16="http://schemas.microsoft.com/office/drawing/2014/main" id="{A3E14B7E-8B44-4B27-B4A7-AF5B79DB4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1523"/>
                <a:ext cx="9144000" cy="2831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50215" algn="just"/>
                <a:r>
                  <a:rPr lang="ru-RU" altLang="ru-RU" dirty="0"/>
                  <a:t>	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задания сферических координат на поверхности Земли, которая считается сферой, начало координат выбирается в центре этой сферы. Ось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Oz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выбирается проходящей через северный полюс, а ось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так, чтобы соответствующая плоскость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Oxz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проходила через обсерваторию английского города Гринвича.</a:t>
                </a:r>
              </a:p>
              <a:p>
                <a:pPr indent="450215" algn="just"/>
                <a:r>
                  <a:rPr lang="ru-RU" sz="2200" dirty="0">
                    <a:ea typeface="Times New Roman" panose="02020603050405020304" pitchFamily="18" charset="0"/>
                  </a:rPr>
                  <a:t>	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Поскольку все точки на сфере одинаково удалены от начала координат </a:t>
                </a:r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положение точки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 поверхности Земли определяется двумя сферическими координатами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7892" name="Text Box 4">
                <a:extLst>
                  <a:ext uri="{FF2B5EF4-FFF2-40B4-BE49-F238E27FC236}">
                    <a16:creationId xmlns:a16="http://schemas.microsoft.com/office/drawing/2014/main" id="{A3E14B7E-8B44-4B27-B4A7-AF5B79DB4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1523"/>
                <a:ext cx="9144000" cy="2831544"/>
              </a:xfrm>
              <a:prstGeom prst="rect">
                <a:avLst/>
              </a:prstGeom>
              <a:blipFill>
                <a:blip r:embed="rId2"/>
                <a:stretch>
                  <a:fillRect l="-867" t="-645" r="-867" b="-3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Text Box 5">
                <a:extLst>
                  <a:ext uri="{FF2B5EF4-FFF2-40B4-BE49-F238E27FC236}">
                    <a16:creationId xmlns:a16="http://schemas.microsoft.com/office/drawing/2014/main" id="{F01F4BFE-E1AB-4528-9FF5-25B5F6901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4965" y="2896117"/>
                <a:ext cx="5589036" cy="3847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R="55880"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При указании этих координат на поверхности Земли для положительных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от нуля до 180</a:t>
                </a:r>
                <a:r>
                  <a:rPr lang="en-US" sz="2200" baseline="30000" dirty="0">
                    <a:effectLst/>
                    <a:ea typeface="Times New Roman" panose="02020603050405020304" pitchFamily="18" charset="0"/>
                  </a:rPr>
                  <a:t>o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добавляют слова "восточной долготы", а для отрицательных 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φ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от нуля до -180</a:t>
                </a:r>
                <a:r>
                  <a:rPr lang="en-US" sz="2200" baseline="30000" dirty="0">
                    <a:effectLst/>
                    <a:ea typeface="Times New Roman" panose="02020603050405020304" pitchFamily="18" charset="0"/>
                  </a:rPr>
                  <a:t>o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берут абсолютную величину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и добавляют слова "западной долготы". Аналогично, для положительных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 от нуля до 90° добавляют слова "северной широты", а для отрица­тельных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от нуля до –90° берут абсолютную величину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  и добавляют слова "южной широ­ты". </a:t>
                </a:r>
                <a:endParaRPr lang="ru-RU" altLang="ru-RU" sz="2200" dirty="0"/>
              </a:p>
            </p:txBody>
          </p:sp>
        </mc:Choice>
        <mc:Fallback xmlns="">
          <p:sp>
            <p:nvSpPr>
              <p:cNvPr id="37893" name="Text Box 5">
                <a:extLst>
                  <a:ext uri="{FF2B5EF4-FFF2-40B4-BE49-F238E27FC236}">
                    <a16:creationId xmlns:a16="http://schemas.microsoft.com/office/drawing/2014/main" id="{F01F4BFE-E1AB-4528-9FF5-25B5F6901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965" y="2896117"/>
                <a:ext cx="5589036" cy="3847207"/>
              </a:xfrm>
              <a:prstGeom prst="rect">
                <a:avLst/>
              </a:prstGeom>
              <a:blipFill>
                <a:blip r:embed="rId3"/>
                <a:stretch>
                  <a:fillRect l="-1418" t="-475" r="-436" b="-23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4" name="Rectangle 6">
            <a:extLst>
              <a:ext uri="{FF2B5EF4-FFF2-40B4-BE49-F238E27FC236}">
                <a16:creationId xmlns:a16="http://schemas.microsoft.com/office/drawing/2014/main" id="{F56CFAA4-66BA-4C90-A6D9-D146583A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EE0FF3CE-8952-4D83-8488-0C8E50F4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247DB5B4-18B6-4FBB-B077-CAA9FF7B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0B9927-EA63-C19F-E69E-1A2D06BAA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79" y="3305176"/>
            <a:ext cx="35714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9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A3E14B7E-8B44-4B27-B4A7-AF5B79DB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523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215" algn="just"/>
            <a:r>
              <a:rPr lang="ru-RU" altLang="ru-RU" dirty="0"/>
              <a:t>	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</a:rPr>
              <a:t>Например, город Москва имеет координаты: 37</a:t>
            </a:r>
            <a:r>
              <a:rPr lang="en-US" dirty="0">
                <a:effectLst/>
                <a:ea typeface="Times New Roman" panose="02020603050405020304" pitchFamily="18" charset="0"/>
              </a:rPr>
              <a:t>.62</a:t>
            </a:r>
            <a:r>
              <a:rPr lang="ru-RU" baseline="30000" dirty="0"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ea typeface="Times New Roman" panose="02020603050405020304" pitchFamily="18" charset="0"/>
              </a:rPr>
              <a:t> восточной долготы и 55</a:t>
            </a:r>
            <a:r>
              <a:rPr lang="en-US" dirty="0">
                <a:ea typeface="Times New Roman" panose="02020603050405020304" pitchFamily="18" charset="0"/>
              </a:rPr>
              <a:t>.75</a:t>
            </a:r>
            <a:r>
              <a:rPr lang="ru-RU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ea typeface="Times New Roman" panose="02020603050405020304" pitchFamily="18" charset="0"/>
              </a:rPr>
              <a:t> северной широты.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indent="450215" algn="just"/>
            <a:r>
              <a:rPr lang="en-US" dirty="0">
                <a:ea typeface="Times New Roman" panose="02020603050405020304" pitchFamily="18" charset="0"/>
              </a:rPr>
              <a:t>	</a:t>
            </a:r>
            <a:r>
              <a:rPr lang="ru-RU" dirty="0">
                <a:ea typeface="Times New Roman" panose="02020603050405020304" pitchFamily="18" charset="0"/>
              </a:rPr>
              <a:t>Для построения соответствующей точки на единичной сфере в строке «Ввод» программы </a:t>
            </a:r>
            <a:r>
              <a:rPr lang="en-US" dirty="0">
                <a:ea typeface="Times New Roman" panose="02020603050405020304" pitchFamily="18" charset="0"/>
              </a:rPr>
              <a:t>GeoGebra </a:t>
            </a:r>
            <a:r>
              <a:rPr lang="ru-RU" dirty="0">
                <a:ea typeface="Times New Roman" panose="02020603050405020304" pitchFamily="18" charset="0"/>
              </a:rPr>
              <a:t>нужно набрать </a:t>
            </a:r>
            <a:r>
              <a:rPr lang="en-US" dirty="0">
                <a:ea typeface="Times New Roman" panose="02020603050405020304" pitchFamily="18" charset="0"/>
              </a:rPr>
              <a:t>M=(1;</a:t>
            </a:r>
            <a:r>
              <a:rPr lang="ru-RU" dirty="0">
                <a:effectLst/>
                <a:ea typeface="Times New Roman" panose="02020603050405020304" pitchFamily="18" charset="0"/>
              </a:rPr>
              <a:t> 37</a:t>
            </a:r>
            <a:r>
              <a:rPr lang="en-US" dirty="0">
                <a:effectLst/>
                <a:ea typeface="Times New Roman" panose="02020603050405020304" pitchFamily="18" charset="0"/>
              </a:rPr>
              <a:t>.62</a:t>
            </a:r>
            <a:r>
              <a:rPr lang="ru-RU" baseline="30000" dirty="0">
                <a:ea typeface="Times New Roman" panose="02020603050405020304" pitchFamily="18" charset="0"/>
              </a:rPr>
              <a:t>о</a:t>
            </a:r>
            <a:r>
              <a:rPr lang="en-US" dirty="0">
                <a:ea typeface="Times New Roman" panose="02020603050405020304" pitchFamily="18" charset="0"/>
              </a:rPr>
              <a:t>;</a:t>
            </a:r>
            <a:r>
              <a:rPr lang="ru-RU" dirty="0">
                <a:effectLst/>
                <a:ea typeface="Times New Roman" panose="02020603050405020304" pitchFamily="18" charset="0"/>
              </a:rPr>
              <a:t> 55</a:t>
            </a:r>
            <a:r>
              <a:rPr lang="en-US" dirty="0">
                <a:ea typeface="Times New Roman" panose="02020603050405020304" pitchFamily="18" charset="0"/>
              </a:rPr>
              <a:t>.75</a:t>
            </a:r>
            <a:r>
              <a:rPr lang="ru-RU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ru-RU" dirty="0">
                <a:effectLst/>
                <a:ea typeface="Times New Roman" panose="02020603050405020304" pitchFamily="18" charset="0"/>
              </a:rPr>
              <a:t>и нажать «</a:t>
            </a:r>
            <a:r>
              <a:rPr lang="en-US" dirty="0">
                <a:effectLst/>
                <a:ea typeface="Times New Roman" panose="02020603050405020304" pitchFamily="18" charset="0"/>
              </a:rPr>
              <a:t>Enter</a:t>
            </a:r>
            <a:r>
              <a:rPr lang="ru-RU" dirty="0">
                <a:effectLst/>
                <a:ea typeface="Times New Roman" panose="02020603050405020304" pitchFamily="18" charset="0"/>
              </a:rPr>
              <a:t>».</a:t>
            </a:r>
            <a:r>
              <a:rPr lang="en-US" dirty="0">
                <a:ea typeface="Times New Roman" panose="02020603050405020304" pitchFamily="18" charset="0"/>
              </a:rPr>
              <a:t> </a:t>
            </a:r>
          </a:p>
          <a:p>
            <a:pPr indent="450215" algn="just"/>
            <a:r>
              <a:rPr lang="en-US" dirty="0">
                <a:ea typeface="Times New Roman" panose="02020603050405020304" pitchFamily="18" charset="0"/>
              </a:rPr>
              <a:t>	</a:t>
            </a:r>
            <a:r>
              <a:rPr lang="ru-RU" dirty="0">
                <a:ea typeface="Times New Roman" panose="02020603050405020304" pitchFamily="18" charset="0"/>
              </a:rPr>
              <a:t>Через полученную точку </a:t>
            </a:r>
            <a:r>
              <a:rPr lang="en-US" i="1" dirty="0">
                <a:ea typeface="Times New Roman" panose="02020603050405020304" pitchFamily="18" charset="0"/>
              </a:rPr>
              <a:t>M</a:t>
            </a:r>
            <a:r>
              <a:rPr lang="ru-RU" i="1" dirty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можно провести параллель и меридиан.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56CFAA4-66BA-4C90-A6D9-D146583A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EE0FF3CE-8952-4D83-8488-0C8E50F4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247DB5B4-18B6-4FBB-B077-CAA9FF7B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52F76-7287-A003-7A3B-531DD636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852936"/>
            <a:ext cx="410584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53979FD1-6BD7-4B52-88AA-32EF8906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97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</a:t>
            </a:r>
            <a:r>
              <a:rPr lang="ru-RU" altLang="ru-RU" dirty="0"/>
              <a:t>1. В программе </a:t>
            </a:r>
            <a:r>
              <a:rPr lang="en-US" altLang="ru-RU" dirty="0"/>
              <a:t>GeoGebra </a:t>
            </a:r>
            <a:r>
              <a:rPr lang="ru-RU" altLang="ru-RU" dirty="0"/>
              <a:t>отметьте на единичной сфере точки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ru-RU" altLang="ru-RU" dirty="0"/>
              <a:t>(1; 0°; 45°), </a:t>
            </a:r>
            <a:r>
              <a:rPr lang="en-US" altLang="ru-RU" i="1" dirty="0"/>
              <a:t>A</a:t>
            </a:r>
            <a:r>
              <a:rPr lang="ru-RU" altLang="ru-RU" baseline="-25000" dirty="0"/>
              <a:t>2</a:t>
            </a:r>
            <a:r>
              <a:rPr lang="ru-RU" altLang="ru-RU" dirty="0"/>
              <a:t>(1; 180°; 45°) Найдите длины дуг локсодромии и ортодромии, соединяющих эти точки.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C33530C-FEF2-0F07-18CE-7C39629C6C92}"/>
              </a:ext>
            </a:extLst>
          </p:cNvPr>
          <p:cNvGrpSpPr/>
          <p:nvPr/>
        </p:nvGrpSpPr>
        <p:grpSpPr>
          <a:xfrm>
            <a:off x="1115616" y="2124611"/>
            <a:ext cx="5347360" cy="3955400"/>
            <a:chOff x="1115616" y="2124611"/>
            <a:chExt cx="5347360" cy="395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916" name="Text Box 4">
                  <a:extLst>
                    <a:ext uri="{FF2B5EF4-FFF2-40B4-BE49-F238E27FC236}">
                      <a16:creationId xmlns:a16="http://schemas.microsoft.com/office/drawing/2014/main" id="{F086C708-6746-48FE-94D2-FDDF47C1BC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5616" y="5301208"/>
                  <a:ext cx="4175819" cy="7788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8916" name="Text Box 4">
                  <a:extLst>
                    <a:ext uri="{FF2B5EF4-FFF2-40B4-BE49-F238E27FC236}">
                      <a16:creationId xmlns:a16="http://schemas.microsoft.com/office/drawing/2014/main" id="{F086C708-6746-48FE-94D2-FDDF47C1B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5616" y="5301208"/>
                  <a:ext cx="4175819" cy="778803"/>
                </a:xfrm>
                <a:prstGeom prst="rect">
                  <a:avLst/>
                </a:prstGeom>
                <a:blipFill>
                  <a:blip r:embed="rId3"/>
                  <a:stretch>
                    <a:fillRect l="-2920" b="-94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AF3BFCA-930D-0EF0-99D2-D38B9FF4B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1023" y="2124611"/>
              <a:ext cx="3781953" cy="3162741"/>
            </a:xfrm>
            <a:prstGeom prst="rect">
              <a:avLst/>
            </a:prstGeom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9A4B3F35-0382-E713-61C5-4217A57F0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3280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BD3BE08-BC86-4432-BF25-139AC9AA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25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dirty="0"/>
              <a:t>         	2</a:t>
            </a:r>
            <a:r>
              <a:rPr lang="ru-RU" altLang="ru-RU" dirty="0"/>
              <a:t>. Постройте точки на единичной сфере, соответствующие городам: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1) Владивосток </a:t>
            </a:r>
            <a:r>
              <a:rPr lang="en-US" altLang="ru-RU" dirty="0"/>
              <a:t>V(1;</a:t>
            </a:r>
            <a:r>
              <a:rPr lang="en-US" dirty="0">
                <a:effectLst/>
                <a:ea typeface="Times New Roman" panose="02020603050405020304" pitchFamily="18" charset="0"/>
              </a:rPr>
              <a:t>131.92</a:t>
            </a:r>
            <a:r>
              <a:rPr lang="ru-RU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;43.13</a:t>
            </a:r>
            <a:r>
              <a:rPr lang="ru-RU" baseline="30000" dirty="0"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en-US" altLang="ru-RU" dirty="0"/>
              <a:t>	</a:t>
            </a:r>
            <a:r>
              <a:rPr lang="ru-RU" altLang="ru-RU" dirty="0"/>
              <a:t>2) Калининград </a:t>
            </a:r>
            <a:r>
              <a:rPr lang="en-US" altLang="ru-RU" dirty="0"/>
              <a:t>K(1;</a:t>
            </a:r>
            <a:r>
              <a:rPr lang="en-US" dirty="0">
                <a:effectLst/>
                <a:ea typeface="Times New Roman" panose="02020603050405020304" pitchFamily="18" charset="0"/>
              </a:rPr>
              <a:t>20.51</a:t>
            </a:r>
            <a:r>
              <a:rPr lang="ru-RU" baseline="30000" dirty="0">
                <a:effectLst/>
                <a:ea typeface="Times New Roman" panose="02020603050405020304" pitchFamily="18" charset="0"/>
              </a:rPr>
              <a:t>о </a:t>
            </a:r>
            <a:r>
              <a:rPr lang="en-US" dirty="0">
                <a:effectLst/>
                <a:ea typeface="Times New Roman" panose="02020603050405020304" pitchFamily="18" charset="0"/>
              </a:rPr>
              <a:t>;</a:t>
            </a:r>
            <a:r>
              <a:rPr lang="en-US" altLang="ru-RU" dirty="0"/>
              <a:t>54.71</a:t>
            </a:r>
            <a:r>
              <a:rPr lang="ru-RU" baseline="30000" dirty="0"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en-US" altLang="ru-RU" dirty="0"/>
              <a:t>	</a:t>
            </a:r>
            <a:r>
              <a:rPr lang="ru-RU" altLang="ru-RU" dirty="0"/>
              <a:t>3) Новосибирск </a:t>
            </a:r>
            <a:r>
              <a:rPr lang="en-US" altLang="ru-RU" dirty="0"/>
              <a:t>N(1;</a:t>
            </a:r>
            <a:r>
              <a:rPr lang="ru-RU" dirty="0">
                <a:effectLst/>
                <a:ea typeface="Times New Roman" panose="02020603050405020304" pitchFamily="18" charset="0"/>
              </a:rPr>
              <a:t>82.9</a:t>
            </a:r>
            <a:r>
              <a:rPr lang="en-US" dirty="0">
                <a:effectLst/>
                <a:ea typeface="Times New Roman" panose="02020603050405020304" pitchFamily="18" charset="0"/>
              </a:rPr>
              <a:t>1</a:t>
            </a:r>
            <a:r>
              <a:rPr lang="ru-RU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;</a:t>
            </a:r>
            <a:r>
              <a:rPr lang="en-US" altLang="ru-RU" dirty="0"/>
              <a:t>5</a:t>
            </a:r>
            <a:r>
              <a:rPr lang="ru-RU" altLang="ru-RU" dirty="0"/>
              <a:t>5.03</a:t>
            </a:r>
            <a:r>
              <a:rPr lang="ru-RU" baseline="30000" dirty="0"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);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</a:rPr>
              <a:t>	4) Сочи </a:t>
            </a:r>
            <a:r>
              <a:rPr lang="en-US" dirty="0">
                <a:ea typeface="Times New Roman" panose="02020603050405020304" pitchFamily="18" charset="0"/>
              </a:rPr>
              <a:t>S</a:t>
            </a:r>
            <a:r>
              <a:rPr lang="en-US" altLang="ru-RU" dirty="0"/>
              <a:t>(1;</a:t>
            </a:r>
            <a:r>
              <a:rPr lang="ru-RU" dirty="0">
                <a:effectLst/>
                <a:ea typeface="Times New Roman" panose="02020603050405020304" pitchFamily="18" charset="0"/>
              </a:rPr>
              <a:t>39.72</a:t>
            </a:r>
            <a:r>
              <a:rPr lang="ru-RU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;</a:t>
            </a:r>
            <a:r>
              <a:rPr lang="ru-RU" altLang="ru-RU" dirty="0"/>
              <a:t>43.58</a:t>
            </a:r>
            <a:r>
              <a:rPr lang="ru-RU" baseline="30000" dirty="0">
                <a:ea typeface="Times New Roman" panose="02020603050405020304" pitchFamily="18" charset="0"/>
              </a:rPr>
              <a:t>о</a:t>
            </a:r>
            <a:r>
              <a:rPr lang="en-US" dirty="0">
                <a:effectLst/>
                <a:ea typeface="Times New Roman" panose="02020603050405020304" pitchFamily="18" charset="0"/>
              </a:rPr>
              <a:t>)</a:t>
            </a:r>
            <a:r>
              <a:rPr lang="ru-RU" dirty="0">
                <a:effectLst/>
                <a:ea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304334D-E8C2-B329-EDDA-0AE95C9008A0}"/>
              </a:ext>
            </a:extLst>
          </p:cNvPr>
          <p:cNvGrpSpPr/>
          <p:nvPr/>
        </p:nvGrpSpPr>
        <p:grpSpPr>
          <a:xfrm>
            <a:off x="1331639" y="3028796"/>
            <a:ext cx="5336148" cy="3600953"/>
            <a:chOff x="1331639" y="3028796"/>
            <a:chExt cx="5336148" cy="3600953"/>
          </a:xfrm>
        </p:grpSpPr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BE60D585-A3DB-4455-A6E9-987AC39E8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39" y="5300663"/>
              <a:ext cx="217197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endParaRPr lang="ru-RU" altLang="ru-RU" dirty="0">
                <a:solidFill>
                  <a:schemeClr val="accent1"/>
                </a:solidFill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1B94D3E-A3AB-D2EE-2EA9-48E6B661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2413" y="3028796"/>
              <a:ext cx="4115374" cy="36009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BD3BE08-BC86-4432-BF25-139AC9AA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" y="258901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         3</a:t>
            </a:r>
            <a:r>
              <a:rPr lang="ru-RU" altLang="ru-RU" sz="2200" dirty="0"/>
              <a:t>. Постройте дуги большой окружности, соединяющие точки, соответствующие Москве </a:t>
            </a:r>
            <a:r>
              <a:rPr lang="en-US" sz="2200" dirty="0">
                <a:ea typeface="Times New Roman" panose="02020603050405020304" pitchFamily="18" charset="0"/>
              </a:rPr>
              <a:t>M=(1;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37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.62</a:t>
            </a:r>
            <a:r>
              <a:rPr lang="ru-RU" sz="2200" baseline="30000" dirty="0">
                <a:ea typeface="Times New Roman" panose="02020603050405020304" pitchFamily="18" charset="0"/>
              </a:rPr>
              <a:t>о</a:t>
            </a:r>
            <a:r>
              <a:rPr lang="en-US" sz="2200" dirty="0">
                <a:ea typeface="Times New Roman" panose="02020603050405020304" pitchFamily="18" charset="0"/>
              </a:rPr>
              <a:t>;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55</a:t>
            </a:r>
            <a:r>
              <a:rPr lang="en-US" sz="2200" dirty="0">
                <a:ea typeface="Times New Roman" panose="02020603050405020304" pitchFamily="18" charset="0"/>
              </a:rPr>
              <a:t>.75</a:t>
            </a:r>
            <a:r>
              <a:rPr lang="ru-RU" sz="2200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) </a:t>
            </a:r>
            <a:r>
              <a:rPr lang="ru-RU" altLang="ru-RU" sz="2200" dirty="0"/>
              <a:t>и</a:t>
            </a:r>
          </a:p>
          <a:p>
            <a:pPr algn="just">
              <a:spcBef>
                <a:spcPts val="0"/>
              </a:spcBef>
            </a:pPr>
            <a:r>
              <a:rPr lang="ru-RU" altLang="ru-RU" sz="2200" dirty="0"/>
              <a:t>	1) Владивостоку </a:t>
            </a:r>
            <a:r>
              <a:rPr lang="en-US" altLang="ru-RU" sz="2200" dirty="0"/>
              <a:t>V(1;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131.92</a:t>
            </a:r>
            <a:r>
              <a:rPr lang="ru-RU" sz="2200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;43.13</a:t>
            </a:r>
            <a:r>
              <a:rPr lang="ru-RU" sz="2200" baseline="30000" dirty="0"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2) Калининграду </a:t>
            </a:r>
            <a:r>
              <a:rPr lang="en-US" altLang="ru-RU" sz="2200" dirty="0"/>
              <a:t>K(1;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20.51</a:t>
            </a:r>
            <a:r>
              <a:rPr lang="ru-RU" sz="2200" baseline="30000" dirty="0">
                <a:effectLst/>
                <a:ea typeface="Times New Roman" panose="02020603050405020304" pitchFamily="18" charset="0"/>
              </a:rPr>
              <a:t>о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</a:t>
            </a:r>
            <a:r>
              <a:rPr lang="en-US" altLang="ru-RU" sz="2200" dirty="0"/>
              <a:t>54.71</a:t>
            </a:r>
            <a:r>
              <a:rPr lang="ru-RU" sz="2200" baseline="30000" dirty="0"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3) Новосибирску </a:t>
            </a:r>
            <a:r>
              <a:rPr lang="en-US" altLang="ru-RU" sz="2200" dirty="0"/>
              <a:t>N(1;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82.9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1</a:t>
            </a:r>
            <a:r>
              <a:rPr lang="ru-RU" sz="2200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</a:t>
            </a:r>
            <a:r>
              <a:rPr lang="en-US" altLang="ru-RU" sz="2200" dirty="0"/>
              <a:t>5</a:t>
            </a:r>
            <a:r>
              <a:rPr lang="ru-RU" altLang="ru-RU" sz="2200" dirty="0"/>
              <a:t>5.03</a:t>
            </a:r>
            <a:r>
              <a:rPr lang="ru-RU" sz="2200" baseline="30000" dirty="0"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);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ea typeface="Times New Roman" panose="02020603050405020304" pitchFamily="18" charset="0"/>
              </a:rPr>
              <a:t>	4) Сочи </a:t>
            </a:r>
            <a:r>
              <a:rPr lang="en-US" sz="2200" dirty="0">
                <a:ea typeface="Times New Roman" panose="02020603050405020304" pitchFamily="18" charset="0"/>
              </a:rPr>
              <a:t>S</a:t>
            </a:r>
            <a:r>
              <a:rPr lang="en-US" altLang="ru-RU" sz="2200" dirty="0"/>
              <a:t>(1;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39.72</a:t>
            </a:r>
            <a:r>
              <a:rPr lang="ru-RU" sz="2200" baseline="30000" dirty="0">
                <a:effectLst/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</a:t>
            </a:r>
            <a:r>
              <a:rPr lang="ru-RU" altLang="ru-RU" sz="2200" dirty="0"/>
              <a:t>43.58</a:t>
            </a:r>
            <a:r>
              <a:rPr lang="ru-RU" sz="2200" baseline="30000" dirty="0">
                <a:ea typeface="Times New Roman" panose="02020603050405020304" pitchFamily="18" charset="0"/>
              </a:rPr>
              <a:t>о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)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altLang="ru-RU" sz="2200" dirty="0"/>
              <a:t>	Найдите их приближённые длины.</a:t>
            </a:r>
            <a:r>
              <a:rPr lang="en-US" altLang="ru-RU" sz="2200" dirty="0"/>
              <a:t> </a:t>
            </a:r>
            <a:r>
              <a:rPr lang="ru-RU" altLang="ru-RU" sz="2200" dirty="0"/>
              <a:t>Учитывая, что длины больших окружностей на поверхности Земли приближённо равны 40 000 км, найдите приближённое расстояние по поверхности Земли между Москвой и этими городами</a:t>
            </a:r>
            <a:r>
              <a:rPr lang="en-US" altLang="ru-RU" sz="2200" dirty="0"/>
              <a:t>.</a:t>
            </a:r>
            <a:endParaRPr lang="ru-RU" alt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Text Box 6">
                <a:extLst>
                  <a:ext uri="{FF2B5EF4-FFF2-40B4-BE49-F238E27FC236}">
                    <a16:creationId xmlns:a16="http://schemas.microsoft.com/office/drawing/2014/main" id="{BE60D585-A3DB-4455-A6E9-987AC39E8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3789040"/>
                <a:ext cx="54360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    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1)</m:t>
                    </m:r>
                    <m:r>
                      <a:rPr lang="en-US" alt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ctrlPr>
                          <a:rPr lang="en-US" alt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6 370 </m:t>
                        </m:r>
                        <m:r>
                          <a:rPr lang="ru-RU" alt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км</m:t>
                        </m:r>
                      </m:e>
                    </m:d>
                    <m:r>
                      <a:rPr lang="en-US" alt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altLang="ru-RU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534" name="Text Box 6">
                <a:extLst>
                  <a:ext uri="{FF2B5EF4-FFF2-40B4-BE49-F238E27FC236}">
                    <a16:creationId xmlns:a16="http://schemas.microsoft.com/office/drawing/2014/main" id="{BE60D585-A3DB-4455-A6E9-987AC39E8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789040"/>
                <a:ext cx="5436096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AEDA3-F61B-D688-5B55-EBD8ACC77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419424"/>
            <a:ext cx="3306517" cy="3141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D2CC57DE-B5FE-25E4-9B26-6AABE47E7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4250953"/>
                <a:ext cx="54360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2) </m:t>
                      </m:r>
                      <m:r>
                        <a:rPr lang="en-US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0,17</m:t>
                      </m:r>
                      <m:r>
                        <a:rPr lang="ru-RU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alt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1 083 км</m:t>
                          </m:r>
                        </m:e>
                      </m:d>
                      <m:r>
                        <a:rPr lang="en-US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altLang="ru-RU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D2CC57DE-B5FE-25E4-9B26-6AABE47E7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250953"/>
                <a:ext cx="5436096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414E7CA5-F9DD-C8F2-F283-522C57A43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4759394"/>
                <a:ext cx="54360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3) </m:t>
                      </m:r>
                      <m:r>
                        <a:rPr lang="en-US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0,44</m:t>
                      </m:r>
                      <m:r>
                        <a:rPr lang="ru-RU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alt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alt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alt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alt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км</m:t>
                          </m:r>
                        </m:e>
                      </m:d>
                      <m:r>
                        <a:rPr lang="en-US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altLang="ru-RU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414E7CA5-F9DD-C8F2-F283-522C57A43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759394"/>
                <a:ext cx="5436096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>
                <a:extLst>
                  <a:ext uri="{FF2B5EF4-FFF2-40B4-BE49-F238E27FC236}">
                    <a16:creationId xmlns:a16="http://schemas.microsoft.com/office/drawing/2014/main" id="{435B4935-6126-60D8-0379-3DE93C1D94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5313962"/>
                <a:ext cx="54360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4) </m:t>
                      </m:r>
                      <m:r>
                        <a:rPr lang="en-US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0,21(1 338 </m:t>
                      </m:r>
                      <m:r>
                        <a:rPr lang="ru-RU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км)</m:t>
                      </m:r>
                      <m:r>
                        <a:rPr lang="en-US" alt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 Box 6">
                <a:extLst>
                  <a:ext uri="{FF2B5EF4-FFF2-40B4-BE49-F238E27FC236}">
                    <a16:creationId xmlns:a16="http://schemas.microsoft.com/office/drawing/2014/main" id="{435B4935-6126-60D8-0379-3DE93C1D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313962"/>
                <a:ext cx="5436096" cy="461665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BD3BE08-BC86-4432-BF25-139AC9AA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200" dirty="0"/>
              <a:t>	</a:t>
            </a:r>
            <a:r>
              <a:rPr lang="ru-RU" altLang="ru-RU" dirty="0"/>
              <a:t>Сферическим треугольником будем называть фигуру на сфере, образованную тремя точками сферы, не принадлежащими одной большой окружности, и тремя сферическими отрезками, попарно соединяющими эти точки. 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Точки называются вершинами, а отрезки – сторонами сферического треугольника.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04048-770A-0225-08B5-2343AAEF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08248"/>
            <a:ext cx="3334215" cy="3458058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4E16187-90F5-1264-016A-56E93175D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576" y="2508248"/>
            <a:ext cx="52099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200" dirty="0"/>
              <a:t>	</a:t>
            </a:r>
            <a:r>
              <a:rPr lang="ru-RU" altLang="ru-RU" dirty="0"/>
              <a:t> Углом сферического треугольника называется угол, образованный касательными к сторонам этого треугольника, проходящими через его вершину.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Угол </a:t>
            </a:r>
            <a:r>
              <a:rPr lang="en-US" altLang="ru-RU" i="1" dirty="0"/>
              <a:t>C </a:t>
            </a:r>
            <a:r>
              <a:rPr lang="ru-RU" altLang="ru-RU" dirty="0"/>
              <a:t>сферического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равен двугранному углу, образованному плоскостями </a:t>
            </a:r>
            <a:r>
              <a:rPr lang="en-US" altLang="ru-RU" i="1" dirty="0"/>
              <a:t>OAC </a:t>
            </a:r>
            <a:r>
              <a:rPr lang="ru-RU" altLang="ru-RU" dirty="0"/>
              <a:t>и </a:t>
            </a:r>
            <a:r>
              <a:rPr lang="en-US" altLang="ru-RU" i="1" dirty="0"/>
              <a:t>OBC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15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Text Box 7">
                <a:extLst>
                  <a:ext uri="{FF2B5EF4-FFF2-40B4-BE49-F238E27FC236}">
                    <a16:creationId xmlns:a16="http://schemas.microsoft.com/office/drawing/2014/main" id="{2437B3BF-0A12-49A0-85BA-EBBF7C628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635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50215" algn="just"/>
                <a:r>
                  <a:rPr lang="ru-RU" altLang="ru-RU" dirty="0"/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Рассмотрим декартову систе­му координат в пространстве и точку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Ортогональную проекцию точки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 плоскость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Oxy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обозначим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', а длину вектора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через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Угол наклона вектора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groupCh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к плоскости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r>
                  <a:rPr lang="en-US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xy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обозначим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ψ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причём, будем считать его изменяющимся от -90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до +90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Если точка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располо­жена в верхнем полупространстве, то угол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ψ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считается положительным, а если в нижнем, то отрицательным. Угол между вектором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groupCh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осью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обозначим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Будем считать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−18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Тройка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называется сферическими координатами точки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 пространстве.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6151" name="Text Box 7">
                <a:extLst>
                  <a:ext uri="{FF2B5EF4-FFF2-40B4-BE49-F238E27FC236}">
                    <a16:creationId xmlns:a16="http://schemas.microsoft.com/office/drawing/2014/main" id="{2437B3BF-0A12-49A0-85BA-EBBF7C628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635995"/>
              </a:xfrm>
              <a:prstGeom prst="rect">
                <a:avLst/>
              </a:prstGeom>
              <a:blipFill>
                <a:blip r:embed="rId2"/>
                <a:stretch>
                  <a:fillRect l="-1000" t="-1342" r="-1000" b="-3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A48041-061C-42BA-2A76-9DF4FBAF2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35995"/>
            <a:ext cx="3856231" cy="3029166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D6E133B3-20D8-1F1C-3C38-B66ACAF0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0" y="3660115"/>
            <a:ext cx="47127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0215" algn="just"/>
            <a:r>
              <a:rPr lang="ru-RU" altLang="ru-RU" dirty="0"/>
              <a:t>	</a:t>
            </a:r>
            <a:r>
              <a:rPr lang="ru-RU" dirty="0"/>
              <a:t>Для того чтобы отличать сферические координаты от декартовых, сферические координаты будем писать через точку с запятой.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195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BD3BE08-BC86-4432-BF25-139AC9AA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200" dirty="0"/>
              <a:t>	</a:t>
            </a:r>
            <a:r>
              <a:rPr lang="ru-RU" altLang="ru-RU" dirty="0"/>
              <a:t>В отличие от обычных треугольников, сумма углов сферических треугольников больше 180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В программе </a:t>
            </a:r>
            <a:r>
              <a:rPr lang="en-US" altLang="ru-RU" dirty="0"/>
              <a:t>GeoGebra </a:t>
            </a:r>
            <a:r>
              <a:rPr lang="ru-RU" altLang="ru-RU" dirty="0"/>
              <a:t>изобразите какой-нибудь сферический треугольник, все углы которого равны 90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7E35E34-4765-E981-A0B6-4D0A95F454FD}"/>
              </a:ext>
            </a:extLst>
          </p:cNvPr>
          <p:cNvGrpSpPr/>
          <p:nvPr/>
        </p:nvGrpSpPr>
        <p:grpSpPr>
          <a:xfrm>
            <a:off x="1331639" y="2132856"/>
            <a:ext cx="5133295" cy="3625007"/>
            <a:chOff x="1331639" y="2132856"/>
            <a:chExt cx="5133295" cy="362500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6525FB3-0DC2-EDF8-8A71-DF028FBD5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24" y="2132856"/>
              <a:ext cx="3477110" cy="3448531"/>
            </a:xfrm>
            <a:prstGeom prst="rect">
              <a:avLst/>
            </a:prstGeom>
          </p:spPr>
        </p:pic>
        <p:sp>
          <p:nvSpPr>
            <p:cNvPr id="2" name="Text Box 6">
              <a:extLst>
                <a:ext uri="{FF2B5EF4-FFF2-40B4-BE49-F238E27FC236}">
                  <a16:creationId xmlns:a16="http://schemas.microsoft.com/office/drawing/2014/main" id="{CC5DD739-2D6C-71C7-44DD-0A78AD243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39" y="5300663"/>
              <a:ext cx="217197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endParaRPr lang="ru-RU" altLang="ru-RU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84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Text Box 3">
                <a:extLst>
                  <a:ext uri="{FF2B5EF4-FFF2-40B4-BE49-F238E27FC236}">
                    <a16:creationId xmlns:a16="http://schemas.microsoft.com/office/drawing/2014/main" id="{5BD3BE08-BC86-4432-BF25-139AC9AAD9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160" y="0"/>
                <a:ext cx="9144000" cy="2462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200" dirty="0"/>
                  <a:t>	</a:t>
                </a:r>
                <a:r>
                  <a:rPr lang="ru-RU" sz="22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 выражение для суммы углов сферического треугольника. На единичной сфере рассмотрим сферический треугольник </a:t>
                </a:r>
                <a:r>
                  <a:rPr lang="ru-RU" sz="2200" i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ru-RU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с углами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β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altLang="ru-RU" sz="220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Большие окружности, содержащие стороны этого сферического треугольника разбивают сферу на шесть попарно равных секторов. </a:t>
                </a:r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Так как площадь полусферы равна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то площади 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этих секторов</a:t>
                </a:r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с углами соответственно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β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равны соответственно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β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endParaRPr lang="ru-RU" altLang="ru-RU" sz="2200" dirty="0">
                  <a:latin typeface="+mj-lt"/>
                </a:endParaRPr>
              </a:p>
            </p:txBody>
          </p:sp>
        </mc:Choice>
        <mc:Fallback>
          <p:sp>
            <p:nvSpPr>
              <p:cNvPr id="22531" name="Text Box 3">
                <a:extLst>
                  <a:ext uri="{FF2B5EF4-FFF2-40B4-BE49-F238E27FC236}">
                    <a16:creationId xmlns:a16="http://schemas.microsoft.com/office/drawing/2014/main" id="{5BD3BE08-BC86-4432-BF25-139AC9AAD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160" y="0"/>
                <a:ext cx="9144000" cy="2462213"/>
              </a:xfrm>
              <a:prstGeom prst="rect">
                <a:avLst/>
              </a:prstGeom>
              <a:blipFill>
                <a:blip r:embed="rId3"/>
                <a:stretch>
                  <a:fillRect l="-867" t="-1733" r="-867" b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819D4-4C84-B2C9-FB7B-8E9BF2DEB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2" y="2492896"/>
            <a:ext cx="3521660" cy="3653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AE87BA3D-008B-0B1B-467E-3AEE0C4E9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9324" y="2348880"/>
                <a:ext cx="5504676" cy="3508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200" dirty="0"/>
                  <a:t>	С</a:t>
                </a:r>
                <a:r>
                  <a:rPr lang="ru-RU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ферический треугольник </a:t>
                </a:r>
                <a:r>
                  <a:rPr lang="en-US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ABC </a:t>
                </a:r>
                <a:r>
                  <a:rPr lang="ru-RU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и равный ему сферический треугольник </a:t>
                </a:r>
                <a:r>
                  <a:rPr lang="en-US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</a:t>
                </a:r>
                <a:r>
                  <a:rPr lang="ru-RU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’</a:t>
                </a:r>
                <a:r>
                  <a:rPr lang="en-US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</a:t>
                </a:r>
                <a:r>
                  <a:rPr lang="ru-RU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’</a:t>
                </a:r>
                <a:r>
                  <a:rPr lang="en-US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ru-RU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’ </a:t>
                </a:r>
                <a:r>
                  <a:rPr lang="ru-RU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покрываются этими </a:t>
                </a:r>
                <a:r>
                  <a:rPr lang="ru-RU" sz="2200" dirty="0">
                    <a:ea typeface="Times New Roman" panose="02020603050405020304" pitchFamily="18" charset="0"/>
                  </a:rPr>
                  <a:t>секторами </a:t>
                </a:r>
                <a:r>
                  <a:rPr lang="ru-RU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по три раза. Следовательно, сумма площадей этих секторов равна площади сферы плюс четыре площади сферического треугольника </a:t>
                </a:r>
                <a:r>
                  <a:rPr lang="en-US" sz="22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ABC</a:t>
                </a:r>
                <a:r>
                  <a:rPr lang="ru-RU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Значит, имеет место равенство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α</m:t>
                    </m:r>
                    <m:r>
                      <a:rPr lang="ru-RU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β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γ</m:t>
                    </m:r>
                    <m:r>
                      <a:rPr lang="ru-RU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  <m:r>
                      <a:rPr lang="ru-RU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из которого получаем следующую формулу</a:t>
                </a:r>
                <a:endParaRPr lang="en-US" sz="2200" dirty="0">
                  <a:solidFill>
                    <a:srgbClr val="000000"/>
                  </a:solidFill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ru-RU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ru-RU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AE87BA3D-008B-0B1B-467E-3AEE0C4E9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9324" y="2348880"/>
                <a:ext cx="5504676" cy="3508653"/>
              </a:xfrm>
              <a:prstGeom prst="rect">
                <a:avLst/>
              </a:prstGeom>
              <a:blipFill>
                <a:blip r:embed="rId5"/>
                <a:stretch>
                  <a:fillRect l="-1440" t="-1042" r="-1440" b="-1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76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Text Box 3">
                <a:extLst>
                  <a:ext uri="{FF2B5EF4-FFF2-40B4-BE49-F238E27FC236}">
                    <a16:creationId xmlns:a16="http://schemas.microsoft.com/office/drawing/2014/main" id="{5BD3BE08-BC86-4432-BF25-139AC9AAD9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160" y="0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sz="2200" dirty="0"/>
                  <a:t>	</a:t>
                </a:r>
                <a:r>
                  <a:rPr lang="ru-RU" dirty="0"/>
                  <a:t> По аналогии с выводом формулы для суммы углов выпуклого многоугольника на плоскости найдите выражение для суммы углов выпуклого </a:t>
                </a:r>
                <a:r>
                  <a:rPr lang="en-US" i="1" dirty="0"/>
                  <a:t>n</a:t>
                </a:r>
                <a:r>
                  <a:rPr lang="ru-RU" dirty="0"/>
                  <a:t>-угольника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…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dirty="0"/>
                  <a:t> с углами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/>
                          <m:t>α</m:t>
                        </m:r>
                      </m:e>
                      <m:sub>
                        <m:r>
                          <a:rPr lang="ru-RU" i="1"/>
                          <m:t>1</m:t>
                        </m:r>
                      </m:sub>
                    </m:sSub>
                    <m:r>
                      <a:rPr lang="ru-RU" i="1"/>
                      <m:t>,…, 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/>
                          <m:t>α</m:t>
                        </m:r>
                      </m:e>
                      <m:sub>
                        <m:r>
                          <a:rPr lang="ru-RU" i="1"/>
                          <m:t>𝑛</m:t>
                        </m:r>
                      </m:sub>
                    </m:sSub>
                  </m:oMath>
                </a14:m>
                <a:r>
                  <a:rPr lang="ru-RU" dirty="0"/>
                  <a:t>.	</a:t>
                </a:r>
                <a:endParaRPr lang="ru-RU" altLang="ru-RU" sz="2200" dirty="0">
                  <a:latin typeface="+mj-lt"/>
                </a:endParaRPr>
              </a:p>
            </p:txBody>
          </p:sp>
        </mc:Choice>
        <mc:Fallback>
          <p:sp>
            <p:nvSpPr>
              <p:cNvPr id="22531" name="Text Box 3">
                <a:extLst>
                  <a:ext uri="{FF2B5EF4-FFF2-40B4-BE49-F238E27FC236}">
                    <a16:creationId xmlns:a16="http://schemas.microsoft.com/office/drawing/2014/main" id="{5BD3BE08-BC86-4432-BF25-139AC9AAD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160" y="0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1000" t="-4061" r="-1067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A00928C-5434-CC3D-E5D4-B91689F927BC}"/>
              </a:ext>
            </a:extLst>
          </p:cNvPr>
          <p:cNvGrpSpPr/>
          <p:nvPr/>
        </p:nvGrpSpPr>
        <p:grpSpPr>
          <a:xfrm>
            <a:off x="0" y="1400136"/>
            <a:ext cx="9144000" cy="5091911"/>
            <a:chOff x="0" y="1400136"/>
            <a:chExt cx="9144000" cy="50919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87317B5-630B-1E66-23A2-66C7683D40D6}"/>
                    </a:ext>
                  </a:extLst>
                </p:cNvPr>
                <p:cNvSpPr txBox="1"/>
                <p:nvPr/>
              </p:nvSpPr>
              <p:spPr>
                <a:xfrm>
                  <a:off x="0" y="5258055"/>
                  <a:ext cx="9144000" cy="12339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	Ответ.</a:t>
                  </a:r>
                  <a:r>
                    <a:rPr lang="ru-RU" dirty="0"/>
                    <a:t> Диагонали, проведённые из вершины </a:t>
                  </a:r>
                  <a:r>
                    <a:rPr lang="en-US" i="1" dirty="0"/>
                    <a:t>A</a:t>
                  </a:r>
                  <a:r>
                    <a:rPr lang="en-US" baseline="-25000" dirty="0"/>
                    <a:t>1</a:t>
                  </a:r>
                  <a:r>
                    <a:rPr lang="ru-RU" dirty="0"/>
                    <a:t>,</a:t>
                  </a:r>
                  <a:r>
                    <a:rPr lang="en-US" dirty="0"/>
                    <a:t> </a:t>
                  </a:r>
                  <a:r>
                    <a:rPr lang="ru-RU" dirty="0"/>
                    <a:t>разбивают </a:t>
                  </a:r>
                  <a:r>
                    <a:rPr lang="en-US" i="1" dirty="0"/>
                    <a:t>n</a:t>
                  </a:r>
                  <a:r>
                    <a:rPr lang="ru-RU" dirty="0"/>
                    <a:t>-угольник на </a:t>
                  </a:r>
                  <a:r>
                    <a:rPr lang="en-US" i="1" dirty="0"/>
                    <a:t>n</a:t>
                  </a:r>
                  <a:r>
                    <a:rPr lang="en-US" dirty="0"/>
                    <a:t>-2</a:t>
                  </a:r>
                  <a:r>
                    <a:rPr lang="ru-RU" dirty="0"/>
                    <a:t> треугольника. Сумма их углов равна сумме углов </a:t>
                  </a:r>
                  <a:r>
                    <a:rPr lang="en-US" i="1" dirty="0"/>
                    <a:t>n-</a:t>
                  </a:r>
                  <a:r>
                    <a:rPr lang="ru-RU" dirty="0"/>
                    <a:t>угольника. Следовательно,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+…+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87317B5-630B-1E66-23A2-66C7683D4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258055"/>
                  <a:ext cx="9144000" cy="1233992"/>
                </a:xfrm>
                <a:prstGeom prst="rect">
                  <a:avLst/>
                </a:prstGeom>
                <a:blipFill>
                  <a:blip r:embed="rId4"/>
                  <a:stretch>
                    <a:fillRect l="-1000" t="-3960" r="-267" b="-79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CFC1685-94C1-6969-FE1E-30D40B01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792" y="1400136"/>
              <a:ext cx="3639058" cy="3658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CECE71EC-A6B8-431D-B3B5-764FC493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04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Декартовы координаты (</a:t>
            </a:r>
            <a:r>
              <a:rPr lang="en-US" altLang="ru-RU" i="1" dirty="0"/>
              <a:t>x</a:t>
            </a:r>
            <a:r>
              <a:rPr lang="ru-RU" altLang="ru-RU" dirty="0"/>
              <a:t>, </a:t>
            </a:r>
            <a:r>
              <a:rPr lang="en-US" altLang="ru-RU" i="1" dirty="0"/>
              <a:t>y</a:t>
            </a:r>
            <a:r>
              <a:rPr lang="ru-RU" altLang="ru-RU" dirty="0"/>
              <a:t>, </a:t>
            </a:r>
            <a:r>
              <a:rPr lang="en-US" altLang="ru-RU" i="1" dirty="0"/>
              <a:t>z</a:t>
            </a:r>
            <a:r>
              <a:rPr lang="ru-RU" altLang="ru-RU" dirty="0"/>
              <a:t>) точки</a:t>
            </a:r>
            <a:r>
              <a:rPr lang="en-US" altLang="ru-RU" dirty="0"/>
              <a:t> </a:t>
            </a:r>
            <a:r>
              <a:rPr lang="en-US" altLang="ru-RU" i="1" dirty="0"/>
              <a:t>A</a:t>
            </a:r>
            <a:r>
              <a:rPr lang="ru-RU" altLang="ru-RU" dirty="0"/>
              <a:t> в пространстве выражаются через её сферические координаты по формулам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944C534-7987-4D9C-A88E-AB5FA71D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628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	Наоборот,  если заданы декартовы координаты,  то по ним можно  найти сферические координаты по формулам 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E408FD11-E4AC-4AC3-BB9C-53298A712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Object 6">
                <a:extLst>
                  <a:ext uri="{FF2B5EF4-FFF2-40B4-BE49-F238E27FC236}">
                    <a16:creationId xmlns:a16="http://schemas.microsoft.com/office/drawing/2014/main" id="{FEC2067E-DFE6-4462-AE2F-303A12B46EB5}"/>
                  </a:ext>
                </a:extLst>
              </p:cNvPr>
              <p:cNvSpPr txBox="1"/>
              <p:nvPr/>
            </p:nvSpPr>
            <p:spPr bwMode="auto">
              <a:xfrm>
                <a:off x="3394869" y="878041"/>
                <a:ext cx="2354262" cy="1455738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  <m:func>
                                    <m:func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func>
                              <m:r>
                                <a:rPr lang="ru-R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654" name="Object 6">
                <a:extLst>
                  <a:ext uri="{FF2B5EF4-FFF2-40B4-BE49-F238E27FC236}">
                    <a16:creationId xmlns:a16="http://schemas.microsoft.com/office/drawing/2014/main" id="{FEC2067E-DFE6-4462-AE2F-303A12B4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4869" y="878041"/>
                <a:ext cx="2354262" cy="1455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7" name="Rectangle 9">
            <a:extLst>
              <a:ext uri="{FF2B5EF4-FFF2-40B4-BE49-F238E27FC236}">
                <a16:creationId xmlns:a16="http://schemas.microsoft.com/office/drawing/2014/main" id="{078F8AC8-1641-418B-BACB-68D50D51E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6" name="Object 8">
                <a:extLst>
                  <a:ext uri="{FF2B5EF4-FFF2-40B4-BE49-F238E27FC236}">
                    <a16:creationId xmlns:a16="http://schemas.microsoft.com/office/drawing/2014/main" id="{5A24E5D9-FB9B-4C05-9874-9B331A8D6670}"/>
                  </a:ext>
                </a:extLst>
              </p:cNvPr>
              <p:cNvSpPr txBox="1"/>
              <p:nvPr/>
            </p:nvSpPr>
            <p:spPr bwMode="auto">
              <a:xfrm>
                <a:off x="4572000" y="2924175"/>
                <a:ext cx="2192338" cy="490537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656" name="Object 8">
                <a:extLst>
                  <a:ext uri="{FF2B5EF4-FFF2-40B4-BE49-F238E27FC236}">
                    <a16:creationId xmlns:a16="http://schemas.microsoft.com/office/drawing/2014/main" id="{5A24E5D9-FB9B-4C05-9874-9B331A8D6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924175"/>
                <a:ext cx="2192338" cy="490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11">
            <a:extLst>
              <a:ext uri="{FF2B5EF4-FFF2-40B4-BE49-F238E27FC236}">
                <a16:creationId xmlns:a16="http://schemas.microsoft.com/office/drawing/2014/main" id="{3982C3B0-3EE4-408A-BEE4-372E98E5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Object 10">
                <a:extLst>
                  <a:ext uri="{FF2B5EF4-FFF2-40B4-BE49-F238E27FC236}">
                    <a16:creationId xmlns:a16="http://schemas.microsoft.com/office/drawing/2014/main" id="{55729527-41AD-4B3A-9E79-19C1DC6AF13A}"/>
                  </a:ext>
                </a:extLst>
              </p:cNvPr>
              <p:cNvSpPr txBox="1"/>
              <p:nvPr/>
            </p:nvSpPr>
            <p:spPr bwMode="auto">
              <a:xfrm>
                <a:off x="4549512" y="4205624"/>
                <a:ext cx="2735263" cy="876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func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658" name="Object 10">
                <a:extLst>
                  <a:ext uri="{FF2B5EF4-FFF2-40B4-BE49-F238E27FC236}">
                    <a16:creationId xmlns:a16="http://schemas.microsoft.com/office/drawing/2014/main" id="{55729527-41AD-4B3A-9E79-19C1DC6A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9512" y="4205624"/>
                <a:ext cx="2735263" cy="876300"/>
              </a:xfrm>
              <a:prstGeom prst="rect">
                <a:avLst/>
              </a:prstGeom>
              <a:blipFill>
                <a:blip r:embed="rId4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0" name="Object 12">
                <a:extLst>
                  <a:ext uri="{FF2B5EF4-FFF2-40B4-BE49-F238E27FC236}">
                    <a16:creationId xmlns:a16="http://schemas.microsoft.com/office/drawing/2014/main" id="{F831B311-8A5A-42C1-9981-B62C1CAA5305}"/>
                  </a:ext>
                </a:extLst>
              </p:cNvPr>
              <p:cNvSpPr txBox="1"/>
              <p:nvPr/>
            </p:nvSpPr>
            <p:spPr bwMode="auto">
              <a:xfrm>
                <a:off x="4932040" y="3486510"/>
                <a:ext cx="2127250" cy="87630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660" name="Object 12">
                <a:extLst>
                  <a:ext uri="{FF2B5EF4-FFF2-40B4-BE49-F238E27FC236}">
                    <a16:creationId xmlns:a16="http://schemas.microsoft.com/office/drawing/2014/main" id="{F831B311-8A5A-42C1-9981-B62C1CAA5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40" y="3486510"/>
                <a:ext cx="2127250" cy="876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538CF-FB24-D091-2874-388E16760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78" y="2809055"/>
            <a:ext cx="2735263" cy="2563331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5CD480FB-1070-E4AE-2FD2-1059354BF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002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Точки в пространстве, за исключением точек оси </a:t>
            </a:r>
            <a:r>
              <a:rPr lang="en-US" altLang="ru-RU" i="1" dirty="0"/>
              <a:t>Oz</a:t>
            </a:r>
            <a:r>
              <a:rPr lang="en-US" altLang="ru-RU" dirty="0"/>
              <a:t>, </a:t>
            </a:r>
            <a:r>
              <a:rPr lang="ru-RU" altLang="ru-RU" dirty="0"/>
              <a:t>однозначно определяются своими сферическими координатами.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BD3BE08-BC86-4432-BF25-139AC9AA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85800"/>
            <a:ext cx="87852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1. Найдите декартовы координаты следующих точек пространства, заданных своими сферическими координатами: 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/>
              <a:t>	а) (1; 120°; 450°);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/>
              <a:t>	б) (2; -90°; -30°);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/>
              <a:t>	в) (1; 60°; 90°).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Text Box 6">
                <a:extLst>
                  <a:ext uri="{FF2B5EF4-FFF2-40B4-BE49-F238E27FC236}">
                    <a16:creationId xmlns:a16="http://schemas.microsoft.com/office/drawing/2014/main" id="{BE60D585-A3DB-4455-A6E9-987AC39E8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4220518"/>
                <a:ext cx="4104456" cy="68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</a:rPr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ru-RU" dirty="0"/>
                  <a:t>;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2534" name="Text Box 6">
                <a:extLst>
                  <a:ext uri="{FF2B5EF4-FFF2-40B4-BE49-F238E27FC236}">
                    <a16:creationId xmlns:a16="http://schemas.microsoft.com/office/drawing/2014/main" id="{BE60D585-A3DB-4455-A6E9-987AC39E8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220518"/>
                <a:ext cx="4104456" cy="680827"/>
              </a:xfrm>
              <a:prstGeom prst="rect">
                <a:avLst/>
              </a:prstGeom>
              <a:blipFill>
                <a:blip r:embed="rId3"/>
                <a:stretch>
                  <a:fillRect l="-2229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80B95-AB55-5A09-E79E-49553AFABB4A}"/>
                  </a:ext>
                </a:extLst>
              </p:cNvPr>
              <p:cNvSpPr txBox="1"/>
              <p:nvPr/>
            </p:nvSpPr>
            <p:spPr>
              <a:xfrm>
                <a:off x="1628800" y="4797152"/>
                <a:ext cx="2376264" cy="53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б) 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0, −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, −1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80B95-AB55-5A09-E79E-49553AFAB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00" y="4797152"/>
                <a:ext cx="2376264" cy="534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F9F50F-0985-E9F9-A34C-48B4CBCD8905}"/>
                  </a:ext>
                </a:extLst>
              </p:cNvPr>
              <p:cNvSpPr txBox="1"/>
              <p:nvPr/>
            </p:nvSpPr>
            <p:spPr>
              <a:xfrm>
                <a:off x="1403648" y="5304483"/>
                <a:ext cx="22139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в)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(0, 0, 1).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F9F50F-0985-E9F9-A34C-48B4CBCD8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04483"/>
                <a:ext cx="2213992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6C2284C7-CD53-94B9-5871-3B5B4EBA8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5638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6AAE9F7D-FBDB-4A41-9A10-F49E43C74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9067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2. Найдите сферические координаты следующих точек пространства, заданных своими декартовыми координатами: </a:t>
            </a:r>
          </a:p>
          <a:p>
            <a:pPr>
              <a:spcBef>
                <a:spcPct val="50000"/>
              </a:spcBef>
            </a:pPr>
            <a:r>
              <a:rPr lang="ru-RU" altLang="ru-RU" dirty="0"/>
              <a:t>	а) </a:t>
            </a:r>
            <a:r>
              <a:rPr lang="en-US" altLang="ru-RU" i="1" dirty="0"/>
              <a:t>A</a:t>
            </a:r>
            <a:r>
              <a:rPr lang="ru-RU" altLang="ru-RU" dirty="0"/>
              <a:t>(1, 1, 1);</a:t>
            </a:r>
          </a:p>
          <a:p>
            <a:pPr>
              <a:spcBef>
                <a:spcPct val="50000"/>
              </a:spcBef>
            </a:pPr>
            <a:r>
              <a:rPr lang="ru-RU" altLang="ru-RU" dirty="0"/>
              <a:t>	б) </a:t>
            </a:r>
            <a:r>
              <a:rPr lang="en-US" altLang="ru-RU" i="1" dirty="0"/>
              <a:t>B</a:t>
            </a:r>
            <a:r>
              <a:rPr lang="ru-RU" altLang="ru-RU" dirty="0"/>
              <a:t>(-1, 0, 1); </a:t>
            </a:r>
          </a:p>
          <a:p>
            <a:pPr>
              <a:spcBef>
                <a:spcPct val="50000"/>
              </a:spcBef>
            </a:pPr>
            <a:r>
              <a:rPr lang="ru-RU" altLang="ru-RU" dirty="0"/>
              <a:t>	в) </a:t>
            </a:r>
            <a:r>
              <a:rPr lang="en-US" altLang="ru-RU" i="1" dirty="0"/>
              <a:t>C</a:t>
            </a:r>
            <a:r>
              <a:rPr lang="ru-RU" altLang="ru-RU" dirty="0"/>
              <a:t>(0, 0, 2).</a:t>
            </a:r>
          </a:p>
        </p:txBody>
      </p:sp>
      <p:grpSp>
        <p:nvGrpSpPr>
          <p:cNvPr id="30754" name="Group 34">
            <a:extLst>
              <a:ext uri="{FF2B5EF4-FFF2-40B4-BE49-F238E27FC236}">
                <a16:creationId xmlns:a16="http://schemas.microsoft.com/office/drawing/2014/main" id="{48D86B0B-2843-4704-9C2F-250E5C6A12C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890963"/>
            <a:ext cx="6856412" cy="800100"/>
            <a:chOff x="431" y="2451"/>
            <a:chExt cx="4319" cy="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26" name="Text Box 6">
                  <a:extLst>
                    <a:ext uri="{FF2B5EF4-FFF2-40B4-BE49-F238E27FC236}">
                      <a16:creationId xmlns:a16="http://schemas.microsoft.com/office/drawing/2014/main" id="{C93BBA9E-FAA6-49D4-B990-72BF2D2B25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" y="2568"/>
                  <a:ext cx="177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:r>
                    <a:rPr lang="en-US" altLang="ru-RU" i="1" dirty="0"/>
                    <a:t>A</a:t>
                  </a:r>
                  <a:r>
                    <a:rPr lang="ru-RU" altLang="ru-RU" dirty="0"/>
                    <a:t>(</a:t>
                  </a:r>
                  <a:r>
                    <a:rPr lang="en-US" altLang="ru-RU" i="1" dirty="0"/>
                    <a:t>r</a:t>
                  </a:r>
                  <a:r>
                    <a:rPr lang="en-US" altLang="ru-RU" dirty="0"/>
                    <a:t>;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ru-RU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ru-RU" dirty="0"/>
                    <a:t>),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30726" name="Text Box 6">
                  <a:extLst>
                    <a:ext uri="{FF2B5EF4-FFF2-40B4-BE49-F238E27FC236}">
                      <a16:creationId xmlns:a16="http://schemas.microsoft.com/office/drawing/2014/main" id="{C93BBA9E-FAA6-49D4-B990-72BF2D2B2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" y="2568"/>
                  <a:ext cx="1776" cy="288"/>
                </a:xfrm>
                <a:prstGeom prst="rect">
                  <a:avLst/>
                </a:prstGeom>
                <a:blipFill>
                  <a:blip r:embed="rId3"/>
                  <a:stretch>
                    <a:fillRect l="-3240" t="-10667" b="-30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46" name="Object 26">
                  <a:extLst>
                    <a:ext uri="{FF2B5EF4-FFF2-40B4-BE49-F238E27FC236}">
                      <a16:creationId xmlns:a16="http://schemas.microsoft.com/office/drawing/2014/main" id="{A6697DBC-4CCF-488A-BD97-CCA7F1468BB4}"/>
                    </a:ext>
                  </a:extLst>
                </p:cNvPr>
                <p:cNvSpPr txBox="1"/>
                <p:nvPr/>
              </p:nvSpPr>
              <p:spPr bwMode="auto">
                <a:xfrm>
                  <a:off x="2066" y="2451"/>
                  <a:ext cx="2684" cy="504"/>
                </a:xfrm>
                <a:prstGeom prst="rect">
                  <a:avLst/>
                </a:prstGeom>
                <a:noFill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, </m:t>
                        </m:r>
                        <m:func>
                          <m:func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func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func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, 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746" name="Object 26">
                  <a:extLst>
                    <a:ext uri="{FF2B5EF4-FFF2-40B4-BE49-F238E27FC236}">
                      <a16:creationId xmlns:a16="http://schemas.microsoft.com/office/drawing/2014/main" id="{A6697DBC-4CCF-488A-BD97-CCA7F1468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6" y="2451"/>
                  <a:ext cx="2684" cy="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49" name="Text Box 29">
                <a:extLst>
                  <a:ext uri="{FF2B5EF4-FFF2-40B4-BE49-F238E27FC236}">
                    <a16:creationId xmlns:a16="http://schemas.microsoft.com/office/drawing/2014/main" id="{3E059B15-F50D-4DC7-B8CD-43A362003A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6" y="4505940"/>
                <a:ext cx="5688012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i="1" dirty="0"/>
                  <a:t>B</a:t>
                </a:r>
                <a:r>
                  <a:rPr lang="ru-RU" altLang="ru-RU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altLang="ru-RU" dirty="0"/>
                  <a:t> 180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; 45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); </a:t>
                </a:r>
              </a:p>
            </p:txBody>
          </p:sp>
        </mc:Choice>
        <mc:Fallback xmlns="">
          <p:sp>
            <p:nvSpPr>
              <p:cNvPr id="30749" name="Text Box 29">
                <a:extLst>
                  <a:ext uri="{FF2B5EF4-FFF2-40B4-BE49-F238E27FC236}">
                    <a16:creationId xmlns:a16="http://schemas.microsoft.com/office/drawing/2014/main" id="{3E059B15-F50D-4DC7-B8CD-43A362003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626" y="4505940"/>
                <a:ext cx="5688012" cy="497637"/>
              </a:xfrm>
              <a:prstGeom prst="rect">
                <a:avLst/>
              </a:prstGeom>
              <a:blipFill>
                <a:blip r:embed="rId5"/>
                <a:stretch>
                  <a:fillRect l="-1715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55" name="Text Box 35">
            <a:extLst>
              <a:ext uri="{FF2B5EF4-FFF2-40B4-BE49-F238E27FC236}">
                <a16:creationId xmlns:a16="http://schemas.microsoft.com/office/drawing/2014/main" id="{FF13D805-7E62-4376-82D4-B59E8416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6" y="498983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i="1" dirty="0"/>
              <a:t>C</a:t>
            </a:r>
            <a:r>
              <a:rPr lang="ru-RU" altLang="ru-RU" dirty="0"/>
              <a:t>(2, 0</a:t>
            </a:r>
            <a:r>
              <a:rPr lang="ru-RU" altLang="ru-RU" baseline="30000" dirty="0"/>
              <a:t>о</a:t>
            </a:r>
            <a:r>
              <a:rPr lang="ru-RU" altLang="ru-RU" dirty="0"/>
              <a:t>; 90</a:t>
            </a:r>
            <a:r>
              <a:rPr lang="ru-RU" altLang="ru-RU" baseline="30000" dirty="0"/>
              <a:t>о</a:t>
            </a:r>
            <a:r>
              <a:rPr lang="ru-RU" alt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605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/>
      <p:bldP spid="307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Text Box 3">
                <a:extLst>
                  <a:ext uri="{FF2B5EF4-FFF2-40B4-BE49-F238E27FC236}">
                    <a16:creationId xmlns:a16="http://schemas.microsoft.com/office/drawing/2014/main" id="{E50E770E-544E-45F9-A7A7-C2C534416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88" y="0"/>
                <a:ext cx="8785225" cy="2379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dirty="0"/>
                  <a:t>         </a:t>
                </a:r>
                <a:r>
                  <a:rPr lang="ru-RU" altLang="ru-RU" dirty="0"/>
                  <a:t>3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Найдите сферические координаты вершин куба </a:t>
                </a:r>
                <a:r>
                  <a:rPr lang="en-US" altLang="ru-RU" i="1" dirty="0"/>
                  <a:t>ABCDA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, задаваемого в декартовых координатах системой неравенств</a:t>
                </a:r>
                <a:endParaRPr lang="en-US" altLang="ru-RU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altLang="ru-RU" dirty="0"/>
                  <a:t> </a:t>
                </a:r>
              </a:p>
            </p:txBody>
          </p:sp>
        </mc:Choice>
        <mc:Fallback xmlns="">
          <p:sp>
            <p:nvSpPr>
              <p:cNvPr id="31747" name="Text Box 3">
                <a:extLst>
                  <a:ext uri="{FF2B5EF4-FFF2-40B4-BE49-F238E27FC236}">
                    <a16:creationId xmlns:a16="http://schemas.microsoft.com/office/drawing/2014/main" id="{E50E770E-544E-45F9-A7A7-C2C534416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0"/>
                <a:ext cx="8785225" cy="2379434"/>
              </a:xfrm>
              <a:prstGeom prst="rect">
                <a:avLst/>
              </a:prstGeom>
              <a:blipFill>
                <a:blip r:embed="rId3"/>
                <a:stretch>
                  <a:fillRect l="-1040" t="-2051" r="-10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8">
                <a:extLst>
                  <a:ext uri="{FF2B5EF4-FFF2-40B4-BE49-F238E27FC236}">
                    <a16:creationId xmlns:a16="http://schemas.microsoft.com/office/drawing/2014/main" id="{419D6718-B8CB-8261-E998-70D5321E3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5301208"/>
                <a:ext cx="9144002" cy="1492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:r>
                  <a:rPr lang="en-US" altLang="ru-RU" i="1" dirty="0"/>
                  <a:t>A</a:t>
                </a:r>
                <a:r>
                  <a:rPr lang="ru-RU" altLang="ru-RU" dirty="0"/>
                  <a:t>(0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0</a:t>
                </a:r>
                <a:r>
                  <a:rPr lang="ru-RU" altLang="ru-RU" baseline="30000" dirty="0"/>
                  <a:t>о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);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(1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0</a:t>
                </a:r>
                <a:r>
                  <a:rPr lang="ru-RU" altLang="ru-RU" baseline="30000" dirty="0"/>
                  <a:t>о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); </a:t>
                </a:r>
                <a:r>
                  <a:rPr lang="en-US" altLang="ru-RU" i="1" dirty="0"/>
                  <a:t>C</a:t>
                </a:r>
                <a:r>
                  <a:rPr lang="ru-RU" altLang="ru-RU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ru-RU" dirty="0"/>
                  <a:t>; 45</a:t>
                </a:r>
                <a:r>
                  <a:rPr lang="ru-RU" altLang="ru-RU" baseline="30000" dirty="0"/>
                  <a:t>о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); </a:t>
                </a:r>
                <a:r>
                  <a:rPr lang="en-US" altLang="ru-RU" i="1" dirty="0"/>
                  <a:t>D</a:t>
                </a:r>
                <a:r>
                  <a:rPr lang="ru-RU" altLang="ru-RU" dirty="0"/>
                  <a:t>(1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9</a:t>
                </a:r>
                <a:r>
                  <a:rPr lang="ru-RU" altLang="ru-RU" dirty="0"/>
                  <a:t>0</a:t>
                </a:r>
                <a:r>
                  <a:rPr lang="ru-RU" altLang="ru-RU" baseline="30000" dirty="0"/>
                  <a:t>о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);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(1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0</a:t>
                </a:r>
                <a:r>
                  <a:rPr lang="ru-RU" altLang="ru-RU" baseline="30000" dirty="0"/>
                  <a:t>о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9</a:t>
                </a:r>
                <a:r>
                  <a:rPr lang="ru-RU" altLang="ru-RU" dirty="0"/>
                  <a:t>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);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ru-RU" dirty="0"/>
                  <a:t>;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, </a:t>
                </a:r>
                <a:r>
                  <a:rPr lang="en-US" altLang="ru-RU" dirty="0"/>
                  <a:t>45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);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ru-RU" dirty="0"/>
                  <a:t>;</a:t>
                </a:r>
                <a:r>
                  <a:rPr lang="ru-RU" altLang="ru-RU" dirty="0"/>
                  <a:t> </a:t>
                </a:r>
                <a:r>
                  <a:rPr lang="ru-RU" altLang="ru-RU" dirty="0">
                    <a:sym typeface="Symbol" panose="05050102010706020507" pitchFamily="18" charset="2"/>
                  </a:rPr>
                  <a:t></a:t>
                </a:r>
                <a:r>
                  <a:rPr lang="en-US" altLang="ru-RU" dirty="0">
                    <a:sym typeface="Symbol" panose="05050102010706020507" pitchFamily="18" charset="2"/>
                  </a:rPr>
                  <a:t>; </a:t>
                </a:r>
                <a:r>
                  <a:rPr lang="ru-RU" altLang="ru-RU" dirty="0">
                    <a:sym typeface="Symbol" panose="05050102010706020507" pitchFamily="18" charset="2"/>
                  </a:rPr>
                  <a:t></a:t>
                </a:r>
                <a:r>
                  <a:rPr lang="ru-RU" altLang="ru-RU" dirty="0"/>
                  <a:t>), </a:t>
                </a:r>
                <a:r>
                  <a:rPr lang="ru-RU" altLang="ru-RU" dirty="0" err="1"/>
                  <a:t>sin</a:t>
                </a:r>
                <a:r>
                  <a:rPr lang="ru-RU" altLang="ru-RU" dirty="0"/>
                  <a:t> </a:t>
                </a:r>
                <a:r>
                  <a:rPr lang="ru-RU" altLang="ru-RU" dirty="0">
                    <a:sym typeface="Symbol" panose="05050102010706020507" pitchFamily="18" charset="2"/>
                  </a:rPr>
                  <a:t></a:t>
                </a:r>
                <a:r>
                  <a:rPr lang="ru-RU" alt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sin </a:t>
                </a:r>
                <a:r>
                  <a:rPr lang="ru-RU" altLang="ru-RU" dirty="0">
                    <a:sym typeface="Symbol" panose="05050102010706020507" pitchFamily="18" charset="2"/>
                  </a:rPr>
                  <a:t></a:t>
                </a:r>
                <a:r>
                  <a:rPr lang="ru-RU" alt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dirty="0"/>
                  <a:t>;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ru-RU" dirty="0"/>
                  <a:t>;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90</a:t>
                </a:r>
                <a:r>
                  <a:rPr lang="ru-RU" altLang="ru-RU" baseline="30000" dirty="0"/>
                  <a:t>о</a:t>
                </a:r>
                <a:r>
                  <a:rPr lang="en-US" altLang="ru-RU" dirty="0"/>
                  <a:t>;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45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). </a:t>
                </a:r>
              </a:p>
            </p:txBody>
          </p:sp>
        </mc:Choice>
        <mc:Fallback xmlns="">
          <p:sp>
            <p:nvSpPr>
              <p:cNvPr id="2" name="Text Box 8">
                <a:extLst>
                  <a:ext uri="{FF2B5EF4-FFF2-40B4-BE49-F238E27FC236}">
                    <a16:creationId xmlns:a16="http://schemas.microsoft.com/office/drawing/2014/main" id="{419D6718-B8CB-8261-E998-70D5321E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301208"/>
                <a:ext cx="9144002" cy="1492332"/>
              </a:xfrm>
              <a:prstGeom prst="rect">
                <a:avLst/>
              </a:prstGeom>
              <a:blipFill>
                <a:blip r:embed="rId4"/>
                <a:stretch>
                  <a:fillRect l="-1000" t="-820" r="-1000" b="-9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837EFA-4F8D-1DA2-E3C7-FF61472C1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463193"/>
            <a:ext cx="3757019" cy="27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FF5084E0-B48B-4B5B-824F-15272116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4</a:t>
            </a:r>
            <a:r>
              <a:rPr lang="ru-RU" altLang="ru-RU" dirty="0"/>
              <a:t>. Напишите уравнение сферы в сферических координатах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C91F0D64-F259-4451-B995-D22EFEC4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14908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en-US" altLang="ru-RU" i="1" dirty="0"/>
              <a:t>r = </a:t>
            </a:r>
            <a:r>
              <a:rPr lang="en-US" altLang="ru-RU" dirty="0"/>
              <a:t>1</a:t>
            </a:r>
            <a:r>
              <a:rPr lang="ru-RU" alt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3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1C7D9B6F-5189-4999-9172-07FBDAF4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85800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5. </a:t>
            </a:r>
            <a:r>
              <a:rPr lang="ru-RU" altLang="ru-RU" dirty="0"/>
              <a:t>Найдите геометрическое место точек пространства, сферические координаты которых удовлетворяют условиям: а) </a:t>
            </a:r>
            <a:r>
              <a:rPr lang="ru-RU" altLang="ru-RU" dirty="0">
                <a:sym typeface="Symbol" panose="05050102010706020507" pitchFamily="18" charset="2"/>
              </a:rPr>
              <a:t></a:t>
            </a:r>
            <a:r>
              <a:rPr lang="ru-RU" altLang="ru-RU" dirty="0"/>
              <a:t> постоянно; б) </a:t>
            </a:r>
            <a:r>
              <a:rPr lang="ru-RU" altLang="ru-RU" dirty="0">
                <a:sym typeface="Symbol" panose="05050102010706020507" pitchFamily="18" charset="2"/>
              </a:rPr>
              <a:t></a:t>
            </a:r>
            <a:r>
              <a:rPr lang="ru-RU" altLang="ru-RU" dirty="0"/>
              <a:t> постоянно. 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47C6B178-EE4F-4010-9A8A-E9933F03F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93A88C6-BF52-406C-BCDE-F9A464D9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689F4282-C9E9-4116-A8EA-3739AC3B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DCBEA382-3659-44C7-AF73-7422A6B6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FC7AE281-A62D-4D11-9CFD-48F1F13B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76700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полуплоскость; 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8D8B6C0C-8C38-45F7-BF2C-C7058DF8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08500"/>
            <a:ext cx="802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б) коническая поверхность. </a:t>
            </a:r>
          </a:p>
        </p:txBody>
      </p:sp>
    </p:spTree>
    <p:extLst>
      <p:ext uri="{BB962C8B-B14F-4D97-AF65-F5344CB8AC3E}">
        <p14:creationId xmlns:p14="http://schemas.microsoft.com/office/powerpoint/2010/main" val="9001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65F1ADF7-8FDD-436F-B201-DDD598E2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85800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/>
              <a:t>         6</a:t>
            </a:r>
            <a:r>
              <a:rPr lang="ru-RU" altLang="ru-RU" dirty="0"/>
              <a:t>. Какая фигура в пространстве задается неравенствами: а) 0 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 </a:t>
            </a:r>
            <a:r>
              <a:rPr lang="en-US" altLang="ru-RU" i="1" dirty="0"/>
              <a:t>r 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 1, 0 </a:t>
            </a:r>
            <a:r>
              <a:rPr lang="en-US" altLang="ru-RU" dirty="0">
                <a:sym typeface="Symbol" panose="05050102010706020507" pitchFamily="18" charset="2"/>
              </a:rPr>
              <a:t></a:t>
            </a:r>
            <a:r>
              <a:rPr lang="en-US" altLang="ru-RU" dirty="0"/>
              <a:t> </a:t>
            </a:r>
            <a:r>
              <a:rPr lang="en-US" altLang="ru-RU" dirty="0">
                <a:sym typeface="Symbol" panose="05050102010706020507" pitchFamily="18" charset="2"/>
              </a:rPr>
              <a:t></a:t>
            </a:r>
            <a:r>
              <a:rPr lang="ru-RU" altLang="ru-RU" dirty="0"/>
              <a:t>; б) 0 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 </a:t>
            </a:r>
            <a:r>
              <a:rPr lang="en-US" altLang="ru-RU" i="1" dirty="0"/>
              <a:t>r 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 1, 0 </a:t>
            </a:r>
            <a:r>
              <a:rPr lang="en-US" altLang="ru-RU" dirty="0">
                <a:sym typeface="Symbol" panose="05050102010706020507" pitchFamily="18" charset="2"/>
              </a:rPr>
              <a:t></a:t>
            </a:r>
            <a:r>
              <a:rPr lang="ru-RU" altLang="ru-RU" dirty="0">
                <a:sym typeface="Symbol" panose="05050102010706020507" pitchFamily="18" charset="2"/>
              </a:rPr>
              <a:t> </a:t>
            </a:r>
            <a:r>
              <a:rPr lang="en-US" altLang="ru-RU" dirty="0">
                <a:sym typeface="Symbol" panose="05050102010706020507" pitchFamily="18" charset="2"/>
              </a:rPr>
              <a:t></a:t>
            </a:r>
            <a:r>
              <a:rPr lang="ru-RU" altLang="ru-RU" dirty="0">
                <a:sym typeface="Symbol" panose="05050102010706020507" pitchFamily="18" charset="2"/>
              </a:rPr>
              <a:t> </a:t>
            </a:r>
            <a:r>
              <a:rPr lang="en-US" altLang="ru-RU" dirty="0">
                <a:sym typeface="Symbol" panose="05050102010706020507" pitchFamily="18" charset="2"/>
              </a:rPr>
              <a:t></a:t>
            </a:r>
            <a:r>
              <a:rPr lang="ru-RU" altLang="ru-RU" dirty="0">
                <a:sym typeface="Symbol" panose="05050102010706020507" pitchFamily="18" charset="2"/>
              </a:rPr>
              <a:t> </a:t>
            </a:r>
            <a:r>
              <a:rPr lang="en-US" altLang="ru-RU" dirty="0">
                <a:sym typeface="Symbol" panose="05050102010706020507" pitchFamily="18" charset="2"/>
              </a:rPr>
              <a:t></a:t>
            </a:r>
            <a:r>
              <a:rPr lang="ru-RU" altLang="ru-RU" dirty="0"/>
              <a:t>; в) 0 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 </a:t>
            </a:r>
            <a:r>
              <a:rPr lang="en-US" altLang="ru-RU" i="1" dirty="0"/>
              <a:t>r 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 1, 0 </a:t>
            </a:r>
            <a:r>
              <a:rPr lang="en-US" altLang="ru-RU" dirty="0">
                <a:sym typeface="Symbol" panose="05050102010706020507" pitchFamily="18" charset="2"/>
              </a:rPr>
              <a:t></a:t>
            </a:r>
            <a:r>
              <a:rPr lang="en-US" altLang="ru-RU" dirty="0"/>
              <a:t> </a:t>
            </a:r>
            <a:r>
              <a:rPr lang="en-US" altLang="ru-RU" dirty="0">
                <a:sym typeface="Symbol" panose="05050102010706020507" pitchFamily="18" charset="2"/>
              </a:rPr>
              <a:t></a:t>
            </a:r>
            <a:r>
              <a:rPr lang="ru-RU" altLang="ru-RU" dirty="0"/>
              <a:t>, 0 </a:t>
            </a:r>
            <a:r>
              <a:rPr lang="en-US" altLang="ru-RU" dirty="0">
                <a:sym typeface="Symbol" panose="05050102010706020507" pitchFamily="18" charset="2"/>
              </a:rPr>
              <a:t></a:t>
            </a:r>
            <a:r>
              <a:rPr lang="ru-RU" altLang="ru-RU" dirty="0">
                <a:sym typeface="Symbol" panose="05050102010706020507" pitchFamily="18" charset="2"/>
              </a:rPr>
              <a:t> </a:t>
            </a:r>
            <a:r>
              <a:rPr lang="en-US" altLang="ru-RU" dirty="0">
                <a:sym typeface="Symbol" panose="05050102010706020507" pitchFamily="18" charset="2"/>
              </a:rPr>
              <a:t></a:t>
            </a:r>
            <a:r>
              <a:rPr lang="ru-RU" altLang="ru-RU" dirty="0">
                <a:sym typeface="Symbol" panose="05050102010706020507" pitchFamily="18" charset="2"/>
              </a:rPr>
              <a:t> </a:t>
            </a:r>
            <a:r>
              <a:rPr lang="en-US" altLang="ru-RU" dirty="0">
                <a:sym typeface="Symbol" panose="05050102010706020507" pitchFamily="18" charset="2"/>
              </a:rPr>
              <a:t></a:t>
            </a:r>
            <a:r>
              <a:rPr lang="ru-RU" altLang="ru-RU" dirty="0">
                <a:sym typeface="Symbol" panose="05050102010706020507" pitchFamily="18" charset="2"/>
              </a:rPr>
              <a:t> </a:t>
            </a:r>
            <a:r>
              <a:rPr lang="en-US" altLang="ru-RU" dirty="0">
                <a:sym typeface="Symbol" panose="05050102010706020507" pitchFamily="18" charset="2"/>
              </a:rPr>
              <a:t></a:t>
            </a:r>
            <a:r>
              <a:rPr lang="ru-RU" altLang="ru-RU" dirty="0"/>
              <a:t>?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DC09F2F-A0F7-4B67-A4AE-AD6AC1D48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5C7C184-B2B7-493D-8669-73BA7354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8D7A7B3F-B57F-4775-8207-E32F31E47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83F97265-51AA-4A38-BD96-F6495435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DB6E7181-9FBF-4F7C-9161-BF5579D9A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76700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Полушар; 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E7A3A184-CFE1-43CE-8838-77575071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08500"/>
            <a:ext cx="802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б) полушар; 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39551351-766E-4073-A0C8-31956D88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941888"/>
            <a:ext cx="802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в) четверть шара. </a:t>
            </a:r>
          </a:p>
        </p:txBody>
      </p:sp>
    </p:spTree>
    <p:extLst>
      <p:ext uri="{BB962C8B-B14F-4D97-AF65-F5344CB8AC3E}">
        <p14:creationId xmlns:p14="http://schemas.microsoft.com/office/powerpoint/2010/main" val="32815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  <p:bldP spid="3482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1838</Words>
  <Application>Microsoft Office PowerPoint</Application>
  <PresentationFormat>Экран (4:3)</PresentationFormat>
  <Paragraphs>112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Times New Roman</vt:lpstr>
      <vt:lpstr>Оформление по умолчанию</vt:lpstr>
      <vt:lpstr>29. Сферические координаты в пространстве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Расстояние между двумя точками</dc:title>
  <dc:creator>*</dc:creator>
  <cp:lastModifiedBy>Смирнов Владимир Алексеевич</cp:lastModifiedBy>
  <cp:revision>31</cp:revision>
  <dcterms:created xsi:type="dcterms:W3CDTF">2007-11-30T12:19:38Z</dcterms:created>
  <dcterms:modified xsi:type="dcterms:W3CDTF">2023-02-28T07:36:50Z</dcterms:modified>
</cp:coreProperties>
</file>