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336" r:id="rId3"/>
    <p:sldId id="310" r:id="rId4"/>
    <p:sldId id="350" r:id="rId5"/>
    <p:sldId id="290" r:id="rId6"/>
    <p:sldId id="337" r:id="rId7"/>
    <p:sldId id="443" r:id="rId8"/>
    <p:sldId id="273" r:id="rId9"/>
    <p:sldId id="316" r:id="rId10"/>
    <p:sldId id="317" r:id="rId11"/>
    <p:sldId id="318" r:id="rId12"/>
    <p:sldId id="437" r:id="rId13"/>
    <p:sldId id="441" r:id="rId14"/>
    <p:sldId id="442" r:id="rId15"/>
    <p:sldId id="346" r:id="rId16"/>
    <p:sldId id="348" r:id="rId17"/>
    <p:sldId id="349" r:id="rId18"/>
    <p:sldId id="319" r:id="rId19"/>
    <p:sldId id="320" r:id="rId20"/>
    <p:sldId id="321" r:id="rId21"/>
    <p:sldId id="439" r:id="rId22"/>
    <p:sldId id="322" r:id="rId23"/>
    <p:sldId id="292" r:id="rId24"/>
    <p:sldId id="351" r:id="rId2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70" autoAdjust="0"/>
    <p:restoredTop sz="88902" autoAdjust="0"/>
  </p:normalViewPr>
  <p:slideViewPr>
    <p:cSldViewPr>
      <p:cViewPr varScale="1">
        <p:scale>
          <a:sx n="93" d="100"/>
          <a:sy n="93" d="100"/>
        </p:scale>
        <p:origin x="4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6B511B3C-F87B-4D2D-A616-1CA9005BD0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A0AF0CD4-96EF-42FC-8BC0-26C243559F7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7588" name="Rectangle 4">
            <a:extLst>
              <a:ext uri="{FF2B5EF4-FFF2-40B4-BE49-F238E27FC236}">
                <a16:creationId xmlns:a16="http://schemas.microsoft.com/office/drawing/2014/main" id="{3668ECFF-B0FC-41ED-9E1D-08337BFDD01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7589" name="Rectangle 5">
            <a:extLst>
              <a:ext uri="{FF2B5EF4-FFF2-40B4-BE49-F238E27FC236}">
                <a16:creationId xmlns:a16="http://schemas.microsoft.com/office/drawing/2014/main" id="{CCA90018-40C2-4F08-95DC-C3F580EC3D99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7590" name="Rectangle 6">
            <a:extLst>
              <a:ext uri="{FF2B5EF4-FFF2-40B4-BE49-F238E27FC236}">
                <a16:creationId xmlns:a16="http://schemas.microsoft.com/office/drawing/2014/main" id="{7AC4506A-B86E-4C8F-8F36-E428240FE3F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7591" name="Rectangle 7">
            <a:extLst>
              <a:ext uri="{FF2B5EF4-FFF2-40B4-BE49-F238E27FC236}">
                <a16:creationId xmlns:a16="http://schemas.microsoft.com/office/drawing/2014/main" id="{79BE0D6B-507E-468B-A25F-67AB29B92B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6B88D0-7649-496E-8808-CF9B30993D8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96951-C602-40D1-AA33-4F30BFE1A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E179A-0851-4E00-9273-8E47B04691E9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8D5C4ED-1070-4D0B-AD34-33DA66B4A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AA47A6E-5FDF-47FF-BEE6-D3E8655C0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4339A60-A0DD-4DD2-8860-A6DEC1361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6237CD-43F1-4991-9D0E-402F0B19244E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09E16D07-E858-4EEF-AAFB-F957636D76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7AF0B932-76D3-4C62-AC29-B9974DF66E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752576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61EA24F-B7BD-4939-9F51-3F1A270E91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45A5B7-53D5-4D81-AE85-B7DD3323222A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78601071-E192-411A-A9EE-A0CEE88BAF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06120741-544B-4E56-8C2D-AF8D8121B4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27895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F53EB3-4B93-40D8-9EF2-E692224B2548}" type="slidenum">
              <a:rPr lang="ru-RU" sz="1200"/>
              <a:pPr eaLnBrk="1" hangingPunct="1"/>
              <a:t>12</a:t>
            </a:fld>
            <a:endParaRPr lang="ru-RU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974229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F53EB3-4B93-40D8-9EF2-E692224B2548}" type="slidenum">
              <a:rPr lang="ru-RU" sz="1200"/>
              <a:pPr eaLnBrk="1" hangingPunct="1"/>
              <a:t>13</a:t>
            </a:fld>
            <a:endParaRPr lang="ru-RU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377229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6F53EB3-4B93-40D8-9EF2-E692224B2548}" type="slidenum">
              <a:rPr lang="ru-RU" sz="1200"/>
              <a:pPr eaLnBrk="1" hangingPunct="1"/>
              <a:t>14</a:t>
            </a:fld>
            <a:endParaRPr lang="ru-RU" sz="1200"/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59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9028576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3724508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9511146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517115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43771DB-5055-424F-885F-21EBA1501E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C726AA-A64C-4F15-9AD7-B33C57A4D3F4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4460D566-3CB7-4DDB-8A2D-018144C77CB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C36453B8-58DD-41A2-B871-3444554083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104977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23B057-63FF-482E-BA8F-C4EE150471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F0C44E-7A50-47BE-9E1A-9D229197F3E3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5E18D00B-2799-4BFF-9D15-3D8BD07E61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AB4B360F-E470-4394-9CF3-7DE09F102E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169061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196951-C602-40D1-AA33-4F30BFE1A9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BE179A-0851-4E00-9273-8E47B04691E9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68610" name="Rectangle 2">
            <a:extLst>
              <a:ext uri="{FF2B5EF4-FFF2-40B4-BE49-F238E27FC236}">
                <a16:creationId xmlns:a16="http://schemas.microsoft.com/office/drawing/2014/main" id="{D8D5C4ED-1070-4D0B-AD34-33DA66B4A6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4AA47A6E-5FDF-47FF-BEE6-D3E8655C09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39768702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ED7669-64E1-4E81-8417-CA6C72549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884FB-FF37-42BE-BE74-4185B0B30B9B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AD185EBB-EAE2-4968-9A8C-CF98409F9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C9D2FDC6-A5CC-46FB-B617-28E7083D8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03799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1ED7669-64E1-4E81-8417-CA6C72549C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3884FB-FF37-42BE-BE74-4185B0B30B9B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AD185EBB-EAE2-4968-9A8C-CF98409F99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C9D2FDC6-A5CC-46FB-B617-28E7083D8B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045071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6DD838F-9DD7-44AF-8A77-284903BD577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A4216D-1EF5-4364-A89F-6E9F4B3F0A64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5F0F12FB-0933-465E-ACEA-0027B9B3F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8922A5BC-75CD-46DF-AD29-67E03A2AB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200847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2AAB42-4AB0-48CF-A5CA-87CD8BA05F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F3AF08-466D-4009-84A7-7941396D6FAC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97282" name="Rectangle 4098">
            <a:extLst>
              <a:ext uri="{FF2B5EF4-FFF2-40B4-BE49-F238E27FC236}">
                <a16:creationId xmlns:a16="http://schemas.microsoft.com/office/drawing/2014/main" id="{934595CA-9780-4369-8438-1A836C035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4099">
            <a:extLst>
              <a:ext uri="{FF2B5EF4-FFF2-40B4-BE49-F238E27FC236}">
                <a16:creationId xmlns:a16="http://schemas.microsoft.com/office/drawing/2014/main" id="{C3194026-4771-4C52-B886-C089A0DA73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1B1804-0939-4313-B8B4-82D56821D1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7113D2-4E5E-4789-A0B7-465BD21000E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0C53E218-75FD-462F-AC40-E0558007CE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9191A454-11D3-43B0-AAF4-C3F7C87BC4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формулировки появляются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3DB0D6-DE98-4568-B963-481FE4241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4B9B8-2D25-4676-B646-AB4700DFD3C5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906C48D1-5E57-4455-A681-1A520129D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B343F63-FA82-4EFF-BE38-9AEA67C4D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E3DB0D6-DE98-4568-B963-481FE42411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F4B9B8-2D25-4676-B646-AB4700DFD3C5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79874" name="Rectangle 2">
            <a:extLst>
              <a:ext uri="{FF2B5EF4-FFF2-40B4-BE49-F238E27FC236}">
                <a16:creationId xmlns:a16="http://schemas.microsoft.com/office/drawing/2014/main" id="{906C48D1-5E57-4455-A681-1A520129D2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AB343F63-FA82-4EFF-BE38-9AEA67C4DB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4821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40866859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249896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1CBCAFB-F3A5-4F60-9CEF-5164A8A1F0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470F9F-D783-4ED8-B22D-F2DBA70355D5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41314" name="Rectangle 2">
            <a:extLst>
              <a:ext uri="{FF2B5EF4-FFF2-40B4-BE49-F238E27FC236}">
                <a16:creationId xmlns:a16="http://schemas.microsoft.com/office/drawing/2014/main" id="{F6C2D712-B978-4C4F-9223-C62229D79B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145D2D47-5217-4ABC-A75C-5C8FEC1CC2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223018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56EA55-7361-499E-A221-4759DC31F1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6F1FDF-8D8F-41DE-B453-6E9C86250752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13666" name="Rectangle 2">
            <a:extLst>
              <a:ext uri="{FF2B5EF4-FFF2-40B4-BE49-F238E27FC236}">
                <a16:creationId xmlns:a16="http://schemas.microsoft.com/office/drawing/2014/main" id="{EF14759C-4F1A-48A6-BE2B-ABA1CA321B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56D68A66-4DFD-4478-87AF-1D8F8D1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448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304FAB-C4B7-4DB7-BAC7-962D0F998F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256565-5194-41E1-8B6A-81F586581BE7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14690" name="Rectangle 2">
            <a:extLst>
              <a:ext uri="{FF2B5EF4-FFF2-40B4-BE49-F238E27FC236}">
                <a16:creationId xmlns:a16="http://schemas.microsoft.com/office/drawing/2014/main" id="{F386516E-54FC-49A8-984C-C74E42AB29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>
            <a:extLst>
              <a:ext uri="{FF2B5EF4-FFF2-40B4-BE49-F238E27FC236}">
                <a16:creationId xmlns:a16="http://schemas.microsoft.com/office/drawing/2014/main" id="{732CCF44-7722-4256-8928-A84CCC5A55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8064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E45312-6005-4837-9532-7DF5E87ADC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D6BBCE7-3A69-4194-80A4-335784C6B6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8E8415-DBFB-40F4-A418-D4CC709FA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09C24F7-0A9B-4C84-A382-A72369D90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F4124DA-4942-4273-8261-C739F7DCD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6B129-A56D-4FF4-99A1-F5C60759441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906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703A51-BF47-4A21-8AB8-5047921D2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9FD6CF0-C5CD-433C-BC68-3AAE7AB13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76DDFE-182E-439B-8D84-284EC8E32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DBAA904-C0D6-4320-A80D-A439835B3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FA77BC-1CE1-4407-BC86-97D12AB0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2F1E5F-0797-4549-BD2A-3CBD0999621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2397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D6654EF0-4A6F-43A8-8426-67A19C8EC4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73C22D2-FEC1-469E-8580-C638755BB1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35D604-61F0-4B39-9060-0EF7574B4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E65C5CD-655C-4877-A7F3-DA3C958F7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DE12AF1-2B3B-43B6-AC77-EB090B0E1F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A964CE-2D6B-44A2-B8C6-880A1027ED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7625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362318-1B4E-4B0B-9F60-3FEA86437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5B6B9E-6144-421E-A31D-1DC4F6167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0EF3B-FB69-4C96-BF4C-0F0BB4100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C3A045-7654-4B93-AE69-DA3C9A02F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AFDDC-391A-4483-8A29-EF5A1839B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8B62C2-255D-4CED-A504-A84111CBD6F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0195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56DE90-C581-485A-86C0-E43CA7E4A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30D7A6-3BD6-412C-9786-A7C9B7270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482DA0-9128-4B82-8503-4BB61B8B0F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1FDEBE5-20D3-45E9-B5AD-C496787292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A49C58-0E61-4B37-AE9C-793142285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F9CA02-E680-445D-8B6E-51CBE6477A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21641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64D384-D9CD-4CDF-B8D2-5AD6AF98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4AEBBEE-C206-4616-B006-85C2D1C9DA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4F2936D-E3A5-481C-BC75-CB8BC8616B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59AEBBF-0B2B-44DB-BF93-952CB7DD6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625086-4629-4900-BFAD-D7885491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FE7924F-7756-41E0-B663-9A47AAFB7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CAF89-0E63-4A73-AE75-4B41CEA51B6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20688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A4DE6-8B75-4AA6-B665-2B350D5ED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7C4EE8D-219D-4E0E-AC6E-DF81748C86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78E7174-893E-4962-82D2-AD8DD37AC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059C80-D643-4DC5-845D-7BC4E72C4D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5C858F1F-0567-4F4B-AB78-5D854254FE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E3D7E5-3CED-4203-B409-4EE2FF4E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71DF9CD-FD54-4BF7-8F77-4B791F295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9D01E8B-1263-4EC5-A923-06E963686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E4911-6CC2-4B93-8261-EBC242AB06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8657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0447D7-24FF-41F0-A92B-B18B7DB99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2BFF44D-CAC2-4E85-BF2E-B23FACDCD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7F20602-10BA-4D32-8362-4547B45A6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E2D18C-A6B0-4989-8F43-65CFCFF4B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B9A5A5-58B6-4986-8743-DB1D55EA961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57747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9393C35-83CE-4EF3-981B-ED83FF867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ADBF97C-C2C9-4184-BAC0-B97CF2D97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0CF77E3-4971-4B71-8A2E-BB2E7A98B6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884F0-4C3A-4D69-A062-2E33AF5909D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9467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7A30BA-8838-4B10-94E8-708D33F67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81E0E0-8123-42D8-A515-3DCCDDBDE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30F28D6-5FF3-428E-A1AC-80773B2F4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01435AE-9512-458B-9B10-1ABF04D3C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61657BD-B30A-4076-92A2-1A83BE9C6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22D4570-6770-4978-9B66-268A5F99E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090CAA-0C6C-4438-97E6-347047CC559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3849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1C76F4-E974-469D-A315-EC3BA8BB5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B6D2AB6-3396-436C-85F2-19A95343B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6DC0E2-5106-4C80-9439-80153E481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ACD0A1F-0C4E-4BA9-9D8C-D6CB266CA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467C0A6-F2BC-449B-8FF5-5749DA3A3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C51FB99-A0D3-4C1F-B583-57FB620D8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C9D257-1AE3-482D-86E5-6B78BEAE49E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01464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5B0A7B-B6C5-44AD-BDDA-85D0902D2C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8EE4877-F2BF-43FF-89C0-7BE6A0539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E02ABD3-1ED1-4E83-BDA5-CE903D008CA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D3DDCC-3AF7-43BC-A6B1-BBBD983B34E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F6D7D2-99A0-47F6-AB89-942ED40A39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0A530B-E329-4CD1-B5C0-F5EA09E0D57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3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24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52285F9-05F3-4179-90A4-1E43405B114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1412776"/>
            <a:ext cx="8763000" cy="936104"/>
          </a:xfrm>
        </p:spPr>
        <p:txBody>
          <a:bodyPr/>
          <a:lstStyle/>
          <a:p>
            <a:r>
              <a:rPr lang="ru-RU" altLang="ru-RU" dirty="0">
                <a:solidFill>
                  <a:srgbClr val="FF3300"/>
                </a:solidFill>
              </a:rPr>
              <a:t>4а. ЦИЛИНДР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1" name="Text Box 3">
            <a:extLst>
              <a:ext uri="{FF2B5EF4-FFF2-40B4-BE49-F238E27FC236}">
                <a16:creationId xmlns:a16="http://schemas.microsoft.com/office/drawing/2014/main" id="{611A2F3F-F889-4405-8796-A41510FEF4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Какой фигурой является </a:t>
            </a:r>
            <a:r>
              <a:rPr lang="ru-RU" altLang="ru-RU" sz="2800" dirty="0"/>
              <a:t>осевое </a:t>
            </a:r>
            <a:r>
              <a:rPr lang="ru-RU" altLang="ru-RU" sz="2800" dirty="0">
                <a:cs typeface="Times New Roman" panose="02020603050405020304" pitchFamily="18" charset="0"/>
              </a:rPr>
              <a:t>сечение цилиндра?</a:t>
            </a:r>
          </a:p>
        </p:txBody>
      </p:sp>
      <p:pic>
        <p:nvPicPr>
          <p:cNvPr id="94214" name="Picture 6">
            <a:extLst>
              <a:ext uri="{FF2B5EF4-FFF2-40B4-BE49-F238E27FC236}">
                <a16:creationId xmlns:a16="http://schemas.microsoft.com/office/drawing/2014/main" id="{48130F7D-F11F-4439-B76E-DFED5EC80B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7" y="2047875"/>
            <a:ext cx="23717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4218" name="Group 10">
            <a:extLst>
              <a:ext uri="{FF2B5EF4-FFF2-40B4-BE49-F238E27FC236}">
                <a16:creationId xmlns:a16="http://schemas.microsoft.com/office/drawing/2014/main" id="{BD65891A-C762-447D-839D-FDDDB7347198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2047875"/>
            <a:ext cx="5300663" cy="3576638"/>
            <a:chOff x="288" y="1290"/>
            <a:chExt cx="3339" cy="2253"/>
          </a:xfrm>
        </p:grpSpPr>
        <p:sp>
          <p:nvSpPr>
            <p:cNvPr id="94212" name="Text Box 4">
              <a:extLst>
                <a:ext uri="{FF2B5EF4-FFF2-40B4-BE49-F238E27FC236}">
                  <a16:creationId xmlns:a16="http://schemas.microsoft.com/office/drawing/2014/main" id="{6D0C65D1-B8A9-41A4-B7F5-EB969198150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216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рямоугольником. </a:t>
              </a:r>
            </a:p>
          </p:txBody>
        </p:sp>
        <p:pic>
          <p:nvPicPr>
            <p:cNvPr id="94216" name="Picture 8">
              <a:extLst>
                <a:ext uri="{FF2B5EF4-FFF2-40B4-BE49-F238E27FC236}">
                  <a16:creationId xmlns:a16="http://schemas.microsoft.com/office/drawing/2014/main" id="{CAF03040-87B8-419E-BAB2-89E9EFC385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33" y="1290"/>
              <a:ext cx="1494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4E7A07F8-C7EC-409F-AEB1-CF0496C8EB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2275799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D69D432E-5015-4649-B7AB-083A76EF1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Какой фигурой является сечение</a:t>
            </a:r>
            <a:r>
              <a:rPr lang="ru-RU" altLang="ru-RU" sz="2800" dirty="0"/>
              <a:t> цилиндра плоскостью</a:t>
            </a:r>
            <a:r>
              <a:rPr lang="ru-RU" altLang="ru-RU" sz="2800" dirty="0">
                <a:cs typeface="Times New Roman" panose="02020603050405020304" pitchFamily="18" charset="0"/>
              </a:rPr>
              <a:t>, параллельной оси цилиндра?</a:t>
            </a:r>
          </a:p>
        </p:txBody>
      </p:sp>
      <p:pic>
        <p:nvPicPr>
          <p:cNvPr id="95240" name="Picture 8">
            <a:extLst>
              <a:ext uri="{FF2B5EF4-FFF2-40B4-BE49-F238E27FC236}">
                <a16:creationId xmlns:a16="http://schemas.microsoft.com/office/drawing/2014/main" id="{C29F14A0-BA49-4058-A879-EF5BCBBD6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6705" y="2362200"/>
            <a:ext cx="23717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5244" name="Group 12">
            <a:extLst>
              <a:ext uri="{FF2B5EF4-FFF2-40B4-BE49-F238E27FC236}">
                <a16:creationId xmlns:a16="http://schemas.microsoft.com/office/drawing/2014/main" id="{74D179BF-3BE6-40B9-9756-FE0AABB56940}"/>
              </a:ext>
            </a:extLst>
          </p:cNvPr>
          <p:cNvGrpSpPr>
            <a:grpSpLocks/>
          </p:cNvGrpSpPr>
          <p:nvPr/>
        </p:nvGrpSpPr>
        <p:grpSpPr bwMode="auto">
          <a:xfrm>
            <a:off x="1196430" y="2362200"/>
            <a:ext cx="4572000" cy="3719513"/>
            <a:chOff x="-659" y="1488"/>
            <a:chExt cx="2880" cy="2343"/>
          </a:xfrm>
        </p:grpSpPr>
        <p:sp>
          <p:nvSpPr>
            <p:cNvPr id="95236" name="Text Box 4">
              <a:extLst>
                <a:ext uri="{FF2B5EF4-FFF2-40B4-BE49-F238E27FC236}">
                  <a16:creationId xmlns:a16="http://schemas.microsoft.com/office/drawing/2014/main" id="{1FFAE7A4-37B2-4BFC-88D5-C78C39B59BF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-659" y="3504"/>
              <a:ext cx="288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 dirty="0">
                  <a:solidFill>
                    <a:schemeClr val="accent1"/>
                  </a:solidFill>
                </a:rPr>
                <a:t> </a:t>
              </a:r>
              <a:r>
                <a:rPr lang="ru-RU" altLang="ru-RU" sz="2800" dirty="0"/>
                <a:t>п</a:t>
              </a:r>
              <a:r>
                <a:rPr lang="ru-RU" altLang="ru-RU" sz="2800" dirty="0">
                  <a:cs typeface="Times New Roman" panose="02020603050405020304" pitchFamily="18" charset="0"/>
                </a:rPr>
                <a:t>рямоугольником. </a:t>
              </a:r>
            </a:p>
          </p:txBody>
        </p:sp>
        <p:pic>
          <p:nvPicPr>
            <p:cNvPr id="95242" name="Picture 10">
              <a:extLst>
                <a:ext uri="{FF2B5EF4-FFF2-40B4-BE49-F238E27FC236}">
                  <a16:creationId xmlns:a16="http://schemas.microsoft.com/office/drawing/2014/main" id="{0814553D-2D15-4D13-AD64-43A7940D8AD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0" y="1488"/>
              <a:ext cx="1501" cy="17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1" name="Rectangle 2">
            <a:extLst>
              <a:ext uri="{FF2B5EF4-FFF2-40B4-BE49-F238E27FC236}">
                <a16:creationId xmlns:a16="http://schemas.microsoft.com/office/drawing/2014/main" id="{886CD4EB-56DE-4980-AA80-E67908110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16406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617619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R="111760" lvl="0" algn="just"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цилиндр, аналогичный данному на рисунке. Изобразите его осевое сечение.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6</a:t>
            </a:r>
            <a:r>
              <a:rPr lang="ru-RU" sz="2800" dirty="0"/>
              <a:t> 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051738-565A-4F28-8A48-7F09EF445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866" y="2095314"/>
            <a:ext cx="3172268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3731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61761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R="111760" lvl="0" algn="just"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цилиндр, аналогичный данному на рисунке. Изобразите его сечение плоскостью, параллельной плоскости основания этого цилиндра. 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7</a:t>
            </a:r>
            <a:r>
              <a:rPr lang="ru-RU" sz="2800" dirty="0"/>
              <a:t> 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051738-565A-4F28-8A48-7F09EF445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866" y="2095314"/>
            <a:ext cx="3172268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102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617619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R="111760" lvl="0" algn="just">
              <a:spcAft>
                <a:spcPts val="0"/>
              </a:spcAft>
            </a:pPr>
            <a:r>
              <a:rPr lang="ru-RU" sz="2400" dirty="0">
                <a:ea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 клетчатой бумаге изобразите цилиндр, аналогичный данному на рисунке. Изобразите его сечение плоскостью, параллельной оси этого цилиндра. Какой фигурой оно является? </a:t>
            </a:r>
            <a:endParaRPr lang="ru-RU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8</a:t>
            </a:r>
            <a:r>
              <a:rPr lang="ru-RU" sz="2800" dirty="0"/>
              <a:t> 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051738-565A-4F28-8A48-7F09EF445A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5866" y="2095314"/>
            <a:ext cx="3172268" cy="2667372"/>
          </a:xfrm>
          <a:prstGeom prst="rect">
            <a:avLst/>
          </a:prstGeom>
        </p:spPr>
      </p:pic>
      <p:sp>
        <p:nvSpPr>
          <p:cNvPr id="6" name="Text Box 4">
            <a:extLst>
              <a:ext uri="{FF2B5EF4-FFF2-40B4-BE49-F238E27FC236}">
                <a16:creationId xmlns:a16="http://schemas.microsoft.com/office/drawing/2014/main" id="{5BB8E8A0-6E7B-4FC0-8355-32A6A5BC9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55626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>
                <a:solidFill>
                  <a:schemeClr val="accent1"/>
                </a:solidFill>
              </a:rPr>
              <a:t> </a:t>
            </a:r>
            <a:r>
              <a:rPr lang="ru-RU" altLang="ru-RU" sz="2800" dirty="0">
                <a:cs typeface="Times New Roman" panose="02020603050405020304" pitchFamily="18" charset="0"/>
              </a:rPr>
              <a:t>Прямоугольником. </a:t>
            </a:r>
          </a:p>
        </p:txBody>
      </p:sp>
    </p:spTree>
    <p:extLst>
      <p:ext uri="{BB962C8B-B14F-4D97-AF65-F5344CB8AC3E}">
        <p14:creationId xmlns:p14="http://schemas.microsoft.com/office/powerpoint/2010/main" val="363156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0795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</a:t>
            </a:r>
            <a:r>
              <a:rPr lang="ru-RU" dirty="0"/>
              <a:t>Найдите косинус угла между плоскостью проектирования и: а) плоскостью основания; б) осью </a:t>
            </a:r>
            <a:r>
              <a:rPr lang="en-US" i="1" dirty="0"/>
              <a:t>OO</a:t>
            </a:r>
            <a:r>
              <a:rPr lang="en-US" baseline="-25000" dirty="0"/>
              <a:t>1</a:t>
            </a:r>
            <a:r>
              <a:rPr lang="en-US" i="1" dirty="0"/>
              <a:t> </a:t>
            </a:r>
            <a:r>
              <a:rPr lang="ru-RU" dirty="0"/>
              <a:t>цилиндра.</a:t>
            </a:r>
            <a:endParaRPr lang="ru-RU" altLang="ru-RU" dirty="0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FA74A099-4D87-4787-B233-271EE8C28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73216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</a:rPr>
              <a:t>Ответ:</a:t>
            </a:r>
            <a:r>
              <a:rPr lang="ru-RU" dirty="0"/>
              <a:t> а) 60</a:t>
            </a:r>
            <a:r>
              <a:rPr lang="ru-RU" baseline="30000" dirty="0"/>
              <a:t>о</a:t>
            </a:r>
            <a:r>
              <a:rPr lang="ru-RU" dirty="0"/>
              <a:t>; </a:t>
            </a:r>
            <a:endParaRPr lang="ru-RU" altLang="ru-RU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A01D1EF8-A7B8-4E58-A559-997CB7C3CC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79524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0000"/>
                </a:solidFill>
              </a:rPr>
              <a:t>	</a:t>
            </a:r>
            <a:r>
              <a:rPr lang="ru-RU" dirty="0"/>
              <a:t> 	б) 30</a:t>
            </a:r>
            <a:r>
              <a:rPr lang="ru-RU" baseline="30000" dirty="0"/>
              <a:t>о</a:t>
            </a:r>
            <a:r>
              <a:rPr lang="ru-RU" dirty="0"/>
              <a:t>.</a:t>
            </a:r>
            <a:endParaRPr lang="ru-RU" altLang="ru-RU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E9FE8D2-E125-45E9-ABA5-A8685783AC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840" y="1705715"/>
            <a:ext cx="3460316" cy="4137961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ED7A6ECA-DD62-41C6-A67C-D598ACDC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3168270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3569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Большая и малая полуоси эллипса, изображающего основание цилиндра равны соответственно </a:t>
            </a:r>
            <a:r>
              <a:rPr lang="en-US" altLang="ru-RU" i="1" dirty="0"/>
              <a:t>a </a:t>
            </a:r>
            <a:r>
              <a:rPr lang="ru-RU" altLang="ru-RU" dirty="0"/>
              <a:t>и </a:t>
            </a:r>
            <a:r>
              <a:rPr lang="en-US" altLang="ru-RU" i="1" dirty="0"/>
              <a:t>b</a:t>
            </a:r>
            <a:r>
              <a:rPr lang="en-US" altLang="ru-RU" dirty="0"/>
              <a:t>.</a:t>
            </a:r>
            <a:r>
              <a:rPr lang="en-US" altLang="ru-RU" i="1" dirty="0"/>
              <a:t> </a:t>
            </a:r>
            <a:r>
              <a:rPr lang="ru-RU" dirty="0"/>
              <a:t>Найдите косинус угла между плоскостью проектирования и: а) плоскостью основания; б) осью </a:t>
            </a:r>
            <a:r>
              <a:rPr lang="en-US" i="1" dirty="0"/>
              <a:t>OO</a:t>
            </a:r>
            <a:r>
              <a:rPr lang="en-US" baseline="-25000" dirty="0"/>
              <a:t>1</a:t>
            </a:r>
            <a:r>
              <a:rPr lang="en-US" i="1" dirty="0"/>
              <a:t> </a:t>
            </a:r>
            <a:r>
              <a:rPr lang="ru-RU" dirty="0"/>
              <a:t>цилиндра.</a:t>
            </a:r>
            <a:endParaRPr lang="ru-RU" alt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24263"/>
                <a:ext cx="9144000" cy="624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Ответ:</a:t>
                </a:r>
                <a:r>
                  <a:rPr lang="ru-RU" dirty="0"/>
                  <a:t> а)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; 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24263"/>
                <a:ext cx="9144000" cy="624273"/>
              </a:xfrm>
              <a:prstGeom prst="rect">
                <a:avLst/>
              </a:prstGeom>
              <a:blipFill>
                <a:blip r:embed="rId3"/>
                <a:stretch>
                  <a:fillRect b="-7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A01D1EF8-A7B8-4E58-A559-997CB7C3CC2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6030571"/>
                <a:ext cx="9144000" cy="6242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/>
                  <a:t> 	б)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φ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𝑏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𝑎</m:t>
                            </m:r>
                          </m:den>
                        </m:f>
                      </m:e>
                    </m:func>
                  </m:oMath>
                </a14:m>
                <a:r>
                  <a:rPr lang="ru-RU" dirty="0"/>
                  <a:t>.</a:t>
                </a:r>
                <a:endParaRPr lang="ru-RU" altLang="ru-RU" dirty="0"/>
              </a:p>
            </p:txBody>
          </p:sp>
        </mc:Choice>
        <mc:Fallback xmlns="">
          <p:sp>
            <p:nvSpPr>
              <p:cNvPr id="8" name="Text Box 3">
                <a:extLst>
                  <a:ext uri="{FF2B5EF4-FFF2-40B4-BE49-F238E27FC236}">
                    <a16:creationId xmlns:a16="http://schemas.microsoft.com/office/drawing/2014/main" id="{A01D1EF8-A7B8-4E58-A559-997CB7C3CC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6030571"/>
                <a:ext cx="9144000" cy="624273"/>
              </a:xfrm>
              <a:prstGeom prst="rect">
                <a:avLst/>
              </a:prstGeom>
              <a:blipFill>
                <a:blip r:embed="rId4"/>
                <a:stretch>
                  <a:fillRect b="-7767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C658FCF-FFBD-4101-84C5-FF20F1AE71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9912" y="2273106"/>
            <a:ext cx="3138621" cy="3753268"/>
          </a:xfrm>
          <a:prstGeom prst="rect">
            <a:avLst/>
          </a:prstGeom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5356A9A7-CA95-4DCD-903B-A173F8C1A3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1889863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65724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Найдите образующую цилиндра, ортогональная проекция которого показана на рисунке. если стороны клеток равны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5524263"/>
                <a:ext cx="9144000" cy="6146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dirty="0">
                    <a:solidFill>
                      <a:srgbClr val="FF0000"/>
                    </a:solidFill>
                  </a:rPr>
                  <a:t>	</a:t>
                </a:r>
                <a:r>
                  <a:rPr lang="ru-RU" dirty="0">
                    <a:solidFill>
                      <a:srgbClr val="FF0000"/>
                    </a:solidFill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func>
                          <m:funcPr>
                            <m:ctrlP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30</m:t>
                            </m:r>
                            <m:r>
                              <a:rPr lang="en-US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°</m:t>
                            </m:r>
                          </m:e>
                        </m:func>
                      </m:den>
                    </m:f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4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≈6,93</m:t>
                    </m:r>
                    <m:r>
                      <a:rPr lang="ru-RU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7" name="Text Box 3">
                <a:extLst>
                  <a:ext uri="{FF2B5EF4-FFF2-40B4-BE49-F238E27FC236}">
                    <a16:creationId xmlns:a16="http://schemas.microsoft.com/office/drawing/2014/main" id="{FA74A099-4D87-4787-B233-271EE8C28E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5524263"/>
                <a:ext cx="9144000" cy="614655"/>
              </a:xfrm>
              <a:prstGeom prst="rect">
                <a:avLst/>
              </a:prstGeom>
              <a:blipFill>
                <a:blip r:embed="rId3"/>
                <a:stretch>
                  <a:fillRect b="-891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8C658FCF-FFBD-4101-84C5-FF20F1AE71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15816" y="1583858"/>
            <a:ext cx="3138621" cy="3753268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EB7DD09-5E61-48F9-B1CF-C8877247F8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1247931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>
            <a:extLst>
              <a:ext uri="{FF2B5EF4-FFF2-40B4-BE49-F238E27FC236}">
                <a16:creationId xmlns:a16="http://schemas.microsoft.com/office/drawing/2014/main" id="{A16F8C63-6E17-4ADB-AB12-BBD3826983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Радиус основания цилиндра равен 2 м, высота - 3 м. Найдите диагональ осевого сечения.</a:t>
            </a:r>
          </a:p>
        </p:txBody>
      </p:sp>
      <p:sp>
        <p:nvSpPr>
          <p:cNvPr id="96260" name="Text Box 4">
            <a:extLst>
              <a:ext uri="{FF2B5EF4-FFF2-40B4-BE49-F238E27FC236}">
                <a16:creationId xmlns:a16="http://schemas.microsoft.com/office/drawing/2014/main" id="{B7B851A2-7FAC-4BAD-8612-BADC7564F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5 м. </a:t>
            </a:r>
          </a:p>
        </p:txBody>
      </p:sp>
      <p:pic>
        <p:nvPicPr>
          <p:cNvPr id="96262" name="Picture 6">
            <a:extLst>
              <a:ext uri="{FF2B5EF4-FFF2-40B4-BE49-F238E27FC236}">
                <a16:creationId xmlns:a16="http://schemas.microsoft.com/office/drawing/2014/main" id="{FA92A36D-B452-4811-8E0D-031C5A40A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060848"/>
            <a:ext cx="295752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FF63DC6-40C0-432E-8D6B-5BC5C1903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199203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6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Text Box 3">
            <a:extLst>
              <a:ext uri="{FF2B5EF4-FFF2-40B4-BE49-F238E27FC236}">
                <a16:creationId xmlns:a16="http://schemas.microsoft.com/office/drawing/2014/main" id="{50AE3043-BE41-41FD-82FB-A28B728900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Осевым сечением цилиндра является квадрат, площадь которого равна </a:t>
            </a:r>
            <a:r>
              <a:rPr lang="ru-RU" altLang="ru-RU" sz="2800" dirty="0"/>
              <a:t>4</a:t>
            </a:r>
            <a:r>
              <a:rPr lang="ru-RU" altLang="ru-RU" sz="2800" dirty="0">
                <a:cs typeface="Times New Roman" panose="02020603050405020304" pitchFamily="18" charset="0"/>
              </a:rPr>
              <a:t>. Найдите радиус основания цилиндра.</a:t>
            </a:r>
          </a:p>
        </p:txBody>
      </p:sp>
      <p:sp>
        <p:nvSpPr>
          <p:cNvPr id="97284" name="Text Box 4">
            <a:extLst>
              <a:ext uri="{FF2B5EF4-FFF2-40B4-BE49-F238E27FC236}">
                <a16:creationId xmlns:a16="http://schemas.microsoft.com/office/drawing/2014/main" id="{A91CCB4F-8438-45AC-B9DA-44B3C93BD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1</a:t>
            </a:r>
            <a:r>
              <a:rPr lang="ru-RU" altLang="ru-RU" sz="2800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97285" name="Picture 5">
            <a:extLst>
              <a:ext uri="{FF2B5EF4-FFF2-40B4-BE49-F238E27FC236}">
                <a16:creationId xmlns:a16="http://schemas.microsoft.com/office/drawing/2014/main" id="{6B563153-DEF8-42B8-939F-89B1B7021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135188"/>
            <a:ext cx="2731368" cy="3181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9B9DB2DF-B983-4BD4-BF02-531498DE49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2510633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7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Text Box 10">
            <a:extLst>
              <a:ext uri="{FF2B5EF4-FFF2-40B4-BE49-F238E27FC236}">
                <a16:creationId xmlns:a16="http://schemas.microsoft.com/office/drawing/2014/main" id="{A177706B-77EC-4527-8963-BBF4E4EA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3163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Пусть в пространстве заданы две параллельные плоскости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– круг в одной из этих плоскостей, например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dirty="0">
                <a:cs typeface="Times New Roman" panose="02020603050405020304" pitchFamily="18" charset="0"/>
              </a:rPr>
              <a:t>. Рассмотрим ортогональное проектирование на плоскость </a:t>
            </a:r>
            <a:r>
              <a:rPr lang="ru-RU" altLang="ru-RU" dirty="0"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 Проекцией круга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будет круг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i="1" dirty="0">
                <a:cs typeface="Times New Roman" panose="02020603050405020304" pitchFamily="18" charset="0"/>
              </a:rPr>
              <a:t>’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2063" name="Text Box 15">
            <a:extLst>
              <a:ext uri="{FF2B5EF4-FFF2-40B4-BE49-F238E27FC236}">
                <a16:creationId xmlns:a16="http://schemas.microsoft.com/office/drawing/2014/main" id="{DB56E138-FBCE-4ACF-B87F-40E22C8CCB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55454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Фигура, образованная отрезками, соединяющими точки круга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с их ортогональными проекциями,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цилиндром.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Круги </a:t>
            </a:r>
            <a:r>
              <a:rPr lang="en-US" altLang="ru-RU" i="1" dirty="0">
                <a:cs typeface="Times New Roman" panose="02020603050405020304" pitchFamily="18" charset="0"/>
              </a:rPr>
              <a:t>F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F</a:t>
            </a:r>
            <a:r>
              <a:rPr lang="ru-RU" altLang="ru-RU" i="1" dirty="0">
                <a:cs typeface="Times New Roman" panose="02020603050405020304" pitchFamily="18" charset="0"/>
              </a:rPr>
              <a:t>’ </a:t>
            </a:r>
            <a:r>
              <a:rPr lang="ru-RU" altLang="ru-RU" dirty="0">
                <a:cs typeface="Times New Roman" panose="02020603050405020304" pitchFamily="18" charset="0"/>
              </a:rPr>
              <a:t>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основаниями цилиндра.</a:t>
            </a:r>
            <a:endParaRPr lang="en-US" altLang="ru-RU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2068" name="Picture 20">
            <a:extLst>
              <a:ext uri="{FF2B5EF4-FFF2-40B4-BE49-F238E27FC236}">
                <a16:creationId xmlns:a16="http://schemas.microsoft.com/office/drawing/2014/main" id="{97056F5C-8CF2-411F-852C-D5628487E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159285"/>
            <a:ext cx="4028208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23810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DF1BDFD4-F0B8-41DC-BFAB-B71B4348E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Высота цилиндра 8 дм, радиус основания 5 дм. Цилиндр пересечен плоскостью параллельно оси так, что в сечении получился квадрат. Найдите расстояние от этого сечения до оси.</a:t>
            </a:r>
          </a:p>
        </p:txBody>
      </p:sp>
      <p:sp>
        <p:nvSpPr>
          <p:cNvPr id="98308" name="Text Box 4">
            <a:extLst>
              <a:ext uri="{FF2B5EF4-FFF2-40B4-BE49-F238E27FC236}">
                <a16:creationId xmlns:a16="http://schemas.microsoft.com/office/drawing/2014/main" id="{9C4E0451-46E1-46C1-8211-871915041B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105400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3 дм. </a:t>
            </a:r>
          </a:p>
        </p:txBody>
      </p:sp>
      <p:pic>
        <p:nvPicPr>
          <p:cNvPr id="98309" name="Picture 5">
            <a:extLst>
              <a:ext uri="{FF2B5EF4-FFF2-40B4-BE49-F238E27FC236}">
                <a16:creationId xmlns:a16="http://schemas.microsoft.com/office/drawing/2014/main" id="{EDA53BBB-40AE-4704-B395-7842041101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667000"/>
            <a:ext cx="2382838" cy="255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18515C87-904C-4274-9681-8FCE1E5D3E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342868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Text Box 3">
            <a:extLst>
              <a:ext uri="{FF2B5EF4-FFF2-40B4-BE49-F238E27FC236}">
                <a16:creationId xmlns:a16="http://schemas.microsoft.com/office/drawing/2014/main" id="{DF1BDFD4-F0B8-41DC-BFAB-B71B4348EF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62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Найдите радиус основания цилиндра, развёрткой боковой поверхности которого является квадрат со стороной 1.</a:t>
            </a:r>
            <a:endParaRPr lang="ru-RU" altLang="ru-RU" dirty="0"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308" name="Text Box 4">
                <a:extLst>
                  <a:ext uri="{FF2B5EF4-FFF2-40B4-BE49-F238E27FC236}">
                    <a16:creationId xmlns:a16="http://schemas.microsoft.com/office/drawing/2014/main" id="{9C4E0451-46E1-46C1-8211-871915041B7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200" y="5105400"/>
                <a:ext cx="4572000" cy="7030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3300"/>
                    </a:solidFill>
                  </a:rPr>
                  <a:t>Ответ:</a:t>
                </a:r>
                <a:r>
                  <a:rPr lang="ru-RU" altLang="ru-RU" sz="28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altLang="ru-RU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ru-RU" altLang="ru-RU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m:rPr>
                            <m:sty m:val="p"/>
                          </m:rPr>
                          <a:rPr lang="ru-RU" altLang="ru-RU" sz="28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π</m:t>
                        </m:r>
                      </m:den>
                    </m:f>
                  </m:oMath>
                </a14:m>
                <a:r>
                  <a:rPr lang="ru-RU" altLang="ru-RU" sz="2800" dirty="0">
                    <a:solidFill>
                      <a:schemeClr val="tx1"/>
                    </a:solidFill>
                    <a:cs typeface="Times New Roman" panose="02020603050405020304" pitchFamily="18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98308" name="Text Box 4">
                <a:extLst>
                  <a:ext uri="{FF2B5EF4-FFF2-40B4-BE49-F238E27FC236}">
                    <a16:creationId xmlns:a16="http://schemas.microsoft.com/office/drawing/2014/main" id="{9C4E0451-46E1-46C1-8211-871915041B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57200" y="5105400"/>
                <a:ext cx="4572000" cy="703013"/>
              </a:xfrm>
              <a:prstGeom prst="rect">
                <a:avLst/>
              </a:prstGeom>
              <a:blipFill>
                <a:blip r:embed="rId3"/>
                <a:stretch>
                  <a:fillRect l="-2667" b="-95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 Box 3">
            <a:extLst>
              <a:ext uri="{FF2B5EF4-FFF2-40B4-BE49-F238E27FC236}">
                <a16:creationId xmlns:a16="http://schemas.microsoft.com/office/drawing/2014/main" id="{7DDA6E03-27B8-41BC-B3A8-C4B97EC016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ru-RU" sz="2800" dirty="0"/>
              <a:t>     </a:t>
            </a:r>
            <a:r>
              <a:rPr lang="ru-RU" sz="3200" dirty="0">
                <a:solidFill>
                  <a:srgbClr val="FF0000"/>
                </a:solidFill>
              </a:rPr>
              <a:t>Упражнение 15</a:t>
            </a:r>
            <a:r>
              <a:rPr lang="ru-RU" sz="2800" dirty="0"/>
              <a:t> 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BF12D9A-32B9-42D6-85CB-E586B4F6FAE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0660" y="2132856"/>
            <a:ext cx="2282679" cy="228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255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1" name="Text Box 3">
            <a:extLst>
              <a:ext uri="{FF2B5EF4-FFF2-40B4-BE49-F238E27FC236}">
                <a16:creationId xmlns:a16="http://schemas.microsoft.com/office/drawing/2014/main" id="{ACFCFBB3-CE80-4ACD-8C29-E97C2BBCBD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6588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Найдите геометрическое место точек цилиндра, равноудаленных от: а) образующих; б) оснований.</a:t>
            </a:r>
          </a:p>
        </p:txBody>
      </p:sp>
      <p:sp>
        <p:nvSpPr>
          <p:cNvPr id="99332" name="Text Box 4">
            <a:extLst>
              <a:ext uri="{FF2B5EF4-FFF2-40B4-BE49-F238E27FC236}">
                <a16:creationId xmlns:a16="http://schemas.microsoft.com/office/drawing/2014/main" id="{892BEAD8-3BB0-4C24-BC39-F0681D2FE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941168"/>
            <a:ext cx="4572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>
                <a:cs typeface="Times New Roman" panose="02020603050405020304" pitchFamily="18" charset="0"/>
              </a:rPr>
              <a:t>а) Ось цилиндра; </a:t>
            </a:r>
          </a:p>
        </p:txBody>
      </p:sp>
      <p:sp>
        <p:nvSpPr>
          <p:cNvPr id="99333" name="Text Box 5">
            <a:extLst>
              <a:ext uri="{FF2B5EF4-FFF2-40B4-BE49-F238E27FC236}">
                <a16:creationId xmlns:a16="http://schemas.microsoft.com/office/drawing/2014/main" id="{2B9ACD86-56E2-4A18-AF25-9B70F25EC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304706"/>
            <a:ext cx="73914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б) круг, лежащий в плоскости, параллельной основаниям и проходящей через </a:t>
            </a:r>
            <a:r>
              <a:rPr lang="ru-RU" altLang="ru-RU" sz="2800" dirty="0"/>
              <a:t>середину оси ци</a:t>
            </a:r>
            <a:r>
              <a:rPr lang="ru-RU" altLang="ru-RU" sz="2800" dirty="0">
                <a:cs typeface="Times New Roman" panose="02020603050405020304" pitchFamily="18" charset="0"/>
              </a:rPr>
              <a:t>линдра. </a:t>
            </a:r>
          </a:p>
        </p:txBody>
      </p:sp>
      <p:pic>
        <p:nvPicPr>
          <p:cNvPr id="99334" name="Picture 6">
            <a:extLst>
              <a:ext uri="{FF2B5EF4-FFF2-40B4-BE49-F238E27FC236}">
                <a16:creationId xmlns:a16="http://schemas.microsoft.com/office/drawing/2014/main" id="{42625160-1123-45B9-B3D6-F3A5F6EED4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1828800"/>
            <a:ext cx="2900039" cy="28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5EAA468F-6177-4F84-81DE-F3316D31C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16</a:t>
            </a:r>
          </a:p>
        </p:txBody>
      </p:sp>
    </p:spTree>
    <p:extLst>
      <p:ext uri="{BB962C8B-B14F-4D97-AF65-F5344CB8AC3E}">
        <p14:creationId xmlns:p14="http://schemas.microsoft.com/office/powerpoint/2010/main" val="2123361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9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2" grpId="0" autoUpdateAnimBg="0"/>
      <p:bldP spid="9933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9" name="Text Box 3">
            <a:extLst>
              <a:ext uri="{FF2B5EF4-FFF2-40B4-BE49-F238E27FC236}">
                <a16:creationId xmlns:a16="http://schemas.microsoft.com/office/drawing/2014/main" id="{7E56D74C-28B6-4AA7-968C-54D665038D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>
                <a:cs typeface="Times New Roman" panose="02020603050405020304" pitchFamily="18" charset="0"/>
              </a:rPr>
              <a:t>	</a:t>
            </a:r>
            <a:r>
              <a:rPr lang="ru-RU" altLang="ru-RU">
                <a:cs typeface="Times New Roman" panose="02020603050405020304" pitchFamily="18" charset="0"/>
              </a:rPr>
              <a:t>Рассмотрим теперь задачи на нахождение кратчайших путей на поверхностях круглых тел.</a:t>
            </a:r>
          </a:p>
        </p:txBody>
      </p:sp>
      <p:sp>
        <p:nvSpPr>
          <p:cNvPr id="96268" name="Text Box 12">
            <a:extLst>
              <a:ext uri="{FF2B5EF4-FFF2-40B4-BE49-F238E27FC236}">
                <a16:creationId xmlns:a16="http://schemas.microsoft.com/office/drawing/2014/main" id="{8E4917F9-AFD9-4626-AB10-63791D3BB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066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dirty="0">
                <a:cs typeface="Times New Roman" panose="02020603050405020304" pitchFamily="18" charset="0"/>
              </a:rPr>
              <a:t>Образующая и радиус основания цилиндра равны 1. Найдите длину кратчайшего пути по </a:t>
            </a:r>
            <a:r>
              <a:rPr lang="ru-RU" altLang="ru-RU" dirty="0"/>
              <a:t>боковой </a:t>
            </a:r>
            <a:r>
              <a:rPr lang="ru-RU" altLang="ru-RU" dirty="0">
                <a:cs typeface="Times New Roman" panose="02020603050405020304" pitchFamily="18" charset="0"/>
              </a:rPr>
              <a:t>поверхности этого цилиндра, соединяющего центрально-симметричные точки </a:t>
            </a:r>
            <a:r>
              <a:rPr lang="en-US" altLang="ru-RU" i="1" dirty="0">
                <a:cs typeface="Times New Roman" panose="02020603050405020304" pitchFamily="18" charset="0"/>
              </a:rPr>
              <a:t>A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B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4" name="Rectangle 2">
            <a:extLst>
              <a:ext uri="{FF2B5EF4-FFF2-40B4-BE49-F238E27FC236}">
                <a16:creationId xmlns:a16="http://schemas.microsoft.com/office/drawing/2014/main" id="{67182442-3543-490E-8DB2-94332492D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0"/>
            <a:ext cx="7772400" cy="4766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400" dirty="0">
                <a:solidFill>
                  <a:srgbClr val="FF3300"/>
                </a:solidFill>
              </a:rPr>
              <a:t>Упражнение 17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D5297C99-F3B8-4994-8CD5-1C34143D23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165" y="2189325"/>
            <a:ext cx="3057691" cy="2153973"/>
          </a:xfrm>
          <a:prstGeom prst="rect">
            <a:avLst/>
          </a:prstGeom>
        </p:spPr>
      </p:pic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A92FE007-78DD-4C90-B470-6165F255EAC7}"/>
              </a:ext>
            </a:extLst>
          </p:cNvPr>
          <p:cNvGrpSpPr/>
          <p:nvPr/>
        </p:nvGrpSpPr>
        <p:grpSpPr>
          <a:xfrm>
            <a:off x="0" y="2284017"/>
            <a:ext cx="9144000" cy="4426718"/>
            <a:chOff x="0" y="2284017"/>
            <a:chExt cx="9144000" cy="442671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265" name="Text Box 9">
                  <a:extLst>
                    <a:ext uri="{FF2B5EF4-FFF2-40B4-BE49-F238E27FC236}">
                      <a16:creationId xmlns:a16="http://schemas.microsoft.com/office/drawing/2014/main" id="{10C529A9-7335-4E16-B26C-9485392FAAA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0" y="5465266"/>
                  <a:ext cx="9144000" cy="12454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dirty="0">
                      <a:cs typeface="Times New Roman" panose="02020603050405020304" pitchFamily="18" charset="0"/>
                    </a:rPr>
                    <a:t>	Кратчайшим путем из точки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в точку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 является отрезок </a:t>
                  </a:r>
                  <a:r>
                    <a:rPr lang="en-US" altLang="ru-RU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ru-RU" altLang="ru-RU" dirty="0">
                      <a:cs typeface="Times New Roman" panose="02020603050405020304" pitchFamily="18" charset="0"/>
                    </a:rPr>
                    <a:t>, длина которого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p>
                              <m:r>
                                <a:rPr lang="ru-RU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a14:m>
                  <a:r>
                    <a:rPr lang="ru-RU" altLang="ru-RU" dirty="0">
                      <a:cs typeface="Times New Roman" panose="02020603050405020304" pitchFamily="18" charset="0"/>
                    </a:rPr>
                    <a:t>. Соответствующий путь на поверхности цилиндра изображен на рисунке.</a:t>
                  </a:r>
                </a:p>
              </p:txBody>
            </p:sp>
          </mc:Choice>
          <mc:Fallback xmlns="">
            <p:sp>
              <p:nvSpPr>
                <p:cNvPr id="96265" name="Text Box 9">
                  <a:extLst>
                    <a:ext uri="{FF2B5EF4-FFF2-40B4-BE49-F238E27FC236}">
                      <a16:creationId xmlns:a16="http://schemas.microsoft.com/office/drawing/2014/main" id="{10C529A9-7335-4E16-B26C-9485392FAAA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0" y="5465266"/>
                  <a:ext cx="9144000" cy="1245469"/>
                </a:xfrm>
                <a:prstGeom prst="rect">
                  <a:avLst/>
                </a:prstGeom>
                <a:blipFill>
                  <a:blip r:embed="rId4"/>
                  <a:stretch>
                    <a:fillRect l="-1000" t="-3922" r="-1000" b="-10784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9" name="Рисунок 18">
              <a:extLst>
                <a:ext uri="{FF2B5EF4-FFF2-40B4-BE49-F238E27FC236}">
                  <a16:creationId xmlns:a16="http://schemas.microsoft.com/office/drawing/2014/main" id="{CD0CC682-540D-4931-8423-498FA81762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8422" y="2284017"/>
              <a:ext cx="3131840" cy="2005710"/>
            </a:xfrm>
            <a:prstGeom prst="rect">
              <a:avLst/>
            </a:prstGeom>
          </p:spPr>
        </p:pic>
      </p:grpSp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D415294D-6A2F-4558-A483-E8E8A4E52F0E}"/>
              </a:ext>
            </a:extLst>
          </p:cNvPr>
          <p:cNvGrpSpPr/>
          <p:nvPr/>
        </p:nvGrpSpPr>
        <p:grpSpPr>
          <a:xfrm>
            <a:off x="0" y="2257183"/>
            <a:ext cx="9144000" cy="3210346"/>
            <a:chOff x="0" y="2257183"/>
            <a:chExt cx="9144000" cy="3210346"/>
          </a:xfrm>
        </p:grpSpPr>
        <p:sp>
          <p:nvSpPr>
            <p:cNvPr id="96262" name="Text Box 6">
              <a:extLst>
                <a:ext uri="{FF2B5EF4-FFF2-40B4-BE49-F238E27FC236}">
                  <a16:creationId xmlns:a16="http://schemas.microsoft.com/office/drawing/2014/main" id="{83A1D87D-216F-4FD5-B850-58638A206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267200"/>
              <a:ext cx="9144000" cy="12003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dirty="0">
                  <a:cs typeface="Times New Roman" panose="02020603050405020304" pitchFamily="18" charset="0"/>
                </a:rPr>
                <a:t> Разверткой боковой поверхности этого цилиндра является прямоугольник со сторонами  </a:t>
              </a:r>
              <a:r>
                <a:rPr lang="en-US" altLang="ru-RU" dirty="0">
                  <a:cs typeface="Times New Roman" panose="02020603050405020304" pitchFamily="18" charset="0"/>
                </a:rPr>
                <a:t>2</a:t>
              </a:r>
              <a:r>
                <a:rPr lang="en-US" altLang="ru-RU" dirty="0">
                  <a:cs typeface="Times New Roman" panose="02020603050405020304" pitchFamily="18" charset="0"/>
                  <a:sym typeface="Symbol" panose="05050102010706020507" pitchFamily="18" charset="2"/>
                </a:rPr>
                <a:t>  </a:t>
              </a:r>
              <a:r>
                <a:rPr lang="ru-RU" altLang="ru-RU" dirty="0">
                  <a:cs typeface="Times New Roman" panose="02020603050405020304" pitchFamily="18" charset="0"/>
                </a:rPr>
                <a:t>и 1, изображенный на рисунке 35. </a:t>
              </a:r>
            </a:p>
          </p:txBody>
        </p:sp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D55BB6A9-1F54-4C9F-8D57-693156E0EA4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923928" y="2257183"/>
              <a:ext cx="4176464" cy="2018256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1026">
            <a:extLst>
              <a:ext uri="{FF2B5EF4-FFF2-40B4-BE49-F238E27FC236}">
                <a16:creationId xmlns:a16="http://schemas.microsoft.com/office/drawing/2014/main" id="{AAF3B7B3-0DE9-4FB0-8E7D-FAEC25ACC4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457200"/>
          </a:xfrm>
        </p:spPr>
        <p:txBody>
          <a:bodyPr/>
          <a:lstStyle/>
          <a:p>
            <a:r>
              <a:rPr lang="ru-RU" altLang="ru-RU" sz="2800">
                <a:solidFill>
                  <a:srgbClr val="FF3300"/>
                </a:solidFill>
              </a:rPr>
              <a:t>Упражнение 18</a:t>
            </a:r>
            <a:endParaRPr lang="ru-RU" altLang="ru-RU" sz="2800" dirty="0">
              <a:solidFill>
                <a:srgbClr val="FF3300"/>
              </a:solidFill>
            </a:endParaRPr>
          </a:p>
        </p:txBody>
      </p:sp>
      <p:sp>
        <p:nvSpPr>
          <p:cNvPr id="98307" name="Text Box 1027">
            <a:extLst>
              <a:ext uri="{FF2B5EF4-FFF2-40B4-BE49-F238E27FC236}">
                <a16:creationId xmlns:a16="http://schemas.microsoft.com/office/drawing/2014/main" id="{51FD3AA9-5DCD-4DF5-A73A-6AC20F0B56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ru-RU" dirty="0">
                <a:cs typeface="Times New Roman" panose="02020603050405020304" pitchFamily="18" charset="0"/>
              </a:rPr>
              <a:t>	</a:t>
            </a:r>
            <a:r>
              <a:rPr lang="ru-RU" altLang="ru-RU" sz="2000" dirty="0">
                <a:cs typeface="Times New Roman" panose="02020603050405020304" pitchFamily="18" charset="0"/>
              </a:rPr>
              <a:t>На внутренней стенке цилиндрической банки в трех сантиметрах от верхнего края висит капля меда, а на наружной стенке, в диаметрально противоположной точке сидит муха. Найдите кратчайший путь, по которому муха может доползти до меда. Радиус основания банки равен 10 см.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CD8FBF6-90A5-4352-A45C-C2D72C1110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984" y="1828800"/>
            <a:ext cx="2268078" cy="2154339"/>
          </a:xfrm>
          <a:prstGeom prst="rect">
            <a:avLst/>
          </a:prstGeom>
        </p:spPr>
      </p:pic>
      <p:grpSp>
        <p:nvGrpSpPr>
          <p:cNvPr id="11" name="Группа 10">
            <a:extLst>
              <a:ext uri="{FF2B5EF4-FFF2-40B4-BE49-F238E27FC236}">
                <a16:creationId xmlns:a16="http://schemas.microsoft.com/office/drawing/2014/main" id="{8D76BC8C-82DE-4AA0-8E37-4F26D0AE5636}"/>
              </a:ext>
            </a:extLst>
          </p:cNvPr>
          <p:cNvGrpSpPr/>
          <p:nvPr/>
        </p:nvGrpSpPr>
        <p:grpSpPr>
          <a:xfrm>
            <a:off x="-10510" y="1829604"/>
            <a:ext cx="9144000" cy="4954933"/>
            <a:chOff x="-10510" y="1829604"/>
            <a:chExt cx="9144000" cy="49549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8314" name="Text Box 1034">
                  <a:extLst>
                    <a:ext uri="{FF2B5EF4-FFF2-40B4-BE49-F238E27FC236}">
                      <a16:creationId xmlns:a16="http://schemas.microsoft.com/office/drawing/2014/main" id="{79CE4BAE-E945-4AB4-9921-5BAD476B19A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10510" y="4807906"/>
                  <a:ext cx="9144000" cy="19766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000" dirty="0">
                      <a:cs typeface="Times New Roman" panose="02020603050405020304" pitchFamily="18" charset="0"/>
                    </a:rPr>
                    <a:t>	Конечно, кратчайшим путем между точками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A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и </a:t>
                  </a:r>
                  <a:r>
                    <a:rPr lang="ru-RU" altLang="ru-RU" sz="2000" i="1" dirty="0">
                      <a:cs typeface="Times New Roman" panose="02020603050405020304" pitchFamily="18" charset="0"/>
                    </a:rPr>
                    <a:t>B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является отрезок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 Однако, чтобы муха могла попасть на внутреннюю сторону банки, ей нужно переползти через край в некоторой точке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C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 Рассмотрим точку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000" i="1" dirty="0">
                      <a:cs typeface="Times New Roman" panose="02020603050405020304" pitchFamily="18" charset="0"/>
                    </a:rPr>
                    <a:t>’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, симметричную точке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относительно стороны прямоугольника. Тогда отрезки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BC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и</a:t>
                  </a:r>
                  <a:r>
                    <a:rPr lang="ru-RU" altLang="ru-RU" sz="2000" i="1" dirty="0">
                      <a:cs typeface="Times New Roman" panose="02020603050405020304" pitchFamily="18" charset="0"/>
                    </a:rPr>
                    <a:t>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B</a:t>
                  </a:r>
                  <a:r>
                    <a:rPr lang="ru-RU" altLang="ru-RU" sz="2000" i="1" dirty="0">
                      <a:cs typeface="Times New Roman" panose="02020603050405020304" pitchFamily="18" charset="0"/>
                    </a:rPr>
                    <a:t>’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C 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равны, следовательно, длина кратчайшего пути равна длине отрезка </a:t>
                  </a:r>
                  <a:r>
                    <a:rPr lang="en-US" altLang="ru-RU" sz="2000" i="1" dirty="0">
                      <a:cs typeface="Times New Roman" panose="02020603050405020304" pitchFamily="18" charset="0"/>
                    </a:rPr>
                    <a:t>AB</a:t>
                  </a:r>
                  <a:r>
                    <a:rPr lang="ru-RU" altLang="ru-RU" sz="2000" i="1" dirty="0">
                      <a:cs typeface="Times New Roman" panose="02020603050405020304" pitchFamily="18" charset="0"/>
                    </a:rPr>
                    <a:t>’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. Она равна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sz="20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ru-R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  <m:sSup>
                            <m:sSupPr>
                              <m:ctrlP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ru-RU" sz="20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π</m:t>
                              </m:r>
                            </m:e>
                            <m:sup>
                              <m:r>
                                <a:rPr lang="ru-RU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sz="20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+9</m:t>
                          </m:r>
                        </m:e>
                      </m:rad>
                      <m:r>
                        <a:rPr lang="ru-RU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a14:m>
                  <a:r>
                    <a:rPr lang="ru-RU" altLang="ru-RU" sz="2000" dirty="0">
                      <a:cs typeface="Times New Roman" panose="02020603050405020304" pitchFamily="18" charset="0"/>
                    </a:rPr>
                    <a:t>.</a:t>
                  </a:r>
                  <a:r>
                    <a:rPr lang="en-US" altLang="ru-RU" sz="2000" dirty="0">
                      <a:cs typeface="Times New Roman" panose="02020603050405020304" pitchFamily="18" charset="0"/>
                    </a:rPr>
                    <a:t> C</a:t>
                  </a:r>
                  <a:r>
                    <a:rPr lang="ru-RU" altLang="ru-RU" sz="2000" dirty="0" err="1">
                      <a:cs typeface="Times New Roman" panose="02020603050405020304" pitchFamily="18" charset="0"/>
                    </a:rPr>
                    <a:t>оответствующий</a:t>
                  </a:r>
                  <a:r>
                    <a:rPr lang="ru-RU" altLang="ru-RU" sz="2000" dirty="0">
                      <a:cs typeface="Times New Roman" panose="02020603050405020304" pitchFamily="18" charset="0"/>
                    </a:rPr>
                    <a:t> путь на поверхности банки изображен на рисунке. </a:t>
                  </a:r>
                </a:p>
              </p:txBody>
            </p:sp>
          </mc:Choice>
          <mc:Fallback xmlns="">
            <p:sp>
              <p:nvSpPr>
                <p:cNvPr id="98314" name="Text Box 1034">
                  <a:extLst>
                    <a:ext uri="{FF2B5EF4-FFF2-40B4-BE49-F238E27FC236}">
                      <a16:creationId xmlns:a16="http://schemas.microsoft.com/office/drawing/2014/main" id="{79CE4BAE-E945-4AB4-9921-5BAD476B19A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10510" y="4807906"/>
                  <a:ext cx="9144000" cy="1976631"/>
                </a:xfrm>
                <a:prstGeom prst="rect">
                  <a:avLst/>
                </a:prstGeom>
                <a:blipFill>
                  <a:blip r:embed="rId4"/>
                  <a:stretch>
                    <a:fillRect l="-667" t="-1852" r="-733" b="-4630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18" name="Рисунок 17">
              <a:extLst>
                <a:ext uri="{FF2B5EF4-FFF2-40B4-BE49-F238E27FC236}">
                  <a16:creationId xmlns:a16="http://schemas.microsoft.com/office/drawing/2014/main" id="{E5F365B8-8258-4570-BEC7-8941620BE7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0983" y="1829604"/>
              <a:ext cx="2268079" cy="2165856"/>
            </a:xfrm>
            <a:prstGeom prst="rect">
              <a:avLst/>
            </a:prstGeom>
          </p:spPr>
        </p:pic>
      </p:grpSp>
      <p:grpSp>
        <p:nvGrpSpPr>
          <p:cNvPr id="10" name="Группа 9">
            <a:extLst>
              <a:ext uri="{FF2B5EF4-FFF2-40B4-BE49-F238E27FC236}">
                <a16:creationId xmlns:a16="http://schemas.microsoft.com/office/drawing/2014/main" id="{8EA77444-20C3-4329-BA80-0E990C434416}"/>
              </a:ext>
            </a:extLst>
          </p:cNvPr>
          <p:cNvGrpSpPr/>
          <p:nvPr/>
        </p:nvGrpSpPr>
        <p:grpSpPr>
          <a:xfrm>
            <a:off x="0" y="1639866"/>
            <a:ext cx="9144000" cy="3192695"/>
            <a:chOff x="0" y="1639866"/>
            <a:chExt cx="9144000" cy="3192695"/>
          </a:xfrm>
        </p:grpSpPr>
        <p:sp>
          <p:nvSpPr>
            <p:cNvPr id="98311" name="Text Box 1031">
              <a:extLst>
                <a:ext uri="{FF2B5EF4-FFF2-40B4-BE49-F238E27FC236}">
                  <a16:creationId xmlns:a16="http://schemas.microsoft.com/office/drawing/2014/main" id="{770EF3A5-1AE8-4228-A1C6-5B17B762C8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4130886"/>
              <a:ext cx="9144000" cy="701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000" dirty="0">
                  <a:solidFill>
                    <a:srgbClr val="FF3300"/>
                  </a:solidFill>
                  <a:cs typeface="Times New Roman" panose="02020603050405020304" pitchFamily="18" charset="0"/>
                </a:rPr>
                <a:t>	Решение.</a:t>
              </a:r>
              <a:r>
                <a:rPr lang="ru-RU" altLang="ru-RU" sz="2000" dirty="0">
                  <a:cs typeface="Times New Roman" panose="02020603050405020304" pitchFamily="18" charset="0"/>
                </a:rPr>
                <a:t> Разверткой боковой поверхности цилиндра является прямоугольник. </a:t>
              </a:r>
            </a:p>
          </p:txBody>
        </p:sp>
        <p:pic>
          <p:nvPicPr>
            <p:cNvPr id="9" name="Рисунок 8">
              <a:extLst>
                <a:ext uri="{FF2B5EF4-FFF2-40B4-BE49-F238E27FC236}">
                  <a16:creationId xmlns:a16="http://schemas.microsoft.com/office/drawing/2014/main" id="{0DDBAE78-CBDA-42F5-B75B-BA128763B84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4716016" y="1639866"/>
              <a:ext cx="3277704" cy="2220168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12DF71A0-F14E-4588-A5C9-23CC26CA5A3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763000" cy="457200"/>
          </a:xfrm>
        </p:spPr>
        <p:txBody>
          <a:bodyPr/>
          <a:lstStyle/>
          <a:p>
            <a:r>
              <a:rPr lang="ru-RU" altLang="ru-RU" sz="3200">
                <a:solidFill>
                  <a:srgbClr val="FF3300"/>
                </a:solidFill>
              </a:rPr>
              <a:t>Боковая поверхность цилиндра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4D225C36-CF5D-4FD2-8455-3476BA7CCF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Фигура, образованная отрезками, соединяющими точки окружности одного основания цилиндра с их проекциями,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боковой поверхностью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цилиндра. Сами отрезки называются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образующими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цилиндра.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D0C1F813-C42A-4558-AFC1-23129535C6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828800"/>
            <a:ext cx="9144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Прямая, проходящая через центры оснований цилиндра,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осью </a:t>
            </a:r>
            <a:r>
              <a:rPr lang="ru-RU" altLang="ru-RU" dirty="0">
                <a:cs typeface="Times New Roman" panose="02020603050405020304" pitchFamily="18" charset="0"/>
              </a:rPr>
              <a:t>этого цилиндра. Сечение цилиндра плоскостью, проходящей через ось цилиндра,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осевым сечением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.</a:t>
            </a:r>
            <a:endParaRPr lang="en-US" altLang="ru-RU" dirty="0">
              <a:solidFill>
                <a:schemeClr val="accent1"/>
              </a:solidFill>
              <a:cs typeface="Times New Roman" panose="02020603050405020304" pitchFamily="18" charset="0"/>
            </a:endParaRPr>
          </a:p>
        </p:txBody>
      </p:sp>
      <p:sp>
        <p:nvSpPr>
          <p:cNvPr id="78854" name="Text Box 6">
            <a:extLst>
              <a:ext uri="{FF2B5EF4-FFF2-40B4-BE49-F238E27FC236}">
                <a16:creationId xmlns:a16="http://schemas.microsoft.com/office/drawing/2014/main" id="{2C1399ED-66E8-4C90-9DCF-6E0AC94671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956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Расстояние между плоскостями оснований называется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FF3300"/>
                </a:solidFill>
                <a:cs typeface="Times New Roman" panose="02020603050405020304" pitchFamily="18" charset="0"/>
              </a:rPr>
              <a:t>высотой </a:t>
            </a:r>
            <a:r>
              <a:rPr lang="ru-RU" altLang="ru-RU" dirty="0">
                <a:cs typeface="Times New Roman" panose="02020603050405020304" pitchFamily="18" charset="0"/>
              </a:rPr>
              <a:t>цилиндра.</a:t>
            </a:r>
            <a:endParaRPr lang="en-US" altLang="ru-RU" dirty="0">
              <a:cs typeface="Times New Roman" panose="02020603050405020304" pitchFamily="18" charset="0"/>
            </a:endParaRPr>
          </a:p>
        </p:txBody>
      </p:sp>
      <p:pic>
        <p:nvPicPr>
          <p:cNvPr id="78856" name="Picture 8">
            <a:extLst>
              <a:ext uri="{FF2B5EF4-FFF2-40B4-BE49-F238E27FC236}">
                <a16:creationId xmlns:a16="http://schemas.microsoft.com/office/drawing/2014/main" id="{D4D6EDA5-DE08-4DEA-9E46-9D1D2B0C3D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505200"/>
            <a:ext cx="2992438" cy="320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>
            <a:extLst>
              <a:ext uri="{FF2B5EF4-FFF2-40B4-BE49-F238E27FC236}">
                <a16:creationId xmlns:a16="http://schemas.microsoft.com/office/drawing/2014/main" id="{F1FE78E8-610C-4FC6-96FE-52C71311A9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2559"/>
            <a:ext cx="9144000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111760" indent="349250" algn="just"/>
            <a:r>
              <a:rPr lang="ru-RU" altLang="ru-RU" dirty="0">
                <a:cs typeface="Times New Roman" panose="02020603050405020304" pitchFamily="18" charset="0"/>
              </a:rPr>
              <a:t>	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Если боковую поверхность цилиндра разрезать по образующей, развернуть её на плоскость</a:t>
            </a:r>
            <a:r>
              <a:rPr lang="ru-RU" dirty="0">
                <a:ea typeface="Times New Roman" panose="02020603050405020304" pitchFamily="18" charset="0"/>
              </a:rPr>
              <a:t>, то получится прямоугольник, называемый </a:t>
            </a:r>
            <a:r>
              <a:rPr lang="ru-RU" dirty="0">
                <a:solidFill>
                  <a:srgbClr val="FF0000"/>
                </a:solidFill>
                <a:ea typeface="Times New Roman" panose="02020603050405020304" pitchFamily="18" charset="0"/>
              </a:rPr>
              <a:t>развёрткой боковой поверхности </a:t>
            </a:r>
            <a:r>
              <a:rPr lang="ru-RU" dirty="0">
                <a:ea typeface="Times New Roman" panose="02020603050405020304" pitchFamily="18" charset="0"/>
              </a:rPr>
              <a:t>цилиндра.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Если добавить к нему круги – основания цилиндра, то получится фигура, называемая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развёрткой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цилиндра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dirty="0">
              <a:solidFill>
                <a:srgbClr val="FF3300"/>
              </a:solidFill>
              <a:cs typeface="Times New Roman" panose="02020603050405020304" pitchFamily="18" charset="0"/>
            </a:endParaRPr>
          </a:p>
        </p:txBody>
      </p:sp>
      <p:pic>
        <p:nvPicPr>
          <p:cNvPr id="8" name="Picture 5">
            <a:extLst>
              <a:ext uri="{FF2B5EF4-FFF2-40B4-BE49-F238E27FC236}">
                <a16:creationId xmlns:a16="http://schemas.microsoft.com/office/drawing/2014/main" id="{C6123C7B-5DD5-48FE-9069-5E62171CA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76872"/>
            <a:ext cx="6562725" cy="416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2676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B2CBC5C1-E4F5-436C-8AC7-584F072336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52400" y="0"/>
            <a:ext cx="8839200" cy="404813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Изображение цилиндра</a:t>
            </a:r>
          </a:p>
        </p:txBody>
      </p:sp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81000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Цилиндр изображается в ортогональной проекции. Основания цилиндра изображаются эллипсами.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5B80C99-F6A4-4061-81EC-5A30269ED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1484784"/>
            <a:ext cx="3684769" cy="4437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3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116632"/>
            <a:ext cx="91440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Для моделирования цилиндра</a:t>
            </a:r>
            <a:r>
              <a:rPr lang="en-US" altLang="ru-RU" dirty="0"/>
              <a:t> </a:t>
            </a:r>
            <a:r>
              <a:rPr lang="ru-RU" altLang="ru-RU" dirty="0"/>
              <a:t>можно воспользоваться инструментом «Цилиндр», который имеется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. Если выбрать этот инструмент и указать две точки, то откроется дополнительное окно «Радиус». </a:t>
            </a:r>
            <a:r>
              <a:rPr lang="ru-RU" altLang="ru-RU" sz="2400" dirty="0"/>
              <a:t>Указав в нём радиус, получим цилиндр с центрами оснований в данных точках и данным радиусом.</a:t>
            </a:r>
            <a:endParaRPr lang="ru-RU" alt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A0FE9C-E478-4BF7-AB23-FEBF6E488E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5776" y="2636912"/>
            <a:ext cx="3737124" cy="373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946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1" name="Text Box 3">
            <a:extLst>
              <a:ext uri="{FF2B5EF4-FFF2-40B4-BE49-F238E27FC236}">
                <a16:creationId xmlns:a16="http://schemas.microsoft.com/office/drawing/2014/main" id="{4854AD7C-71CE-45F6-B286-1DCEA7D86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836712"/>
            <a:ext cx="9144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/>
              <a:t>	 В программе </a:t>
            </a:r>
            <a:r>
              <a:rPr lang="en-US" altLang="ru-RU" dirty="0"/>
              <a:t>GeoGebra</a:t>
            </a:r>
            <a:r>
              <a:rPr lang="ru-RU" altLang="ru-RU" dirty="0"/>
              <a:t> получите цилиндр. Постройте осевое сечение, аналогично тому, как это показано на рисунке.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160FC45-D918-FB08-80DF-1F7F52D51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1916832"/>
            <a:ext cx="3756744" cy="3544406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6B965E4C-12BB-8837-F1E3-00067B567D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792232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2" name="Text Box 8">
            <a:extLst>
              <a:ext uri="{FF2B5EF4-FFF2-40B4-BE49-F238E27FC236}">
                <a16:creationId xmlns:a16="http://schemas.microsoft.com/office/drawing/2014/main" id="{B58993D7-5B2B-4624-A5BB-37BAC5E8B5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cs typeface="Times New Roman" panose="02020603050405020304" pitchFamily="18" charset="0"/>
              </a:rPr>
              <a:t>Сколько образующих имеет цилиндр?</a:t>
            </a:r>
            <a:r>
              <a:rPr lang="ru-RU" altLang="ru-RU" sz="2800"/>
              <a:t> </a:t>
            </a:r>
          </a:p>
        </p:txBody>
      </p:sp>
      <p:sp>
        <p:nvSpPr>
          <p:cNvPr id="26633" name="Text Box 9">
            <a:extLst>
              <a:ext uri="{FF2B5EF4-FFF2-40B4-BE49-F238E27FC236}">
                <a16:creationId xmlns:a16="http://schemas.microsoft.com/office/drawing/2014/main" id="{050CE2EA-8A79-44F6-8B56-16F53DE1BE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953000"/>
            <a:ext cx="4648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>
                <a:solidFill>
                  <a:schemeClr val="accent1"/>
                </a:solidFill>
              </a:rPr>
              <a:t> </a:t>
            </a:r>
            <a:r>
              <a:rPr lang="ru-RU" altLang="ru-RU" sz="2800"/>
              <a:t>Бесконечно много.</a:t>
            </a:r>
          </a:p>
        </p:txBody>
      </p:sp>
      <p:pic>
        <p:nvPicPr>
          <p:cNvPr id="26637" name="Picture 13">
            <a:extLst>
              <a:ext uri="{FF2B5EF4-FFF2-40B4-BE49-F238E27FC236}">
                <a16:creationId xmlns:a16="http://schemas.microsoft.com/office/drawing/2014/main" id="{B081A16F-995D-4E59-A875-7F749979EF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8" y="2273300"/>
            <a:ext cx="2371725" cy="2309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2EE0BCB3-5B01-41A4-8E95-36B9F9DD2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4191159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Text Box 3">
            <a:extLst>
              <a:ext uri="{FF2B5EF4-FFF2-40B4-BE49-F238E27FC236}">
                <a16:creationId xmlns:a16="http://schemas.microsoft.com/office/drawing/2014/main" id="{D9A1D2B8-7D46-4A1C-8CA6-314FAF7D0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762000"/>
            <a:ext cx="8534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Какой фигурой является сечение цилиндра плоскостью, параллельной основаниям?</a:t>
            </a:r>
          </a:p>
        </p:txBody>
      </p:sp>
      <p:pic>
        <p:nvPicPr>
          <p:cNvPr id="93190" name="Picture 6">
            <a:extLst>
              <a:ext uri="{FF2B5EF4-FFF2-40B4-BE49-F238E27FC236}">
                <a16:creationId xmlns:a16="http://schemas.microsoft.com/office/drawing/2014/main" id="{7B17FB1A-335E-43C7-814A-D2E5C3DDB1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6138" y="2047875"/>
            <a:ext cx="2371725" cy="2762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3192" name="Group 8">
            <a:extLst>
              <a:ext uri="{FF2B5EF4-FFF2-40B4-BE49-F238E27FC236}">
                <a16:creationId xmlns:a16="http://schemas.microsoft.com/office/drawing/2014/main" id="{72036172-BE06-4871-97F0-C916CF9BDE75}"/>
              </a:ext>
            </a:extLst>
          </p:cNvPr>
          <p:cNvGrpSpPr>
            <a:grpSpLocks/>
          </p:cNvGrpSpPr>
          <p:nvPr/>
        </p:nvGrpSpPr>
        <p:grpSpPr bwMode="auto">
          <a:xfrm>
            <a:off x="457200" y="1981200"/>
            <a:ext cx="6705600" cy="3567113"/>
            <a:chOff x="288" y="1248"/>
            <a:chExt cx="4224" cy="2247"/>
          </a:xfrm>
        </p:grpSpPr>
        <p:sp>
          <p:nvSpPr>
            <p:cNvPr id="93188" name="Text Box 4">
              <a:extLst>
                <a:ext uri="{FF2B5EF4-FFF2-40B4-BE49-F238E27FC236}">
                  <a16:creationId xmlns:a16="http://schemas.microsoft.com/office/drawing/2014/main" id="{43449A2C-EA06-4BE1-8329-AA45B61A7A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" y="3168"/>
              <a:ext cx="4224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800">
                  <a:solidFill>
                    <a:srgbClr val="FF3300"/>
                  </a:solidFill>
                </a:rPr>
                <a:t>Ответ:</a:t>
              </a:r>
              <a:r>
                <a:rPr lang="ru-RU" altLang="ru-RU" sz="2800">
                  <a:solidFill>
                    <a:schemeClr val="accent1"/>
                  </a:solidFill>
                </a:rPr>
                <a:t> </a:t>
              </a:r>
              <a:r>
                <a:rPr lang="ru-RU" altLang="ru-RU" sz="2800">
                  <a:cs typeface="Times New Roman" panose="02020603050405020304" pitchFamily="18" charset="0"/>
                </a:rPr>
                <a:t>Круг, равный основаниям. </a:t>
              </a:r>
            </a:p>
          </p:txBody>
        </p:sp>
        <p:pic>
          <p:nvPicPr>
            <p:cNvPr id="93191" name="Picture 7">
              <a:extLst>
                <a:ext uri="{FF2B5EF4-FFF2-40B4-BE49-F238E27FC236}">
                  <a16:creationId xmlns:a16="http://schemas.microsoft.com/office/drawing/2014/main" id="{64E91252-DD77-4511-88CF-FFE01B94456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12" y="1248"/>
              <a:ext cx="1525" cy="17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F3DE554F-E1BC-440B-B93D-CE1D07D290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28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3297910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1340</TotalTime>
  <Words>1165</Words>
  <Application>Microsoft Office PowerPoint</Application>
  <PresentationFormat>Экран (4:3)</PresentationFormat>
  <Paragraphs>116</Paragraphs>
  <Slides>24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8" baseType="lpstr">
      <vt:lpstr>Arial</vt:lpstr>
      <vt:lpstr>Cambria Math</vt:lpstr>
      <vt:lpstr>Times New Roman</vt:lpstr>
      <vt:lpstr>Оформление по умолчанию</vt:lpstr>
      <vt:lpstr>4а. ЦИЛИНДР</vt:lpstr>
      <vt:lpstr>Презентация PowerPoint</vt:lpstr>
      <vt:lpstr>Боковая поверхность цилиндра</vt:lpstr>
      <vt:lpstr>Презентация PowerPoint</vt:lpstr>
      <vt:lpstr>Изображение цилиндра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Упражнение 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Сфера, вписанная в куб</dc:title>
  <dc:creator>*</dc:creator>
  <cp:lastModifiedBy>Vladimir Smirnov</cp:lastModifiedBy>
  <cp:revision>58</cp:revision>
  <dcterms:created xsi:type="dcterms:W3CDTF">2006-06-14T12:10:42Z</dcterms:created>
  <dcterms:modified xsi:type="dcterms:W3CDTF">2024-06-20T08:48:47Z</dcterms:modified>
</cp:coreProperties>
</file>