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12" r:id="rId3"/>
    <p:sldId id="314" r:id="rId4"/>
    <p:sldId id="364" r:id="rId5"/>
    <p:sldId id="315" r:id="rId6"/>
    <p:sldId id="354" r:id="rId7"/>
    <p:sldId id="292" r:id="rId8"/>
    <p:sldId id="337" r:id="rId9"/>
    <p:sldId id="443" r:id="rId10"/>
    <p:sldId id="438" r:id="rId11"/>
    <p:sldId id="447" r:id="rId12"/>
    <p:sldId id="328" r:id="rId13"/>
    <p:sldId id="350" r:id="rId14"/>
    <p:sldId id="351" r:id="rId15"/>
    <p:sldId id="352" r:id="rId16"/>
    <p:sldId id="324" r:id="rId17"/>
    <p:sldId id="363" r:id="rId18"/>
    <p:sldId id="327" r:id="rId19"/>
    <p:sldId id="325" r:id="rId20"/>
    <p:sldId id="326" r:id="rId21"/>
    <p:sldId id="329" r:id="rId22"/>
    <p:sldId id="330" r:id="rId23"/>
    <p:sldId id="331" r:id="rId24"/>
    <p:sldId id="332" r:id="rId25"/>
    <p:sldId id="446" r:id="rId26"/>
    <p:sldId id="335" r:id="rId27"/>
    <p:sldId id="334" r:id="rId28"/>
    <p:sldId id="294" r:id="rId29"/>
    <p:sldId id="365" r:id="rId30"/>
    <p:sldId id="296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70" autoAdjust="0"/>
    <p:restoredTop sz="88902" autoAdjust="0"/>
  </p:normalViewPr>
  <p:slideViewPr>
    <p:cSldViewPr>
      <p:cViewPr varScale="1">
        <p:scale>
          <a:sx n="93" d="100"/>
          <a:sy n="93" d="100"/>
        </p:scale>
        <p:origin x="4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6B511B3C-F87B-4D2D-A616-1CA9005BD0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A0AF0CD4-96EF-42FC-8BC0-26C243559F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3668ECFF-B0FC-41ED-9E1D-08337BFDD01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CCA90018-40C2-4F08-95DC-C3F580EC3D9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7AC4506A-B86E-4C8F-8F36-E428240FE3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79BE0D6B-507E-468B-A25F-67AB29B92B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6B88D0-7649-496E-8808-CF9B30993D8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196951-C602-40D1-AA33-4F30BFE1A9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BE179A-0851-4E00-9273-8E47B04691E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D8D5C4ED-1070-4D0B-AD34-33DA66B4A6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AA47A6E-5FDF-47FF-BEE6-D3E8655C09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6F53EB3-4B93-40D8-9EF2-E692224B2548}" type="slidenum">
              <a:rPr lang="ru-RU" sz="1200"/>
              <a:pPr eaLnBrk="1" hangingPunct="1"/>
              <a:t>10</a:t>
            </a:fld>
            <a:endParaRPr lang="ru-RU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10618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6F53EB3-4B93-40D8-9EF2-E692224B2548}" type="slidenum">
              <a:rPr lang="ru-RU" sz="1200"/>
              <a:pPr eaLnBrk="1" hangingPunct="1"/>
              <a:t>11</a:t>
            </a:fld>
            <a:endParaRPr lang="ru-RU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04211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3CD583-8DDD-446A-81B9-4CA3D44290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13C6FC-8EF6-4D3F-9090-6BD84AB1EFE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DEBF5A85-2F13-4047-A41F-49311A7AEF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A65455CB-D58D-4E1E-B0E9-34F5AF977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69860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70280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37002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586977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3BD2C4-82E3-4C77-A2FF-19FA190E56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150509-AAFF-458E-9CE8-A86380722EC1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4516F7F5-012E-4C13-8BDE-2E662A5435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CBFBD15A-A1D1-483E-B5BC-746E59425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03825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DFD204B4-4AA2-4106-973B-69B24B8269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EC2567-112B-4758-964B-D0736829840F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C54DD8A8-0E9A-4DAE-BA16-18EE14FC7D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A4C70F01-9EDB-411A-816A-242E12C901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64476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80DDC6-B687-4854-92D2-46E35AE823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A08065-7A58-4DC9-A8B6-F3F5DD69684D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D255F939-2FE5-4033-A3BE-E0AF137D21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DAAE9F19-4B2C-4F38-A947-3E079EB6B2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502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9E0422-0269-462A-AEC5-DA99B9F433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A4AC4C-27C9-47A5-A959-207DFD60907B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5252A84E-6B08-4807-97B1-5DA320E795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5A759293-4FB2-4898-BA6C-FEC6793AC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7285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9BE471-1E70-43DA-B555-B5ACAA03A8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74EC8-7E6F-4D04-A65D-9D47C57A60E2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28BFFEF7-F77B-480A-8E42-C84E13A008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21CC5AE7-2D43-4A84-B6F6-FC05B1C00A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652871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E333E1-9113-46C0-843E-925222270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5499F8-D4AA-4AB6-AA60-D02EFCA5F2FA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24930" name="Rectangle 2">
            <a:extLst>
              <a:ext uri="{FF2B5EF4-FFF2-40B4-BE49-F238E27FC236}">
                <a16:creationId xmlns:a16="http://schemas.microsoft.com/office/drawing/2014/main" id="{A2BCCFB1-F9A3-4809-8450-DDCD8604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D63DD577-0D67-4BEC-9884-006CBE0D77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79839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C35CB0-33DA-49A1-BCE0-FEDABE258B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2AF1E-CB2D-4A19-B872-5D8D47EE399C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DB3497AA-C5AE-45BF-9024-6685E30319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C139CBA8-1EA0-444E-B241-59D77EB22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87687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7AAAFB-9920-4B4F-A1BA-DE9C409F33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85CE9E-9E7E-4E9D-837B-AC4FABD1EAE4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29026" name="Rectangle 2">
            <a:extLst>
              <a:ext uri="{FF2B5EF4-FFF2-40B4-BE49-F238E27FC236}">
                <a16:creationId xmlns:a16="http://schemas.microsoft.com/office/drawing/2014/main" id="{9F46AB90-9A66-4389-B805-0FB8553DAF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367B1360-259A-4DC1-B445-B55751870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10858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66A9BA-5BA7-43E5-8E17-638AA81FE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8F946-04C9-4B50-BBD0-11A662B266F7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344787BB-7D93-4E27-93A4-85A4FA1AB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D1925724-A3EE-45F0-91E1-6928006E1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76815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C2EE16-B08A-43AC-BF52-77DF83A0BD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E7F022-9C14-4BE9-86E2-351F605BC25B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3FAEF103-D9C1-4566-AB82-234A6A3658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896F4DD9-E358-4E33-8576-6446F24CB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38953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C35CB0-33DA-49A1-BCE0-FEDABE258B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2AF1E-CB2D-4A19-B872-5D8D47EE399C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DB3497AA-C5AE-45BF-9024-6685E30319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C139CBA8-1EA0-444E-B241-59D77EB22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01150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EE7F41-95DE-469F-9107-B3347A6ECE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897BC-DC1B-4C86-AA87-3C7C1C157F8F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33122" name="Rectangle 2">
            <a:extLst>
              <a:ext uri="{FF2B5EF4-FFF2-40B4-BE49-F238E27FC236}">
                <a16:creationId xmlns:a16="http://schemas.microsoft.com/office/drawing/2014/main" id="{3EE7B1FE-97F6-4B41-A468-CA3419D13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AB100513-5B10-44F9-BFCC-54C925797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64558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19CCA1-FB41-4B67-880B-7FE30FA01B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EC2535-6111-41E7-ADBA-89AF40744064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1C9A39FE-4447-4FCC-A4FC-D9046FD7F6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F797358E-0072-4C25-8F13-F49B55CE8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61616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434DA9-2A2F-4C4A-ABC3-87722BF91F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43F25D-95B4-402B-9CD1-070F8AADB179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33C779F8-FE25-4A0B-A455-2E9C1D3ACF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0D3CE45C-B512-4963-8931-AEEDD894B6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776C04-F240-4964-AB83-DDB7399B3C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9E07D5-47B3-4A00-856A-2764FA7CC376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AA5F17F1-9C5F-40AF-BF92-56DC4524FA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DCBB8748-B646-4BF3-B0A3-6D4EB700A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A1168B-3C0B-42C3-8E20-EB36CE720C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458A6-D6D5-488A-8DB0-BC0AA18615E8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2DEEA9E0-0931-427B-95E3-198CE59FFB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E35E3F91-5F00-4221-83E3-F89523638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790790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99171C-1B22-4C93-BC6F-07B83367A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81327A-4F05-455F-914D-A841B88EA7D4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75F7B625-F470-4FE8-9FFD-35C60623F1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74D641D5-3914-4533-BB9D-7C3654B4A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5FF4B3-4903-42B5-B53B-3B300A236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73791C-6472-4E6A-A3E0-18A968C50AD6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F9E89A3A-250D-4D94-8359-4B25E8544E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B4E6142F-1DB0-4208-8CA0-A28D59AA2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12751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5FF4B3-4903-42B5-B53B-3B300A236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73791C-6472-4E6A-A3E0-18A968C50AD6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F9E89A3A-250D-4D94-8359-4B25E8544E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B4E6142F-1DB0-4208-8CA0-A28D59AA2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71792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9BE471-1E70-43DA-B555-B5ACAA03A8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74EC8-7E6F-4D04-A65D-9D47C57A60E2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28BFFEF7-F77B-480A-8E42-C84E13A008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21CC5AE7-2D43-4A84-B6F6-FC05B1C00A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66878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90646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24989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2301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45312-6005-4837-9532-7DF5E87AD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6BBCE7-3A69-4194-80A4-335784C6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8E8415-DBFB-40F4-A418-D4CC709FA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9C24F7-0A9B-4C84-A382-A72369D9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4124DA-4942-4273-8261-C739F7DC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6B129-A56D-4FF4-99A1-F5C6075944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5906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03A51-BF47-4A21-8AB8-5047921D2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FD6CF0-C5CD-433C-BC68-3AAE7AB13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76DDFE-182E-439B-8D84-284EC8E32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BAA904-C0D6-4320-A80D-A439835B3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FA77BC-1CE1-4407-BC86-97D12AB0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F1E5F-0797-4549-BD2A-3CBD099962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239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654EF0-4A6F-43A8-8426-67A19C8EC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3C22D2-FEC1-469E-8580-C638755BB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35D604-61F0-4B39-9060-0EF7574B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65C5CD-655C-4877-A7F3-DA3C958F7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E12AF1-2B3B-43B6-AC77-EB090B0E1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964CE-2D6B-44A2-B8C6-880A1027ED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762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362318-1B4E-4B0B-9F60-3FEA86437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B6B9E-6144-421E-A31D-1DC4F6167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30EF3B-FB69-4C96-BF4C-0F0BB4100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C3A045-7654-4B93-AE69-DA3C9A02F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BAFDDC-391A-4483-8A29-EF5A1839B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B62C2-255D-4CED-A504-A84111CBD6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019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56DE90-C581-485A-86C0-E43CA7E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0D7A6-3BD6-412C-9786-A7C9B7270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482DA0-9128-4B82-8503-4BB61B8B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FDEBE5-20D3-45E9-B5AD-C49678729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A49C58-0E61-4B37-AE9C-793142285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9CA02-E680-445D-8B6E-51CBE6477A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164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64D384-D9CD-4CDF-B8D2-5AD6AF980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AEBBEE-C206-4616-B006-85C2D1C9D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F2936D-E3A5-481C-BC75-CB8BC8616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9AEBBF-0B2B-44DB-BF93-952CB7DD6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625086-4629-4900-BFAD-D78854919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E7924F-7756-41E0-B663-9A47AAFB7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CAF89-0E63-4A73-AE75-4B41CEA51B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068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CA4DE6-8B75-4AA6-B665-2B350D5ED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C4EE8D-219D-4E0E-AC6E-DF81748C8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8E7174-893E-4962-82D2-AD8DD37AC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0059C80-D643-4DC5-845D-7BC4E72C4D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C858F1F-0567-4F4B-AB78-5D854254F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5E3D7E5-3CED-4203-B409-4EE2FF4E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71DF9CD-FD54-4BF7-8F77-4B791F295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9D01E8B-1263-4EC5-A923-06E96368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E4911-6CC2-4B93-8261-EBC242AB06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865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447D7-24FF-41F0-A92B-B18B7DB9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2BFF44D-CAC2-4E85-BF2E-B23FACDCD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7F20602-10BA-4D32-8362-4547B45A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E2D18C-A6B0-4989-8F43-65CFCFF4B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9A5A5-58B6-4986-8743-DB1D55EA96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774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9393C35-83CE-4EF3-981B-ED83FF86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DBF97C-C2C9-4184-BAC0-B97CF2D9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0CF77E3-4971-4B71-8A2E-BB2E7A98B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884F0-4C3A-4D69-A062-2E33AF5909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46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7A30BA-8838-4B10-94E8-708D33F67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81E0E0-8123-42D8-A515-3DCCDDBDE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0F28D6-5FF3-428E-A1AC-80773B2F4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1435AE-9512-458B-9B10-1ABF04D3C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1657BD-B30A-4076-92A2-1A83BE9C6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2D4570-6770-4978-9B66-268A5F99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90CAA-0C6C-4438-97E6-347047CC55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849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1C76F4-E974-469D-A315-EC3BA8BB5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6D2AB6-3396-436C-85F2-19A95343B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6DC0E2-5106-4C80-9439-80153E481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CD0A1F-0C4E-4BA9-9D8C-D6CB266CA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67C0A6-F2BC-449B-8FF5-5749DA3A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51FB99-A0D3-4C1F-B583-57FB620D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9D257-1AE3-482D-86E5-6B78BEAE49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146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5B0A7B-B6C5-44AD-BDDA-85D0902D2C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8EE4877-F2BF-43FF-89C0-7BE6A0539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E02ABD3-1ED1-4E83-BDA5-CE903D008C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D3DDCC-3AF7-43BC-A6B1-BBBD983B34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8F6D7D2-99A0-47F6-AB89-942ED40A39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0A530B-E329-4CD1-B5C0-F5EA09E0D57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20.png"/><Relationship Id="rId4" Type="http://schemas.openxmlformats.org/officeDocument/2006/relationships/image" Target="../media/image5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3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52285F9-05F3-4179-90A4-1E43405B114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412776"/>
            <a:ext cx="8763000" cy="93610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4б. КОНУС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0" y="52322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R="111760" lvl="0" algn="just"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клетчатой бумаге изобразите конус, аналогичный данному на рисунке. Изобразите какое-нибудь его осевое сечение.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2800" dirty="0"/>
              <a:t>     </a:t>
            </a:r>
            <a:r>
              <a:rPr lang="ru-RU" sz="3200" dirty="0">
                <a:solidFill>
                  <a:srgbClr val="FF0000"/>
                </a:solidFill>
              </a:rPr>
              <a:t>Упражнение 2</a:t>
            </a:r>
            <a:r>
              <a:rPr lang="ru-RU" sz="2800" dirty="0"/>
              <a:t> 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24550BD-B554-4239-839C-4DF52452C5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1868672"/>
            <a:ext cx="4320417" cy="357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0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0" y="52322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R="111760" lvl="0" algn="just"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клетчатой бумаге изобразите усечённый конус, аналогичный данному на рисунке. Изобразите его осевое сечение.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2800" dirty="0"/>
              <a:t>     </a:t>
            </a:r>
            <a:r>
              <a:rPr lang="ru-RU" sz="3200" dirty="0">
                <a:solidFill>
                  <a:srgbClr val="FF0000"/>
                </a:solidFill>
              </a:rPr>
              <a:t>Упражнение 3</a:t>
            </a:r>
            <a:r>
              <a:rPr lang="ru-RU" sz="2800" dirty="0"/>
              <a:t> 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44976AE-421E-4D23-9191-882D21A02D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988840"/>
            <a:ext cx="4150162" cy="342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470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Text Box 3">
            <a:extLst>
              <a:ext uri="{FF2B5EF4-FFF2-40B4-BE49-F238E27FC236}">
                <a16:creationId xmlns:a16="http://schemas.microsoft.com/office/drawing/2014/main" id="{0525ED2C-7F45-4E12-B56C-0C3C155B0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762000"/>
            <a:ext cx="8879904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Высота конуса равна 8 м, радиус основания - 6 м. Найдите образующую конуса.</a:t>
            </a:r>
          </a:p>
        </p:txBody>
      </p:sp>
      <p:sp>
        <p:nvSpPr>
          <p:cNvPr id="105476" name="Rectangle 4">
            <a:extLst>
              <a:ext uri="{FF2B5EF4-FFF2-40B4-BE49-F238E27FC236}">
                <a16:creationId xmlns:a16="http://schemas.microsoft.com/office/drawing/2014/main" id="{DBF33DBD-E42A-47E6-95E1-A18E93475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5478" name="Text Box 6">
            <a:extLst>
              <a:ext uri="{FF2B5EF4-FFF2-40B4-BE49-F238E27FC236}">
                <a16:creationId xmlns:a16="http://schemas.microsoft.com/office/drawing/2014/main" id="{0EA13CC6-E7E1-4D8F-BF6F-BFED1C43C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10 м. </a:t>
            </a:r>
          </a:p>
        </p:txBody>
      </p:sp>
      <p:pic>
        <p:nvPicPr>
          <p:cNvPr id="105480" name="Picture 8">
            <a:extLst>
              <a:ext uri="{FF2B5EF4-FFF2-40B4-BE49-F238E27FC236}">
                <a16:creationId xmlns:a16="http://schemas.microsoft.com/office/drawing/2014/main" id="{62A2E6F1-05D2-4992-8B61-7DF05978C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2682875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6315B486-6E00-4EA5-8C17-96C270682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226282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1786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dirty="0"/>
              <a:t>Найдите косинус угла между плоскостью проектирования и: а) плоскостью основания; б) осью </a:t>
            </a:r>
            <a:r>
              <a:rPr lang="en-US" i="1" dirty="0"/>
              <a:t>SO </a:t>
            </a:r>
            <a:r>
              <a:rPr lang="ru-RU" dirty="0"/>
              <a:t>конуса.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25EBC90-B91C-45FE-960F-24AB9E1CC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1700808"/>
            <a:ext cx="4176464" cy="36126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EBD36CDA-F439-49BC-AF30-9CF1C2D15A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524263"/>
                <a:ext cx="9144000" cy="6158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</a:rPr>
                  <a:t>Ответ:</a:t>
                </a:r>
                <a:r>
                  <a:rPr lang="ru-RU" dirty="0"/>
                  <a:t> а)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dirty="0"/>
                  <a:t>;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EBD36CDA-F439-49BC-AF30-9CF1C2D15A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524263"/>
                <a:ext cx="9144000" cy="615874"/>
              </a:xfrm>
              <a:prstGeom prst="rect">
                <a:avLst/>
              </a:prstGeom>
              <a:blipFill>
                <a:blip r:embed="rId4"/>
                <a:stretch>
                  <a:fillRect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3">
                <a:extLst>
                  <a:ext uri="{FF2B5EF4-FFF2-40B4-BE49-F238E27FC236}">
                    <a16:creationId xmlns:a16="http://schemas.microsoft.com/office/drawing/2014/main" id="{5CF7C67C-7258-427E-A895-39C53A164F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30571"/>
                <a:ext cx="9144000" cy="6158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/>
                  <a:t> 	б)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1" name="Text Box 3">
                <a:extLst>
                  <a:ext uri="{FF2B5EF4-FFF2-40B4-BE49-F238E27FC236}">
                    <a16:creationId xmlns:a16="http://schemas.microsoft.com/office/drawing/2014/main" id="{5CF7C67C-7258-427E-A895-39C53A164F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30571"/>
                <a:ext cx="9144000" cy="615874"/>
              </a:xfrm>
              <a:prstGeom prst="rect">
                <a:avLst/>
              </a:prstGeom>
              <a:blipFill>
                <a:blip r:embed="rId5"/>
                <a:stretch>
                  <a:fillRect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A23E6D24-C7DC-44D1-8485-F4D1B39DF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195177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3403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Большая и малая полуоси эллипса, изображающего основание конуса равны соответственно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b</a:t>
            </a:r>
            <a:r>
              <a:rPr lang="en-US" altLang="ru-RU" dirty="0"/>
              <a:t>.</a:t>
            </a:r>
            <a:r>
              <a:rPr lang="en-US" altLang="ru-RU" i="1" dirty="0"/>
              <a:t> </a:t>
            </a:r>
            <a:r>
              <a:rPr lang="ru-RU" dirty="0"/>
              <a:t>Найдите косинус угла между плоскостью проектирования и: а) плоскостью основания; б) осью </a:t>
            </a:r>
            <a:r>
              <a:rPr lang="en-US" i="1" dirty="0"/>
              <a:t>SO </a:t>
            </a:r>
            <a:r>
              <a:rPr lang="ru-RU" dirty="0"/>
              <a:t>конуса.</a:t>
            </a:r>
            <a:endParaRPr lang="ru-RU" alt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FA74A099-4D87-4787-B233-271EE8C28E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524263"/>
                <a:ext cx="9144000" cy="624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</a:rPr>
                  <a:t>Ответ:</a:t>
                </a:r>
                <a:r>
                  <a:rPr lang="ru-RU" dirty="0"/>
                  <a:t> а)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dirty="0"/>
                  <a:t>;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FA74A099-4D87-4787-B233-271EE8C28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524263"/>
                <a:ext cx="9144000" cy="624273"/>
              </a:xfrm>
              <a:prstGeom prst="rect">
                <a:avLst/>
              </a:prstGeom>
              <a:blipFill>
                <a:blip r:embed="rId3"/>
                <a:stretch>
                  <a:fillRect b="-77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A01D1EF8-A7B8-4E58-A559-997CB7C3CC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30571"/>
                <a:ext cx="9144000" cy="624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/>
                  <a:t> 	б)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A01D1EF8-A7B8-4E58-A559-997CB7C3CC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30571"/>
                <a:ext cx="9144000" cy="624273"/>
              </a:xfrm>
              <a:prstGeom prst="rect">
                <a:avLst/>
              </a:prstGeom>
              <a:blipFill>
                <a:blip r:embed="rId4"/>
                <a:stretch>
                  <a:fillRect b="-77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2364799-3573-45F5-9618-9EC2B0B3CB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5736" y="1754541"/>
            <a:ext cx="4358002" cy="3769722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CBF1157F-25A6-4C88-823F-5F59FDF56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387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156025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368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высоту конуса, ортогональная проекция которого показана на рисунке. если стороны клеток равны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FA74A099-4D87-4787-B233-271EE8C28E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524263"/>
                <a:ext cx="9144000" cy="699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</a:rPr>
                  <a:t>Ответ: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</m:rad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ad>
                          <m:radPr>
                            <m:degHide m:val="on"/>
                            <m:ctrlPr>
                              <a:rPr 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</m:rad>
                      </m:num>
                      <m:den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≈6,2</m:t>
                    </m:r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 xmlns="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FA74A099-4D87-4787-B233-271EE8C28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524263"/>
                <a:ext cx="9144000" cy="699487"/>
              </a:xfrm>
              <a:prstGeom prst="rect">
                <a:avLst/>
              </a:prstGeom>
              <a:blipFill>
                <a:blip r:embed="rId3"/>
                <a:stretch>
                  <a:fillRect b="-5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62DE5BD-F7EF-4E26-BBAC-4404DF250A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1700808"/>
            <a:ext cx="4358002" cy="3769722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0A3EA2E8-4012-4647-8EA7-0CA5FF60A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209408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Text Box 3">
            <a:extLst>
              <a:ext uri="{FF2B5EF4-FFF2-40B4-BE49-F238E27FC236}">
                <a16:creationId xmlns:a16="http://schemas.microsoft.com/office/drawing/2014/main" id="{AD4D12A1-D916-4A64-91F3-046F42874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Какой фигурой является сечение конуса плоскостью, параллельной основанию?</a:t>
            </a:r>
          </a:p>
        </p:txBody>
      </p:sp>
      <p:pic>
        <p:nvPicPr>
          <p:cNvPr id="101382" name="Picture 6">
            <a:extLst>
              <a:ext uri="{FF2B5EF4-FFF2-40B4-BE49-F238E27FC236}">
                <a16:creationId xmlns:a16="http://schemas.microsoft.com/office/drawing/2014/main" id="{FF8BF800-0533-4615-B20B-1A0CA6381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563" y="2152650"/>
            <a:ext cx="2682875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1384" name="Group 8">
            <a:extLst>
              <a:ext uri="{FF2B5EF4-FFF2-40B4-BE49-F238E27FC236}">
                <a16:creationId xmlns:a16="http://schemas.microsoft.com/office/drawing/2014/main" id="{B956FC01-55BB-4125-93F3-F17AD4C0ADC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133600"/>
            <a:ext cx="6858000" cy="3414713"/>
            <a:chOff x="336" y="1344"/>
            <a:chExt cx="4320" cy="2151"/>
          </a:xfrm>
        </p:grpSpPr>
        <p:sp>
          <p:nvSpPr>
            <p:cNvPr id="101380" name="Text Box 4">
              <a:extLst>
                <a:ext uri="{FF2B5EF4-FFF2-40B4-BE49-F238E27FC236}">
                  <a16:creationId xmlns:a16="http://schemas.microsoft.com/office/drawing/2014/main" id="{05637213-41FF-4075-8BF0-97153A4ED5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68"/>
              <a:ext cx="43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>
                  <a:cs typeface="Times New Roman" panose="02020603050405020304" pitchFamily="18" charset="0"/>
                </a:rPr>
                <a:t>Кругом. </a:t>
              </a:r>
            </a:p>
          </p:txBody>
        </p:sp>
        <p:pic>
          <p:nvPicPr>
            <p:cNvPr id="101383" name="Picture 7">
              <a:extLst>
                <a:ext uri="{FF2B5EF4-FFF2-40B4-BE49-F238E27FC236}">
                  <a16:creationId xmlns:a16="http://schemas.microsoft.com/office/drawing/2014/main" id="{486E4D2D-44CF-40D1-B642-8BA3AFB02D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344"/>
              <a:ext cx="1728" cy="16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279429F1-2A09-44AB-B521-F0CE8FAE1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273825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47C522B1-5369-44E8-BA28-8B977A9F20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  <a:r>
              <a:rPr lang="en-US" altLang="ru-RU" sz="2800" dirty="0">
                <a:solidFill>
                  <a:srgbClr val="FF3300"/>
                </a:solidFill>
              </a:rPr>
              <a:t> 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DB84549A-31FD-40F2-B5FA-8761A55F5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радиус </a:t>
            </a:r>
            <a:r>
              <a:rPr lang="en-US" altLang="ru-RU" sz="2800" i="1" dirty="0">
                <a:cs typeface="Times New Roman" panose="02020603050405020304" pitchFamily="18" charset="0"/>
              </a:rPr>
              <a:t>R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круга, получившегося в сечении конуса плоскостью, если высота конуса равна </a:t>
            </a:r>
            <a:r>
              <a:rPr lang="en-US" altLang="ru-RU" sz="2800" i="1" dirty="0">
                <a:cs typeface="Times New Roman" panose="02020603050405020304" pitchFamily="18" charset="0"/>
              </a:rPr>
              <a:t>h</a:t>
            </a:r>
            <a:r>
              <a:rPr lang="en-US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>
                <a:cs typeface="Times New Roman" panose="02020603050405020304" pitchFamily="18" charset="0"/>
              </a:rPr>
              <a:t>радиус основания равен </a:t>
            </a:r>
            <a:r>
              <a:rPr lang="en-US" altLang="ru-RU" sz="2800" i="1" dirty="0">
                <a:cs typeface="Times New Roman" panose="02020603050405020304" pitchFamily="18" charset="0"/>
              </a:rPr>
              <a:t>R</a:t>
            </a:r>
            <a:r>
              <a:rPr lang="ru-RU" altLang="ru-RU" sz="2800" i="1" dirty="0">
                <a:cs typeface="Times New Roman" panose="02020603050405020304" pitchFamily="18" charset="0"/>
              </a:rPr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расстояние от вершины 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конуса до плоскости сечения равно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h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380" name="Text Box 4">
                <a:extLst>
                  <a:ext uri="{FF2B5EF4-FFF2-40B4-BE49-F238E27FC236}">
                    <a16:creationId xmlns:a16="http://schemas.microsoft.com/office/drawing/2014/main" id="{6B800111-DDB0-4E5C-B526-6ADDF1ED81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552" y="5600778"/>
                <a:ext cx="6858000" cy="712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28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altLang="ru-RU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ru-RU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ru-RU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alt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01380" name="Text Box 4">
                <a:extLst>
                  <a:ext uri="{FF2B5EF4-FFF2-40B4-BE49-F238E27FC236}">
                    <a16:creationId xmlns:a16="http://schemas.microsoft.com/office/drawing/2014/main" id="{6B800111-DDB0-4E5C-B526-6ADDF1ED81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5600778"/>
                <a:ext cx="6858000" cy="712887"/>
              </a:xfrm>
              <a:prstGeom prst="rect">
                <a:avLst/>
              </a:prstGeom>
              <a:blipFill>
                <a:blip r:embed="rId3"/>
                <a:stretch>
                  <a:fillRect l="-1867" b="-940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1383" name="Picture 7">
            <a:extLst>
              <a:ext uri="{FF2B5EF4-FFF2-40B4-BE49-F238E27FC236}">
                <a16:creationId xmlns:a16="http://schemas.microsoft.com/office/drawing/2014/main" id="{A8F99DD1-6172-4F73-A5F8-B93F2E1E0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975987"/>
            <a:ext cx="2743200" cy="260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673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utoUpdateAnimBg="0"/>
      <p:bldP spid="10138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Text Box 3">
            <a:extLst>
              <a:ext uri="{FF2B5EF4-FFF2-40B4-BE49-F238E27FC236}">
                <a16:creationId xmlns:a16="http://schemas.microsoft.com/office/drawing/2014/main" id="{9A9D065F-0DFA-4911-A386-CE7036484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064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Высота конуса </a:t>
            </a:r>
            <a:r>
              <a:rPr lang="ru-RU" altLang="ru-RU" sz="2800" dirty="0"/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. На каком расстоянии от вершины надо провести плоскость параллельно основанию, чтобы площадь сечения была равна половине площади основания?</a:t>
            </a:r>
          </a:p>
        </p:txBody>
      </p:sp>
      <p:grpSp>
        <p:nvGrpSpPr>
          <p:cNvPr id="104457" name="Group 9">
            <a:extLst>
              <a:ext uri="{FF2B5EF4-FFF2-40B4-BE49-F238E27FC236}">
                <a16:creationId xmlns:a16="http://schemas.microsoft.com/office/drawing/2014/main" id="{B79EEC4A-B224-49B1-9160-3B362A48CA0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029200"/>
            <a:ext cx="7924800" cy="781050"/>
            <a:chOff x="288" y="3168"/>
            <a:chExt cx="4992" cy="492"/>
          </a:xfrm>
        </p:grpSpPr>
        <p:sp>
          <p:nvSpPr>
            <p:cNvPr id="104452" name="Text Box 4">
              <a:extLst>
                <a:ext uri="{FF2B5EF4-FFF2-40B4-BE49-F238E27FC236}">
                  <a16:creationId xmlns:a16="http://schemas.microsoft.com/office/drawing/2014/main" id="{18363225-289E-4676-970C-8415F3CD3B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216"/>
              <a:ext cx="499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endParaRPr lang="ru-RU" altLang="ru-RU" sz="28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453" name="Object 5">
                  <a:extLst>
                    <a:ext uri="{FF2B5EF4-FFF2-40B4-BE49-F238E27FC236}">
                      <a16:creationId xmlns:a16="http://schemas.microsoft.com/office/drawing/2014/main" id="{E3732415-D2D5-42B7-9C79-29B50710E484}"/>
                    </a:ext>
                  </a:extLst>
                </p:cNvPr>
                <p:cNvSpPr txBox="1"/>
                <p:nvPr/>
              </p:nvSpPr>
              <p:spPr bwMode="auto">
                <a:xfrm>
                  <a:off x="1008" y="3168"/>
                  <a:ext cx="344" cy="492"/>
                </a:xfrm>
                <a:prstGeom prst="rect">
                  <a:avLst/>
                </a:prstGeom>
                <a:noFill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04453" name="Object 5">
                  <a:extLst>
                    <a:ext uri="{FF2B5EF4-FFF2-40B4-BE49-F238E27FC236}">
                      <a16:creationId xmlns:a16="http://schemas.microsoft.com/office/drawing/2014/main" id="{E3732415-D2D5-42B7-9C79-29B50710E4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8" y="3168"/>
                  <a:ext cx="344" cy="49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04456" name="Picture 8">
            <a:extLst>
              <a:ext uri="{FF2B5EF4-FFF2-40B4-BE49-F238E27FC236}">
                <a16:creationId xmlns:a16="http://schemas.microsoft.com/office/drawing/2014/main" id="{71682AE2-6838-495A-A5D4-9963C9E09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743200"/>
            <a:ext cx="2743200" cy="260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49525944-A127-41F4-87A5-098D6F4D3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507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326023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Text Box 3">
            <a:extLst>
              <a:ext uri="{FF2B5EF4-FFF2-40B4-BE49-F238E27FC236}">
                <a16:creationId xmlns:a16="http://schemas.microsoft.com/office/drawing/2014/main" id="{0E18085F-F13C-4FAC-88BD-864FB38F1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Какой фигурой является </a:t>
            </a:r>
            <a:r>
              <a:rPr lang="ru-RU" altLang="ru-RU" sz="2800" dirty="0"/>
              <a:t>осевое </a:t>
            </a:r>
            <a:r>
              <a:rPr lang="ru-RU" altLang="ru-RU" sz="2800" dirty="0">
                <a:cs typeface="Times New Roman" panose="02020603050405020304" pitchFamily="18" charset="0"/>
              </a:rPr>
              <a:t>сечение </a:t>
            </a:r>
            <a:r>
              <a:rPr lang="ru-RU" altLang="ru-RU" sz="2800" dirty="0"/>
              <a:t>конуса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02406" name="Picture 6">
            <a:extLst>
              <a:ext uri="{FF2B5EF4-FFF2-40B4-BE49-F238E27FC236}">
                <a16:creationId xmlns:a16="http://schemas.microsoft.com/office/drawing/2014/main" id="{E631CBD3-A6AD-4E06-947A-15641E99C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4" y="2152650"/>
            <a:ext cx="2682875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2412" name="Group 12">
            <a:extLst>
              <a:ext uri="{FF2B5EF4-FFF2-40B4-BE49-F238E27FC236}">
                <a16:creationId xmlns:a16="http://schemas.microsoft.com/office/drawing/2014/main" id="{1CD05CEC-457C-42FA-B627-0E97CD6D84B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152650"/>
            <a:ext cx="7924800" cy="3471863"/>
            <a:chOff x="288" y="1356"/>
            <a:chExt cx="4992" cy="2187"/>
          </a:xfrm>
        </p:grpSpPr>
        <p:sp>
          <p:nvSpPr>
            <p:cNvPr id="102404" name="Text Box 4">
              <a:extLst>
                <a:ext uri="{FF2B5EF4-FFF2-40B4-BE49-F238E27FC236}">
                  <a16:creationId xmlns:a16="http://schemas.microsoft.com/office/drawing/2014/main" id="{25F2B442-2262-4541-A0BE-F58AA8E5C5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216"/>
              <a:ext cx="499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равнобедренным треугольником.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102407" name="Picture 7">
              <a:extLst>
                <a:ext uri="{FF2B5EF4-FFF2-40B4-BE49-F238E27FC236}">
                  <a16:creationId xmlns:a16="http://schemas.microsoft.com/office/drawing/2014/main" id="{AA654B8E-94F4-400F-9861-1ED22A4246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4" y="1356"/>
              <a:ext cx="1690" cy="16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2">
            <a:extLst>
              <a:ext uri="{FF2B5EF4-FFF2-40B4-BE49-F238E27FC236}">
                <a16:creationId xmlns:a16="http://schemas.microsoft.com/office/drawing/2014/main" id="{EF6BA455-A5CD-4ADE-BD16-0F39E5755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262992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Text Box 3">
            <a:extLst>
              <a:ext uri="{FF2B5EF4-FFF2-40B4-BE49-F238E27FC236}">
                <a16:creationId xmlns:a16="http://schemas.microsoft.com/office/drawing/2014/main" id="{1F63729E-3DE5-47F9-AE19-CD77F5DC3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544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Пусть в пространстве задана плоскость </a:t>
            </a:r>
            <a:r>
              <a:rPr lang="ru-RU" altLang="ru-RU" dirty="0"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ru-RU" altLang="ru-RU" dirty="0">
                <a:cs typeface="Times New Roman" panose="02020603050405020304" pitchFamily="18" charset="0"/>
              </a:rPr>
              <a:t> и точка </a:t>
            </a:r>
            <a:r>
              <a:rPr lang="ru-RU" altLang="ru-RU" i="1" dirty="0">
                <a:cs typeface="Times New Roman" panose="02020603050405020304" pitchFamily="18" charset="0"/>
              </a:rPr>
              <a:t>S</a:t>
            </a:r>
            <a:r>
              <a:rPr lang="ru-RU" altLang="ru-RU" dirty="0">
                <a:cs typeface="Times New Roman" panose="02020603050405020304" pitchFamily="18" charset="0"/>
              </a:rPr>
              <a:t>, ей не принадлежащая. </a:t>
            </a:r>
            <a:r>
              <a:rPr lang="ru-RU" altLang="ru-RU" i="1" dirty="0">
                <a:cs typeface="Times New Roman" panose="02020603050405020304" pitchFamily="18" charset="0"/>
              </a:rPr>
              <a:t>F </a:t>
            </a:r>
            <a:r>
              <a:rPr lang="ru-RU" altLang="ru-RU" dirty="0">
                <a:cs typeface="Times New Roman" panose="02020603050405020304" pitchFamily="18" charset="0"/>
              </a:rPr>
              <a:t>– круг в плоскости </a:t>
            </a:r>
            <a:r>
              <a:rPr lang="ru-RU" altLang="ru-RU" dirty="0"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84996" name="Text Box 4">
            <a:extLst>
              <a:ext uri="{FF2B5EF4-FFF2-40B4-BE49-F238E27FC236}">
                <a16:creationId xmlns:a16="http://schemas.microsoft.com/office/drawing/2014/main" id="{45C317B5-8DDE-47D7-917F-F5084865E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154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Фигура, образованная отрезками, соединяющими точку </a:t>
            </a:r>
            <a:r>
              <a:rPr lang="en-US" altLang="ru-RU" i="1" dirty="0">
                <a:cs typeface="Times New Roman" panose="02020603050405020304" pitchFamily="18" charset="0"/>
              </a:rPr>
              <a:t>S </a:t>
            </a:r>
            <a:r>
              <a:rPr lang="en-US" altLang="ru-RU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точками круга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dirty="0">
                <a:cs typeface="Times New Roman" panose="02020603050405020304" pitchFamily="18" charset="0"/>
              </a:rPr>
              <a:t>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конусом.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Круг </a:t>
            </a:r>
            <a:r>
              <a:rPr lang="en-US" altLang="ru-RU" i="1" dirty="0">
                <a:cs typeface="Times New Roman" panose="02020603050405020304" pitchFamily="18" charset="0"/>
              </a:rPr>
              <a:t>F </a:t>
            </a:r>
            <a:r>
              <a:rPr lang="ru-RU" altLang="ru-RU" dirty="0">
                <a:cs typeface="Times New Roman" panose="02020603050405020304" pitchFamily="18" charset="0"/>
              </a:rPr>
              <a:t>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основанием</a:t>
            </a:r>
            <a:r>
              <a:rPr lang="ru-RU" altLang="ru-RU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конуса, а точка </a:t>
            </a:r>
            <a:r>
              <a:rPr lang="en-US" altLang="ru-RU" i="1" dirty="0">
                <a:cs typeface="Times New Roman" panose="02020603050405020304" pitchFamily="18" charset="0"/>
              </a:rPr>
              <a:t>S </a:t>
            </a:r>
            <a:r>
              <a:rPr lang="ru-RU" altLang="ru-RU" dirty="0">
                <a:cs typeface="Times New Roman" panose="02020603050405020304" pitchFamily="18" charset="0"/>
              </a:rPr>
              <a:t>–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вершиной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конуса.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84998" name="Picture 6">
            <a:extLst>
              <a:ext uri="{FF2B5EF4-FFF2-40B4-BE49-F238E27FC236}">
                <a16:creationId xmlns:a16="http://schemas.microsoft.com/office/drawing/2014/main" id="{8FF19F02-B374-4CA2-8700-9F1039888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18" y="3781307"/>
            <a:ext cx="3886529" cy="2937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999" name="Text Box 7">
            <a:extLst>
              <a:ext uri="{FF2B5EF4-FFF2-40B4-BE49-F238E27FC236}">
                <a16:creationId xmlns:a16="http://schemas.microsoft.com/office/drawing/2014/main" id="{A3A108C2-6E6E-4E7B-B0A2-27201390A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23371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случае, если отрезок, соединяющий вершину с центром основания конуса, перпендикулярен плоскости основания, то конус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прямым</a:t>
            </a:r>
            <a:r>
              <a:rPr lang="ru-RU" altLang="ru-RU" dirty="0">
                <a:cs typeface="Times New Roman" panose="02020603050405020304" pitchFamily="18" charset="0"/>
              </a:rPr>
              <a:t>. В противном случае он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наклонным</a:t>
            </a:r>
            <a:r>
              <a:rPr lang="ru-RU" altLang="ru-RU" dirty="0">
                <a:cs typeface="Times New Roman" panose="02020603050405020304" pitchFamily="18" charset="0"/>
              </a:rPr>
              <a:t>. 	Здесь мы будем рассматривать прямые конусы и называть их просто конусами.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85000" name="Picture 8">
            <a:extLst>
              <a:ext uri="{FF2B5EF4-FFF2-40B4-BE49-F238E27FC236}">
                <a16:creationId xmlns:a16="http://schemas.microsoft.com/office/drawing/2014/main" id="{F96B0B5C-7A17-49A9-AD9E-0818FC9EE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732519"/>
            <a:ext cx="2520280" cy="298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6689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Text Box 3">
            <a:extLst>
              <a:ext uri="{FF2B5EF4-FFF2-40B4-BE49-F238E27FC236}">
                <a16:creationId xmlns:a16="http://schemas.microsoft.com/office/drawing/2014/main" id="{363549B6-6277-4FE1-B054-B52C6B86F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Радиус основания конуса равен 4 см.  Осевым сечением служит прямоугольный треугольник. Найдите его площадь.</a:t>
            </a:r>
          </a:p>
        </p:txBody>
      </p:sp>
      <p:sp>
        <p:nvSpPr>
          <p:cNvPr id="103428" name="Text Box 4">
            <a:extLst>
              <a:ext uri="{FF2B5EF4-FFF2-40B4-BE49-F238E27FC236}">
                <a16:creationId xmlns:a16="http://schemas.microsoft.com/office/drawing/2014/main" id="{085867A4-3171-41D1-A85F-70CC8A19F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16 см</a:t>
            </a:r>
            <a:r>
              <a:rPr lang="ru-RU" altLang="ru-RU" sz="2800" baseline="30000">
                <a:cs typeface="Times New Roman" panose="02020603050405020304" pitchFamily="18" charset="0"/>
              </a:rPr>
              <a:t>2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3430" name="Picture 6">
            <a:extLst>
              <a:ext uri="{FF2B5EF4-FFF2-40B4-BE49-F238E27FC236}">
                <a16:creationId xmlns:a16="http://schemas.microsoft.com/office/drawing/2014/main" id="{FFB18EB9-8DC3-4F2E-9630-046E19F42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38400"/>
            <a:ext cx="2682875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9D61D65-54AB-4E9B-9BB8-413C9931C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402499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>
            <a:extLst>
              <a:ext uri="{FF2B5EF4-FFF2-40B4-BE49-F238E27FC236}">
                <a16:creationId xmlns:a16="http://schemas.microsoft.com/office/drawing/2014/main" id="{24C905F2-3F81-46B5-8AE5-F61BF106F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Осевое сечение конуса - равносторонний треугольник со стороной 10 см. Найдите радиус основания и высоту конуса.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501" name="Text Box 5">
                <a:extLst>
                  <a:ext uri="{FF2B5EF4-FFF2-40B4-BE49-F238E27FC236}">
                    <a16:creationId xmlns:a16="http://schemas.microsoft.com/office/drawing/2014/main" id="{F30C0DEE-DE9C-4DC5-9FB9-5C7E650A61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5105400"/>
                <a:ext cx="7924800" cy="563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5 см, 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см. </a:t>
                </a:r>
              </a:p>
            </p:txBody>
          </p:sp>
        </mc:Choice>
        <mc:Fallback xmlns="">
          <p:sp>
            <p:nvSpPr>
              <p:cNvPr id="106501" name="Text Box 5">
                <a:extLst>
                  <a:ext uri="{FF2B5EF4-FFF2-40B4-BE49-F238E27FC236}">
                    <a16:creationId xmlns:a16="http://schemas.microsoft.com/office/drawing/2014/main" id="{F30C0DEE-DE9C-4DC5-9FB9-5C7E650A6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5105400"/>
                <a:ext cx="7924800" cy="563744"/>
              </a:xfrm>
              <a:prstGeom prst="rect">
                <a:avLst/>
              </a:prstGeom>
              <a:blipFill>
                <a:blip r:embed="rId3"/>
                <a:stretch>
                  <a:fillRect l="-1538" t="-4348" b="-293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6504" name="Picture 8">
            <a:extLst>
              <a:ext uri="{FF2B5EF4-FFF2-40B4-BE49-F238E27FC236}">
                <a16:creationId xmlns:a16="http://schemas.microsoft.com/office/drawing/2014/main" id="{F6895471-A290-49B4-B795-30AFD8A31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62200"/>
            <a:ext cx="2682875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0ED0BDF5-264F-41B0-9AD2-5E80A0466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  <p:extLst>
      <p:ext uri="{BB962C8B-B14F-4D97-AF65-F5344CB8AC3E}">
        <p14:creationId xmlns:p14="http://schemas.microsoft.com/office/powerpoint/2010/main" val="19537316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Text Box 3">
            <a:extLst>
              <a:ext uri="{FF2B5EF4-FFF2-40B4-BE49-F238E27FC236}">
                <a16:creationId xmlns:a16="http://schemas.microsoft.com/office/drawing/2014/main" id="{3BE0019D-6C91-42BA-A58E-3EF264FB7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Высота конуса равна радиусу основания. Найдите угол при вершине осевого сечения конуса.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21013BD-C813-4F2B-8AE4-99849CCBB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7526" name="Text Box 6">
            <a:extLst>
              <a:ext uri="{FF2B5EF4-FFF2-40B4-BE49-F238E27FC236}">
                <a16:creationId xmlns:a16="http://schemas.microsoft.com/office/drawing/2014/main" id="{38DC2F43-4208-4BE6-B544-F8033B701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90</a:t>
            </a:r>
            <a:r>
              <a:rPr lang="ru-RU" altLang="ru-RU" sz="2800" baseline="30000"/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7528" name="Picture 8">
            <a:extLst>
              <a:ext uri="{FF2B5EF4-FFF2-40B4-BE49-F238E27FC236}">
                <a16:creationId xmlns:a16="http://schemas.microsoft.com/office/drawing/2014/main" id="{461186C9-EAB5-46CC-BF35-940F7CA3C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75" y="2146300"/>
            <a:ext cx="40068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381C341-8664-46AD-BFB4-79D0FF31A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318640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Text Box 3">
            <a:extLst>
              <a:ext uri="{FF2B5EF4-FFF2-40B4-BE49-F238E27FC236}">
                <a16:creationId xmlns:a16="http://schemas.microsoft.com/office/drawing/2014/main" id="{8CE39C56-361F-45CE-AF55-FC367CD24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Образующая конуса равна 6 м и наклонена к плоскости основания под углом 60°. Найдите площадь основания конуса.</a:t>
            </a:r>
          </a:p>
        </p:txBody>
      </p:sp>
      <p:sp>
        <p:nvSpPr>
          <p:cNvPr id="108548" name="Rectangle 4">
            <a:extLst>
              <a:ext uri="{FF2B5EF4-FFF2-40B4-BE49-F238E27FC236}">
                <a16:creationId xmlns:a16="http://schemas.microsoft.com/office/drawing/2014/main" id="{D35ACD23-BBB3-4D83-B7F9-DDBBFF720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8549" name="Text Box 5">
            <a:extLst>
              <a:ext uri="{FF2B5EF4-FFF2-40B4-BE49-F238E27FC236}">
                <a16:creationId xmlns:a16="http://schemas.microsoft.com/office/drawing/2014/main" id="{7BF09B3B-6273-42B4-9EB4-D0199E03C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9</a:t>
            </a:r>
            <a:r>
              <a:rPr lang="ru-RU" altLang="ru-RU" sz="2800"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ru-RU" altLang="ru-RU" sz="2800">
                <a:cs typeface="Times New Roman" panose="02020603050405020304" pitchFamily="18" charset="0"/>
              </a:rPr>
              <a:t> м</a:t>
            </a:r>
            <a:r>
              <a:rPr lang="ru-RU" altLang="ru-RU" sz="2800" baseline="30000">
                <a:cs typeface="Times New Roman" panose="02020603050405020304" pitchFamily="18" charset="0"/>
              </a:rPr>
              <a:t>2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8550" name="Picture 6">
            <a:extLst>
              <a:ext uri="{FF2B5EF4-FFF2-40B4-BE49-F238E27FC236}">
                <a16:creationId xmlns:a16="http://schemas.microsoft.com/office/drawing/2014/main" id="{361C4F37-72B8-4F3F-B610-772817175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362200"/>
            <a:ext cx="2682875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B0910A30-1043-44FF-B928-A1589FB42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  <p:extLst>
      <p:ext uri="{BB962C8B-B14F-4D97-AF65-F5344CB8AC3E}">
        <p14:creationId xmlns:p14="http://schemas.microsoft.com/office/powerpoint/2010/main" val="96226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Text Box 3">
            <a:extLst>
              <a:ext uri="{FF2B5EF4-FFF2-40B4-BE49-F238E27FC236}">
                <a16:creationId xmlns:a16="http://schemas.microsoft.com/office/drawing/2014/main" id="{D8A7A68D-AD2F-4BF7-87EB-112BC1FA3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геометрическое место точек</a:t>
            </a:r>
            <a:r>
              <a:rPr lang="ru-RU" altLang="ru-RU" sz="2800" dirty="0"/>
              <a:t> конуса</a:t>
            </a:r>
            <a:r>
              <a:rPr lang="ru-RU" altLang="ru-RU" sz="2800" dirty="0">
                <a:cs typeface="Times New Roman" panose="02020603050405020304" pitchFamily="18" charset="0"/>
              </a:rPr>
              <a:t>, равноудаленных от всех </a:t>
            </a:r>
            <a:r>
              <a:rPr lang="ru-RU" altLang="ru-RU" sz="2800" dirty="0"/>
              <a:t>его </a:t>
            </a:r>
            <a:r>
              <a:rPr lang="ru-RU" altLang="ru-RU" sz="2800" dirty="0">
                <a:cs typeface="Times New Roman" panose="02020603050405020304" pitchFamily="18" charset="0"/>
              </a:rPr>
              <a:t>образующих.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09572" name="Rectangle 4">
            <a:extLst>
              <a:ext uri="{FF2B5EF4-FFF2-40B4-BE49-F238E27FC236}">
                <a16:creationId xmlns:a16="http://schemas.microsoft.com/office/drawing/2014/main" id="{3A4EE964-2898-455F-AEB8-9C412DE94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9573" name="Text Box 5">
            <a:extLst>
              <a:ext uri="{FF2B5EF4-FFF2-40B4-BE49-F238E27FC236}">
                <a16:creationId xmlns:a16="http://schemas.microsoft.com/office/drawing/2014/main" id="{BB4D9F86-C85A-4AD0-AD6B-E91B0E624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Высота конуса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9574" name="Picture 6">
            <a:extLst>
              <a:ext uri="{FF2B5EF4-FFF2-40B4-BE49-F238E27FC236}">
                <a16:creationId xmlns:a16="http://schemas.microsoft.com/office/drawing/2014/main" id="{DB03FDBE-2D83-4327-963F-72DB2F582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362200"/>
            <a:ext cx="2682875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59682646-A842-43B3-8387-CFBD97B8B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  <p:extLst>
      <p:ext uri="{BB962C8B-B14F-4D97-AF65-F5344CB8AC3E}">
        <p14:creationId xmlns:p14="http://schemas.microsoft.com/office/powerpoint/2010/main" val="347211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6499" name="Text Box 3">
                <a:extLst>
                  <a:ext uri="{FF2B5EF4-FFF2-40B4-BE49-F238E27FC236}">
                    <a16:creationId xmlns:a16="http://schemas.microsoft.com/office/drawing/2014/main" id="{24C905F2-3F81-46B5-8AE5-F61BF106F1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62000"/>
                <a:ext cx="9144000" cy="1507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Найдите угол сектора, являющегося развёрткой боковой поверхности конуса, радиус основания которого равен: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;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;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ru-RU" altLang="ru-R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ru-RU" altLang="ru-R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д)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ru-RU" altLang="ru-R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образующей.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6499" name="Text Box 3">
                <a:extLst>
                  <a:ext uri="{FF2B5EF4-FFF2-40B4-BE49-F238E27FC236}">
                    <a16:creationId xmlns:a16="http://schemas.microsoft.com/office/drawing/2014/main" id="{24C905F2-3F81-46B5-8AE5-F61BF106F1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62000"/>
                <a:ext cx="9144000" cy="1507400"/>
              </a:xfrm>
              <a:prstGeom prst="rect">
                <a:avLst/>
              </a:prstGeom>
              <a:blipFill>
                <a:blip r:embed="rId3"/>
                <a:stretch>
                  <a:fillRect l="-1000" t="-3239" r="-1000" b="-32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501" name="Text Box 5">
            <a:extLst>
              <a:ext uri="{FF2B5EF4-FFF2-40B4-BE49-F238E27FC236}">
                <a16:creationId xmlns:a16="http://schemas.microsoft.com/office/drawing/2014/main" id="{F30C0DEE-DE9C-4DC5-9FB9-5C7E650A6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792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а) 180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; б) 120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; в) 90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; г) 240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; д) 270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E57C5BA7-6CB2-4152-A54B-0639C5BEA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2800" dirty="0"/>
              <a:t>     </a:t>
            </a:r>
            <a:r>
              <a:rPr lang="ru-RU" sz="3200" dirty="0">
                <a:solidFill>
                  <a:srgbClr val="FF0000"/>
                </a:solidFill>
              </a:rPr>
              <a:t>Упражнение 17</a:t>
            </a:r>
            <a:r>
              <a:rPr lang="ru-RU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1045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Text Box 3">
            <a:extLst>
              <a:ext uri="{FF2B5EF4-FFF2-40B4-BE49-F238E27FC236}">
                <a16:creationId xmlns:a16="http://schemas.microsoft.com/office/drawing/2014/main" id="{96CF4B4F-6BEC-4983-83CA-80D8C95C1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939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Какая фигура является осевым сечением усеченного конуса?</a:t>
            </a:r>
            <a:endParaRPr lang="en-US" altLang="ru-RU" sz="2800" dirty="0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3420301D-AEB3-47F1-9254-AE4AAE637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12650" name="Picture 10">
            <a:extLst>
              <a:ext uri="{FF2B5EF4-FFF2-40B4-BE49-F238E27FC236}">
                <a16:creationId xmlns:a16="http://schemas.microsoft.com/office/drawing/2014/main" id="{1D6DEA57-3BE0-43A1-B9C3-02D074804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137" y="2065338"/>
            <a:ext cx="2960688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2653" name="Group 13">
            <a:extLst>
              <a:ext uri="{FF2B5EF4-FFF2-40B4-BE49-F238E27FC236}">
                <a16:creationId xmlns:a16="http://schemas.microsoft.com/office/drawing/2014/main" id="{2BE8ED58-C174-4805-8415-5B9B03C67677}"/>
              </a:ext>
            </a:extLst>
          </p:cNvPr>
          <p:cNvGrpSpPr>
            <a:grpSpLocks/>
          </p:cNvGrpSpPr>
          <p:nvPr/>
        </p:nvGrpSpPr>
        <p:grpSpPr bwMode="auto">
          <a:xfrm>
            <a:off x="539849" y="2065338"/>
            <a:ext cx="7231063" cy="3559175"/>
            <a:chOff x="-619" y="1301"/>
            <a:chExt cx="4555" cy="2242"/>
          </a:xfrm>
        </p:grpSpPr>
        <p:sp>
          <p:nvSpPr>
            <p:cNvPr id="112645" name="Text Box 5">
              <a:extLst>
                <a:ext uri="{FF2B5EF4-FFF2-40B4-BE49-F238E27FC236}">
                  <a16:creationId xmlns:a16="http://schemas.microsoft.com/office/drawing/2014/main" id="{ED0A32E6-C02D-4026-BCB0-A4C26C12CB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619" y="3216"/>
              <a:ext cx="455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Равнобедренная трапеция.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112652" name="Picture 12">
              <a:extLst>
                <a:ext uri="{FF2B5EF4-FFF2-40B4-BE49-F238E27FC236}">
                  <a16:creationId xmlns:a16="http://schemas.microsoft.com/office/drawing/2014/main" id="{47AD47E8-1A66-4945-98FE-32EA1F8994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" y="1301"/>
              <a:ext cx="1865" cy="16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2">
            <a:extLst>
              <a:ext uri="{FF2B5EF4-FFF2-40B4-BE49-F238E27FC236}">
                <a16:creationId xmlns:a16="http://schemas.microsoft.com/office/drawing/2014/main" id="{BFA4078F-6DA8-4D6E-AF22-F8C1D9C1D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18</a:t>
            </a:r>
          </a:p>
        </p:txBody>
      </p:sp>
    </p:spTree>
    <p:extLst>
      <p:ext uri="{BB962C8B-B14F-4D97-AF65-F5344CB8AC3E}">
        <p14:creationId xmlns:p14="http://schemas.microsoft.com/office/powerpoint/2010/main" val="6747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Text Box 3">
            <a:extLst>
              <a:ext uri="{FF2B5EF4-FFF2-40B4-BE49-F238E27FC236}">
                <a16:creationId xmlns:a16="http://schemas.microsoft.com/office/drawing/2014/main" id="{F79BF6BC-6F29-4DBD-A292-991DDDADA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Радиусы оснований усеченного конуса равны 3 см и 6 см, образующая – 5 см. Найдите высоту усеченного конуса.</a:t>
            </a:r>
            <a:endParaRPr lang="en-US" altLang="ru-RU" sz="2800" dirty="0"/>
          </a:p>
        </p:txBody>
      </p:sp>
      <p:sp>
        <p:nvSpPr>
          <p:cNvPr id="111620" name="Rectangle 4">
            <a:extLst>
              <a:ext uri="{FF2B5EF4-FFF2-40B4-BE49-F238E27FC236}">
                <a16:creationId xmlns:a16="http://schemas.microsoft.com/office/drawing/2014/main" id="{CFB1581D-3558-42D3-AE80-261B30ABB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11621" name="Text Box 5">
            <a:extLst>
              <a:ext uri="{FF2B5EF4-FFF2-40B4-BE49-F238E27FC236}">
                <a16:creationId xmlns:a16="http://schemas.microsoft.com/office/drawing/2014/main" id="{0D47012E-D0D1-443A-A978-59D3CCE29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4 см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11622" name="Picture 6">
            <a:extLst>
              <a:ext uri="{FF2B5EF4-FFF2-40B4-BE49-F238E27FC236}">
                <a16:creationId xmlns:a16="http://schemas.microsoft.com/office/drawing/2014/main" id="{4A5165C8-F19C-4333-8912-497117681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590800"/>
            <a:ext cx="2960688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63086AF6-34E6-4423-8461-55A9EC985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19</a:t>
            </a:r>
          </a:p>
        </p:txBody>
      </p:sp>
    </p:spTree>
    <p:extLst>
      <p:ext uri="{BB962C8B-B14F-4D97-AF65-F5344CB8AC3E}">
        <p14:creationId xmlns:p14="http://schemas.microsoft.com/office/powerpoint/2010/main" val="273713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Text Box 1027">
            <a:extLst>
              <a:ext uri="{FF2B5EF4-FFF2-40B4-BE49-F238E27FC236}">
                <a16:creationId xmlns:a16="http://schemas.microsoft.com/office/drawing/2014/main" id="{F1763294-78FB-4ACD-8243-B71E0C0E3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6603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Осевое сечение конуса –  правильный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со стороной 1. Найдите длину кратчайшего пути по поверхности этого конуса  из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в точку </a:t>
            </a:r>
            <a:r>
              <a:rPr lang="en-US" altLang="ru-RU" i="1" dirty="0">
                <a:cs typeface="Times New Roman" panose="02020603050405020304" pitchFamily="18" charset="0"/>
              </a:rPr>
              <a:t>D </a:t>
            </a:r>
            <a:r>
              <a:rPr lang="ru-RU" altLang="ru-RU" dirty="0">
                <a:cs typeface="Times New Roman" panose="02020603050405020304" pitchFamily="18" charset="0"/>
              </a:rPr>
              <a:t>– середину стороны </a:t>
            </a:r>
            <a:r>
              <a:rPr lang="en-US" altLang="ru-RU" i="1" dirty="0">
                <a:cs typeface="Times New Roman" panose="02020603050405020304" pitchFamily="18" charset="0"/>
              </a:rPr>
              <a:t>BC </a:t>
            </a:r>
            <a:r>
              <a:rPr lang="ru-RU" altLang="ru-RU" dirty="0">
                <a:cs typeface="Times New Roman" panose="02020603050405020304" pitchFamily="18" charset="0"/>
              </a:rPr>
              <a:t>(рис. 40).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32BDA71-26B5-4C62-B280-A1B892BE3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51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20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DBC9203-6DD0-4D96-88E8-B1463C9AD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973228"/>
            <a:ext cx="3318853" cy="2325267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08D1664-3812-471B-B916-FCE6348EB875}"/>
              </a:ext>
            </a:extLst>
          </p:cNvPr>
          <p:cNvGrpSpPr/>
          <p:nvPr/>
        </p:nvGrpSpPr>
        <p:grpSpPr>
          <a:xfrm>
            <a:off x="0" y="1973228"/>
            <a:ext cx="9144000" cy="4829439"/>
            <a:chOff x="0" y="1973228"/>
            <a:chExt cx="9144000" cy="48294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362" name="Text Box 1034">
                  <a:extLst>
                    <a:ext uri="{FF2B5EF4-FFF2-40B4-BE49-F238E27FC236}">
                      <a16:creationId xmlns:a16="http://schemas.microsoft.com/office/drawing/2014/main" id="{77EF2E95-6A08-44FB-B244-1E111A5480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5011967"/>
                  <a:ext cx="9144000" cy="17907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dirty="0">
                      <a:cs typeface="Times New Roman" panose="02020603050405020304" pitchFamily="18" charset="0"/>
                    </a:rPr>
                    <a:t>	Кратчайшим путем из точки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в точку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D</a:t>
                  </a:r>
                  <a:r>
                    <a:rPr lang="en-US" altLang="ru-RU" dirty="0">
                      <a:cs typeface="Times New Roman" panose="02020603050405020304" pitchFamily="18" charset="0"/>
                    </a:rPr>
                    <a:t> 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является отрезок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AD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, длина которого 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  <a:endParaRPr lang="en-US" altLang="ru-RU" dirty="0"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ts val="0"/>
                    </a:spcBef>
                  </a:pPr>
                  <a:r>
                    <a:rPr lang="ru-RU" altLang="ru-RU" dirty="0">
                      <a:cs typeface="Times New Roman" panose="02020603050405020304" pitchFamily="18" charset="0"/>
                    </a:rPr>
                    <a:t>	Соответствующий путь на поверхности конуса изображен на рисунке.</a:t>
                  </a:r>
                </a:p>
              </p:txBody>
            </p:sp>
          </mc:Choice>
          <mc:Fallback xmlns="">
            <p:sp>
              <p:nvSpPr>
                <p:cNvPr id="100362" name="Text Box 1034">
                  <a:extLst>
                    <a:ext uri="{FF2B5EF4-FFF2-40B4-BE49-F238E27FC236}">
                      <a16:creationId xmlns:a16="http://schemas.microsoft.com/office/drawing/2014/main" id="{77EF2E95-6A08-44FB-B244-1E111A5480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5011967"/>
                  <a:ext cx="9144000" cy="1790700"/>
                </a:xfrm>
                <a:prstGeom prst="rect">
                  <a:avLst/>
                </a:prstGeom>
                <a:blipFill>
                  <a:blip r:embed="rId4"/>
                  <a:stretch>
                    <a:fillRect l="-1000" t="-2721" r="-1000" b="-680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0" name="Рисунок 19">
              <a:extLst>
                <a:ext uri="{FF2B5EF4-FFF2-40B4-BE49-F238E27FC236}">
                  <a16:creationId xmlns:a16="http://schemas.microsoft.com/office/drawing/2014/main" id="{51095240-044A-4157-9A7D-F60C2F994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5799" y="1973228"/>
              <a:ext cx="3313333" cy="2286957"/>
            </a:xfrm>
            <a:prstGeom prst="rect">
              <a:avLst/>
            </a:prstGeom>
          </p:spPr>
        </p:pic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F2339A5B-DD7A-4E4A-94B3-5600C722D34B}"/>
              </a:ext>
            </a:extLst>
          </p:cNvPr>
          <p:cNvGrpSpPr/>
          <p:nvPr/>
        </p:nvGrpSpPr>
        <p:grpSpPr>
          <a:xfrm>
            <a:off x="0" y="2216692"/>
            <a:ext cx="9144000" cy="2873756"/>
            <a:chOff x="0" y="2216692"/>
            <a:chExt cx="9144000" cy="2873756"/>
          </a:xfrm>
        </p:grpSpPr>
        <p:sp>
          <p:nvSpPr>
            <p:cNvPr id="100358" name="Text Box 1030">
              <a:extLst>
                <a:ext uri="{FF2B5EF4-FFF2-40B4-BE49-F238E27FC236}">
                  <a16:creationId xmlns:a16="http://schemas.microsoft.com/office/drawing/2014/main" id="{2D06C19E-D8F8-4524-8A52-8C2461C22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260185"/>
              <a:ext cx="9144000" cy="830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Решение.</a:t>
              </a:r>
              <a:r>
                <a:rPr lang="ru-RU" altLang="ru-RU" dirty="0">
                  <a:cs typeface="Times New Roman" panose="02020603050405020304" pitchFamily="18" charset="0"/>
                </a:rPr>
                <a:t> Разверткой боковой поверхности этого конуса является полукруг радиуса 1.</a:t>
              </a:r>
            </a:p>
          </p:txBody>
        </p:sp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4CDE7DDF-D97E-4D5C-B9D5-B48F1E53A01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427984" y="2216692"/>
              <a:ext cx="3672408" cy="2129997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FA0CF744-1AE6-4690-90BF-E7E4CE72E2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7C11B488-B1BE-4CB6-B969-561B17794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cs typeface="Times New Roman" panose="02020603050405020304" pitchFamily="18" charset="0"/>
              </a:rPr>
              <a:t>Осевое сечение конуса –  </a:t>
            </a:r>
            <a:r>
              <a:rPr lang="ru-RU" altLang="ru-RU"/>
              <a:t>равнобедренный</a:t>
            </a:r>
            <a:r>
              <a:rPr lang="ru-RU" altLang="ru-RU">
                <a:cs typeface="Times New Roman" panose="02020603050405020304" pitchFamily="18" charset="0"/>
              </a:rPr>
              <a:t> треугольник </a:t>
            </a:r>
            <a:r>
              <a:rPr lang="en-US" altLang="ru-RU" i="1">
                <a:cs typeface="Times New Roman" panose="02020603050405020304" pitchFamily="18" charset="0"/>
              </a:rPr>
              <a:t>ABC </a:t>
            </a:r>
            <a:r>
              <a:rPr lang="ru-RU" altLang="ru-RU">
                <a:cs typeface="Times New Roman" panose="02020603050405020304" pitchFamily="18" charset="0"/>
              </a:rPr>
              <a:t>со стороной </a:t>
            </a:r>
            <a:r>
              <a:rPr lang="ru-RU" altLang="ru-RU"/>
              <a:t>основания 8 и боковой стороной 6</a:t>
            </a:r>
            <a:r>
              <a:rPr lang="ru-RU" altLang="ru-RU">
                <a:cs typeface="Times New Roman" panose="02020603050405020304" pitchFamily="18" charset="0"/>
              </a:rPr>
              <a:t>. Найдите длину кратчайшего пути по поверхности этого конуса  из точки </a:t>
            </a:r>
            <a:r>
              <a:rPr lang="en-US" altLang="ru-RU" i="1">
                <a:cs typeface="Times New Roman" panose="02020603050405020304" pitchFamily="18" charset="0"/>
              </a:rPr>
              <a:t>A </a:t>
            </a:r>
            <a:r>
              <a:rPr lang="ru-RU" altLang="ru-RU">
                <a:cs typeface="Times New Roman" panose="02020603050405020304" pitchFamily="18" charset="0"/>
              </a:rPr>
              <a:t>в точку </a:t>
            </a:r>
            <a:r>
              <a:rPr lang="en-US" altLang="ru-RU" i="1">
                <a:cs typeface="Times New Roman" panose="02020603050405020304" pitchFamily="18" charset="0"/>
              </a:rPr>
              <a:t>D </a:t>
            </a:r>
            <a:r>
              <a:rPr lang="ru-RU" altLang="ru-RU">
                <a:cs typeface="Times New Roman" panose="02020603050405020304" pitchFamily="18" charset="0"/>
              </a:rPr>
              <a:t>– середину стороны </a:t>
            </a:r>
            <a:r>
              <a:rPr lang="en-US" altLang="ru-RU" i="1">
                <a:cs typeface="Times New Roman" panose="02020603050405020304" pitchFamily="18" charset="0"/>
              </a:rPr>
              <a:t>BC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6508" name="Picture 12">
            <a:extLst>
              <a:ext uri="{FF2B5EF4-FFF2-40B4-BE49-F238E27FC236}">
                <a16:creationId xmlns:a16="http://schemas.microsoft.com/office/drawing/2014/main" id="{394A32A8-D7B5-43D8-B9C5-5E2F57AFE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3656013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6511" name="Group 15">
            <a:extLst>
              <a:ext uri="{FF2B5EF4-FFF2-40B4-BE49-F238E27FC236}">
                <a16:creationId xmlns:a16="http://schemas.microsoft.com/office/drawing/2014/main" id="{FF5D0DF5-69C6-433B-B76F-725161C07333}"/>
              </a:ext>
            </a:extLst>
          </p:cNvPr>
          <p:cNvGrpSpPr>
            <a:grpSpLocks/>
          </p:cNvGrpSpPr>
          <p:nvPr/>
        </p:nvGrpSpPr>
        <p:grpSpPr bwMode="auto">
          <a:xfrm>
            <a:off x="0" y="1905000"/>
            <a:ext cx="9144000" cy="4522788"/>
            <a:chOff x="0" y="1200"/>
            <a:chExt cx="5760" cy="2849"/>
          </a:xfrm>
        </p:grpSpPr>
        <p:sp>
          <p:nvSpPr>
            <p:cNvPr id="106502" name="Text Box 6">
              <a:extLst>
                <a:ext uri="{FF2B5EF4-FFF2-40B4-BE49-F238E27FC236}">
                  <a16:creationId xmlns:a16="http://schemas.microsoft.com/office/drawing/2014/main" id="{7CF2CED0-A2E8-4C35-BABE-301EFBC78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976"/>
              <a:ext cx="57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Решение.</a:t>
              </a:r>
              <a:r>
                <a:rPr lang="ru-RU" altLang="ru-RU" dirty="0">
                  <a:cs typeface="Times New Roman" panose="02020603050405020304" pitchFamily="18" charset="0"/>
                </a:rPr>
                <a:t> Разверткой боковой поверхности этого конуса является </a:t>
              </a:r>
              <a:r>
                <a:rPr lang="ru-RU" altLang="ru-RU" dirty="0"/>
                <a:t>сектор с углом 240</a:t>
              </a:r>
              <a:r>
                <a:rPr lang="ru-RU" altLang="ru-RU" baseline="30000" dirty="0"/>
                <a:t>о</a:t>
              </a:r>
              <a:r>
                <a:rPr lang="ru-RU" altLang="ru-RU" dirty="0">
                  <a:cs typeface="Times New Roman" panose="02020603050405020304" pitchFamily="18" charset="0"/>
                </a:rPr>
                <a:t>.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505" name="Text Box 9">
                  <a:extLst>
                    <a:ext uri="{FF2B5EF4-FFF2-40B4-BE49-F238E27FC236}">
                      <a16:creationId xmlns:a16="http://schemas.microsoft.com/office/drawing/2014/main" id="{8C9CE631-E052-4E3A-AA0A-230F9631309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504"/>
                  <a:ext cx="5760" cy="5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cs typeface="Times New Roman" panose="02020603050405020304" pitchFamily="18" charset="0"/>
                    </a:rPr>
                    <a:t>	Кратчайшим путем из точки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</a:t>
                  </a:r>
                  <a:r>
                    <a:rPr lang="en-US" altLang="ru-RU" i="1" dirty="0"/>
                    <a:t>’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в точку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D</a:t>
                  </a:r>
                  <a:r>
                    <a:rPr lang="en-US" altLang="ru-RU" dirty="0">
                      <a:cs typeface="Times New Roman" panose="02020603050405020304" pitchFamily="18" charset="0"/>
                    </a:rPr>
                    <a:t> 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является </a:t>
                  </a:r>
                  <a:r>
                    <a:rPr lang="ru-RU" altLang="ru-RU" dirty="0"/>
                    <a:t>отрезок </a:t>
                  </a:r>
                  <a:r>
                    <a:rPr lang="en-US" altLang="ru-RU" i="1" dirty="0"/>
                    <a:t>A’D</a:t>
                  </a:r>
                  <a:r>
                    <a:rPr lang="ru-RU" altLang="ru-RU" dirty="0"/>
                    <a:t>, длина которого равна </a:t>
                  </a:r>
                  <a14:m>
                    <m:oMath xmlns:m="http://schemas.openxmlformats.org/officeDocument/2006/math"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  <a:endParaRPr lang="en-US" altLang="ru-RU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6505" name="Text Box 9">
                  <a:extLst>
                    <a:ext uri="{FF2B5EF4-FFF2-40B4-BE49-F238E27FC236}">
                      <a16:creationId xmlns:a16="http://schemas.microsoft.com/office/drawing/2014/main" id="{8C9CE631-E052-4E3A-AA0A-230F963130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504"/>
                  <a:ext cx="5760" cy="545"/>
                </a:xfrm>
                <a:prstGeom prst="rect">
                  <a:avLst/>
                </a:prstGeom>
                <a:blipFill>
                  <a:blip r:embed="rId4"/>
                  <a:stretch>
                    <a:fillRect l="-1000" t="-5674" r="-1000" b="-1560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6509" name="Picture 13">
              <a:extLst>
                <a:ext uri="{FF2B5EF4-FFF2-40B4-BE49-F238E27FC236}">
                  <a16:creationId xmlns:a16="http://schemas.microsoft.com/office/drawing/2014/main" id="{4E6C7259-693F-456C-9BD1-6E156B387A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200"/>
              <a:ext cx="2100" cy="1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007B9411-C06E-4845-ACCF-CC30D675CDF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7630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Боковая поверхность конуса</a:t>
            </a:r>
          </a:p>
        </p:txBody>
      </p:sp>
      <p:sp>
        <p:nvSpPr>
          <p:cNvPr id="89091" name="Text Box 3">
            <a:extLst>
              <a:ext uri="{FF2B5EF4-FFF2-40B4-BE49-F238E27FC236}">
                <a16:creationId xmlns:a16="http://schemas.microsoft.com/office/drawing/2014/main" id="{48141A7E-B073-48EE-AF8B-F3CB7ADAA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Фигура, образованная отрезками, соединяющими вершину конуса с точками окружности его основания,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боковой поверхностью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конуса. Сами отрезки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образующими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конуса.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DC430694-7374-4505-92DF-4A22BBED5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828800"/>
            <a:ext cx="4648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Прямая, проходящая через </a:t>
            </a:r>
            <a:r>
              <a:rPr lang="ru-RU" altLang="ru-RU" dirty="0"/>
              <a:t>вершину и </a:t>
            </a:r>
            <a:r>
              <a:rPr lang="ru-RU" altLang="ru-RU" dirty="0">
                <a:cs typeface="Times New Roman" panose="02020603050405020304" pitchFamily="18" charset="0"/>
              </a:rPr>
              <a:t>центр основани</a:t>
            </a:r>
            <a:r>
              <a:rPr lang="ru-RU" altLang="ru-RU" dirty="0"/>
              <a:t>я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конуса</a:t>
            </a:r>
            <a:r>
              <a:rPr lang="ru-RU" altLang="ru-RU" dirty="0">
                <a:cs typeface="Times New Roman" panose="02020603050405020304" pitchFamily="18" charset="0"/>
              </a:rPr>
              <a:t>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осью </a:t>
            </a:r>
            <a:r>
              <a:rPr lang="ru-RU" altLang="ru-RU" dirty="0">
                <a:cs typeface="Times New Roman" panose="02020603050405020304" pitchFamily="18" charset="0"/>
              </a:rPr>
              <a:t>этого </a:t>
            </a:r>
            <a:r>
              <a:rPr lang="ru-RU" altLang="ru-RU" dirty="0"/>
              <a:t>конуса</a:t>
            </a:r>
            <a:r>
              <a:rPr lang="ru-RU" altLang="ru-RU" dirty="0">
                <a:cs typeface="Times New Roman" panose="02020603050405020304" pitchFamily="18" charset="0"/>
              </a:rPr>
              <a:t>. Сечение </a:t>
            </a:r>
            <a:r>
              <a:rPr lang="ru-RU" altLang="ru-RU" dirty="0"/>
              <a:t>конуса</a:t>
            </a:r>
            <a:r>
              <a:rPr lang="ru-RU" altLang="ru-RU" dirty="0">
                <a:cs typeface="Times New Roman" panose="02020603050405020304" pitchFamily="18" charset="0"/>
              </a:rPr>
              <a:t> плоскостью, проходящей через ось,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осевым сечением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.</a:t>
            </a:r>
            <a:endParaRPr lang="en-US" altLang="ru-RU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89093" name="Text Box 5">
            <a:extLst>
              <a:ext uri="{FF2B5EF4-FFF2-40B4-BE49-F238E27FC236}">
                <a16:creationId xmlns:a16="http://schemas.microsoft.com/office/drawing/2014/main" id="{D07DB7FA-3791-4425-9127-A4FD658FB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267200"/>
            <a:ext cx="464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Расстояние </a:t>
            </a:r>
            <a:r>
              <a:rPr lang="ru-RU" altLang="ru-RU" dirty="0"/>
              <a:t>от вершины конуса до</a:t>
            </a:r>
            <a:r>
              <a:rPr lang="ru-RU" altLang="ru-RU" dirty="0">
                <a:cs typeface="Times New Roman" panose="02020603050405020304" pitchFamily="18" charset="0"/>
              </a:rPr>
              <a:t> плоскост</a:t>
            </a:r>
            <a:r>
              <a:rPr lang="ru-RU" altLang="ru-RU" dirty="0"/>
              <a:t>и его</a:t>
            </a:r>
            <a:r>
              <a:rPr lang="ru-RU" altLang="ru-RU" dirty="0">
                <a:cs typeface="Times New Roman" panose="02020603050405020304" pitchFamily="18" charset="0"/>
              </a:rPr>
              <a:t> основани</a:t>
            </a:r>
            <a:r>
              <a:rPr lang="ru-RU" altLang="ru-RU" dirty="0"/>
              <a:t>я</a:t>
            </a:r>
            <a:r>
              <a:rPr lang="ru-RU" altLang="ru-RU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высотой </a:t>
            </a:r>
            <a:r>
              <a:rPr lang="ru-RU" altLang="ru-RU" dirty="0"/>
              <a:t>конуса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89095" name="Picture 7">
            <a:extLst>
              <a:ext uri="{FF2B5EF4-FFF2-40B4-BE49-F238E27FC236}">
                <a16:creationId xmlns:a16="http://schemas.microsoft.com/office/drawing/2014/main" id="{9DC0EA30-E82C-4C38-A215-A3F664B7F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2133600"/>
            <a:ext cx="334645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45419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E7D34635-F29A-4580-B662-3C90005AE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DFA4BFC4-E6BF-434C-818E-430FABE00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cs typeface="Times New Roman" panose="02020603050405020304" pitchFamily="18" charset="0"/>
              </a:rPr>
              <a:t>Осевое сечение конуса –  </a:t>
            </a:r>
            <a:r>
              <a:rPr lang="ru-RU" altLang="ru-RU"/>
              <a:t>равнобедренный</a:t>
            </a:r>
            <a:r>
              <a:rPr lang="ru-RU" altLang="ru-RU">
                <a:cs typeface="Times New Roman" panose="02020603050405020304" pitchFamily="18" charset="0"/>
              </a:rPr>
              <a:t> треугольник </a:t>
            </a:r>
            <a:r>
              <a:rPr lang="en-US" altLang="ru-RU" i="1">
                <a:cs typeface="Times New Roman" panose="02020603050405020304" pitchFamily="18" charset="0"/>
              </a:rPr>
              <a:t>ABC </a:t>
            </a:r>
            <a:r>
              <a:rPr lang="ru-RU" altLang="ru-RU">
                <a:cs typeface="Times New Roman" panose="02020603050405020304" pitchFamily="18" charset="0"/>
              </a:rPr>
              <a:t>со стороной </a:t>
            </a:r>
            <a:r>
              <a:rPr lang="ru-RU" altLang="ru-RU"/>
              <a:t>основания </a:t>
            </a:r>
            <a:r>
              <a:rPr lang="ru-RU" altLang="ru-RU">
                <a:cs typeface="Times New Roman" panose="02020603050405020304" pitchFamily="18" charset="0"/>
              </a:rPr>
              <a:t>1</a:t>
            </a:r>
            <a:r>
              <a:rPr lang="ru-RU" altLang="ru-RU"/>
              <a:t> и боковой стороной 2</a:t>
            </a:r>
            <a:r>
              <a:rPr lang="ru-RU" altLang="ru-RU">
                <a:cs typeface="Times New Roman" panose="02020603050405020304" pitchFamily="18" charset="0"/>
              </a:rPr>
              <a:t>. Найдите длину кратчайше</a:t>
            </a:r>
            <a:r>
              <a:rPr lang="ru-RU" altLang="ru-RU"/>
              <a:t>й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ru-RU" altLang="ru-RU"/>
              <a:t>петли</a:t>
            </a:r>
            <a:r>
              <a:rPr lang="ru-RU" altLang="ru-RU">
                <a:cs typeface="Times New Roman" panose="02020603050405020304" pitchFamily="18" charset="0"/>
              </a:rPr>
              <a:t> по поверхности этого конуса  </a:t>
            </a:r>
            <a:r>
              <a:rPr lang="ru-RU" altLang="ru-RU"/>
              <a:t>с началом и концом в точке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4460" name="Picture 12">
            <a:extLst>
              <a:ext uri="{FF2B5EF4-FFF2-40B4-BE49-F238E27FC236}">
                <a16:creationId xmlns:a16="http://schemas.microsoft.com/office/drawing/2014/main" id="{91F72F23-0B3B-43CD-A587-50A30792D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16150"/>
            <a:ext cx="227647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4464" name="Group 16">
            <a:extLst>
              <a:ext uri="{FF2B5EF4-FFF2-40B4-BE49-F238E27FC236}">
                <a16:creationId xmlns:a16="http://schemas.microsoft.com/office/drawing/2014/main" id="{D62167EA-2E62-4C6D-9C73-6A4CF14BA414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0"/>
            <a:ext cx="9144000" cy="3827463"/>
            <a:chOff x="0" y="1440"/>
            <a:chExt cx="5760" cy="24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457" name="Text Box 9">
                  <a:extLst>
                    <a:ext uri="{FF2B5EF4-FFF2-40B4-BE49-F238E27FC236}">
                      <a16:creationId xmlns:a16="http://schemas.microsoft.com/office/drawing/2014/main" id="{EC3CE17A-3BA5-4D5A-A5BD-13AD8AA838C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072"/>
                  <a:ext cx="5760" cy="7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Разверткой боковой поверхности конуса является сектор с углом 90</a:t>
                  </a:r>
                  <a:r>
                    <a:rPr lang="ru-RU" altLang="ru-RU" baseline="30000" dirty="0"/>
                    <a:t>о</a:t>
                  </a:r>
                  <a:r>
                    <a:rPr lang="ru-RU" altLang="ru-RU" dirty="0"/>
                    <a:t>. Кратчайшим путем является отрезок </a:t>
                  </a:r>
                  <a:r>
                    <a:rPr lang="en-US" altLang="ru-RU" i="1" dirty="0"/>
                    <a:t>A’A”</a:t>
                  </a:r>
                  <a:r>
                    <a:rPr lang="ru-RU" altLang="ru-RU" dirty="0"/>
                    <a:t>, длина которого равна </a:t>
                  </a:r>
                  <a14:m>
                    <m:oMath xmlns:m="http://schemas.openxmlformats.org/officeDocument/2006/math"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ru-RU" altLang="ru-RU" dirty="0"/>
                    <a:t>.</a:t>
                  </a:r>
                </a:p>
              </p:txBody>
            </p:sp>
          </mc:Choice>
          <mc:Fallback xmlns="">
            <p:sp>
              <p:nvSpPr>
                <p:cNvPr id="104457" name="Text Box 9">
                  <a:extLst>
                    <a:ext uri="{FF2B5EF4-FFF2-40B4-BE49-F238E27FC236}">
                      <a16:creationId xmlns:a16="http://schemas.microsoft.com/office/drawing/2014/main" id="{EC3CE17A-3BA5-4D5A-A5BD-13AD8AA838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072"/>
                  <a:ext cx="5760" cy="779"/>
                </a:xfrm>
                <a:prstGeom prst="rect">
                  <a:avLst/>
                </a:prstGeom>
                <a:blipFill>
                  <a:blip r:embed="rId4"/>
                  <a:stretch>
                    <a:fillRect l="-1000" t="-3941" r="-1000" b="-1034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4462" name="Picture 14">
              <a:extLst>
                <a:ext uri="{FF2B5EF4-FFF2-40B4-BE49-F238E27FC236}">
                  <a16:creationId xmlns:a16="http://schemas.microsoft.com/office/drawing/2014/main" id="{BA17198C-32B5-49F5-AC13-312CDA1059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1440"/>
              <a:ext cx="2080" cy="13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7092C17-726C-4FCB-95D1-8D7541703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6178550" cy="387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11C45F09-87A2-4278-AC29-37E84C6E6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624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11760" algn="just"/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боковую поверхность конуса разрезать по образующей, развернуть её на плоскость, то получится сектор, называемый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развёрткой боковой поверхности конуса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Если добавить к нему круг – основание конуса, то получится фигура, называемая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развёрткой конуса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61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0EBFC180-0CF0-4CC9-BCE3-D28909D185C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7630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УСЕЧЕННЫЙ КОНУС</a:t>
            </a:r>
          </a:p>
        </p:txBody>
      </p:sp>
      <p:sp>
        <p:nvSpPr>
          <p:cNvPr id="91139" name="Text Box 3">
            <a:extLst>
              <a:ext uri="{FF2B5EF4-FFF2-40B4-BE49-F238E27FC236}">
                <a16:creationId xmlns:a16="http://schemas.microsoft.com/office/drawing/2014/main" id="{EAF1CEA2-0AB0-420F-9D46-696F16C9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Если конус пересечен плоскостью, параллельной основанию, то его часть, заключенная между этой плоскостью и основанием,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усеченным конусом</a:t>
            </a:r>
            <a:r>
              <a:rPr lang="ru-RU" altLang="ru-RU" dirty="0">
                <a:cs typeface="Times New Roman" panose="02020603050405020304" pitchFamily="18" charset="0"/>
              </a:rPr>
              <a:t>. Само сечение конуса плоскостью, параллельной основанию, называется также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основанием </a:t>
            </a:r>
            <a:r>
              <a:rPr lang="ru-RU" altLang="ru-RU" dirty="0">
                <a:cs typeface="Times New Roman" panose="02020603050405020304" pitchFamily="18" charset="0"/>
              </a:rPr>
              <a:t>усеченного конуса.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91140" name="Text Box 4">
            <a:extLst>
              <a:ext uri="{FF2B5EF4-FFF2-40B4-BE49-F238E27FC236}">
                <a16:creationId xmlns:a16="http://schemas.microsoft.com/office/drawing/2014/main" id="{6C47B9F4-275C-4AAB-8102-0B8D890F3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098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Высотой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усеченного конуса называется расстояние между плоскостями его оснований.	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0B57C0-CFA8-41B9-940E-D930059D8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140968"/>
            <a:ext cx="4582460" cy="333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95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Text Box 3">
            <a:extLst>
              <a:ext uri="{FF2B5EF4-FFF2-40B4-BE49-F238E27FC236}">
                <a16:creationId xmlns:a16="http://schemas.microsoft.com/office/drawing/2014/main" id="{1F63729E-3DE5-47F9-AE19-CD77F5DC3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624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11760" algn="just"/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боковую поверхность усечённого конуса разрезать по образующей, развернуть её на плоскость и добавить к ней основания, то получится фигура, называемая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развёрткой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усечённого конуса</a:t>
            </a:r>
            <a:r>
              <a:rPr lang="ru-RU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D32F0FB-AE58-43A4-8E2F-C5E15D177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132856"/>
            <a:ext cx="3972081" cy="349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9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B2CBC5C1-E4F5-436C-8AC7-584F072336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404813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Изображение конуса</a:t>
            </a:r>
          </a:p>
        </p:txBody>
      </p:sp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Конус изображается в ортогональной проекции. Основание конуса изображается эллипсом.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80F3066-373F-43EB-9440-52AFC015BA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618933"/>
            <a:ext cx="4863031" cy="440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07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 Для моделирования конуса</a:t>
            </a:r>
            <a:r>
              <a:rPr lang="en-US" altLang="ru-RU" dirty="0"/>
              <a:t> </a:t>
            </a:r>
            <a:r>
              <a:rPr lang="ru-RU" altLang="ru-RU" dirty="0"/>
              <a:t>можно воспользоваться инструментом «Конус», который имеется в программе </a:t>
            </a:r>
            <a:r>
              <a:rPr lang="en-US" altLang="ru-RU" dirty="0"/>
              <a:t>GeoGebra</a:t>
            </a:r>
            <a:r>
              <a:rPr lang="ru-RU" altLang="ru-RU" dirty="0"/>
              <a:t>. Если выбрать этот инструмент и указать две точки, то откроется дополнительное окно «Радиус». </a:t>
            </a:r>
            <a:r>
              <a:rPr lang="ru-RU" altLang="ru-RU" sz="2400" dirty="0"/>
              <a:t>Указав в нём радиус, получим конус с данным радиусом, у которого первая точка является центром основания, вторая – вершиной конуса.</a:t>
            </a:r>
            <a:endParaRPr lang="ru-RU" alt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B26CCFC-B0EA-68D2-4856-913F45BC05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778" y="2424956"/>
            <a:ext cx="4654443" cy="437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46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71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 В программе </a:t>
            </a:r>
            <a:r>
              <a:rPr lang="en-US" altLang="ru-RU" dirty="0"/>
              <a:t>GeoGebra</a:t>
            </a:r>
            <a:r>
              <a:rPr lang="ru-RU" altLang="ru-RU" dirty="0"/>
              <a:t> получите конус. Постройте осевое сечение, аналогично тому, как это показано на рисунке.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B965E4C-12BB-8837-F1E3-00067B567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14C0961-2739-129F-C005-3807F34B6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132856"/>
            <a:ext cx="4438419" cy="4173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232355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1438</Words>
  <Application>Microsoft Office PowerPoint</Application>
  <PresentationFormat>Экран (4:3)</PresentationFormat>
  <Paragraphs>145</Paragraphs>
  <Slides>30</Slides>
  <Notes>30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Arial</vt:lpstr>
      <vt:lpstr>Cambria Math</vt:lpstr>
      <vt:lpstr>Times New Roman</vt:lpstr>
      <vt:lpstr>Оформление по умолчанию</vt:lpstr>
      <vt:lpstr>4б. КОНУС</vt:lpstr>
      <vt:lpstr>Презентация PowerPoint</vt:lpstr>
      <vt:lpstr>Боковая поверхность конуса</vt:lpstr>
      <vt:lpstr>Презентация PowerPoint</vt:lpstr>
      <vt:lpstr>УСЕЧЕННЫЙ КОНУС</vt:lpstr>
      <vt:lpstr>Презентация PowerPoint</vt:lpstr>
      <vt:lpstr>Изображение конуса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9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21</vt:lpstr>
      <vt:lpstr>Упражнение 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Vladimir Smirnov</cp:lastModifiedBy>
  <cp:revision>54</cp:revision>
  <dcterms:created xsi:type="dcterms:W3CDTF">2006-06-14T12:10:42Z</dcterms:created>
  <dcterms:modified xsi:type="dcterms:W3CDTF">2024-06-20T08:56:31Z</dcterms:modified>
</cp:coreProperties>
</file>