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1322" r:id="rId2"/>
    <p:sldId id="1521" r:id="rId3"/>
    <p:sldId id="1502" r:id="rId4"/>
    <p:sldId id="1511" r:id="rId5"/>
    <p:sldId id="1512" r:id="rId6"/>
    <p:sldId id="1514" r:id="rId7"/>
    <p:sldId id="1513" r:id="rId8"/>
    <p:sldId id="1510" r:id="rId9"/>
    <p:sldId id="1323" r:id="rId10"/>
    <p:sldId id="1509" r:id="rId11"/>
    <p:sldId id="1365" r:id="rId12"/>
    <p:sldId id="1368" r:id="rId13"/>
    <p:sldId id="1376" r:id="rId14"/>
    <p:sldId id="1503" r:id="rId15"/>
    <p:sldId id="1504" r:id="rId16"/>
    <p:sldId id="1425" r:id="rId17"/>
    <p:sldId id="1426" r:id="rId18"/>
    <p:sldId id="1505" r:id="rId19"/>
    <p:sldId id="1506" r:id="rId20"/>
    <p:sldId id="1423" r:id="rId21"/>
    <p:sldId id="1424" r:id="rId22"/>
    <p:sldId id="1507" r:id="rId23"/>
    <p:sldId id="1508" r:id="rId24"/>
    <p:sldId id="1429" r:id="rId25"/>
    <p:sldId id="1430" r:id="rId26"/>
    <p:sldId id="1431" r:id="rId27"/>
    <p:sldId id="1432" r:id="rId28"/>
    <p:sldId id="1447" r:id="rId29"/>
    <p:sldId id="1448" r:id="rId30"/>
    <p:sldId id="1449" r:id="rId31"/>
    <p:sldId id="1450" r:id="rId32"/>
    <p:sldId id="1439" r:id="rId33"/>
    <p:sldId id="1440" r:id="rId34"/>
    <p:sldId id="1435" r:id="rId35"/>
    <p:sldId id="1436" r:id="rId36"/>
    <p:sldId id="1437" r:id="rId37"/>
    <p:sldId id="1438" r:id="rId38"/>
    <p:sldId id="1441" r:id="rId39"/>
    <p:sldId id="1442" r:id="rId40"/>
    <p:sldId id="1443" r:id="rId41"/>
    <p:sldId id="1444" r:id="rId42"/>
    <p:sldId id="1445" r:id="rId43"/>
    <p:sldId id="1446" r:id="rId44"/>
    <p:sldId id="1350" r:id="rId45"/>
    <p:sldId id="1352" r:id="rId46"/>
    <p:sldId id="1384" r:id="rId47"/>
    <p:sldId id="1353" r:id="rId48"/>
    <p:sldId id="1385" r:id="rId49"/>
    <p:sldId id="1451" r:id="rId50"/>
    <p:sldId id="1452" r:id="rId51"/>
    <p:sldId id="1453" r:id="rId52"/>
    <p:sldId id="1454" r:id="rId53"/>
    <p:sldId id="1457" r:id="rId54"/>
    <p:sldId id="1458" r:id="rId55"/>
    <p:sldId id="1459" r:id="rId56"/>
    <p:sldId id="1460" r:id="rId57"/>
    <p:sldId id="1467" r:id="rId58"/>
    <p:sldId id="1468" r:id="rId59"/>
    <p:sldId id="1469" r:id="rId60"/>
    <p:sldId id="1470" r:id="rId61"/>
    <p:sldId id="1471" r:id="rId62"/>
    <p:sldId id="1472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0929"/>
  </p:normalViewPr>
  <p:slideViewPr>
    <p:cSldViewPr>
      <p:cViewPr varScale="1">
        <p:scale>
          <a:sx n="97" d="100"/>
          <a:sy n="97" d="100"/>
        </p:scale>
        <p:origin x="2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46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F71E1-22FB-4F52-A388-0A092A8E9349}" type="slidenum">
              <a:rPr lang="ru-RU"/>
              <a:pPr/>
              <a:t>10</a:t>
            </a:fld>
            <a:endParaRPr 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129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2DC8A-A12F-45A4-9BC0-82EE3E11D46A}" type="slidenum">
              <a:rPr lang="ru-RU"/>
              <a:pPr/>
              <a:t>11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728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D0F4C-F1B5-4E3A-8F41-56C6C2BC8CFF}" type="slidenum">
              <a:rPr lang="ru-RU"/>
              <a:pPr/>
              <a:t>44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92384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29456-7AAC-4241-BCA5-1E357EA4B17B}" type="slidenum">
              <a:rPr lang="ru-RU"/>
              <a:pPr/>
              <a:t>45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5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29456-7AAC-4241-BCA5-1E357EA4B17B}" type="slidenum">
              <a:rPr lang="ru-RU"/>
              <a:pPr/>
              <a:t>46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4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927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821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7643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5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8183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6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95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7724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22A0-FDF4-4E53-8401-E83DDED61707}" type="slidenum">
              <a:rPr lang="ru-RU"/>
              <a:pPr/>
              <a:t>8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832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F71E1-22FB-4F52-A388-0A092A8E9349}" type="slidenum">
              <a:rPr lang="ru-RU"/>
              <a:pPr/>
              <a:t>9</a:t>
            </a:fld>
            <a:endParaRPr 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597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776"/>
            <a:ext cx="9144000" cy="2376264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30</a:t>
            </a:r>
            <a:r>
              <a:rPr lang="ru-RU" dirty="0">
                <a:solidFill>
                  <a:srgbClr val="FF3300"/>
                </a:solidFill>
              </a:rPr>
              <a:t>а. Аналитические методы нахождения углов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63130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51520" y="707212"/>
            <a:ext cx="59306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Плоскость, проходящая через начало координат и пересекающая координатные плоскости </a:t>
            </a:r>
            <a:r>
              <a:rPr lang="en-US" i="1" dirty="0" err="1"/>
              <a:t>xOz</a:t>
            </a:r>
            <a:r>
              <a:rPr lang="en-US" dirty="0"/>
              <a:t>, </a:t>
            </a:r>
            <a:r>
              <a:rPr lang="en-US" i="1" dirty="0" err="1"/>
              <a:t>yOz</a:t>
            </a:r>
            <a:r>
              <a:rPr lang="en-US" i="1" dirty="0"/>
              <a:t> </a:t>
            </a:r>
            <a:r>
              <a:rPr lang="ru-RU" dirty="0"/>
              <a:t>по прямым </a:t>
            </a:r>
            <a:r>
              <a:rPr lang="en-US" i="1" dirty="0"/>
              <a:t>z = </a:t>
            </a:r>
            <a:r>
              <a:rPr lang="en-US" i="1" dirty="0" err="1"/>
              <a:t>kx</a:t>
            </a:r>
            <a:r>
              <a:rPr lang="en-US" dirty="0"/>
              <a:t>, </a:t>
            </a:r>
            <a:r>
              <a:rPr lang="en-US" i="1" dirty="0"/>
              <a:t>z = </a:t>
            </a:r>
            <a:r>
              <a:rPr lang="en-US" i="1" dirty="0" err="1"/>
              <a:t>ly</a:t>
            </a:r>
            <a:r>
              <a:rPr lang="en-US" dirty="0"/>
              <a:t>, </a:t>
            </a:r>
            <a:r>
              <a:rPr lang="ru-RU" dirty="0"/>
              <a:t>задаётся уравнением </a:t>
            </a:r>
            <a:r>
              <a:rPr lang="en-US" i="1" dirty="0"/>
              <a:t>z = </a:t>
            </a:r>
            <a:r>
              <a:rPr lang="en-US" i="1" dirty="0" err="1"/>
              <a:t>kx</a:t>
            </a:r>
            <a:r>
              <a:rPr lang="en-US" i="1" dirty="0"/>
              <a:t> + </a:t>
            </a:r>
            <a:r>
              <a:rPr lang="en-US" i="1" dirty="0" err="1"/>
              <a:t>ly</a:t>
            </a:r>
            <a:r>
              <a:rPr lang="en-US" dirty="0"/>
              <a:t>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81" y="37234"/>
            <a:ext cx="1980220" cy="223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51" y="2293640"/>
            <a:ext cx="1661505" cy="209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91" y="4509120"/>
            <a:ext cx="1728192" cy="216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1520" y="2723436"/>
            <a:ext cx="59306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Плоскость, проходящая через начало координат и пересекающая координатные плоскости </a:t>
            </a:r>
            <a:r>
              <a:rPr lang="en-US" i="1" dirty="0" err="1"/>
              <a:t>xOy</a:t>
            </a:r>
            <a:r>
              <a:rPr lang="en-US" dirty="0"/>
              <a:t>, </a:t>
            </a:r>
            <a:r>
              <a:rPr lang="en-US" i="1" dirty="0" err="1"/>
              <a:t>xOz</a:t>
            </a:r>
            <a:r>
              <a:rPr lang="en-US" i="1" dirty="0"/>
              <a:t> </a:t>
            </a:r>
            <a:r>
              <a:rPr lang="ru-RU" dirty="0"/>
              <a:t>по прямым </a:t>
            </a:r>
            <a:r>
              <a:rPr lang="en-US" i="1" dirty="0"/>
              <a:t>x = </a:t>
            </a:r>
            <a:r>
              <a:rPr lang="en-US" i="1" dirty="0" err="1"/>
              <a:t>ky</a:t>
            </a:r>
            <a:r>
              <a:rPr lang="en-US" dirty="0"/>
              <a:t>, </a:t>
            </a:r>
            <a:r>
              <a:rPr lang="en-US" i="1" dirty="0"/>
              <a:t>x = </a:t>
            </a:r>
            <a:r>
              <a:rPr lang="en-US" i="1" dirty="0" err="1"/>
              <a:t>lz</a:t>
            </a:r>
            <a:r>
              <a:rPr lang="en-US" dirty="0"/>
              <a:t>, </a:t>
            </a:r>
            <a:r>
              <a:rPr lang="ru-RU" dirty="0"/>
              <a:t>задаётся уравнением </a:t>
            </a:r>
            <a:r>
              <a:rPr lang="en-US" i="1" dirty="0"/>
              <a:t>x = </a:t>
            </a:r>
            <a:r>
              <a:rPr lang="en-US" i="1" dirty="0" err="1"/>
              <a:t>ky</a:t>
            </a:r>
            <a:r>
              <a:rPr lang="en-US" i="1" dirty="0"/>
              <a:t> + </a:t>
            </a:r>
            <a:r>
              <a:rPr lang="en-US" i="1" dirty="0" err="1"/>
              <a:t>lz</a:t>
            </a:r>
            <a:r>
              <a:rPr lang="en-US" dirty="0"/>
              <a:t>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1520" y="4869160"/>
            <a:ext cx="59306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Плоскость, проходящая через начало координат и пересекающая координатные плоскости </a:t>
            </a:r>
            <a:r>
              <a:rPr lang="en-US" i="1" dirty="0" err="1"/>
              <a:t>xOy</a:t>
            </a:r>
            <a:r>
              <a:rPr lang="en-US" dirty="0"/>
              <a:t>, </a:t>
            </a:r>
            <a:r>
              <a:rPr lang="en-US" i="1" dirty="0" err="1"/>
              <a:t>yOz</a:t>
            </a:r>
            <a:r>
              <a:rPr lang="en-US" i="1" dirty="0"/>
              <a:t> </a:t>
            </a:r>
            <a:r>
              <a:rPr lang="ru-RU" dirty="0"/>
              <a:t>по прямым </a:t>
            </a:r>
            <a:r>
              <a:rPr lang="en-US" i="1" dirty="0"/>
              <a:t>y = </a:t>
            </a:r>
            <a:r>
              <a:rPr lang="en-US" i="1" dirty="0" err="1"/>
              <a:t>kx</a:t>
            </a:r>
            <a:r>
              <a:rPr lang="en-US" dirty="0"/>
              <a:t>, </a:t>
            </a:r>
            <a:r>
              <a:rPr lang="en-US" i="1" dirty="0"/>
              <a:t>y = </a:t>
            </a:r>
            <a:r>
              <a:rPr lang="en-US" i="1" dirty="0" err="1"/>
              <a:t>lz</a:t>
            </a:r>
            <a:r>
              <a:rPr lang="en-US" dirty="0"/>
              <a:t>, </a:t>
            </a:r>
            <a:r>
              <a:rPr lang="ru-RU" dirty="0"/>
              <a:t>задаётся уравнением </a:t>
            </a:r>
            <a:r>
              <a:rPr lang="en-US" i="1" dirty="0"/>
              <a:t>y = </a:t>
            </a:r>
            <a:r>
              <a:rPr lang="en-US" i="1" dirty="0" err="1"/>
              <a:t>kx</a:t>
            </a:r>
            <a:r>
              <a:rPr lang="en-US" i="1" dirty="0"/>
              <a:t> + </a:t>
            </a:r>
            <a:r>
              <a:rPr lang="en-US" i="1" dirty="0" err="1"/>
              <a:t>lz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65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833" name="Text Box 9"/>
              <p:cNvSpPr txBox="1">
                <a:spLocks noChangeArrowheads="1"/>
              </p:cNvSpPr>
              <p:nvPr/>
            </p:nvSpPr>
            <p:spPr bwMode="auto">
              <a:xfrm>
                <a:off x="0" y="3248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800" dirty="0"/>
                  <a:t>	Найдем угол между прямой </a:t>
                </a:r>
                <a:r>
                  <a:rPr lang="en-US" sz="2800" i="1" dirty="0"/>
                  <a:t>AB</a:t>
                </a:r>
                <a:r>
                  <a:rPr lang="ru-RU" sz="2800" dirty="0"/>
                  <a:t>, направление которой задается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8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sz="2800" dirty="0"/>
                  <a:t> и плоскостью </a:t>
                </a:r>
                <a:r>
                  <a:rPr lang="ru-RU" sz="2800" dirty="0">
                    <a:cs typeface="Times New Roman" pitchFamily="18" charset="0"/>
                  </a:rPr>
                  <a:t>α</a:t>
                </a:r>
                <a:r>
                  <a:rPr lang="ru-RU" sz="2800" dirty="0"/>
                  <a:t>, заданной уравнением </a:t>
                </a:r>
                <a:r>
                  <a:rPr lang="en-US" sz="2800" i="1" dirty="0"/>
                  <a:t>ax</a:t>
                </a:r>
                <a:r>
                  <a:rPr lang="en-US" sz="2800" dirty="0"/>
                  <a:t> + </a:t>
                </a:r>
                <a:r>
                  <a:rPr lang="en-US" sz="2800" i="1" dirty="0"/>
                  <a:t>by</a:t>
                </a:r>
                <a:r>
                  <a:rPr lang="en-US" sz="2800" dirty="0"/>
                  <a:t> + </a:t>
                </a:r>
                <a:r>
                  <a:rPr lang="en-US" sz="2800" i="1" dirty="0" err="1"/>
                  <a:t>cz</a:t>
                </a:r>
                <a:r>
                  <a:rPr lang="en-US" sz="2800" dirty="0"/>
                  <a:t> + </a:t>
                </a:r>
                <a:r>
                  <a:rPr lang="en-US" sz="2800" i="1" dirty="0"/>
                  <a:t>d</a:t>
                </a:r>
                <a:r>
                  <a:rPr lang="en-US" sz="2800" dirty="0"/>
                  <a:t> = 0</a:t>
                </a:r>
                <a:r>
                  <a:rPr lang="ru-RU" sz="2800" dirty="0"/>
                  <a:t>.</a:t>
                </a:r>
              </a:p>
            </p:txBody>
          </p:sp>
        </mc:Choice>
        <mc:Fallback xmlns="">
          <p:sp>
            <p:nvSpPr>
              <p:cNvPr id="7783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48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1333" t="-4846" r="-13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8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56" y="3719970"/>
            <a:ext cx="27574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842" name="Text Box 18"/>
              <p:cNvSpPr txBox="1">
                <a:spLocks noChangeArrowheads="1"/>
              </p:cNvSpPr>
              <p:nvPr/>
            </p:nvSpPr>
            <p:spPr bwMode="auto">
              <a:xfrm>
                <a:off x="0" y="1437429"/>
                <a:ext cx="9144000" cy="2095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/>
                  <a:t>	Синус искомого угла </a:t>
                </a:r>
                <a:r>
                  <a:rPr lang="ru-RU" sz="2800" dirty="0">
                    <a:cs typeface="Times New Roman" pitchFamily="18" charset="0"/>
                  </a:rPr>
                  <a:t>φ</a:t>
                </a:r>
                <a:r>
                  <a:rPr lang="ru-RU" sz="2800" dirty="0"/>
                  <a:t> равен модулю косинуса угла между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sz="2800" dirty="0"/>
                  <a:t> 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ru-RU" sz="2800" dirty="0"/>
                  <a:t>,  где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- вектор нормали данной плоскости. Следовательно, имеет место формула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8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func>
                    <m:r>
                      <a:rPr lang="ru-RU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|⋅|</m:t>
                        </m:r>
                        <m:acc>
                          <m:accPr>
                            <m:chr m:val="⃗"/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ru-RU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78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37429"/>
                <a:ext cx="9144000" cy="2095958"/>
              </a:xfrm>
              <a:prstGeom prst="rect">
                <a:avLst/>
              </a:prstGeom>
              <a:blipFill>
                <a:blip r:embed="rId5"/>
                <a:stretch>
                  <a:fillRect l="-1333" t="-3198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46" name="Object 22"/>
          <p:cNvSpPr txBox="1"/>
          <p:nvPr/>
        </p:nvSpPr>
        <p:spPr bwMode="auto">
          <a:xfrm>
            <a:off x="3581400" y="3048000"/>
            <a:ext cx="277813" cy="377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77848" name="Object 24"/>
          <p:cNvSpPr txBox="1"/>
          <p:nvPr/>
        </p:nvSpPr>
        <p:spPr bwMode="auto">
          <a:xfrm>
            <a:off x="8305800" y="2667000"/>
            <a:ext cx="352425" cy="377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56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уг</a:t>
            </a:r>
            <a:r>
              <a:rPr lang="ru-RU" dirty="0"/>
              <a:t>ол</a:t>
            </a:r>
            <a:r>
              <a:rPr lang="ru-RU" dirty="0">
                <a:cs typeface="Times New Roman" pitchFamily="18" charset="0"/>
              </a:rPr>
              <a:t>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DB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8864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Упражнения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8655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0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353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(1, 1,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BDA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:r>
                  <a:rPr lang="en-US" i="1" dirty="0"/>
                  <a:t>x + 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1.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1. Искомый угол равен 90</a:t>
                </a:r>
                <a:r>
                  <a:rPr lang="ru-RU" baseline="30000" dirty="0"/>
                  <a:t>о</a:t>
                </a:r>
                <a:r>
                  <a:rPr lang="ru-RU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35308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073" r="-1000" b="-51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425949" cy="4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5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В </a:t>
            </a:r>
            <a:r>
              <a:rPr lang="ru-RU" dirty="0"/>
              <a:t>прямоугольном параллелепипеде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/>
              <a:t>, у которого </a:t>
            </a:r>
            <a:r>
              <a:rPr lang="en-US" i="1" dirty="0"/>
              <a:t>AB = </a:t>
            </a:r>
            <a:r>
              <a:rPr lang="en-US" dirty="0"/>
              <a:t>3, </a:t>
            </a:r>
            <a:r>
              <a:rPr lang="en-US" i="1" dirty="0"/>
              <a:t>AD = </a:t>
            </a:r>
            <a:r>
              <a:rPr lang="en-US" dirty="0"/>
              <a:t>2</a:t>
            </a:r>
            <a:r>
              <a:rPr lang="en-US" i="1" dirty="0"/>
              <a:t>, AA</a:t>
            </a:r>
            <a:r>
              <a:rPr lang="en-US" baseline="-25000" dirty="0"/>
              <a:t>1</a:t>
            </a:r>
            <a:r>
              <a:rPr lang="en-US" dirty="0"/>
              <a:t> = 1,</a:t>
            </a:r>
            <a:r>
              <a:rPr lang="ru-RU" dirty="0">
                <a:cs typeface="Times New Roman" pitchFamily="18" charset="0"/>
              </a:rPr>
              <a:t> найдите 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DB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3" y="2492896"/>
            <a:ext cx="5322614" cy="298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1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780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(3, 0, 0), </a:t>
                </a:r>
                <a:r>
                  <a:rPr lang="en-US" i="1" dirty="0"/>
                  <a:t>A</a:t>
                </a:r>
                <a:r>
                  <a:rPr lang="en-US" dirty="0"/>
                  <a:t>(0, 2, 0), </a:t>
                </a:r>
                <a:r>
                  <a:rPr lang="en-US" i="1" dirty="0"/>
                  <a:t>B</a:t>
                </a:r>
                <a:r>
                  <a:rPr lang="en-US" dirty="0"/>
                  <a:t>(3, 2,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2,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(3, 2, 1),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(3,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3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ACD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 </a:t>
                </a:r>
                <a:r>
                  <a:rPr lang="en-US" dirty="0"/>
                  <a:t>2</a:t>
                </a:r>
                <a:r>
                  <a:rPr lang="en-US" i="1" dirty="0"/>
                  <a:t>x + </a:t>
                </a:r>
                <a:r>
                  <a:rPr lang="en-US" dirty="0"/>
                  <a:t>3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</a:t>
                </a:r>
                <a:r>
                  <a:rPr lang="en-US" dirty="0"/>
                  <a:t>6</a:t>
                </a:r>
                <a:r>
                  <a:rPr lang="en-US" i="1" dirty="0"/>
                  <a:t>z</a:t>
                </a:r>
                <a:r>
                  <a:rPr lang="ru-RU" dirty="0"/>
                  <a:t> </a:t>
                </a:r>
                <a:r>
                  <a:rPr lang="en-US" dirty="0"/>
                  <a:t>= 6.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14</m:t>
                            </m:r>
                          </m:e>
                        </m:rad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78044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754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16260"/>
            <a:ext cx="5328592" cy="390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синус </a:t>
            </a:r>
            <a:r>
              <a:rPr lang="ru-RU" dirty="0">
                <a:cs typeface="Times New Roman" pitchFamily="18" charset="0"/>
              </a:rPr>
              <a:t>уг</a:t>
            </a:r>
            <a:r>
              <a:rPr lang="ru-RU" dirty="0"/>
              <a:t>ла</a:t>
            </a:r>
            <a:r>
              <a:rPr lang="ru-RU" dirty="0">
                <a:cs typeface="Times New Roman" pitchFamily="18" charset="0"/>
              </a:rPr>
              <a:t>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DA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719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21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75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1,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ACD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:r>
                  <a:rPr lang="en-US" i="1" dirty="0"/>
                  <a:t>x + 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1. </a:t>
                </a:r>
                <a:r>
                  <a:rPr lang="ru-RU" dirty="0"/>
                  <a:t>Её вектор нормали имеет координаты (1, 1, 1). 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7538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96" r="-1000" b="-14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90056"/>
            <a:ext cx="5040560" cy="406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прямоугольном параллелепипеде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/>
              <a:t>, у которого </a:t>
            </a:r>
            <a:r>
              <a:rPr lang="en-US" i="1" dirty="0"/>
              <a:t>AB = </a:t>
            </a:r>
            <a:r>
              <a:rPr lang="en-US" dirty="0"/>
              <a:t>3, </a:t>
            </a:r>
            <a:r>
              <a:rPr lang="en-US" i="1" dirty="0"/>
              <a:t>AD = </a:t>
            </a:r>
            <a:r>
              <a:rPr lang="en-US" dirty="0"/>
              <a:t>2</a:t>
            </a:r>
            <a:r>
              <a:rPr lang="en-US" i="1" dirty="0"/>
              <a:t>, AA</a:t>
            </a:r>
            <a:r>
              <a:rPr lang="en-US" baseline="-25000" dirty="0"/>
              <a:t>1</a:t>
            </a:r>
            <a:r>
              <a:rPr lang="en-US" dirty="0"/>
              <a:t> = 1,</a:t>
            </a:r>
            <a:r>
              <a:rPr lang="ru-RU" dirty="0">
                <a:cs typeface="Times New Roman" pitchFamily="18" charset="0"/>
              </a:rPr>
              <a:t> найдите 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DA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76" y="2708920"/>
            <a:ext cx="4419848" cy="242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15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752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(3, 0, 0), </a:t>
                </a:r>
                <a:r>
                  <a:rPr lang="en-US" i="1" dirty="0"/>
                  <a:t>A</a:t>
                </a:r>
                <a:r>
                  <a:rPr lang="en-US" dirty="0"/>
                  <a:t>(0, 2, 0), </a:t>
                </a:r>
                <a:r>
                  <a:rPr lang="en-US" i="1" dirty="0"/>
                  <a:t>B</a:t>
                </a:r>
                <a:r>
                  <a:rPr lang="en-US" dirty="0"/>
                  <a:t>(3, 2,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2,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(3, 2, 1),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(3,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ACD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 </a:t>
                </a:r>
                <a:r>
                  <a:rPr lang="en-US" dirty="0"/>
                  <a:t>2</a:t>
                </a:r>
                <a:r>
                  <a:rPr lang="en-US" i="1" dirty="0"/>
                  <a:t>x + </a:t>
                </a:r>
                <a:r>
                  <a:rPr lang="en-US" dirty="0"/>
                  <a:t>3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</a:t>
                </a:r>
                <a:r>
                  <a:rPr lang="en-US" dirty="0"/>
                  <a:t>6</a:t>
                </a:r>
                <a:r>
                  <a:rPr lang="en-US" i="1" dirty="0"/>
                  <a:t>z</a:t>
                </a:r>
                <a:r>
                  <a:rPr lang="ru-RU" dirty="0"/>
                  <a:t> </a:t>
                </a:r>
                <a:r>
                  <a:rPr lang="en-US" dirty="0"/>
                  <a:t>= 6.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75248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77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544616" cy="392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0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9050" y="0"/>
            <a:ext cx="91440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200" dirty="0"/>
              <a:t>Здесь мы рассмотрим аналитические методы нахождения углов в пространстве.</a:t>
            </a:r>
          </a:p>
          <a:p>
            <a:pPr algn="just"/>
            <a:r>
              <a:rPr lang="ru-RU" sz="2200" dirty="0"/>
              <a:t>	Для изображения пространственных фигур мы будем использовать компьютерную программу </a:t>
            </a:r>
            <a:r>
              <a:rPr lang="en-US" sz="2200" dirty="0" err="1"/>
              <a:t>GeoGebra</a:t>
            </a:r>
            <a:r>
              <a:rPr lang="ru-RU" sz="2200" dirty="0"/>
              <a:t>, которая является свободно распространяемой программой и</a:t>
            </a:r>
            <a:r>
              <a:rPr lang="en-US" sz="2200" dirty="0"/>
              <a:t> </a:t>
            </a:r>
            <a:r>
              <a:rPr lang="ru-RU" sz="2200" dirty="0"/>
              <a:t>позволяет создавать трёхмерные модели пространственных фигур, производить над ними различные действия, что помогает решать сложные стереометрические задачи и способствует развитию пространственных представлений учащихся.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7988"/>
            <a:ext cx="3960440" cy="29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967121" cy="297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5.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синус </a:t>
            </a:r>
            <a:r>
              <a:rPr lang="ru-RU" dirty="0">
                <a:cs typeface="Times New Roman" pitchFamily="18" charset="0"/>
              </a:rPr>
              <a:t>уг</a:t>
            </a:r>
            <a:r>
              <a:rPr lang="ru-RU" dirty="0"/>
              <a:t>ла</a:t>
            </a:r>
            <a:r>
              <a:rPr lang="ru-RU" dirty="0">
                <a:cs typeface="Times New Roman" pitchFamily="18" charset="0"/>
              </a:rPr>
              <a:t>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DB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1250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7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729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1</a:t>
                </a:r>
                <a:r>
                  <a:rPr lang="ru-RU" dirty="0"/>
                  <a:t>, 1,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ABC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1. </a:t>
                </a:r>
                <a:r>
                  <a:rPr lang="ru-RU" dirty="0"/>
                  <a:t>Её вектор нормали имеет координаты (</a:t>
                </a:r>
                <a:r>
                  <a:rPr lang="en-US" dirty="0"/>
                  <a:t>0</a:t>
                </a:r>
                <a:r>
                  <a:rPr lang="ru-RU" dirty="0"/>
                  <a:t>, 1, 1). 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7294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96" r="-1000" b="-14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80538"/>
            <a:ext cx="5088144" cy="408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6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прямоугольном параллелепипеде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/>
              <a:t>, у которого </a:t>
            </a:r>
            <a:r>
              <a:rPr lang="en-US" i="1" dirty="0"/>
              <a:t>AB = </a:t>
            </a:r>
            <a:r>
              <a:rPr lang="en-US" dirty="0"/>
              <a:t>3, </a:t>
            </a:r>
            <a:r>
              <a:rPr lang="en-US" i="1" dirty="0"/>
              <a:t>AD = </a:t>
            </a:r>
            <a:r>
              <a:rPr lang="en-US" dirty="0"/>
              <a:t>2</a:t>
            </a:r>
            <a:r>
              <a:rPr lang="en-US" i="1" dirty="0"/>
              <a:t>, AA</a:t>
            </a:r>
            <a:r>
              <a:rPr lang="en-US" baseline="-25000" dirty="0"/>
              <a:t>1</a:t>
            </a:r>
            <a:r>
              <a:rPr lang="en-US" dirty="0"/>
              <a:t> = 1,</a:t>
            </a:r>
            <a:r>
              <a:rPr lang="ru-RU" dirty="0">
                <a:cs typeface="Times New Roman" pitchFamily="18" charset="0"/>
              </a:rPr>
              <a:t> найдите 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DB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608512" cy="250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580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747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(3, 0, 0), </a:t>
                </a:r>
                <a:r>
                  <a:rPr lang="en-US" i="1" dirty="0"/>
                  <a:t>A</a:t>
                </a:r>
                <a:r>
                  <a:rPr lang="en-US" dirty="0"/>
                  <a:t>(0, 2, 0), </a:t>
                </a:r>
                <a:r>
                  <a:rPr lang="en-US" i="1" dirty="0"/>
                  <a:t>B</a:t>
                </a:r>
                <a:r>
                  <a:rPr lang="en-US" dirty="0"/>
                  <a:t>(3, 2,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2,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(3, 2, 1),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(3,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3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ABC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i="1" dirty="0"/>
                  <a:t>, </a:t>
                </a:r>
                <a:r>
                  <a:rPr lang="ru-RU" dirty="0"/>
                  <a:t>т. е. 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</a:t>
                </a:r>
                <a:r>
                  <a:rPr lang="en-US" dirty="0"/>
                  <a:t>2</a:t>
                </a:r>
                <a:r>
                  <a:rPr lang="en-US" i="1" dirty="0"/>
                  <a:t>z</a:t>
                </a:r>
                <a:r>
                  <a:rPr lang="ru-RU" dirty="0"/>
                  <a:t> </a:t>
                </a:r>
                <a:r>
                  <a:rPr lang="en-US" dirty="0"/>
                  <a:t>= 2.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14</m:t>
                            </m:r>
                          </m:e>
                        </m:rad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70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74774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774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24648"/>
            <a:ext cx="6132695" cy="43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29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7.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синус </a:t>
            </a:r>
            <a:r>
              <a:rPr lang="ru-RU" dirty="0">
                <a:cs typeface="Times New Roman" pitchFamily="18" charset="0"/>
              </a:rPr>
              <a:t>уг</a:t>
            </a:r>
            <a:r>
              <a:rPr lang="ru-RU" dirty="0"/>
              <a:t>ла</a:t>
            </a:r>
            <a:r>
              <a:rPr lang="ru-RU" dirty="0">
                <a:cs typeface="Times New Roman" pitchFamily="18" charset="0"/>
              </a:rPr>
              <a:t>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BA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14" y="1844824"/>
            <a:ext cx="4897572" cy="456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93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877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Тогда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dirty="0"/>
                  <a:t>(1, 1, 0).</a:t>
                </a:r>
                <a:r>
                  <a:rPr lang="en-US" i="1" dirty="0"/>
                  <a:t> 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    </a:t>
                </a:r>
                <a:r>
                  <a:rPr lang="ru-RU" dirty="0"/>
                  <a:t>(</a:t>
                </a:r>
                <a:r>
                  <a:rPr lang="en-US" dirty="0"/>
                  <a:t>-1</a:t>
                </a:r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ABC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1. </a:t>
                </a:r>
                <a:r>
                  <a:rPr lang="ru-RU" dirty="0"/>
                  <a:t>Её вектор нормали имеет координаты (</a:t>
                </a:r>
                <a:r>
                  <a:rPr lang="en-US" dirty="0"/>
                  <a:t>0</a:t>
                </a:r>
                <a:r>
                  <a:rPr lang="ru-RU" dirty="0"/>
                  <a:t>, 1, 1). 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Угол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30</a:t>
                </a:r>
                <a:r>
                  <a:rPr lang="ru-RU" baseline="30000" dirty="0"/>
                  <a:t>о</a:t>
                </a:r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87707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695" r="-1000" b="-4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72947"/>
            <a:ext cx="4896544" cy="420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8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8.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синус </a:t>
            </a:r>
            <a:r>
              <a:rPr lang="ru-RU" dirty="0">
                <a:cs typeface="Times New Roman" pitchFamily="18" charset="0"/>
              </a:rPr>
              <a:t>уг</a:t>
            </a:r>
            <a:r>
              <a:rPr lang="ru-RU" dirty="0"/>
              <a:t>ла</a:t>
            </a:r>
            <a:r>
              <a:rPr lang="ru-RU" dirty="0">
                <a:cs typeface="Times New Roman" pitchFamily="18" charset="0"/>
              </a:rPr>
              <a:t>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040560" cy="454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21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60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 Тогда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C</a:t>
                </a:r>
                <a:r>
                  <a:rPr lang="en-US" dirty="0"/>
                  <a:t>(1, 0, 0).</a:t>
                </a:r>
                <a:r>
                  <a:rPr lang="en-US" i="1" dirty="0"/>
                  <a:t> 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   </a:t>
                </a:r>
                <a:r>
                  <a:rPr lang="ru-RU" dirty="0"/>
                  <a:t>(</a:t>
                </a:r>
                <a:r>
                  <a:rPr lang="en-US" dirty="0"/>
                  <a:t>-1</a:t>
                </a:r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ABC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1. </a:t>
                </a:r>
                <a:r>
                  <a:rPr lang="ru-RU" dirty="0"/>
                  <a:t>Её вектор нормали имеет координаты (</a:t>
                </a:r>
                <a:r>
                  <a:rPr lang="en-US" dirty="0"/>
                  <a:t>0</a:t>
                </a:r>
                <a:r>
                  <a:rPr lang="ru-RU" dirty="0"/>
                  <a:t>, 1, 1). 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607252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69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24739"/>
            <a:ext cx="4824536" cy="409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0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9.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синус </a:t>
            </a:r>
            <a:r>
              <a:rPr lang="ru-RU" dirty="0">
                <a:cs typeface="Times New Roman" pitchFamily="18" charset="0"/>
              </a:rPr>
              <a:t>уг</a:t>
            </a:r>
            <a:r>
              <a:rPr lang="ru-RU" dirty="0"/>
              <a:t>ла</a:t>
            </a:r>
            <a:r>
              <a:rPr lang="ru-RU" dirty="0">
                <a:cs typeface="Times New Roman" pitchFamily="18" charset="0"/>
              </a:rPr>
              <a:t>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DB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ACEF</a:t>
            </a:r>
            <a:r>
              <a:rPr lang="ru-RU" dirty="0">
                <a:cs typeface="Times New Roman" pitchFamily="18" charset="0"/>
              </a:rPr>
              <a:t>, где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середины рёбер соответственно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83" y="1809929"/>
            <a:ext cx="5143834" cy="46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53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780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1</a:t>
                </a:r>
                <a:r>
                  <a:rPr lang="ru-RU" dirty="0"/>
                  <a:t>, 1,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ACEF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 </a:t>
                </a:r>
                <a:r>
                  <a:rPr lang="en-US" dirty="0"/>
                  <a:t>2</a:t>
                </a:r>
                <a:r>
                  <a:rPr lang="en-US" i="1" dirty="0"/>
                  <a:t>x +</a:t>
                </a:r>
                <a:r>
                  <a:rPr lang="en-US" dirty="0"/>
                  <a:t> 2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2. </a:t>
                </a:r>
                <a:r>
                  <a:rPr lang="ru-RU" dirty="0"/>
                  <a:t>Её вектор нормали имеет координаты 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, 1). 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78044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754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27"/>
            <a:ext cx="5040560" cy="412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0" y="673224"/>
                <a:ext cx="9144000" cy="2379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Прямая в пространстве, проходящая через точку </a:t>
                </a:r>
                <a:r>
                  <a:rPr lang="en-US" i="1" dirty="0"/>
                  <a:t>A</a:t>
                </a:r>
                <a:r>
                  <a:rPr lang="en-US" baseline="-25000" dirty="0"/>
                  <a:t>0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baseline="-25000" dirty="0"/>
                  <a:t>0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baseline="-25000" dirty="0"/>
                  <a:t>0</a:t>
                </a:r>
                <a:r>
                  <a:rPr lang="en-US" dirty="0"/>
                  <a:t>, </a:t>
                </a:r>
                <a:r>
                  <a:rPr lang="en-US" i="1" dirty="0"/>
                  <a:t>z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  <a:r>
                  <a:rPr lang="ru-RU" dirty="0"/>
                  <a:t>, с направляющим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задается параметрическими уравнениями </a:t>
                </a:r>
              </a:p>
              <a:p>
                <a:r>
                  <a:rPr lang="ru-RU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73224"/>
                <a:ext cx="9144000" cy="2379434"/>
              </a:xfrm>
              <a:prstGeom prst="rect">
                <a:avLst/>
              </a:prstGeom>
              <a:blipFill>
                <a:blip r:embed="rId3"/>
                <a:stretch>
                  <a:fillRect l="-1000" t="-2046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829803" cy="222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0" y="4080242"/>
                <a:ext cx="9144000" cy="2467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Косинус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ru-RU" dirty="0"/>
                  <a:t> между прямыми с направляющими векторами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задается с помощью формулы скалярного произведения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80242"/>
                <a:ext cx="9144000" cy="2467278"/>
              </a:xfrm>
              <a:prstGeom prst="rect">
                <a:avLst/>
              </a:prstGeom>
              <a:blipFill>
                <a:blip r:embed="rId5"/>
                <a:stretch>
                  <a:fillRect l="-1000" t="-1975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88" y="-27065"/>
            <a:ext cx="8713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FF3300"/>
                </a:solidFill>
              </a:rPr>
              <a:t>I. </a:t>
            </a:r>
            <a:r>
              <a:rPr lang="ru-RU" sz="2800" dirty="0">
                <a:solidFill>
                  <a:srgbClr val="FF3300"/>
                </a:solidFill>
              </a:rPr>
              <a:t>Угол между двумя прямыми</a:t>
            </a:r>
          </a:p>
        </p:txBody>
      </p:sp>
    </p:spTree>
    <p:extLst>
      <p:ext uri="{BB962C8B-B14F-4D97-AF65-F5344CB8AC3E}">
        <p14:creationId xmlns:p14="http://schemas.microsoft.com/office/powerpoint/2010/main" val="2053799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10.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синус </a:t>
            </a:r>
            <a:r>
              <a:rPr lang="ru-RU" dirty="0">
                <a:cs typeface="Times New Roman" pitchFamily="18" charset="0"/>
              </a:rPr>
              <a:t>уг</a:t>
            </a:r>
            <a:r>
              <a:rPr lang="ru-RU" dirty="0"/>
              <a:t>ла</a:t>
            </a:r>
            <a:r>
              <a:rPr lang="ru-RU" dirty="0">
                <a:cs typeface="Times New Roman" pitchFamily="18" charset="0"/>
              </a:rPr>
              <a:t>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>
                <a:cs typeface="Times New Roman" pitchFamily="18" charset="0"/>
              </a:rPr>
              <a:t>DA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ACEF</a:t>
            </a:r>
            <a:r>
              <a:rPr lang="ru-RU" dirty="0">
                <a:cs typeface="Times New Roman" pitchFamily="18" charset="0"/>
              </a:rPr>
              <a:t>, где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середины рёбер соответственно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256584" cy="477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07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087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1, 1).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ACEF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 </a:t>
                </a:r>
                <a:r>
                  <a:rPr lang="en-US" dirty="0"/>
                  <a:t>2</a:t>
                </a:r>
                <a:r>
                  <a:rPr lang="en-US" i="1" dirty="0"/>
                  <a:t>x +</a:t>
                </a:r>
                <a:r>
                  <a:rPr lang="en-US" dirty="0"/>
                  <a:t> 2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2. </a:t>
                </a:r>
                <a:r>
                  <a:rPr lang="ru-RU" dirty="0"/>
                  <a:t>Её вектор нормали имеет координаты 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, 1). 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Угол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45</a:t>
                </a:r>
                <a:r>
                  <a:rPr lang="ru-RU" baseline="30000" dirty="0"/>
                  <a:t>о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087127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581" r="-1000" b="-37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96" y="2619628"/>
            <a:ext cx="4824536" cy="40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4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11. В </a:t>
            </a:r>
            <a:r>
              <a:rPr lang="ru-RU" dirty="0"/>
              <a:t>правильной четырёхугольной пирамиде </a:t>
            </a:r>
            <a:r>
              <a:rPr lang="en-US" i="1" dirty="0"/>
              <a:t>SABCD</a:t>
            </a:r>
            <a:r>
              <a:rPr lang="en-US" dirty="0"/>
              <a:t> </a:t>
            </a:r>
            <a:r>
              <a:rPr lang="ru-RU" dirty="0"/>
              <a:t>стороны основания и высота равны 2. Н</a:t>
            </a:r>
            <a:r>
              <a:rPr lang="ru-RU" dirty="0">
                <a:cs typeface="Times New Roman" pitchFamily="18" charset="0"/>
              </a:rPr>
              <a:t>айдите 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/>
              <a:t>SA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SBC</a:t>
            </a:r>
            <a:r>
              <a:rPr lang="ru-RU" dirty="0"/>
              <a:t>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7125"/>
            <a:ext cx="4769792" cy="402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882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348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пирамиды имеют координаты: </a:t>
                </a:r>
                <a:r>
                  <a:rPr lang="en-US" i="1" dirty="0"/>
                  <a:t>S</a:t>
                </a:r>
                <a:r>
                  <a:rPr lang="en-US" dirty="0"/>
                  <a:t>(0, 0, </a:t>
                </a:r>
                <a:r>
                  <a:rPr lang="ru-RU" dirty="0"/>
                  <a:t>2</a:t>
                </a:r>
                <a:r>
                  <a:rPr lang="en-US" dirty="0"/>
                  <a:t>), </a:t>
                </a:r>
                <a:r>
                  <a:rPr lang="en-US" i="1" dirty="0"/>
                  <a:t>A</a:t>
                </a:r>
                <a:r>
                  <a:rPr lang="en-US" dirty="0"/>
                  <a:t>(</a:t>
                </a:r>
                <a:r>
                  <a:rPr lang="ru-RU" dirty="0"/>
                  <a:t>-1</a:t>
                </a:r>
                <a:r>
                  <a:rPr lang="en-US" dirty="0"/>
                  <a:t>, 1, 0), </a:t>
                </a:r>
                <a:r>
                  <a:rPr lang="en-US" i="1" dirty="0"/>
                  <a:t>B</a:t>
                </a:r>
                <a:r>
                  <a:rPr lang="en-US" dirty="0"/>
                  <a:t>(</a:t>
                </a:r>
                <a:r>
                  <a:rPr lang="ru-RU" dirty="0"/>
                  <a:t>1</a:t>
                </a:r>
                <a:r>
                  <a:rPr lang="en-US" dirty="0"/>
                  <a:t>, </a:t>
                </a:r>
                <a:r>
                  <a:rPr lang="ru-RU" dirty="0"/>
                  <a:t>1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),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:r>
                  <a:rPr lang="ru-RU" dirty="0"/>
                  <a:t>1</a:t>
                </a:r>
                <a:r>
                  <a:rPr lang="en-US" dirty="0"/>
                  <a:t>, -1, 0), </a:t>
                </a:r>
                <a:r>
                  <a:rPr lang="en-US" i="1" dirty="0"/>
                  <a:t>D</a:t>
                </a:r>
                <a:r>
                  <a:rPr lang="en-US" dirty="0"/>
                  <a:t>(-1, </a:t>
                </a:r>
                <a:r>
                  <a:rPr lang="ru-RU" dirty="0"/>
                  <a:t>-1</a:t>
                </a:r>
                <a:r>
                  <a:rPr lang="en-US" dirty="0"/>
                  <a:t>, 0). 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𝑆𝐴</m:t>
                        </m:r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(-1, 1, </a:t>
                </a:r>
                <a:r>
                  <a:rPr lang="en-US" dirty="0"/>
                  <a:t>-</a:t>
                </a:r>
                <a:r>
                  <a:rPr lang="ru-RU" dirty="0"/>
                  <a:t>2).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SBC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ru-RU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т.е. 2</a:t>
                </a:r>
                <a:r>
                  <a:rPr lang="en-US" i="1" dirty="0"/>
                  <a:t>x +z = </a:t>
                </a:r>
                <a:r>
                  <a:rPr lang="en-US" dirty="0"/>
                  <a:t>2.</a:t>
                </a:r>
                <a:r>
                  <a:rPr lang="ru-RU" i="1" dirty="0"/>
                  <a:t>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348463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078" r="-1000" b="-7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752528" cy="40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шестиугольной пирамиде </a:t>
            </a:r>
            <a:r>
              <a:rPr lang="en-US" i="1" dirty="0"/>
              <a:t>SABCDEF</a:t>
            </a:r>
            <a:r>
              <a:rPr lang="en-US" dirty="0"/>
              <a:t> </a:t>
            </a:r>
            <a:r>
              <a:rPr lang="ru-RU" dirty="0"/>
              <a:t>стороны основания равны 2, высота равна 3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айдите 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/>
              <a:t>CS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SDE</a:t>
            </a:r>
            <a:r>
              <a:rPr lang="ru-RU" dirty="0"/>
              <a:t>.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032448" cy="368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88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387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пирамиды имеют координаты: </a:t>
                </a:r>
                <a:r>
                  <a:rPr lang="en-US" i="1" dirty="0"/>
                  <a:t>S</a:t>
                </a:r>
                <a:r>
                  <a:rPr lang="en-US" dirty="0"/>
                  <a:t>(0, 0, </a:t>
                </a:r>
                <a:r>
                  <a:rPr lang="ru-RU" dirty="0"/>
                  <a:t>3</a:t>
                </a:r>
                <a:r>
                  <a:rPr lang="en-US" dirty="0"/>
                  <a:t>), </a:t>
                </a:r>
                <a:r>
                  <a:rPr lang="ru-RU" i="1" dirty="0"/>
                  <a:t>С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1,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-1, 0). </a:t>
                </a:r>
                <a:r>
                  <a:rPr lang="ru-RU" dirty="0"/>
                  <a:t>Тогда </a:t>
                </a:r>
                <a:r>
                  <a:rPr lang="en-US" i="1" dirty="0"/>
                  <a:t>C</a:t>
                </a:r>
                <a:r>
                  <a:rPr lang="en-US" dirty="0"/>
                  <a:t>(0, 2, 0), </a:t>
                </a:r>
                <a:r>
                  <a:rPr lang="en-US" i="1" dirty="0"/>
                  <a:t>S</a:t>
                </a:r>
                <a:r>
                  <a:rPr lang="en-US" dirty="0"/>
                  <a:t>(0, 0, 3).</a:t>
                </a:r>
                <a:r>
                  <a:rPr lang="en-US" i="1" dirty="0"/>
                  <a:t> 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𝐶𝑆</m:t>
                        </m:r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-2</a:t>
                </a:r>
                <a:r>
                  <a:rPr lang="ru-RU" dirty="0"/>
                  <a:t>,</a:t>
                </a:r>
                <a:r>
                  <a:rPr lang="en-US" dirty="0"/>
                  <a:t> 3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SDE </a:t>
                </a:r>
                <a:r>
                  <a:rPr lang="ru-RU" dirty="0"/>
                  <a:t>задается уравнением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x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3.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26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38789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041" r="-1000" b="-12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58" y="2590056"/>
            <a:ext cx="3655766" cy="40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1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шестиугольной пирамиде </a:t>
            </a:r>
            <a:r>
              <a:rPr lang="en-US" i="1" dirty="0"/>
              <a:t>SABCDEF</a:t>
            </a:r>
            <a:r>
              <a:rPr lang="en-US" dirty="0"/>
              <a:t> </a:t>
            </a:r>
            <a:r>
              <a:rPr lang="ru-RU" dirty="0"/>
              <a:t>стороны основания равны 2, высота равна 3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айдите 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/>
              <a:t>CS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SEF</a:t>
            </a:r>
            <a:r>
              <a:rPr lang="ru-RU" dirty="0"/>
              <a:t>.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426892" cy="407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183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387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пирамиды имеют координаты: </a:t>
                </a:r>
                <a:r>
                  <a:rPr lang="en-US" i="1" dirty="0"/>
                  <a:t>S</a:t>
                </a:r>
                <a:r>
                  <a:rPr lang="en-US" dirty="0"/>
                  <a:t>(0, 0, </a:t>
                </a:r>
                <a:r>
                  <a:rPr lang="ru-RU" dirty="0"/>
                  <a:t>3</a:t>
                </a:r>
                <a:r>
                  <a:rPr lang="en-US" dirty="0"/>
                  <a:t>), </a:t>
                </a:r>
                <a:r>
                  <a:rPr lang="ru-RU" i="1" dirty="0"/>
                  <a:t>С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1,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-1, 0). </a:t>
                </a:r>
                <a:r>
                  <a:rPr lang="ru-RU" dirty="0"/>
                  <a:t>Тогда </a:t>
                </a:r>
                <a:r>
                  <a:rPr lang="en-US" i="1" dirty="0"/>
                  <a:t>C</a:t>
                </a:r>
                <a:r>
                  <a:rPr lang="en-US" dirty="0"/>
                  <a:t>(0, 2, 0), </a:t>
                </a:r>
                <a:r>
                  <a:rPr lang="en-US" i="1" dirty="0"/>
                  <a:t>S</a:t>
                </a:r>
                <a:r>
                  <a:rPr lang="en-US" dirty="0"/>
                  <a:t>(0, 0, 3).</a:t>
                </a:r>
                <a:r>
                  <a:rPr lang="en-US" i="1" dirty="0"/>
                  <a:t> 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𝐶𝑆</m:t>
                        </m:r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0</a:t>
                </a:r>
                <a:r>
                  <a:rPr lang="ru-RU" dirty="0"/>
                  <a:t>, </a:t>
                </a:r>
                <a:r>
                  <a:rPr lang="en-US" dirty="0"/>
                  <a:t>-2</a:t>
                </a:r>
                <a:r>
                  <a:rPr lang="ru-RU" dirty="0"/>
                  <a:t>,</a:t>
                </a:r>
                <a:r>
                  <a:rPr lang="en-US" dirty="0"/>
                  <a:t> 3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SDE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ru-RU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 е.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x – </a:t>
                </a:r>
                <a:r>
                  <a:rPr lang="en-US" dirty="0"/>
                  <a:t>3</a:t>
                </a:r>
                <a:r>
                  <a:rPr lang="en-US" i="1" dirty="0"/>
                  <a:t>y </a:t>
                </a:r>
                <a:r>
                  <a:rPr lang="en-US" dirty="0"/>
                  <a:t>+</a:t>
                </a:r>
                <a:r>
                  <a:rPr lang="en-US" i="1" dirty="0"/>
                  <a:t> </a:t>
                </a:r>
                <a:r>
                  <a:rPr lang="en-US" dirty="0"/>
                  <a:t>2</a:t>
                </a:r>
                <a:r>
                  <a:rPr lang="en-US" i="1" dirty="0"/>
                  <a:t>z</a:t>
                </a:r>
                <a:r>
                  <a:rPr lang="ru-RU" dirty="0"/>
                  <a:t> </a:t>
                </a:r>
                <a:r>
                  <a:rPr lang="en-US" dirty="0"/>
                  <a:t>= 6.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38744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041" r="-1000" b="-12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2132856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	</a:t>
            </a:r>
            <a:endParaRPr lang="ru-RU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61456"/>
            <a:ext cx="3844132" cy="442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7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шестиугольной призме </a:t>
            </a:r>
            <a:r>
              <a:rPr lang="en-US" i="1" dirty="0"/>
              <a:t>ABCDEFA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/>
              <a:t>AD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DEE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4896544" cy="35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142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30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призмы имеют координаты: </a:t>
                </a:r>
                <a:r>
                  <a:rPr lang="en-US" i="1" dirty="0"/>
                  <a:t>A</a:t>
                </a:r>
                <a:r>
                  <a:rPr lang="en-US" dirty="0"/>
                  <a:t>(0, 0, 0), </a:t>
                </a:r>
                <a:r>
                  <a:rPr lang="en-US" i="1" dirty="0"/>
                  <a:t>B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1). </a:t>
                </a:r>
                <a:r>
                  <a:rPr lang="ru-RU" dirty="0"/>
                  <a:t>Плоскость </a:t>
                </a:r>
                <a:r>
                  <a:rPr lang="en-US" i="1" dirty="0"/>
                  <a:t>DEE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30774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111" r="-1000" b="-2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90056"/>
            <a:ext cx="5328592" cy="349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8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37386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3300"/>
                </a:solidFill>
              </a:rPr>
              <a:t>	1. </a:t>
            </a:r>
            <a:r>
              <a:rPr lang="ru-RU" dirty="0"/>
              <a:t>В 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найдите угол между прямыми </a:t>
            </a:r>
            <a:r>
              <a:rPr lang="en-US" i="1" dirty="0"/>
              <a:t>AB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634606" cy="30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878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треугольной призме </a:t>
            </a:r>
            <a:r>
              <a:rPr lang="en-US" i="1" dirty="0"/>
              <a:t>ABCA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/>
              <a:t>AC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816424" cy="413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116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83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призмы имеют координаты: </a:t>
                </a:r>
                <a:r>
                  <a:rPr lang="en-US" i="1" dirty="0"/>
                  <a:t>A</a:t>
                </a:r>
                <a:r>
                  <a:rPr lang="en-US" dirty="0"/>
                  <a:t>(0, -1, 0), </a:t>
                </a:r>
                <a:r>
                  <a:rPr lang="en-US" i="1" dirty="0"/>
                  <a:t>B</a:t>
                </a:r>
                <a:r>
                  <a:rPr lang="en-US" dirty="0"/>
                  <a:t>(0, 1, 0),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(0, 1, 2),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2).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 Тогда </a:t>
                </a:r>
                <a:r>
                  <a:rPr lang="en-US" i="1" dirty="0"/>
                  <a:t>A</a:t>
                </a:r>
                <a:r>
                  <a:rPr lang="en-US" dirty="0"/>
                  <a:t>(0, -1, 0),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0).</a:t>
                </a:r>
                <a:r>
                  <a:rPr lang="en-US" i="1" dirty="0"/>
                  <a:t> 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1, 0). </a:t>
                </a:r>
                <a:r>
                  <a:rPr lang="ru-RU" dirty="0"/>
                  <a:t>Плоскость </a:t>
                </a:r>
                <a:r>
                  <a:rPr lang="en-US" i="1" dirty="0"/>
                  <a:t>AB</a:t>
                </a:r>
                <a:r>
                  <a:rPr lang="en-US" baseline="-25000" dirty="0"/>
                  <a:t>1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i="1" dirty="0"/>
                  <a:t>, </a:t>
                </a:r>
                <a:r>
                  <a:rPr lang="ru-RU" dirty="0"/>
                  <a:t>т. е.</a:t>
                </a:r>
                <a:r>
                  <a:rPr lang="ru-RU" i="1" dirty="0"/>
                  <a:t> </a:t>
                </a:r>
                <a:r>
                  <a:rPr lang="en-US" i="1" dirty="0"/>
                  <a:t>–x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z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83988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717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3597"/>
            <a:ext cx="4104456" cy="373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7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</a:t>
            </a:r>
            <a:r>
              <a:rPr lang="en-US" dirty="0">
                <a:cs typeface="Times New Roman" pitchFamily="18" charset="0"/>
              </a:rPr>
              <a:t>6</a:t>
            </a:r>
            <a:r>
              <a:rPr lang="ru-RU" dirty="0">
                <a:cs typeface="Times New Roman" pitchFamily="18" charset="0"/>
              </a:rPr>
              <a:t>. В </a:t>
            </a:r>
            <a:r>
              <a:rPr lang="ru-RU" dirty="0"/>
              <a:t>правильной треугольной призме </a:t>
            </a:r>
            <a:r>
              <a:rPr lang="en-US" i="1" dirty="0"/>
              <a:t>ABCA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прямой </a:t>
            </a:r>
            <a:r>
              <a:rPr lang="en-US" i="1" dirty="0"/>
              <a:t>CB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dirty="0"/>
              <a:t>плоскостью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20" y="2132855"/>
            <a:ext cx="3413471" cy="400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59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790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призмы имеют координаты: </a:t>
                </a:r>
                <a:r>
                  <a:rPr lang="en-US" i="1" dirty="0"/>
                  <a:t>A</a:t>
                </a:r>
                <a:r>
                  <a:rPr lang="en-US" dirty="0"/>
                  <a:t>(0, -1, 0), </a:t>
                </a:r>
                <a:r>
                  <a:rPr lang="en-US" i="1" dirty="0"/>
                  <a:t>B</a:t>
                </a:r>
                <a:r>
                  <a:rPr lang="en-US" dirty="0"/>
                  <a:t>(0, 1, 0),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(0, 1, 2),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2).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 Тогда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(0, 1, 2).</a:t>
                </a:r>
                <a:r>
                  <a:rPr lang="en-US" i="1" dirty="0"/>
                  <a:t> </a:t>
                </a:r>
                <a:r>
                  <a:rPr lang="ru-RU" dirty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имеет координаты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1, 2). </a:t>
                </a:r>
                <a:r>
                  <a:rPr lang="ru-RU" dirty="0"/>
                  <a:t>Плоскость </a:t>
                </a:r>
                <a:r>
                  <a:rPr lang="en-US" i="1" dirty="0"/>
                  <a:t>AB</a:t>
                </a:r>
                <a:r>
                  <a:rPr lang="en-US" baseline="-25000" dirty="0"/>
                  <a:t>1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задается уравнением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i="1" dirty="0"/>
                  <a:t>, </a:t>
                </a:r>
                <a:r>
                  <a:rPr lang="ru-RU" dirty="0"/>
                  <a:t>т. е.</a:t>
                </a:r>
                <a:r>
                  <a:rPr lang="ru-RU" i="1" dirty="0"/>
                  <a:t> </a:t>
                </a:r>
                <a:r>
                  <a:rPr lang="en-US" i="1" dirty="0"/>
                  <a:t>–x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z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79070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747" r="-1000" b="-10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76336"/>
            <a:ext cx="3816424" cy="386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0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765175"/>
          </a:xfrm>
        </p:spPr>
        <p:txBody>
          <a:bodyPr/>
          <a:lstStyle/>
          <a:p>
            <a:r>
              <a:rPr lang="en-US" sz="2800" dirty="0">
                <a:solidFill>
                  <a:srgbClr val="FF3300"/>
                </a:solidFill>
              </a:rPr>
              <a:t>III. </a:t>
            </a:r>
            <a:r>
              <a:rPr lang="ru-RU" sz="2800" dirty="0">
                <a:solidFill>
                  <a:srgbClr val="FF3300"/>
                </a:solidFill>
              </a:rPr>
              <a:t>Угол между двумя плоскостями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33" name="Text Box 9"/>
              <p:cNvSpPr txBox="1">
                <a:spLocks noChangeArrowheads="1"/>
              </p:cNvSpPr>
              <p:nvPr/>
            </p:nvSpPr>
            <p:spPr bwMode="auto">
              <a:xfrm>
                <a:off x="0" y="762000"/>
                <a:ext cx="9144000" cy="2387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800" dirty="0"/>
                  <a:t>	Угол между двумя пересекающимися плоскостями, заданными уравнениями </a:t>
                </a:r>
                <a:r>
                  <a:rPr lang="en-US" sz="2800" i="1" dirty="0"/>
                  <a:t>a</a:t>
                </a:r>
                <a:r>
                  <a:rPr lang="ru-RU" sz="2800" baseline="-25000" dirty="0"/>
                  <a:t>1</a:t>
                </a:r>
                <a:r>
                  <a:rPr lang="en-US" sz="2800" i="1" dirty="0"/>
                  <a:t>x</a:t>
                </a:r>
                <a:r>
                  <a:rPr lang="en-US" sz="2800" dirty="0"/>
                  <a:t> + </a:t>
                </a:r>
                <a:r>
                  <a:rPr lang="en-US" sz="2800" i="1" dirty="0"/>
                  <a:t>b</a:t>
                </a:r>
                <a:r>
                  <a:rPr lang="ru-RU" sz="2800" baseline="-25000" dirty="0"/>
                  <a:t>1</a:t>
                </a:r>
                <a:r>
                  <a:rPr lang="en-US" sz="2800" i="1" dirty="0"/>
                  <a:t>y</a:t>
                </a:r>
                <a:r>
                  <a:rPr lang="en-US" sz="2800" dirty="0"/>
                  <a:t> + </a:t>
                </a:r>
                <a:r>
                  <a:rPr lang="en-US" sz="2800" i="1" dirty="0"/>
                  <a:t>c</a:t>
                </a:r>
                <a:r>
                  <a:rPr lang="ru-RU" sz="2800" baseline="-25000" dirty="0"/>
                  <a:t>1</a:t>
                </a:r>
                <a:r>
                  <a:rPr lang="en-US" sz="2800" i="1" dirty="0"/>
                  <a:t>z</a:t>
                </a:r>
                <a:r>
                  <a:rPr lang="en-US" sz="2800" dirty="0"/>
                  <a:t> + </a:t>
                </a:r>
                <a:r>
                  <a:rPr lang="en-US" sz="2800" i="1" dirty="0"/>
                  <a:t>d</a:t>
                </a:r>
                <a:r>
                  <a:rPr lang="ru-RU" sz="2800" baseline="-25000" dirty="0"/>
                  <a:t>1</a:t>
                </a:r>
                <a:r>
                  <a:rPr lang="en-US" sz="2800" dirty="0"/>
                  <a:t> = 0,</a:t>
                </a:r>
                <a:r>
                  <a:rPr lang="ru-RU" sz="2800" dirty="0"/>
                  <a:t> </a:t>
                </a:r>
                <a:r>
                  <a:rPr lang="en-US" sz="2800" i="1" dirty="0"/>
                  <a:t>a</a:t>
                </a:r>
                <a:r>
                  <a:rPr lang="ru-RU" sz="2800" baseline="-25000" dirty="0"/>
                  <a:t>2</a:t>
                </a:r>
                <a:r>
                  <a:rPr lang="en-US" sz="2800" i="1" dirty="0"/>
                  <a:t>x</a:t>
                </a:r>
                <a:r>
                  <a:rPr lang="en-US" sz="2800" dirty="0"/>
                  <a:t> + </a:t>
                </a:r>
                <a:r>
                  <a:rPr lang="en-US" sz="2800" i="1" dirty="0"/>
                  <a:t>b</a:t>
                </a:r>
                <a:r>
                  <a:rPr lang="ru-RU" sz="2800" baseline="-25000" dirty="0"/>
                  <a:t>2</a:t>
                </a:r>
                <a:r>
                  <a:rPr lang="en-US" sz="2800" i="1" dirty="0"/>
                  <a:t>y</a:t>
                </a:r>
                <a:r>
                  <a:rPr lang="en-US" sz="2800" dirty="0"/>
                  <a:t> + </a:t>
                </a:r>
                <a:r>
                  <a:rPr lang="en-US" sz="2800" i="1" dirty="0"/>
                  <a:t>c</a:t>
                </a:r>
                <a:r>
                  <a:rPr lang="ru-RU" sz="2800" baseline="-25000" dirty="0"/>
                  <a:t>2</a:t>
                </a:r>
                <a:r>
                  <a:rPr lang="en-US" sz="2800" i="1" dirty="0"/>
                  <a:t>z</a:t>
                </a:r>
                <a:r>
                  <a:rPr lang="en-US" sz="2800" dirty="0"/>
                  <a:t> + </a:t>
                </a:r>
                <a:r>
                  <a:rPr lang="en-US" sz="2800" i="1" dirty="0"/>
                  <a:t>d</a:t>
                </a:r>
                <a:r>
                  <a:rPr lang="ru-RU" sz="2800" baseline="-25000" dirty="0"/>
                  <a:t>2</a:t>
                </a:r>
                <a:r>
                  <a:rPr lang="en-US" sz="2800" dirty="0"/>
                  <a:t> = 0</a:t>
                </a:r>
                <a:r>
                  <a:rPr lang="ru-RU" sz="2800" dirty="0"/>
                  <a:t> можно найти, используя формулу</a:t>
                </a: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|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783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62000"/>
                <a:ext cx="9144000" cy="2387320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551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36" name="Text Box 12"/>
              <p:cNvSpPr txBox="1">
                <a:spLocks noChangeArrowheads="1"/>
              </p:cNvSpPr>
              <p:nvPr/>
            </p:nvSpPr>
            <p:spPr bwMode="auto">
              <a:xfrm>
                <a:off x="0" y="3212976"/>
                <a:ext cx="9144000" cy="2227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800" dirty="0"/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–</a:t>
                </a:r>
                <a:r>
                  <a:rPr lang="ru-RU" sz="2800" dirty="0"/>
                  <a:t> векторы нормалей. Однако угол между векторами может быть тупым, а угол между плоскостями нет. Поэтому, если косинус угла между векторами получился отрицательным, то в ответе нужно указывать его модуль.</a:t>
                </a:r>
              </a:p>
            </p:txBody>
          </p:sp>
        </mc:Choice>
        <mc:Fallback xmlns="">
          <p:sp>
            <p:nvSpPr>
              <p:cNvPr id="7783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12976"/>
                <a:ext cx="9144000" cy="2227263"/>
              </a:xfrm>
              <a:prstGeom prst="rect">
                <a:avLst/>
              </a:prstGeom>
              <a:blipFill rotWithShape="1">
                <a:blip r:embed="rId4"/>
                <a:stretch>
                  <a:fillRect l="-1333" t="-2740" r="-1333" b="-76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566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	1. Найдите угол между плоскостями, проходящими через вершины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единичного куба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/>
              <a:t>.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464495" cy="419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289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3300"/>
                </a:solidFill>
              </a:rPr>
              <a:t>	Решение.</a:t>
            </a:r>
            <a:r>
              <a:rPr lang="en-US" dirty="0"/>
              <a:t> </a:t>
            </a:r>
            <a:r>
              <a:rPr lang="ru-RU" dirty="0"/>
              <a:t>Введём систему координат, считая, что вершины единичного куба имеют координаты: </a:t>
            </a:r>
            <a:r>
              <a:rPr lang="en-US" i="1" dirty="0"/>
              <a:t>D</a:t>
            </a:r>
            <a:r>
              <a:rPr lang="en-US" dirty="0"/>
              <a:t>(0, 0, 0), </a:t>
            </a:r>
            <a:r>
              <a:rPr lang="en-US" i="1" dirty="0"/>
              <a:t>C</a:t>
            </a:r>
            <a:r>
              <a:rPr lang="en-US" dirty="0"/>
              <a:t>(1, 0, 0), </a:t>
            </a:r>
            <a:r>
              <a:rPr lang="en-US" i="1" dirty="0"/>
              <a:t>A</a:t>
            </a:r>
            <a:r>
              <a:rPr lang="en-US" dirty="0"/>
              <a:t>(0, 1, 0), </a:t>
            </a:r>
            <a:r>
              <a:rPr lang="en-US" i="1" dirty="0"/>
              <a:t>B</a:t>
            </a:r>
            <a:r>
              <a:rPr lang="en-US" dirty="0"/>
              <a:t>(1, 1, 0),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(0, 1, 1),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(1, 1, 1).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(1, 0, 1),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(0, 0, 1).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ru-RU" dirty="0"/>
              <a:t>Данные плоскости </a:t>
            </a:r>
            <a:r>
              <a:rPr lang="en-US" i="1" dirty="0"/>
              <a:t>ABC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BCD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ru-RU" dirty="0"/>
              <a:t>задаются уравнениями: 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en-US" i="1" dirty="0"/>
              <a:t>y + z = </a:t>
            </a:r>
            <a:r>
              <a:rPr lang="en-US" dirty="0"/>
              <a:t>1, 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z</a:t>
            </a:r>
            <a:r>
              <a:rPr lang="ru-RU" dirty="0"/>
              <a:t> </a:t>
            </a:r>
            <a:r>
              <a:rPr lang="en-US" dirty="0"/>
              <a:t>= 1.</a:t>
            </a:r>
            <a:endParaRPr lang="ru-RU" dirty="0"/>
          </a:p>
          <a:p>
            <a:pPr algn="just">
              <a:spcBef>
                <a:spcPts val="0"/>
              </a:spcBef>
            </a:pPr>
            <a:r>
              <a:rPr lang="ru-RU" dirty="0"/>
              <a:t>	Их векторы нормалей имеют координаты (</a:t>
            </a:r>
            <a:r>
              <a:rPr lang="en-US" dirty="0"/>
              <a:t>0</a:t>
            </a:r>
            <a:r>
              <a:rPr lang="ru-RU" dirty="0"/>
              <a:t>, </a:t>
            </a:r>
            <a:r>
              <a:rPr lang="en-US" dirty="0"/>
              <a:t>1</a:t>
            </a:r>
            <a:r>
              <a:rPr lang="ru-RU" dirty="0"/>
              <a:t>, 1) и (</a:t>
            </a:r>
            <a:r>
              <a:rPr lang="en-US" dirty="0"/>
              <a:t>1</a:t>
            </a:r>
            <a:r>
              <a:rPr lang="ru-RU" dirty="0"/>
              <a:t>, </a:t>
            </a:r>
            <a:r>
              <a:rPr lang="en-US" dirty="0"/>
              <a:t>0</a:t>
            </a:r>
            <a:r>
              <a:rPr lang="ru-RU" dirty="0"/>
              <a:t>, 1). Косинус угла между этими плоскостями равен 0,5. Искомый угол равен 60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8321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уг</a:t>
            </a:r>
            <a:r>
              <a:rPr lang="ru-RU" dirty="0"/>
              <a:t>ол</a:t>
            </a:r>
            <a:r>
              <a:rPr lang="ru-RU" dirty="0">
                <a:cs typeface="Times New Roman" pitchFamily="18" charset="0"/>
              </a:rPr>
              <a:t> между </a:t>
            </a:r>
            <a:r>
              <a:rPr lang="ru-RU" dirty="0"/>
              <a:t>плоскостями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BDA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824536" cy="44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27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9524" y="0"/>
            <a:ext cx="91344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3300"/>
                </a:solidFill>
              </a:rPr>
              <a:t>	Решение.</a:t>
            </a:r>
            <a:r>
              <a:rPr lang="en-US" dirty="0"/>
              <a:t> </a:t>
            </a:r>
            <a:r>
              <a:rPr lang="ru-RU" dirty="0"/>
              <a:t>Введём систему координат, считая, что вершины единичного куба имеют координаты: </a:t>
            </a:r>
            <a:r>
              <a:rPr lang="en-US" i="1" dirty="0"/>
              <a:t>D</a:t>
            </a:r>
            <a:r>
              <a:rPr lang="en-US" dirty="0"/>
              <a:t>(0, 0, 0), </a:t>
            </a:r>
            <a:r>
              <a:rPr lang="en-US" i="1" dirty="0"/>
              <a:t>C</a:t>
            </a:r>
            <a:r>
              <a:rPr lang="en-US" dirty="0"/>
              <a:t>(1, 0, 0), </a:t>
            </a:r>
            <a:r>
              <a:rPr lang="en-US" i="1" dirty="0"/>
              <a:t>A</a:t>
            </a:r>
            <a:r>
              <a:rPr lang="en-US" dirty="0"/>
              <a:t>(0, 1, 0), </a:t>
            </a:r>
            <a:r>
              <a:rPr lang="en-US" i="1" dirty="0"/>
              <a:t>B</a:t>
            </a:r>
            <a:r>
              <a:rPr lang="en-US" dirty="0"/>
              <a:t>(1, 1, 0),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(0, 1, 1),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(1, 1, 1).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(1, 0, 1),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(0, 0, 1).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ru-RU" dirty="0"/>
              <a:t>Данные плоскости </a:t>
            </a:r>
            <a:r>
              <a:rPr lang="en-US" i="1" dirty="0"/>
              <a:t>ABC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BCD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ru-RU" dirty="0"/>
              <a:t>задаются уравнениями:</a:t>
            </a:r>
          </a:p>
          <a:p>
            <a:pPr algn="ctr">
              <a:spcBef>
                <a:spcPts val="0"/>
              </a:spcBef>
            </a:pPr>
            <a:r>
              <a:rPr lang="en-US" i="1" dirty="0"/>
              <a:t>y + z = </a:t>
            </a:r>
            <a:r>
              <a:rPr lang="en-US" dirty="0"/>
              <a:t>1, </a:t>
            </a:r>
            <a:r>
              <a:rPr lang="en-US" i="1" dirty="0"/>
              <a:t>x </a:t>
            </a:r>
            <a:r>
              <a:rPr lang="ru-RU" dirty="0"/>
              <a:t>–</a:t>
            </a:r>
            <a:r>
              <a:rPr lang="en-US" i="1" dirty="0"/>
              <a:t> y </a:t>
            </a:r>
            <a:r>
              <a:rPr lang="en-US" dirty="0"/>
              <a:t>+</a:t>
            </a:r>
            <a:r>
              <a:rPr lang="en-US" i="1" dirty="0"/>
              <a:t> z</a:t>
            </a:r>
            <a:r>
              <a:rPr lang="ru-RU" dirty="0"/>
              <a:t> </a:t>
            </a:r>
            <a:r>
              <a:rPr lang="en-US" dirty="0"/>
              <a:t>= </a:t>
            </a:r>
            <a:r>
              <a:rPr lang="ru-RU" dirty="0"/>
              <a:t>0</a:t>
            </a:r>
            <a:r>
              <a:rPr lang="en-US" dirty="0"/>
              <a:t>.</a:t>
            </a:r>
            <a:endParaRPr lang="ru-RU" dirty="0"/>
          </a:p>
          <a:p>
            <a:pPr algn="just">
              <a:spcBef>
                <a:spcPts val="0"/>
              </a:spcBef>
            </a:pPr>
            <a:r>
              <a:rPr lang="ru-RU" dirty="0"/>
              <a:t>Их векторы нормалей имеют координаты (</a:t>
            </a:r>
            <a:r>
              <a:rPr lang="en-US" dirty="0"/>
              <a:t>0</a:t>
            </a:r>
            <a:r>
              <a:rPr lang="ru-RU" dirty="0"/>
              <a:t>, </a:t>
            </a:r>
            <a:r>
              <a:rPr lang="en-US" dirty="0"/>
              <a:t>1</a:t>
            </a:r>
            <a:r>
              <a:rPr lang="ru-RU" dirty="0"/>
              <a:t>, 1) и (</a:t>
            </a:r>
            <a:r>
              <a:rPr lang="en-US" dirty="0"/>
              <a:t>1</a:t>
            </a:r>
            <a:r>
              <a:rPr lang="ru-RU" dirty="0"/>
              <a:t>, –1, 1).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Их скалярное произведение равно </a:t>
            </a:r>
            <a:r>
              <a:rPr lang="en-US" dirty="0"/>
              <a:t>0</a:t>
            </a:r>
            <a:r>
              <a:rPr lang="ru-RU" dirty="0"/>
              <a:t>. Искомый угол равен 90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0207"/>
            <a:ext cx="4536504" cy="386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В </a:t>
            </a:r>
            <a:r>
              <a:rPr lang="ru-RU" dirty="0"/>
              <a:t>единичном </a:t>
            </a:r>
            <a:r>
              <a:rPr lang="ru-RU" dirty="0">
                <a:cs typeface="Times New Roman" pitchFamily="18" charset="0"/>
              </a:rPr>
              <a:t>кубе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>
                <a:cs typeface="Times New Roman" pitchFamily="18" charset="0"/>
              </a:rPr>
              <a:t> найдите косинус угла между </a:t>
            </a:r>
            <a:r>
              <a:rPr lang="ru-RU" dirty="0"/>
              <a:t>плоскостями </a:t>
            </a:r>
            <a:r>
              <a:rPr lang="en-US" i="1" dirty="0">
                <a:cs typeface="Times New Roman" pitchFamily="18" charset="0"/>
              </a:rPr>
              <a:t>BDC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BDA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401343" cy="412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88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2091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3300"/>
                    </a:solidFill>
                  </a:rPr>
                  <a:t>	Решение.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 algn="just"/>
                <a:r>
                  <a:rPr lang="ru-RU" dirty="0"/>
                  <a:t>	Направляющие векторы прямых </a:t>
                </a:r>
                <a:r>
                  <a:rPr lang="en-US" i="1" dirty="0"/>
                  <a:t>AB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BC</a:t>
                </a:r>
                <a:r>
                  <a:rPr lang="en-US" baseline="-25000" dirty="0"/>
                  <a:t>1</a:t>
                </a:r>
                <a:r>
                  <a:rPr lang="ru-RU" dirty="0"/>
                  <a:t> имеют координаты (1, 0, 1), (0, -1, 1),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φ</m:t>
                    </m:r>
                    <m:r>
                      <a:rPr lang="ru-RU" b="0" i="0" smtClean="0">
                        <a:latin typeface="Cambria Math"/>
                        <a:ea typeface="Cambria Math"/>
                      </a:rPr>
                      <m:t>=60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°.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2091214"/>
              </a:xfrm>
              <a:prstGeom prst="rect">
                <a:avLst/>
              </a:prstGeom>
              <a:blipFill>
                <a:blip r:embed="rId3"/>
                <a:stretch>
                  <a:fillRect l="-1000" t="-2332" r="-1000"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39" y="2420888"/>
            <a:ext cx="3634606" cy="30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985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6025" name="Text Box 9"/>
              <p:cNvSpPr txBox="1">
                <a:spLocks noChangeArrowheads="1"/>
              </p:cNvSpPr>
              <p:nvPr/>
            </p:nvSpPr>
            <p:spPr bwMode="auto">
              <a:xfrm>
                <a:off x="9524" y="0"/>
                <a:ext cx="9134475" cy="2831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(1, 0, 0), </a:t>
                </a:r>
                <a:r>
                  <a:rPr lang="en-US" i="1" dirty="0"/>
                  <a:t>A</a:t>
                </a:r>
                <a:r>
                  <a:rPr lang="en-US" dirty="0"/>
                  <a:t>(0, 1, 0), </a:t>
                </a:r>
                <a:r>
                  <a:rPr lang="en-US" i="1" dirty="0"/>
                  <a:t>B</a:t>
                </a:r>
                <a:r>
                  <a:rPr lang="en-US" dirty="0"/>
                  <a:t>(1, 1,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1,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(1, 1,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(1,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Данные плоскости </a:t>
                </a:r>
                <a:r>
                  <a:rPr lang="en-US" i="1" dirty="0">
                    <a:cs typeface="Times New Roman" pitchFamily="18" charset="0"/>
                  </a:rPr>
                  <a:t>BDC</a:t>
                </a:r>
                <a:r>
                  <a:rPr lang="en-US" baseline="-25000" dirty="0">
                    <a:cs typeface="Times New Roman" pitchFamily="18" charset="0"/>
                  </a:rPr>
                  <a:t>1</a:t>
                </a:r>
                <a:r>
                  <a:rPr lang="ru-RU" dirty="0">
                    <a:cs typeface="Times New Roman" pitchFamily="18" charset="0"/>
                  </a:rPr>
                  <a:t> и </a:t>
                </a:r>
                <a:r>
                  <a:rPr lang="en-US" i="1" dirty="0">
                    <a:cs typeface="Times New Roman" pitchFamily="18" charset="0"/>
                  </a:rPr>
                  <a:t>BDA</a:t>
                </a:r>
                <a:r>
                  <a:rPr lang="ru-RU" baseline="-30000" dirty="0">
                    <a:cs typeface="Times New Roman" pitchFamily="18" charset="0"/>
                  </a:rPr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задаются уравнениями: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i="1" dirty="0"/>
                  <a:t>x – y – z = </a:t>
                </a:r>
                <a:r>
                  <a:rPr lang="en-US" dirty="0"/>
                  <a:t>0, </a:t>
                </a:r>
                <a:r>
                  <a:rPr lang="en-US" i="1" dirty="0"/>
                  <a:t>x </a:t>
                </a:r>
                <a:r>
                  <a:rPr lang="ru-RU" dirty="0"/>
                  <a:t>–</a:t>
                </a:r>
                <a:r>
                  <a:rPr lang="en-US" i="1" dirty="0"/>
                  <a:t> y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</a:t>
                </a:r>
                <a:r>
                  <a:rPr lang="ru-RU" dirty="0"/>
                  <a:t>0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Их векторы нормалей имеют координаты (</a:t>
                </a:r>
                <a:r>
                  <a:rPr lang="en-US" dirty="0"/>
                  <a:t>1</a:t>
                </a:r>
                <a:r>
                  <a:rPr lang="ru-RU" dirty="0"/>
                  <a:t>, –</a:t>
                </a:r>
                <a:r>
                  <a:rPr lang="en-US" dirty="0"/>
                  <a:t>1</a:t>
                </a:r>
                <a:r>
                  <a:rPr lang="ru-RU" dirty="0"/>
                  <a:t>, –1) и (</a:t>
                </a:r>
                <a:r>
                  <a:rPr lang="en-US" dirty="0"/>
                  <a:t>1</a:t>
                </a:r>
                <a:r>
                  <a:rPr lang="ru-RU" dirty="0"/>
                  <a:t>, –1, 1).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Их скалярное произведение равно </a:t>
                </a:r>
                <a:r>
                  <a:rPr lang="en-US" dirty="0"/>
                  <a:t>1</a:t>
                </a:r>
                <a:r>
                  <a:rPr lang="ru-RU" dirty="0"/>
                  <a:t>. Косинус искомого угла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602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4" y="0"/>
                <a:ext cx="9134475" cy="2831737"/>
              </a:xfrm>
              <a:prstGeom prst="rect">
                <a:avLst/>
              </a:prstGeom>
              <a:blipFill rotWithShape="1">
                <a:blip r:embed="rId2"/>
                <a:stretch>
                  <a:fillRect l="-1068" t="-1720" r="-1001" b="-10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92117"/>
            <a:ext cx="4752528" cy="40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6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В </a:t>
            </a:r>
            <a:r>
              <a:rPr lang="ru-RU" dirty="0"/>
              <a:t>правильной четырёхугольной пирамиде </a:t>
            </a:r>
            <a:r>
              <a:rPr lang="en-US" i="1" dirty="0"/>
              <a:t>SABCD</a:t>
            </a:r>
            <a:r>
              <a:rPr lang="en-US" dirty="0"/>
              <a:t> </a:t>
            </a:r>
            <a:r>
              <a:rPr lang="ru-RU" dirty="0"/>
              <a:t>стороны основания и высота равны </a:t>
            </a:r>
            <a:r>
              <a:rPr lang="en-US" dirty="0"/>
              <a:t>2.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Найдите косинус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плоскостями </a:t>
            </a:r>
            <a:r>
              <a:rPr lang="en-US" i="1" dirty="0"/>
              <a:t>SAD </a:t>
            </a:r>
            <a:r>
              <a:rPr lang="ru-RU" dirty="0"/>
              <a:t>и </a:t>
            </a:r>
            <a:r>
              <a:rPr lang="en-US" i="1" dirty="0">
                <a:cs typeface="Times New Roman" pitchFamily="18" charset="0"/>
              </a:rPr>
              <a:t>SBC</a:t>
            </a:r>
            <a:r>
              <a:rPr lang="ru-RU" dirty="0"/>
              <a:t>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26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55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301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пирамиды имеют координаты: </a:t>
                </a:r>
                <a:r>
                  <a:rPr lang="en-US" i="1" dirty="0"/>
                  <a:t>S</a:t>
                </a:r>
                <a:r>
                  <a:rPr lang="en-US" dirty="0"/>
                  <a:t>(0, 0, </a:t>
                </a:r>
                <a:r>
                  <a:rPr lang="ru-RU" dirty="0"/>
                  <a:t>2</a:t>
                </a:r>
                <a:r>
                  <a:rPr lang="en-US" dirty="0"/>
                  <a:t>), </a:t>
                </a:r>
                <a:r>
                  <a:rPr lang="en-US" i="1" dirty="0"/>
                  <a:t>A</a:t>
                </a:r>
                <a:r>
                  <a:rPr lang="en-US" dirty="0"/>
                  <a:t>(</a:t>
                </a:r>
                <a:r>
                  <a:rPr lang="ru-RU" dirty="0"/>
                  <a:t>-1</a:t>
                </a:r>
                <a:r>
                  <a:rPr lang="en-US" dirty="0"/>
                  <a:t>, 1, 0), </a:t>
                </a:r>
                <a:r>
                  <a:rPr lang="en-US" i="1" dirty="0"/>
                  <a:t>B</a:t>
                </a:r>
                <a:r>
                  <a:rPr lang="en-US" dirty="0"/>
                  <a:t>(</a:t>
                </a:r>
                <a:r>
                  <a:rPr lang="ru-RU" dirty="0"/>
                  <a:t>1</a:t>
                </a:r>
                <a:r>
                  <a:rPr lang="en-US" dirty="0"/>
                  <a:t>, </a:t>
                </a:r>
                <a:r>
                  <a:rPr lang="ru-RU" dirty="0"/>
                  <a:t>1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),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:r>
                  <a:rPr lang="ru-RU" dirty="0"/>
                  <a:t>1</a:t>
                </a:r>
                <a:r>
                  <a:rPr lang="en-US" dirty="0"/>
                  <a:t>, -1, 0), </a:t>
                </a:r>
                <a:r>
                  <a:rPr lang="en-US" i="1" dirty="0"/>
                  <a:t>D</a:t>
                </a:r>
                <a:r>
                  <a:rPr lang="en-US" dirty="0"/>
                  <a:t>(-1, </a:t>
                </a:r>
                <a:r>
                  <a:rPr lang="ru-RU" dirty="0"/>
                  <a:t>-1</a:t>
                </a:r>
                <a:r>
                  <a:rPr lang="en-US" dirty="0"/>
                  <a:t>, 0).</a:t>
                </a:r>
                <a:r>
                  <a:rPr lang="ru-RU" dirty="0"/>
                  <a:t> Плоскости </a:t>
                </a:r>
                <a:r>
                  <a:rPr lang="en-US" i="1" dirty="0"/>
                  <a:t>SBC </a:t>
                </a:r>
                <a:r>
                  <a:rPr lang="ru-RU" dirty="0"/>
                  <a:t>и </a:t>
                </a:r>
                <a:r>
                  <a:rPr lang="en-US" i="1" dirty="0"/>
                  <a:t>SAD </a:t>
                </a:r>
                <a:r>
                  <a:rPr lang="ru-RU" dirty="0"/>
                  <a:t>задаются уравнениями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ru-RU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ru-RU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т.е. 2</a:t>
                </a:r>
                <a:r>
                  <a:rPr lang="en-US" i="1" dirty="0"/>
                  <a:t>x +z = </a:t>
                </a:r>
                <a:r>
                  <a:rPr lang="en-US" dirty="0"/>
                  <a:t>2</a:t>
                </a:r>
                <a:r>
                  <a:rPr lang="ru-RU" dirty="0"/>
                  <a:t>, –2</a:t>
                </a:r>
                <a:r>
                  <a:rPr lang="en-US" i="1" dirty="0"/>
                  <a:t>x +z = </a:t>
                </a:r>
                <a:r>
                  <a:rPr lang="en-US" dirty="0"/>
                  <a:t>2.</a:t>
                </a:r>
                <a:r>
                  <a:rPr lang="ru-RU" i="1" dirty="0"/>
                  <a:t> </a:t>
                </a:r>
                <a:endParaRPr lang="en-US" i="1" dirty="0"/>
              </a:p>
              <a:p>
                <a:pPr algn="just">
                  <a:spcBef>
                    <a:spcPts val="0"/>
                  </a:spcBef>
                </a:pPr>
                <a:r>
                  <a:rPr lang="en-US" i="1" dirty="0"/>
                  <a:t>	</a:t>
                </a:r>
                <a:r>
                  <a:rPr lang="ru-RU" dirty="0"/>
                  <a:t>Косинус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30127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116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56" y="2266222"/>
            <a:ext cx="4204976" cy="38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9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5. В </a:t>
            </a:r>
            <a:r>
              <a:rPr lang="ru-RU" dirty="0"/>
              <a:t>правильной шестиугольной пирамиде </a:t>
            </a:r>
            <a:r>
              <a:rPr lang="en-US" i="1" dirty="0"/>
              <a:t>SABCDEF</a:t>
            </a:r>
            <a:r>
              <a:rPr lang="en-US" dirty="0"/>
              <a:t> </a:t>
            </a:r>
            <a:r>
              <a:rPr lang="ru-RU" dirty="0"/>
              <a:t>стороны основания равны 2, высота равна 3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айдите косинус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плоскостями </a:t>
            </a:r>
            <a:r>
              <a:rPr lang="en-US" i="1" dirty="0"/>
              <a:t>SAB </a:t>
            </a:r>
            <a:r>
              <a:rPr lang="ru-RU" dirty="0"/>
              <a:t>и </a:t>
            </a:r>
            <a:r>
              <a:rPr lang="en-US" i="1" dirty="0">
                <a:cs typeface="Times New Roman" pitchFamily="18" charset="0"/>
              </a:rPr>
              <a:t>SDE</a:t>
            </a:r>
            <a:r>
              <a:rPr lang="ru-RU" dirty="0"/>
              <a:t>.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717405" cy="403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322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971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пирамиды имеют координаты: </a:t>
                </a:r>
                <a:r>
                  <a:rPr lang="en-US" i="1" dirty="0"/>
                  <a:t>S</a:t>
                </a:r>
                <a:r>
                  <a:rPr lang="en-US" dirty="0"/>
                  <a:t>(0, 0, </a:t>
                </a:r>
                <a:r>
                  <a:rPr lang="ru-RU" dirty="0"/>
                  <a:t>3</a:t>
                </a:r>
                <a:r>
                  <a:rPr lang="en-US" dirty="0"/>
                  <a:t>), </a:t>
                </a:r>
                <a:r>
                  <a:rPr lang="ru-RU" i="1" dirty="0"/>
                  <a:t>С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1,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-1, 0).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Плоскости </a:t>
                </a:r>
                <a:r>
                  <a:rPr lang="en-US" i="1" dirty="0"/>
                  <a:t>SAB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:r>
                  <a:rPr lang="en-US" i="1" dirty="0"/>
                  <a:t>SDE </a:t>
                </a:r>
                <a:r>
                  <a:rPr lang="ru-RU" dirty="0"/>
                  <a:t>задаются уравнениями</a:t>
                </a:r>
                <a:r>
                  <a:rPr lang="en-US" dirty="0"/>
                  <a:t> </a:t>
                </a:r>
                <a:endParaRPr lang="ru-RU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x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3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x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3. 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Их векторы нормалей имеют координаты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, 1) и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, 1).</a:t>
                </a:r>
                <a:r>
                  <a:rPr lang="en-US" dirty="0"/>
                  <a:t> </a:t>
                </a:r>
                <a:r>
                  <a:rPr lang="ru-RU" dirty="0"/>
                  <a:t>Косинус искомого угла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971006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643" r="-1000" b="-1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28" y="3018010"/>
            <a:ext cx="3496580" cy="36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7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6. В </a:t>
            </a:r>
            <a:r>
              <a:rPr lang="ru-RU" dirty="0"/>
              <a:t>правильной шестиугольной пирамиде </a:t>
            </a:r>
            <a:r>
              <a:rPr lang="en-US" i="1" dirty="0"/>
              <a:t>SABCDEF</a:t>
            </a:r>
            <a:r>
              <a:rPr lang="en-US" dirty="0"/>
              <a:t> </a:t>
            </a:r>
            <a:r>
              <a:rPr lang="ru-RU" dirty="0"/>
              <a:t>стороны основания равны 2, высота равна 3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айдите косинус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плоскостями </a:t>
            </a:r>
            <a:r>
              <a:rPr lang="en-US" i="1" dirty="0"/>
              <a:t>SBC </a:t>
            </a:r>
            <a:r>
              <a:rPr lang="ru-RU" dirty="0"/>
              <a:t>и </a:t>
            </a:r>
            <a:r>
              <a:rPr lang="en-US" i="1" dirty="0">
                <a:cs typeface="Times New Roman" pitchFamily="18" charset="0"/>
              </a:rPr>
              <a:t>SDE</a:t>
            </a:r>
            <a:r>
              <a:rPr lang="ru-RU" dirty="0"/>
              <a:t>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985816" cy="427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142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034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пирамиды имеют координаты: </a:t>
                </a:r>
                <a:r>
                  <a:rPr lang="en-US" i="1" dirty="0"/>
                  <a:t>S</a:t>
                </a:r>
                <a:r>
                  <a:rPr lang="en-US" dirty="0"/>
                  <a:t>(0, 0, </a:t>
                </a:r>
                <a:r>
                  <a:rPr lang="ru-RU" dirty="0"/>
                  <a:t>3</a:t>
                </a:r>
                <a:r>
                  <a:rPr lang="en-US" dirty="0"/>
                  <a:t>), </a:t>
                </a:r>
                <a:r>
                  <a:rPr lang="ru-RU" i="1" dirty="0"/>
                  <a:t>С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1,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-1, 0).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Плоскости </a:t>
                </a:r>
                <a:r>
                  <a:rPr lang="en-US" i="1" dirty="0"/>
                  <a:t>SBC </a:t>
                </a:r>
                <a:r>
                  <a:rPr lang="ru-RU" dirty="0"/>
                  <a:t>и</a:t>
                </a:r>
                <a:r>
                  <a:rPr lang="en-US" dirty="0"/>
                  <a:t> </a:t>
                </a:r>
                <a:r>
                  <a:rPr lang="en-US" i="1" dirty="0"/>
                  <a:t>SDE </a:t>
                </a:r>
                <a:r>
                  <a:rPr lang="ru-RU" dirty="0"/>
                  <a:t>задаются уравнениями</a:t>
                </a:r>
                <a:r>
                  <a:rPr lang="en-US" dirty="0"/>
                  <a:t>: </a:t>
                </a:r>
                <a:endParaRPr lang="ru-RU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x </a:t>
                </a:r>
                <a:r>
                  <a:rPr lang="en-US" dirty="0"/>
                  <a:t>+</a:t>
                </a:r>
                <a:r>
                  <a:rPr lang="en-US" i="1" dirty="0"/>
                  <a:t> </a:t>
                </a:r>
                <a:r>
                  <a:rPr lang="en-US" dirty="0"/>
                  <a:t>3</a:t>
                </a:r>
                <a:r>
                  <a:rPr lang="en-US" i="1" dirty="0"/>
                  <a:t>y + </a:t>
                </a:r>
                <a:r>
                  <a:rPr lang="en-US" dirty="0"/>
                  <a:t>2</a:t>
                </a:r>
                <a:r>
                  <a:rPr lang="en-US" i="1" dirty="0"/>
                  <a:t>z</a:t>
                </a:r>
                <a:r>
                  <a:rPr lang="ru-RU" dirty="0"/>
                  <a:t> </a:t>
                </a:r>
                <a:r>
                  <a:rPr lang="en-US" dirty="0"/>
                  <a:t>= 6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x </a:t>
                </a:r>
                <a:r>
                  <a:rPr lang="en-US" dirty="0"/>
                  <a:t>+</a:t>
                </a:r>
                <a:r>
                  <a:rPr lang="en-US" i="1" dirty="0"/>
                  <a:t> z</a:t>
                </a:r>
                <a:r>
                  <a:rPr lang="ru-RU" dirty="0"/>
                  <a:t> </a:t>
                </a:r>
                <a:r>
                  <a:rPr lang="en-US" dirty="0"/>
                  <a:t>= 3. 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Их векторы нормалей имеют координаты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, </a:t>
                </a:r>
                <a:r>
                  <a:rPr lang="en-US" dirty="0"/>
                  <a:t>3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) и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, </a:t>
                </a:r>
                <a:r>
                  <a:rPr lang="en-US" dirty="0"/>
                  <a:t>0</a:t>
                </a:r>
                <a:r>
                  <a:rPr lang="ru-RU" dirty="0"/>
                  <a:t>, 1).</a:t>
                </a:r>
                <a:r>
                  <a:rPr lang="en-US" dirty="0"/>
                  <a:t> </a:t>
                </a:r>
                <a:r>
                  <a:rPr lang="ru-RU" dirty="0"/>
                  <a:t>Косинус искомого угла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034742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606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58355"/>
            <a:ext cx="3714385" cy="38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7. В </a:t>
            </a:r>
            <a:r>
              <a:rPr lang="ru-RU" dirty="0"/>
              <a:t>правильной шестиугольной призме </a:t>
            </a:r>
            <a:r>
              <a:rPr lang="en-US" i="1" dirty="0"/>
              <a:t>ABCDEFA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косинус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плоскостями </a:t>
            </a:r>
            <a:r>
              <a:rPr lang="en-US" i="1" dirty="0"/>
              <a:t>BCD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>
                <a:cs typeface="Times New Roman" pitchFamily="18" charset="0"/>
              </a:rPr>
              <a:t>DEE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536504" cy="33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58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633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призмы имеют координаты: </a:t>
                </a:r>
                <a:r>
                  <a:rPr lang="en-US" i="1" dirty="0"/>
                  <a:t>A</a:t>
                </a:r>
                <a:r>
                  <a:rPr lang="en-US" dirty="0"/>
                  <a:t>(0, 0, 0), </a:t>
                </a:r>
                <a:r>
                  <a:rPr lang="en-US" i="1" dirty="0"/>
                  <a:t>B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Плоскости </a:t>
                </a:r>
                <a:r>
                  <a:rPr lang="en-US" i="1" dirty="0"/>
                  <a:t>BCD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DEE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задаются уравнениями: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/>
                  <a:t> –</a:t>
                </a:r>
                <a:r>
                  <a:rPr lang="en-US" i="1" dirty="0"/>
                  <a:t>x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, x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Косинус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63399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52" r="-1000" b="-11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91" y="2605019"/>
            <a:ext cx="6132486" cy="414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7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8. В </a:t>
            </a:r>
            <a:r>
              <a:rPr lang="ru-RU" dirty="0"/>
              <a:t>правильной шестиугольной призме </a:t>
            </a:r>
            <a:r>
              <a:rPr lang="en-US" i="1" dirty="0"/>
              <a:t>ABCDEFA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косинус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плоскостями </a:t>
            </a:r>
            <a:r>
              <a:rPr lang="en-US" i="1" dirty="0"/>
              <a:t>BCD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>
                <a:cs typeface="Times New Roman" pitchFamily="18" charset="0"/>
              </a:rPr>
              <a:t>DFF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29619"/>
            <a:ext cx="4705921" cy="340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6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3300"/>
                </a:solidFill>
              </a:rPr>
              <a:t>	2. </a:t>
            </a:r>
            <a:r>
              <a:rPr lang="ru-RU" dirty="0"/>
              <a:t>В параллелепипеде </a:t>
            </a:r>
            <a:r>
              <a:rPr lang="en-US" i="1" dirty="0"/>
              <a:t>ABCDA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AD = </a:t>
            </a:r>
            <a:r>
              <a:rPr lang="en-US" dirty="0"/>
              <a:t>2, </a:t>
            </a:r>
            <a:r>
              <a:rPr lang="en-US" i="1" dirty="0"/>
              <a:t>AB = </a:t>
            </a:r>
            <a:r>
              <a:rPr lang="en-US" dirty="0"/>
              <a:t>3,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= 1.</a:t>
            </a:r>
            <a:r>
              <a:rPr lang="en-US" i="1" dirty="0"/>
              <a:t> </a:t>
            </a:r>
            <a:r>
              <a:rPr lang="ru-RU" dirty="0"/>
              <a:t>Найдите угол между прямыми </a:t>
            </a:r>
            <a:r>
              <a:rPr lang="en-US" i="1" dirty="0"/>
              <a:t>AB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112568" cy="231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6708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633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призмы имеют координаты: </a:t>
                </a:r>
                <a:r>
                  <a:rPr lang="en-US" i="1" dirty="0"/>
                  <a:t>A</a:t>
                </a:r>
                <a:r>
                  <a:rPr lang="en-US" dirty="0"/>
                  <a:t>(0, 0, 0), </a:t>
                </a:r>
                <a:r>
                  <a:rPr lang="en-US" i="1" dirty="0"/>
                  <a:t>B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D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0), </a:t>
                </a:r>
                <a:r>
                  <a:rPr lang="en-US" i="1" dirty="0"/>
                  <a:t>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2, 1).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Плоскости </a:t>
                </a:r>
                <a:r>
                  <a:rPr lang="en-US" i="1" dirty="0"/>
                  <a:t>BCD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DFF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задаются уравнениями: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/>
                  <a:t> –</a:t>
                </a:r>
                <a:r>
                  <a:rPr lang="en-US" i="1" dirty="0"/>
                  <a:t>x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x – y </a:t>
                </a:r>
                <a:r>
                  <a:rPr lang="en-US" dirty="0"/>
                  <a:t>= 4. 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Косинус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63399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52" r="-1000" b="-11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54" y="2657580"/>
            <a:ext cx="55910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78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7118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9. В </a:t>
            </a:r>
            <a:r>
              <a:rPr lang="ru-RU" dirty="0"/>
              <a:t>правильной треугольной призме </a:t>
            </a:r>
            <a:r>
              <a:rPr lang="en-US" i="1" dirty="0"/>
              <a:t>ABCA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рёбра которой равны 2, н</a:t>
            </a:r>
            <a:r>
              <a:rPr lang="ru-RU" dirty="0">
                <a:cs typeface="Times New Roman" pitchFamily="18" charset="0"/>
              </a:rPr>
              <a:t>айдите косинус угла φ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между </a:t>
            </a:r>
            <a:r>
              <a:rPr lang="ru-RU" dirty="0"/>
              <a:t>плоскостями </a:t>
            </a:r>
            <a:r>
              <a:rPr lang="en-US" i="1" dirty="0"/>
              <a:t>ACB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i="1" dirty="0"/>
              <a:t>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31" y="1916832"/>
            <a:ext cx="3548252" cy="39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5425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71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en-US" dirty="0"/>
                  <a:t> </a:t>
                </a:r>
                <a:r>
                  <a:rPr lang="ru-RU" dirty="0"/>
                  <a:t>Введём систему координат, считая, что вершины этой призмы имеют координаты: </a:t>
                </a:r>
                <a:r>
                  <a:rPr lang="en-US" i="1" dirty="0"/>
                  <a:t>A</a:t>
                </a:r>
                <a:r>
                  <a:rPr lang="en-US" dirty="0"/>
                  <a:t>(0, -1, 0), </a:t>
                </a:r>
                <a:r>
                  <a:rPr lang="en-US" i="1" dirty="0"/>
                  <a:t>B</a:t>
                </a:r>
                <a:r>
                  <a:rPr lang="en-US" dirty="0"/>
                  <a:t>(0, 1, 0),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0),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(0, 1, 2),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0, 2).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Плоскости </a:t>
                </a:r>
                <a:r>
                  <a:rPr lang="en-US" i="1" dirty="0"/>
                  <a:t>ACB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AB</a:t>
                </a:r>
                <a:r>
                  <a:rPr lang="en-US" baseline="-25000" dirty="0"/>
                  <a:t>1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 </a:t>
                </a:r>
                <a:r>
                  <a:rPr lang="ru-RU" dirty="0"/>
                  <a:t>задаются уравнениями: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i="1" dirty="0"/>
                  <a:t>x</a:t>
                </a:r>
                <a:r>
                  <a:rPr lang="en-US" dirty="0"/>
                  <a:t>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, –x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y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/>
                  <a:t>z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  </a:t>
                </a:r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Косинус угла </a:t>
                </a:r>
                <a:r>
                  <a:rPr lang="ru-RU" dirty="0">
                    <a:cs typeface="Times New Roman" pitchFamily="18" charset="0"/>
                  </a:rPr>
                  <a:t>φ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034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7160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896" r="-1000" b="-14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400698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9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2160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3300"/>
                    </a:solidFill>
                  </a:rPr>
                  <a:t>	Решение. </a:t>
                </a:r>
                <a:r>
                  <a:rPr lang="ru-RU" dirty="0"/>
                  <a:t>Введём систему координат, считая, что вершины единичного куба имеют координаты: </a:t>
                </a:r>
                <a:r>
                  <a:rPr lang="en-US" i="1" dirty="0"/>
                  <a:t>D</a:t>
                </a:r>
                <a:r>
                  <a:rPr lang="en-US" dirty="0"/>
                  <a:t>(0, 0, 0),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:r>
                  <a:rPr lang="ru-RU" dirty="0"/>
                  <a:t>3</a:t>
                </a:r>
                <a:r>
                  <a:rPr lang="en-US" dirty="0"/>
                  <a:t>, 0, 0), </a:t>
                </a:r>
                <a:r>
                  <a:rPr lang="en-US" i="1" dirty="0"/>
                  <a:t>A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B</a:t>
                </a:r>
                <a:r>
                  <a:rPr lang="en-US" dirty="0"/>
                  <a:t>(</a:t>
                </a:r>
                <a:r>
                  <a:rPr lang="ru-RU" dirty="0"/>
                  <a:t>3</a:t>
                </a:r>
                <a:r>
                  <a:rPr lang="en-US" dirty="0"/>
                  <a:t>, </a:t>
                </a:r>
                <a:r>
                  <a:rPr lang="ru-RU" dirty="0"/>
                  <a:t>2</a:t>
                </a:r>
                <a:r>
                  <a:rPr lang="en-US" dirty="0"/>
                  <a:t>, 0),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(0, </a:t>
                </a:r>
                <a:r>
                  <a:rPr lang="ru-RU" dirty="0"/>
                  <a:t>2</a:t>
                </a:r>
                <a:r>
                  <a:rPr lang="en-US" dirty="0"/>
                  <a:t>, 1),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ru-RU" dirty="0"/>
                  <a:t>3</a:t>
                </a:r>
                <a:r>
                  <a:rPr lang="en-US" dirty="0"/>
                  <a:t>, </a:t>
                </a:r>
                <a:r>
                  <a:rPr lang="ru-RU" dirty="0"/>
                  <a:t>2</a:t>
                </a:r>
                <a:r>
                  <a:rPr lang="en-US" dirty="0"/>
                  <a:t>, 1).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ru-RU" dirty="0"/>
                  <a:t>3</a:t>
                </a:r>
                <a:r>
                  <a:rPr lang="en-US" dirty="0"/>
                  <a:t>, 0, 1), 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(0, 0, 1).</a:t>
                </a:r>
                <a:endParaRPr lang="ru-RU" dirty="0"/>
              </a:p>
              <a:p>
                <a:pPr algn="just"/>
                <a:r>
                  <a:rPr lang="ru-RU" dirty="0"/>
                  <a:t>	Направляющие векторы прямых </a:t>
                </a:r>
                <a:r>
                  <a:rPr lang="en-US" i="1" dirty="0"/>
                  <a:t>AB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BC</a:t>
                </a:r>
                <a:r>
                  <a:rPr lang="en-US" baseline="-25000" dirty="0"/>
                  <a:t>1</a:t>
                </a:r>
                <a:r>
                  <a:rPr lang="ru-RU" dirty="0"/>
                  <a:t> имеют координаты (3, 0, 1), (0, -2, 1).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ru-RU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2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2160463"/>
              </a:xfrm>
              <a:prstGeom prst="rect">
                <a:avLst/>
              </a:prstGeom>
              <a:blipFill rotWithShape="1">
                <a:blip r:embed="rId3"/>
                <a:stretch>
                  <a:fillRect l="-1000" t="-2254" r="-1000" b="-14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112568" cy="231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4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533400"/>
          </a:xfrm>
        </p:spPr>
        <p:txBody>
          <a:bodyPr/>
          <a:lstStyle/>
          <a:p>
            <a:r>
              <a:rPr lang="en-US" sz="2800" dirty="0">
                <a:solidFill>
                  <a:srgbClr val="FF3300"/>
                </a:solidFill>
              </a:rPr>
              <a:t>II. </a:t>
            </a:r>
            <a:r>
              <a:rPr lang="ru-RU" sz="2800" dirty="0">
                <a:solidFill>
                  <a:srgbClr val="FF3300"/>
                </a:solidFill>
              </a:rPr>
              <a:t>Угол между прямой и плоскостью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Напомним, что плоскость в пространстве задается уравнением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Text Box 7"/>
              <p:cNvSpPr txBox="1">
                <a:spLocks noChangeArrowheads="1"/>
              </p:cNvSpPr>
              <p:nvPr/>
            </p:nvSpPr>
            <p:spPr bwMode="auto">
              <a:xfrm>
                <a:off x="0" y="121920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где </a:t>
                </a:r>
                <a:r>
                  <a:rPr lang="en-US" i="1" dirty="0"/>
                  <a:t>a</a:t>
                </a:r>
                <a:r>
                  <a:rPr lang="ru-RU" dirty="0"/>
                  <a:t>, 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c</a:t>
                </a:r>
                <a:r>
                  <a:rPr lang="ru-RU" dirty="0"/>
                  <a:t>, </a:t>
                </a:r>
                <a:r>
                  <a:rPr lang="en-US" i="1" dirty="0"/>
                  <a:t>d</a:t>
                </a:r>
                <a:r>
                  <a:rPr lang="ru-RU" dirty="0"/>
                  <a:t> - действительные числа, причем </a:t>
                </a:r>
                <a:r>
                  <a:rPr lang="en-US" i="1" dirty="0"/>
                  <a:t>a</a:t>
                </a:r>
                <a:r>
                  <a:rPr lang="ru-RU" dirty="0"/>
                  <a:t>,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c</a:t>
                </a:r>
                <a:r>
                  <a:rPr lang="ru-RU" dirty="0"/>
                  <a:t> одновременно не равны  нулю и составляют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перпендикулярного этой плоскости и называемого вектором нормали.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229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19200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1000" t="-3113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048000" y="838200"/>
            <a:ext cx="268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/>
              <a:t>ax</a:t>
            </a:r>
            <a:r>
              <a:rPr lang="en-US" dirty="0"/>
              <a:t> + </a:t>
            </a:r>
            <a:r>
              <a:rPr lang="en-US" i="1" dirty="0"/>
              <a:t>by</a:t>
            </a:r>
            <a:r>
              <a:rPr lang="en-US" dirty="0"/>
              <a:t> + </a:t>
            </a:r>
            <a:r>
              <a:rPr lang="en-US" i="1" dirty="0" err="1"/>
              <a:t>cz</a:t>
            </a:r>
            <a:r>
              <a:rPr lang="en-US" dirty="0"/>
              <a:t> + </a:t>
            </a:r>
            <a:r>
              <a:rPr lang="en-US" i="1" dirty="0"/>
              <a:t>d</a:t>
            </a:r>
            <a:r>
              <a:rPr lang="en-US" dirty="0"/>
              <a:t> = 0,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170B740-2A31-48C6-885F-702332131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50695"/>
            <a:ext cx="533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Плоскость, пересекающая оси координат в точках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0, 0), </a:t>
            </a:r>
            <a:r>
              <a:rPr lang="en-US" i="1" dirty="0"/>
              <a:t>B</a:t>
            </a:r>
            <a:r>
              <a:rPr lang="en-US" dirty="0"/>
              <a:t>(0, </a:t>
            </a:r>
            <a:r>
              <a:rPr lang="en-US" i="1" dirty="0"/>
              <a:t>b</a:t>
            </a:r>
            <a:r>
              <a:rPr lang="en-US" dirty="0"/>
              <a:t>, 0), </a:t>
            </a:r>
            <a:r>
              <a:rPr lang="en-US" i="1" dirty="0"/>
              <a:t>C</a:t>
            </a:r>
            <a:r>
              <a:rPr lang="en-US" dirty="0"/>
              <a:t>(0, 0, </a:t>
            </a:r>
            <a:r>
              <a:rPr lang="en-US" i="1" dirty="0"/>
              <a:t>c</a:t>
            </a:r>
            <a:r>
              <a:rPr lang="en-US" dirty="0"/>
              <a:t>), </a:t>
            </a:r>
            <a:r>
              <a:rPr lang="ru-RU" dirty="0"/>
              <a:t>задается уравнением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3">
                <a:extLst>
                  <a:ext uri="{FF2B5EF4-FFF2-40B4-BE49-F238E27FC236}">
                    <a16:creationId xmlns:a16="http://schemas.microsoft.com/office/drawing/2014/main" id="{CFB117F4-9BD8-4485-9481-FF89E32FD569}"/>
                  </a:ext>
                </a:extLst>
              </p:cNvPr>
              <p:cNvSpPr txBox="1"/>
              <p:nvPr/>
            </p:nvSpPr>
            <p:spPr bwMode="auto">
              <a:xfrm>
                <a:off x="1676400" y="4093695"/>
                <a:ext cx="1809750" cy="804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11" name="Object 13">
                <a:extLst>
                  <a:ext uri="{FF2B5EF4-FFF2-40B4-BE49-F238E27FC236}">
                    <a16:creationId xmlns:a16="http://schemas.microsoft.com/office/drawing/2014/main" id="{CFB117F4-9BD8-4485-9481-FF89E32FD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4093695"/>
                <a:ext cx="1809750" cy="8048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5">
            <a:extLst>
              <a:ext uri="{FF2B5EF4-FFF2-40B4-BE49-F238E27FC236}">
                <a16:creationId xmlns:a16="http://schemas.microsoft.com/office/drawing/2014/main" id="{AE411B0D-68C4-4D42-9EC8-1685B326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26895"/>
            <a:ext cx="23622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71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304800" y="459904"/>
            <a:ext cx="533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Плоскость, пересекающая две оси координат в точках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0, 0), </a:t>
            </a:r>
            <a:r>
              <a:rPr lang="en-US" i="1" dirty="0"/>
              <a:t>B</a:t>
            </a:r>
            <a:r>
              <a:rPr lang="en-US" dirty="0"/>
              <a:t>(0, </a:t>
            </a:r>
            <a:r>
              <a:rPr lang="en-US" i="1" dirty="0"/>
              <a:t>b</a:t>
            </a:r>
            <a:r>
              <a:rPr lang="en-US" dirty="0"/>
              <a:t>, 0), </a:t>
            </a:r>
            <a:r>
              <a:rPr lang="ru-RU" dirty="0"/>
              <a:t>и параллельная третьей оси,</a:t>
            </a:r>
            <a:r>
              <a:rPr lang="en-US" i="1" dirty="0"/>
              <a:t> </a:t>
            </a:r>
            <a:r>
              <a:rPr lang="ru-RU" dirty="0"/>
              <a:t>задается уравнением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81" name="Object 17"/>
              <p:cNvSpPr txBox="1"/>
              <p:nvPr/>
            </p:nvSpPr>
            <p:spPr bwMode="auto">
              <a:xfrm>
                <a:off x="2209800" y="1907704"/>
                <a:ext cx="1319213" cy="804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88081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907704"/>
                <a:ext cx="1319213" cy="804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8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4704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304800" y="3185641"/>
            <a:ext cx="533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Плоскость, пересекающая одну ось координат в точке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0, 0), </a:t>
            </a:r>
            <a:r>
              <a:rPr lang="ru-RU" dirty="0"/>
              <a:t>и параллельная двум другим осям,</a:t>
            </a:r>
            <a:r>
              <a:rPr lang="en-US" i="1" dirty="0"/>
              <a:t> </a:t>
            </a:r>
            <a:r>
              <a:rPr lang="ru-RU" dirty="0"/>
              <a:t>задается уравнением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84" name="Object 20"/>
              <p:cNvSpPr txBox="1"/>
              <p:nvPr/>
            </p:nvSpPr>
            <p:spPr bwMode="auto">
              <a:xfrm>
                <a:off x="2514600" y="4862041"/>
                <a:ext cx="760413" cy="268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88084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4862041"/>
                <a:ext cx="760413" cy="268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8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09441"/>
            <a:ext cx="22304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2615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3821854</TotalTime>
  <Words>4420</Words>
  <Application>Microsoft Office PowerPoint</Application>
  <PresentationFormat>Экран (4:3)</PresentationFormat>
  <Paragraphs>161</Paragraphs>
  <Slides>62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5" baseType="lpstr">
      <vt:lpstr>Cambria Math</vt:lpstr>
      <vt:lpstr>Times New Roman</vt:lpstr>
      <vt:lpstr>Оформление по умолчанию</vt:lpstr>
      <vt:lpstr>30а. Аналитические методы нахождения углов в пространстве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II. Угол между прямой и плоскостью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Угол между двумя плоскостями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618</cp:revision>
  <dcterms:created xsi:type="dcterms:W3CDTF">2008-04-30T05:51:18Z</dcterms:created>
  <dcterms:modified xsi:type="dcterms:W3CDTF">2022-04-12T04:52:56Z</dcterms:modified>
</cp:coreProperties>
</file>